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13"/>
  </p:notesMasterIdLst>
  <p:handoutMasterIdLst>
    <p:handoutMasterId r:id="rId14"/>
  </p:handoutMasterIdLst>
  <p:sldIdLst>
    <p:sldId id="381" r:id="rId2"/>
    <p:sldId id="383" r:id="rId3"/>
    <p:sldId id="386" r:id="rId4"/>
    <p:sldId id="385" r:id="rId5"/>
    <p:sldId id="373" r:id="rId6"/>
    <p:sldId id="375" r:id="rId7"/>
    <p:sldId id="387" r:id="rId8"/>
    <p:sldId id="378" r:id="rId9"/>
    <p:sldId id="377" r:id="rId10"/>
    <p:sldId id="384" r:id="rId11"/>
    <p:sldId id="38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563" autoAdjust="0"/>
  </p:normalViewPr>
  <p:slideViewPr>
    <p:cSldViewPr snapToGrid="0" snapToObjects="1">
      <p:cViewPr varScale="1">
        <p:scale>
          <a:sx n="51" d="100"/>
          <a:sy n="51" d="100"/>
        </p:scale>
        <p:origin x="1800" y="43"/>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t>11/6/2015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t>‹#›</a:t>
            </a:fld>
            <a:endParaRPr lang="en-US"/>
          </a:p>
        </p:txBody>
      </p:sp>
    </p:spTree>
    <p:extLst>
      <p:ext uri="{BB962C8B-B14F-4D97-AF65-F5344CB8AC3E}">
        <p14:creationId xmlns:p14="http://schemas.microsoft.com/office/powerpoint/2010/main"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a:p>
        </p:txBody>
      </p:sp>
    </p:spTree>
    <p:extLst>
      <p:ext uri="{BB962C8B-B14F-4D97-AF65-F5344CB8AC3E}">
        <p14:creationId xmlns:p14="http://schemas.microsoft.com/office/powerpoint/2010/main" val="2005992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11</a:t>
            </a:fld>
            <a:endParaRPr lang="en-US"/>
          </a:p>
        </p:txBody>
      </p:sp>
    </p:spTree>
    <p:extLst>
      <p:ext uri="{BB962C8B-B14F-4D97-AF65-F5344CB8AC3E}">
        <p14:creationId xmlns:p14="http://schemas.microsoft.com/office/powerpoint/2010/main" val="3917138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73EC6A-F0A8-49CF-8F8F-6C43C2704E44}" type="datetime1">
              <a:rPr lang="en-US" smtClean="0"/>
              <a:t>11/6/2015</a:t>
            </a:fld>
            <a:endParaRPr lang="en-US"/>
          </a:p>
        </p:txBody>
      </p:sp>
      <p:sp>
        <p:nvSpPr>
          <p:cNvPr id="5" name="Footer Placeholder 4"/>
          <p:cNvSpPr>
            <a:spLocks noGrp="1"/>
          </p:cNvSpPr>
          <p:nvPr>
            <p:ph type="ftr" sz="quarter" idx="11"/>
          </p:nvPr>
        </p:nvSpPr>
        <p:spPr/>
        <p:txBody>
          <a:bodyPr/>
          <a:lstStyle/>
          <a:p>
            <a:r>
              <a:rPr lang="en-US" smtClean="0"/>
              <a:t>© 2015, EV3Lessons.com, Last edit 11/6/2015</a:t>
            </a:r>
            <a:endParaRPr lang="en-US"/>
          </a:p>
        </p:txBody>
      </p:sp>
      <p:sp>
        <p:nvSpPr>
          <p:cNvPr id="11" name="Slide Number Placeholder 5"/>
          <p:cNvSpPr>
            <a:spLocks noGrp="1"/>
          </p:cNvSpPr>
          <p:nvPr>
            <p:ph type="sldNum" sz="quarter" idx="4"/>
          </p:nvPr>
        </p:nvSpPr>
        <p:spPr>
          <a:xfrm>
            <a:off x="8343263" y="6417660"/>
            <a:ext cx="65786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8913670" y="-4618"/>
            <a:ext cx="91440" cy="6862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19677-F37D-4E92-8F4D-960F9AE61C13}" type="datetime1">
              <a:rPr lang="en-US" smtClean="0"/>
              <a:t>11/6/2015</a:t>
            </a:fld>
            <a:endParaRPr lang="en-US"/>
          </a:p>
        </p:txBody>
      </p:sp>
      <p:sp>
        <p:nvSpPr>
          <p:cNvPr id="5" name="Footer Placeholder 4"/>
          <p:cNvSpPr>
            <a:spLocks noGrp="1"/>
          </p:cNvSpPr>
          <p:nvPr>
            <p:ph type="ftr" sz="quarter" idx="11"/>
          </p:nvPr>
        </p:nvSpPr>
        <p:spPr/>
        <p:txBody>
          <a:bodyPr/>
          <a:lstStyle/>
          <a:p>
            <a:r>
              <a:rPr lang="en-US" smtClean="0"/>
              <a:t>© 2015, EV3Lessons.com, Last edit 11/6/2015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70A6DA-359A-4064-A79F-7CB54F1C7C7B}" type="datetime1">
              <a:rPr lang="en-US" smtClean="0"/>
              <a:t>11/6/2015</a:t>
            </a:fld>
            <a:endParaRPr lang="en-US"/>
          </a:p>
        </p:txBody>
      </p:sp>
      <p:sp>
        <p:nvSpPr>
          <p:cNvPr id="5" name="Footer Placeholder 4"/>
          <p:cNvSpPr>
            <a:spLocks noGrp="1"/>
          </p:cNvSpPr>
          <p:nvPr>
            <p:ph type="ftr" sz="quarter" idx="11"/>
          </p:nvPr>
        </p:nvSpPr>
        <p:spPr/>
        <p:txBody>
          <a:bodyPr/>
          <a:lstStyle/>
          <a:p>
            <a:r>
              <a:rPr lang="en-US" smtClean="0"/>
              <a:t>© 2015, EV3Lessons.com, Last edit 11/6/2015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3D7450-6ADB-480F-ABA0-FB41D8C0A754}" type="datetime1">
              <a:rPr lang="en-US" smtClean="0"/>
              <a:t>11/6/2015</a:t>
            </a:fld>
            <a:endParaRPr lang="en-US"/>
          </a:p>
        </p:txBody>
      </p:sp>
      <p:sp>
        <p:nvSpPr>
          <p:cNvPr id="5" name="Footer Placeholder 4"/>
          <p:cNvSpPr>
            <a:spLocks noGrp="1"/>
          </p:cNvSpPr>
          <p:nvPr>
            <p:ph type="ftr" sz="quarter" idx="11"/>
          </p:nvPr>
        </p:nvSpPr>
        <p:spPr/>
        <p:txBody>
          <a:bodyPr/>
          <a:lstStyle/>
          <a:p>
            <a:r>
              <a:rPr lang="en-US" smtClean="0"/>
              <a:t>© 2015, EV3Lessons.com, Last edit 11/6/2015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EE7EA24-0D7F-4965-9AB1-5FF6BFDA576C}" type="datetime1">
              <a:rPr lang="en-US" smtClean="0"/>
              <a:t>11/6/2015</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smtClean="0"/>
              <a:t>© 2015, EV3Lessons.com, Last edit 11/6/2015</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CA97CC05-66FD-4583-BCAA-6C12091D5A81}" type="datetime1">
              <a:rPr lang="en-US" smtClean="0"/>
              <a:t>11/6/2015</a:t>
            </a:fld>
            <a:endParaRPr lang="en-US"/>
          </a:p>
        </p:txBody>
      </p:sp>
      <p:sp>
        <p:nvSpPr>
          <p:cNvPr id="6" name="Footer Placeholder 5"/>
          <p:cNvSpPr>
            <a:spLocks noGrp="1"/>
          </p:cNvSpPr>
          <p:nvPr>
            <p:ph type="ftr" sz="quarter" idx="11"/>
          </p:nvPr>
        </p:nvSpPr>
        <p:spPr/>
        <p:txBody>
          <a:bodyPr/>
          <a:lstStyle/>
          <a:p>
            <a:r>
              <a:rPr lang="en-US" smtClean="0"/>
              <a:t>© 2015, EV3Lessons.com, Last edit 11/6/2015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F69702-6FCB-44FB-BD0C-5DAD1567C4A5}" type="datetime1">
              <a:rPr lang="en-US" smtClean="0"/>
              <a:t>11/6/2015</a:t>
            </a:fld>
            <a:endParaRPr lang="en-US"/>
          </a:p>
        </p:txBody>
      </p:sp>
      <p:sp>
        <p:nvSpPr>
          <p:cNvPr id="8" name="Footer Placeholder 7"/>
          <p:cNvSpPr>
            <a:spLocks noGrp="1"/>
          </p:cNvSpPr>
          <p:nvPr>
            <p:ph type="ftr" sz="quarter" idx="11"/>
          </p:nvPr>
        </p:nvSpPr>
        <p:spPr/>
        <p:txBody>
          <a:bodyPr/>
          <a:lstStyle/>
          <a:p>
            <a:r>
              <a:rPr lang="en-US" smtClean="0"/>
              <a:t>© 2015, EV3Lessons.com, Last edit 11/6/2015</a:t>
            </a:r>
            <a:endParaRPr lang="en-US"/>
          </a:p>
        </p:txBody>
      </p:sp>
      <p:sp>
        <p:nvSpPr>
          <p:cNvPr id="9" name="Slide Number Placeholder 8"/>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2381F2-FDC8-4CB5-B9FE-88047A96C791}" type="datetime1">
              <a:rPr lang="en-US" smtClean="0"/>
              <a:t>11/6/2015</a:t>
            </a:fld>
            <a:endParaRPr lang="en-US"/>
          </a:p>
        </p:txBody>
      </p:sp>
      <p:sp>
        <p:nvSpPr>
          <p:cNvPr id="4" name="Footer Placeholder 3"/>
          <p:cNvSpPr>
            <a:spLocks noGrp="1"/>
          </p:cNvSpPr>
          <p:nvPr>
            <p:ph type="ftr" sz="quarter" idx="11"/>
          </p:nvPr>
        </p:nvSpPr>
        <p:spPr/>
        <p:txBody>
          <a:bodyPr/>
          <a:lstStyle/>
          <a:p>
            <a:r>
              <a:rPr lang="en-US" smtClean="0"/>
              <a:t>© 2015, EV3Lessons.com, Last edit 11/6/2015</a:t>
            </a:r>
            <a:endParaRPr lang="en-US"/>
          </a:p>
        </p:txBody>
      </p:sp>
      <p:sp>
        <p:nvSpPr>
          <p:cNvPr id="5" name="Slide Number Placeholder 4"/>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469F8-5874-45D1-B34E-CD8335B6D14B}" type="datetime1">
              <a:rPr lang="en-US" smtClean="0"/>
              <a:t>11/6/2015</a:t>
            </a:fld>
            <a:endParaRPr lang="en-US"/>
          </a:p>
        </p:txBody>
      </p:sp>
      <p:sp>
        <p:nvSpPr>
          <p:cNvPr id="3" name="Footer Placeholder 2"/>
          <p:cNvSpPr>
            <a:spLocks noGrp="1"/>
          </p:cNvSpPr>
          <p:nvPr>
            <p:ph type="ftr" sz="quarter" idx="11"/>
          </p:nvPr>
        </p:nvSpPr>
        <p:spPr/>
        <p:txBody>
          <a:bodyPr/>
          <a:lstStyle/>
          <a:p>
            <a:r>
              <a:rPr lang="en-US" smtClean="0"/>
              <a:t>© 2015, EV3Lessons.com, Last edit 11/6/2015</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CAA109-EE7D-4F1F-AEBB-00A14421F273}" type="datetime1">
              <a:rPr lang="en-US" smtClean="0"/>
              <a:t>11/6/2015</a:t>
            </a:fld>
            <a:endParaRPr lang="en-US"/>
          </a:p>
        </p:txBody>
      </p:sp>
      <p:sp>
        <p:nvSpPr>
          <p:cNvPr id="6" name="Footer Placeholder 5"/>
          <p:cNvSpPr>
            <a:spLocks noGrp="1"/>
          </p:cNvSpPr>
          <p:nvPr>
            <p:ph type="ftr" sz="quarter" idx="11"/>
          </p:nvPr>
        </p:nvSpPr>
        <p:spPr/>
        <p:txBody>
          <a:bodyPr/>
          <a:lstStyle/>
          <a:p>
            <a:r>
              <a:rPr lang="en-US" smtClean="0"/>
              <a:t>© 2015, EV3Lessons.com, Last edit 11/6/2015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A0E734-7FB6-4CF9-AF76-B1C91F4A4F9F}" type="datetime1">
              <a:rPr lang="en-US" smtClean="0"/>
              <a:t>11/6/2015</a:t>
            </a:fld>
            <a:endParaRPr lang="en-US"/>
          </a:p>
        </p:txBody>
      </p:sp>
      <p:sp>
        <p:nvSpPr>
          <p:cNvPr id="6" name="Footer Placeholder 5"/>
          <p:cNvSpPr>
            <a:spLocks noGrp="1"/>
          </p:cNvSpPr>
          <p:nvPr>
            <p:ph type="ftr" sz="quarter" idx="11"/>
          </p:nvPr>
        </p:nvSpPr>
        <p:spPr/>
        <p:txBody>
          <a:bodyPr/>
          <a:lstStyle/>
          <a:p>
            <a:r>
              <a:rPr lang="en-US" smtClean="0"/>
              <a:t>© 2015, EV3Lessons.com, Last edit 11/6/2015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D3F94018-90F9-4CE1-8698-CCF785A2B026}" type="datetime1">
              <a:rPr lang="en-US" smtClean="0"/>
              <a:t>11/6/2015</a:t>
            </a:fld>
            <a:endParaRPr lang="en-US"/>
          </a:p>
        </p:txBody>
      </p:sp>
      <p:sp>
        <p:nvSpPr>
          <p:cNvPr id="5" name="Footer Placeholder 4"/>
          <p:cNvSpPr>
            <a:spLocks noGrp="1"/>
          </p:cNvSpPr>
          <p:nvPr>
            <p:ph type="ftr" sz="quarter" idx="3"/>
          </p:nvPr>
        </p:nvSpPr>
        <p:spPr>
          <a:xfrm>
            <a:off x="457199" y="6492875"/>
            <a:ext cx="4943061" cy="283845"/>
          </a:xfrm>
          <a:prstGeom prst="rect">
            <a:avLst/>
          </a:prstGeom>
        </p:spPr>
        <p:txBody>
          <a:bodyPr vert="horz" lIns="91440" tIns="45720" rIns="91440" bIns="45720" rtlCol="0" anchor="t"/>
          <a:lstStyle>
            <a:lvl1pPr algn="l">
              <a:defRPr sz="1000">
                <a:solidFill>
                  <a:schemeClr val="tx1"/>
                </a:solidFill>
              </a:defRPr>
            </a:lvl1pPr>
          </a:lstStyle>
          <a:p>
            <a:r>
              <a:rPr lang="en-US" smtClean="0"/>
              <a:t>© 2015, EV3Lessons.com, Last edit 11/6/2015</a:t>
            </a:r>
            <a:endParaRPr lang="en-US"/>
          </a:p>
        </p:txBody>
      </p:sp>
      <p:sp>
        <p:nvSpPr>
          <p:cNvPr id="7" name="Slide Number Placeholder 5"/>
          <p:cNvSpPr>
            <a:spLocks noGrp="1"/>
          </p:cNvSpPr>
          <p:nvPr>
            <p:ph type="sldNum" sz="quarter" idx="4"/>
          </p:nvPr>
        </p:nvSpPr>
        <p:spPr>
          <a:xfrm>
            <a:off x="8343263" y="6417660"/>
            <a:ext cx="65786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8" name="Rectangle 7"/>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8913670" y="-4618"/>
            <a:ext cx="91440" cy="686261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creativecommons.org/licenses/by-nc-sa/4.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2305" y="311631"/>
            <a:ext cx="4182799" cy="1923569"/>
          </a:xfrm>
        </p:spPr>
        <p:txBody>
          <a:bodyPr/>
          <a:lstStyle/>
          <a:p>
            <a:pPr algn="ctr"/>
            <a:r>
              <a:rPr lang="en-US" sz="3200" dirty="0" smtClean="0"/>
              <a:t>INTERMEDIATE PROGRAMMING</a:t>
            </a:r>
            <a:r>
              <a:rPr lang="en-US" sz="4000" dirty="0" smtClean="0"/>
              <a:t/>
            </a:r>
            <a:br>
              <a:rPr lang="en-US" sz="4000" dirty="0" smtClean="0"/>
            </a:br>
            <a:r>
              <a:rPr lang="en-US" sz="3200" dirty="0" smtClean="0"/>
              <a:t>Lesson</a:t>
            </a:r>
            <a:endParaRPr lang="en-US" sz="3200" dirty="0"/>
          </a:p>
        </p:txBody>
      </p:sp>
      <p:sp>
        <p:nvSpPr>
          <p:cNvPr id="7" name="TextBox 6"/>
          <p:cNvSpPr txBox="1"/>
          <p:nvPr/>
        </p:nvSpPr>
        <p:spPr>
          <a:xfrm>
            <a:off x="1487501" y="6054573"/>
            <a:ext cx="4750545" cy="461665"/>
          </a:xfrm>
          <a:prstGeom prst="rect">
            <a:avLst/>
          </a:prstGeom>
          <a:noFill/>
        </p:spPr>
        <p:txBody>
          <a:bodyPr wrap="square" rtlCol="0">
            <a:spAutoFit/>
          </a:bodyPr>
          <a:lstStyle/>
          <a:p>
            <a:r>
              <a:rPr lang="en-US" sz="2400" dirty="0" smtClean="0"/>
              <a:t>By: Droids Robotics</a:t>
            </a:r>
          </a:p>
        </p:txBody>
      </p:sp>
      <p:sp>
        <p:nvSpPr>
          <p:cNvPr id="4" name="TextBox 3"/>
          <p:cNvSpPr txBox="1"/>
          <p:nvPr/>
        </p:nvSpPr>
        <p:spPr>
          <a:xfrm>
            <a:off x="550088" y="2713113"/>
            <a:ext cx="8187512" cy="1384995"/>
          </a:xfrm>
          <a:prstGeom prst="rect">
            <a:avLst/>
          </a:prstGeom>
          <a:noFill/>
        </p:spPr>
        <p:txBody>
          <a:bodyPr wrap="square" rtlCol="0">
            <a:spAutoFit/>
          </a:bodyPr>
          <a:lstStyle/>
          <a:p>
            <a:r>
              <a:rPr lang="en-US" sz="2800" dirty="0" smtClean="0">
                <a:solidFill>
                  <a:srgbClr val="FF0000"/>
                </a:solidFill>
              </a:rPr>
              <a:t>Color Line Follower My Blocks with Inputs:</a:t>
            </a:r>
          </a:p>
          <a:p>
            <a:r>
              <a:rPr lang="en-US" sz="2800" dirty="0" smtClean="0">
                <a:solidFill>
                  <a:srgbClr val="FF0000"/>
                </a:solidFill>
              </a:rPr>
              <a:t>Move Until Black</a:t>
            </a:r>
            <a:endParaRPr lang="en-US" sz="2800" dirty="0">
              <a:solidFill>
                <a:srgbClr val="FF0000"/>
              </a:solidFill>
            </a:endParaRPr>
          </a:p>
          <a:p>
            <a:endParaRPr lang="en-US" sz="2800" dirty="0"/>
          </a:p>
        </p:txBody>
      </p:sp>
      <p:pic>
        <p:nvPicPr>
          <p:cNvPr id="1026" name="Picture 2" descr="EV3Lessons.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5105" y="436041"/>
            <a:ext cx="4231698" cy="1571774"/>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301" y="5212742"/>
            <a:ext cx="1317200" cy="1260121"/>
          </a:xfrm>
          <a:prstGeom prst="rect">
            <a:avLst/>
          </a:prstGeom>
        </p:spPr>
      </p:pic>
      <p:sp>
        <p:nvSpPr>
          <p:cNvPr id="3" name="Footer Placeholder 2"/>
          <p:cNvSpPr>
            <a:spLocks noGrp="1"/>
          </p:cNvSpPr>
          <p:nvPr>
            <p:ph type="ftr" sz="quarter" idx="11"/>
          </p:nvPr>
        </p:nvSpPr>
        <p:spPr/>
        <p:txBody>
          <a:bodyPr/>
          <a:lstStyle/>
          <a:p>
            <a:r>
              <a:rPr lang="en-US" smtClean="0"/>
              <a:t>© 2015, EV3Lessons.com, Last edit 11/6/2015</a:t>
            </a:r>
            <a:endParaRPr lang="en-US"/>
          </a:p>
        </p:txBody>
      </p:sp>
    </p:spTree>
    <p:extLst>
      <p:ext uri="{BB962C8B-B14F-4D97-AF65-F5344CB8AC3E}">
        <p14:creationId xmlns:p14="http://schemas.microsoft.com/office/powerpoint/2010/main" val="2565767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457200" y="1752600"/>
            <a:ext cx="8245474" cy="4373563"/>
          </a:xfrm>
        </p:spPr>
        <p:txBody>
          <a:bodyPr/>
          <a:lstStyle/>
          <a:p>
            <a:pPr marL="233363" indent="-233363">
              <a:buFont typeface="Arial"/>
              <a:buChar char="•"/>
            </a:pPr>
            <a:r>
              <a:rPr lang="en-US" b="0" dirty="0" smtClean="0"/>
              <a:t>We </a:t>
            </a:r>
            <a:r>
              <a:rPr lang="en-US" b="0" dirty="0"/>
              <a:t>use a simple line follower in this lesson. You can combine these techniques with any line follower. </a:t>
            </a:r>
          </a:p>
          <a:p>
            <a:pPr marL="233363" indent="-233363">
              <a:buFont typeface="Arial"/>
              <a:buChar char="•"/>
            </a:pPr>
            <a:r>
              <a:rPr lang="en-US" b="0" dirty="0" smtClean="0"/>
              <a:t>Learn how </a:t>
            </a:r>
            <a:r>
              <a:rPr lang="en-US" b="0" dirty="0"/>
              <a:t>to create a proportional line follower for light or a smooth line follower for color </a:t>
            </a:r>
            <a:r>
              <a:rPr lang="en-US" b="0" dirty="0">
                <a:sym typeface="Wingdings"/>
              </a:rPr>
              <a:t> </a:t>
            </a:r>
            <a:r>
              <a:rPr lang="en-US" b="0" dirty="0"/>
              <a:t>check out our </a:t>
            </a:r>
            <a:r>
              <a:rPr lang="en-US" b="0" dirty="0" smtClean="0"/>
              <a:t>Advanced: Proportional Line Follower lesson.</a:t>
            </a:r>
            <a:endParaRPr lang="en-US" b="0" dirty="0"/>
          </a:p>
          <a:p>
            <a:endParaRPr lang="en-US" dirty="0"/>
          </a:p>
        </p:txBody>
      </p:sp>
      <p:sp>
        <p:nvSpPr>
          <p:cNvPr id="4" name="Footer Placeholder 3"/>
          <p:cNvSpPr>
            <a:spLocks noGrp="1"/>
          </p:cNvSpPr>
          <p:nvPr>
            <p:ph type="ftr" sz="quarter" idx="11"/>
          </p:nvPr>
        </p:nvSpPr>
        <p:spPr/>
        <p:txBody>
          <a:bodyPr/>
          <a:lstStyle/>
          <a:p>
            <a:r>
              <a:rPr lang="en-US" smtClean="0"/>
              <a:t>© 2015, EV3Lessons.com, Last edit 11/6/2015</a:t>
            </a:r>
            <a:endParaRPr lang="en-US"/>
          </a:p>
        </p:txBody>
      </p:sp>
    </p:spTree>
    <p:extLst>
      <p:ext uri="{BB962C8B-B14F-4D97-AF65-F5344CB8AC3E}">
        <p14:creationId xmlns:p14="http://schemas.microsoft.com/office/powerpoint/2010/main" val="40941866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CREDITS</a:t>
            </a:r>
            <a:endParaRPr lang="en-US" dirty="0"/>
          </a:p>
        </p:txBody>
      </p:sp>
      <p:sp>
        <p:nvSpPr>
          <p:cNvPr id="3" name="Content Placeholder 2"/>
          <p:cNvSpPr>
            <a:spLocks noGrp="1"/>
          </p:cNvSpPr>
          <p:nvPr>
            <p:ph idx="1"/>
          </p:nvPr>
        </p:nvSpPr>
        <p:spPr/>
        <p:txBody>
          <a:bodyPr/>
          <a:lstStyle/>
          <a:p>
            <a:r>
              <a:rPr lang="en-US" smtClean="0"/>
              <a:t>This tutorial was created by Sanjay Seshan and Arvind Seshan from Droids Robotics.</a:t>
            </a:r>
          </a:p>
          <a:p>
            <a:r>
              <a:rPr lang="en-US" smtClean="0"/>
              <a:t>More lessons are available at www.ev3lessons.com</a:t>
            </a:r>
          </a:p>
          <a:p>
            <a:r>
              <a:rPr lang="en-US" smtClean="0"/>
              <a:t>Author’s Email: </a:t>
            </a:r>
            <a:r>
              <a:rPr lang="en-US" smtClean="0">
                <a:hlinkClick r:id="rId3"/>
              </a:rPr>
              <a:t>team@droidsrobotics.org</a:t>
            </a:r>
            <a:r>
              <a:rPr lang="en-US" smtClean="0"/>
              <a:t/>
            </a:r>
            <a:br>
              <a:rPr lang="en-US" smtClean="0"/>
            </a:br>
            <a:endParaRPr lang="en-US" dirty="0" smtClean="0"/>
          </a:p>
        </p:txBody>
      </p:sp>
      <p:sp>
        <p:nvSpPr>
          <p:cNvPr id="4" name="Footer Placeholder 3"/>
          <p:cNvSpPr>
            <a:spLocks noGrp="1"/>
          </p:cNvSpPr>
          <p:nvPr>
            <p:ph type="ftr" sz="quarter" idx="11"/>
          </p:nvPr>
        </p:nvSpPr>
        <p:spPr/>
        <p:txBody>
          <a:bodyPr/>
          <a:lstStyle/>
          <a:p>
            <a:r>
              <a:rPr lang="en-US" smtClean="0"/>
              <a:t>© 2015, EV3Lessons.com, Last edit 11/6/2015</a:t>
            </a:r>
            <a:endParaRPr lang="en-US" dirty="0"/>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4"/>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4"/>
              </a:rPr>
              <a:t>NonCommercial</a:t>
            </a:r>
            <a:r>
              <a:rPr kumimoji="0" lang="en-US" altLang="en-US" sz="2000" b="0" i="0" u="none" strike="noStrike" cap="none" normalizeH="0" baseline="0" dirty="0" smtClean="0">
                <a:ln>
                  <a:noFill/>
                </a:ln>
                <a:solidFill>
                  <a:srgbClr val="4374B7"/>
                </a:solidFill>
                <a:effectLst/>
                <a:latin typeface="Helvetica Neue"/>
                <a:hlinkClick r:id="rId4"/>
              </a:rPr>
              <a:t>-</a:t>
            </a:r>
            <a:r>
              <a:rPr kumimoji="0" lang="en-US" altLang="en-US" sz="2000" b="0" i="0" u="none" strike="noStrike" cap="none" normalizeH="0" baseline="0" dirty="0" err="1" smtClean="0">
                <a:ln>
                  <a:noFill/>
                </a:ln>
                <a:solidFill>
                  <a:srgbClr val="4374B7"/>
                </a:solidFill>
                <a:effectLst/>
                <a:latin typeface="Helvetica Neue"/>
                <a:hlinkClick r:id="rId4"/>
              </a:rPr>
              <a:t>ShareAlike</a:t>
            </a:r>
            <a:r>
              <a:rPr kumimoji="0" lang="en-US" altLang="en-US" sz="2000" b="0" i="0" u="none" strike="noStrike" cap="none" normalizeH="0" baseline="0" dirty="0" smtClean="0">
                <a:ln>
                  <a:noFill/>
                </a:ln>
                <a:solidFill>
                  <a:srgbClr val="4374B7"/>
                </a:solidFill>
                <a:effectLst/>
                <a:latin typeface="Helvetica Neue"/>
                <a:hlinkClick r:id="rId4"/>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2050"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8595" y="3609409"/>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31871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normAutofit/>
          </a:bodyPr>
          <a:lstStyle/>
          <a:p>
            <a:pPr marL="457200" indent="-457200">
              <a:buAutoNum type="arabicParenR"/>
            </a:pPr>
            <a:r>
              <a:rPr lang="en-US" dirty="0" smtClean="0"/>
              <a:t>Learn how to write a line follower that takes multiple inputs</a:t>
            </a:r>
          </a:p>
          <a:p>
            <a:pPr marL="457200" indent="-457200">
              <a:buAutoNum type="arabicParenR"/>
            </a:pPr>
            <a:r>
              <a:rPr lang="en-US" dirty="0" smtClean="0"/>
              <a:t>Learn how to write a line follower that stops when it sees a another line</a:t>
            </a:r>
          </a:p>
          <a:p>
            <a:pPr marL="457200" indent="-457200">
              <a:buAutoNum type="arabicParenR"/>
            </a:pPr>
            <a:r>
              <a:rPr lang="en-US" dirty="0" smtClean="0"/>
              <a:t>Practice making useful My Blocks</a:t>
            </a:r>
          </a:p>
          <a:p>
            <a:pPr marL="457200" indent="-457200">
              <a:buAutoNum type="arabicParenR"/>
            </a:pPr>
            <a:endParaRPr lang="en-US" dirty="0"/>
          </a:p>
          <a:p>
            <a:pPr marL="457200" indent="-457200">
              <a:buAutoNum type="arabicParenR"/>
            </a:pPr>
            <a:endParaRPr lang="en-US" dirty="0" smtClean="0"/>
          </a:p>
          <a:p>
            <a:r>
              <a:rPr lang="en-US" dirty="0" smtClean="0"/>
              <a:t>Prerequisites: My Blocks with Inputs &amp; Outputs, Data Wires</a:t>
            </a:r>
          </a:p>
          <a:p>
            <a:endParaRPr lang="en-US" dirty="0"/>
          </a:p>
          <a:p>
            <a:r>
              <a:rPr lang="en-US" sz="1400" b="0" i="1" dirty="0"/>
              <a:t>The code uses Blue Comment Blocks.  Make sure you are running the most recent version of the EV3 Software. EV3Lessons has Quick Guides to help you.</a:t>
            </a:r>
          </a:p>
          <a:p>
            <a:endParaRPr lang="en-US" dirty="0"/>
          </a:p>
        </p:txBody>
      </p:sp>
      <p:sp>
        <p:nvSpPr>
          <p:cNvPr id="4" name="Footer Placeholder 3"/>
          <p:cNvSpPr>
            <a:spLocks noGrp="1"/>
          </p:cNvSpPr>
          <p:nvPr>
            <p:ph type="ftr" sz="quarter" idx="11"/>
          </p:nvPr>
        </p:nvSpPr>
        <p:spPr/>
        <p:txBody>
          <a:bodyPr/>
          <a:lstStyle/>
          <a:p>
            <a:r>
              <a:rPr lang="en-US" smtClean="0"/>
              <a:t>© 2015, EV3Lessons.com, Last edit 11/6/2015</a:t>
            </a:r>
            <a:endParaRPr lang="en-US"/>
          </a:p>
        </p:txBody>
      </p:sp>
    </p:spTree>
    <p:extLst>
      <p:ext uri="{BB962C8B-B14F-4D97-AF65-F5344CB8AC3E}">
        <p14:creationId xmlns:p14="http://schemas.microsoft.com/office/powerpoint/2010/main" val="3286825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TO SUCCEED</a:t>
            </a:r>
            <a:endParaRPr lang="en-US" dirty="0"/>
          </a:p>
        </p:txBody>
      </p:sp>
      <p:sp>
        <p:nvSpPr>
          <p:cNvPr id="3" name="Content Placeholder 2"/>
          <p:cNvSpPr>
            <a:spLocks noGrp="1"/>
          </p:cNvSpPr>
          <p:nvPr>
            <p:ph idx="1"/>
          </p:nvPr>
        </p:nvSpPr>
        <p:spPr>
          <a:xfrm>
            <a:off x="457199" y="1237272"/>
            <a:ext cx="8245474" cy="4744211"/>
          </a:xfrm>
        </p:spPr>
        <p:txBody>
          <a:bodyPr>
            <a:noAutofit/>
          </a:bodyPr>
          <a:lstStyle/>
          <a:p>
            <a:pPr marL="457200" indent="-457200">
              <a:buAutoNum type="arabicParenR"/>
            </a:pPr>
            <a:r>
              <a:rPr lang="en-US" b="0" dirty="0" smtClean="0"/>
              <a:t>You will need to know how to make a Simple Color Line Follower program and how to make a My Block with inputs</a:t>
            </a:r>
          </a:p>
          <a:p>
            <a:pPr marL="457200" indent="-457200">
              <a:buAutoNum type="arabicParenR"/>
            </a:pPr>
            <a:r>
              <a:rPr lang="en-US" b="0" dirty="0" smtClean="0"/>
              <a:t>Since you will </a:t>
            </a:r>
            <a:r>
              <a:rPr lang="en-US" b="0" dirty="0"/>
              <a:t>use your EV3 Color Sensor in Color Mode, </a:t>
            </a:r>
            <a:r>
              <a:rPr lang="en-US" b="0" dirty="0" smtClean="0"/>
              <a:t>you </a:t>
            </a:r>
            <a:r>
              <a:rPr lang="en-US" b="0" dirty="0"/>
              <a:t>will not have to Calibrate your color sensor for this </a:t>
            </a:r>
            <a:r>
              <a:rPr lang="en-US" b="0" dirty="0" smtClean="0"/>
              <a:t>lesson</a:t>
            </a:r>
          </a:p>
          <a:p>
            <a:pPr marL="457200" indent="-457200">
              <a:buAutoNum type="arabicParenR"/>
            </a:pPr>
            <a:r>
              <a:rPr lang="en-US" b="0" dirty="0" smtClean="0"/>
              <a:t>Check which ports you have your color sensor connected to the EV3 and adjust the code as needed</a:t>
            </a:r>
            <a:endParaRPr lang="en-US" b="0" dirty="0"/>
          </a:p>
          <a:p>
            <a:pPr marL="457200" indent="-457200">
              <a:buAutoNum type="arabicParenR"/>
            </a:pPr>
            <a:r>
              <a:rPr lang="en-US" b="0" dirty="0" smtClean="0"/>
              <a:t>You may have to adjust the speed or direction to work for your robot.  Make sure that the the color sensor is in front of the wheels in the direction of travel.</a:t>
            </a:r>
            <a:endParaRPr lang="en-US" b="0" dirty="0"/>
          </a:p>
          <a:p>
            <a:pPr marL="457200" indent="-457200">
              <a:buAutoNum type="arabicParenR"/>
            </a:pPr>
            <a:r>
              <a:rPr lang="en-US" b="0" dirty="0" smtClean="0"/>
              <a:t>Make sure you place the robot on the side of the line that you are following.  The most common mistake is placing the robot on the wrong side of the line to begin with.</a:t>
            </a:r>
          </a:p>
        </p:txBody>
      </p:sp>
      <p:sp>
        <p:nvSpPr>
          <p:cNvPr id="4" name="Footer Placeholder 3"/>
          <p:cNvSpPr>
            <a:spLocks noGrp="1"/>
          </p:cNvSpPr>
          <p:nvPr>
            <p:ph type="ftr" sz="quarter" idx="11"/>
          </p:nvPr>
        </p:nvSpPr>
        <p:spPr/>
        <p:txBody>
          <a:bodyPr/>
          <a:lstStyle/>
          <a:p>
            <a:r>
              <a:rPr lang="en-US" smtClean="0"/>
              <a:t>© 2015, EV3Lessons.com, Last edit 11/6/2015</a:t>
            </a:r>
            <a:endParaRPr lang="en-US"/>
          </a:p>
        </p:txBody>
      </p:sp>
    </p:spTree>
    <p:extLst>
      <p:ext uri="{BB962C8B-B14F-4D97-AF65-F5344CB8AC3E}">
        <p14:creationId xmlns:p14="http://schemas.microsoft.com/office/powerpoint/2010/main" val="3656466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Follower until color in 3 easy steps</a:t>
            </a:r>
            <a:endParaRPr lang="en-US" dirty="0"/>
          </a:p>
        </p:txBody>
      </p:sp>
      <p:sp>
        <p:nvSpPr>
          <p:cNvPr id="3" name="Content Placeholder 2"/>
          <p:cNvSpPr>
            <a:spLocks noGrp="1"/>
          </p:cNvSpPr>
          <p:nvPr>
            <p:ph idx="1"/>
          </p:nvPr>
        </p:nvSpPr>
        <p:spPr>
          <a:xfrm>
            <a:off x="4776446" y="1562533"/>
            <a:ext cx="3751624" cy="4373563"/>
          </a:xfrm>
        </p:spPr>
        <p:txBody>
          <a:bodyPr>
            <a:normAutofit/>
          </a:bodyPr>
          <a:lstStyle/>
          <a:p>
            <a:r>
              <a:rPr lang="en-US" dirty="0" smtClean="0">
                <a:solidFill>
                  <a:srgbClr val="FF0000"/>
                </a:solidFill>
              </a:rPr>
              <a:t>Challenge: Create a line follower My Block that stops when it sees black</a:t>
            </a:r>
          </a:p>
        </p:txBody>
      </p:sp>
      <p:sp>
        <p:nvSpPr>
          <p:cNvPr id="4" name="Footer Placeholder 3"/>
          <p:cNvSpPr>
            <a:spLocks noGrp="1"/>
          </p:cNvSpPr>
          <p:nvPr>
            <p:ph type="ftr" sz="quarter" idx="11"/>
          </p:nvPr>
        </p:nvSpPr>
        <p:spPr/>
        <p:txBody>
          <a:bodyPr/>
          <a:lstStyle/>
          <a:p>
            <a:r>
              <a:rPr lang="en-US" smtClean="0"/>
              <a:t>© 2015, EV3Lessons.com, Last edit 11/6/2015</a:t>
            </a:r>
            <a:endParaRPr lang="en-US" dirty="0"/>
          </a:p>
        </p:txBody>
      </p:sp>
      <p:sp>
        <p:nvSpPr>
          <p:cNvPr id="5" name="Rectangle 4"/>
          <p:cNvSpPr/>
          <p:nvPr/>
        </p:nvSpPr>
        <p:spPr>
          <a:xfrm>
            <a:off x="5948304" y="2938071"/>
            <a:ext cx="1701496" cy="35833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6767457" y="3312826"/>
            <a:ext cx="0" cy="2840752"/>
          </a:xfrm>
          <a:prstGeom prst="line">
            <a:avLst/>
          </a:prstGeom>
          <a:ln w="762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6166935" y="3312826"/>
            <a:ext cx="1340976"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6437177" y="5289769"/>
            <a:ext cx="660559" cy="790597"/>
            <a:chOff x="6310708" y="2223671"/>
            <a:chExt cx="809489" cy="898563"/>
          </a:xfrm>
        </p:grpSpPr>
        <p:sp>
          <p:nvSpPr>
            <p:cNvPr id="9" name="Rounded Rectangle 8"/>
            <p:cNvSpPr/>
            <p:nvPr/>
          </p:nvSpPr>
          <p:spPr>
            <a:xfrm>
              <a:off x="6451830" y="2223671"/>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1" name="Rounded Rectangle 10"/>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2" name="Oval 11"/>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Content Placeholder 2"/>
          <p:cNvSpPr txBox="1">
            <a:spLocks/>
          </p:cNvSpPr>
          <p:nvPr/>
        </p:nvSpPr>
        <p:spPr>
          <a:xfrm>
            <a:off x="470106" y="1599783"/>
            <a:ext cx="4306339" cy="437356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dirty="0" smtClean="0"/>
              <a:t>STEP 1:</a:t>
            </a:r>
          </a:p>
          <a:p>
            <a:pPr lvl="1"/>
            <a:r>
              <a:rPr lang="en-US" b="0" dirty="0" smtClean="0"/>
              <a:t>Create a simple line follower</a:t>
            </a:r>
          </a:p>
          <a:p>
            <a:r>
              <a:rPr lang="en-US" dirty="0" smtClean="0"/>
              <a:t>STEP 2:</a:t>
            </a:r>
          </a:p>
          <a:p>
            <a:pPr lvl="1"/>
            <a:r>
              <a:rPr lang="en-US" b="0" dirty="0" smtClean="0"/>
              <a:t>Change the loop exit condition to “until black”</a:t>
            </a:r>
          </a:p>
          <a:p>
            <a:r>
              <a:rPr lang="en-US" dirty="0" smtClean="0"/>
              <a:t>STEP 3:</a:t>
            </a:r>
          </a:p>
          <a:p>
            <a:pPr lvl="1"/>
            <a:r>
              <a:rPr lang="en-US" dirty="0" smtClean="0"/>
              <a:t>A. </a:t>
            </a:r>
            <a:r>
              <a:rPr lang="en-US" b="0" dirty="0" smtClean="0"/>
              <a:t>Make a My </a:t>
            </a:r>
            <a:r>
              <a:rPr lang="en-US" b="0" dirty="0"/>
              <a:t>B</a:t>
            </a:r>
            <a:r>
              <a:rPr lang="en-US" b="0" dirty="0" smtClean="0"/>
              <a:t>lock with 3 inputs: Power, Color to line follow on, and Color to stop at</a:t>
            </a:r>
            <a:endParaRPr lang="en-US" dirty="0"/>
          </a:p>
          <a:p>
            <a:pPr lvl="1"/>
            <a:r>
              <a:rPr lang="en-US" b="0" dirty="0" smtClean="0"/>
              <a:t>B. Wire the My Block</a:t>
            </a:r>
          </a:p>
        </p:txBody>
      </p:sp>
    </p:spTree>
    <p:extLst>
      <p:ext uri="{BB962C8B-B14F-4D97-AF65-F5344CB8AC3E}">
        <p14:creationId xmlns:p14="http://schemas.microsoft.com/office/powerpoint/2010/main" val="178620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57453E-6 2.99676E-6 L 0.00138 -0.41061 " pathEditMode="relative" rAng="0" ptsTypes="AA">
                                      <p:cBhvr>
                                        <p:cTn id="6" dur="2000" fill="hold"/>
                                        <p:tgtEl>
                                          <p:spTgt spid="8"/>
                                        </p:tgtEl>
                                        <p:attrNameLst>
                                          <p:attrName>ppt_x</p:attrName>
                                          <p:attrName>ppt_y</p:attrName>
                                        </p:attrNameLst>
                                      </p:cBhvr>
                                      <p:rCtr x="69" y="-20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MAKE A SIMPLE LINE FOLLOWER</a:t>
            </a:r>
            <a:endParaRPr lang="en-US" dirty="0"/>
          </a:p>
        </p:txBody>
      </p:sp>
      <p:sp>
        <p:nvSpPr>
          <p:cNvPr id="4" name="Footer Placeholder 3"/>
          <p:cNvSpPr>
            <a:spLocks noGrp="1"/>
          </p:cNvSpPr>
          <p:nvPr>
            <p:ph type="ftr" sz="quarter" idx="11"/>
          </p:nvPr>
        </p:nvSpPr>
        <p:spPr/>
        <p:txBody>
          <a:bodyPr/>
          <a:lstStyle/>
          <a:p>
            <a:r>
              <a:rPr lang="en-US" smtClean="0"/>
              <a:t>© 2015, EV3Lessons.com, Last edit 11/6/2015</a:t>
            </a:r>
            <a:endParaRPr lang="en-US"/>
          </a:p>
        </p:txBody>
      </p:sp>
      <p:pic>
        <p:nvPicPr>
          <p:cNvPr id="5" name="Picture 4" descr="Screen Shot 2014-10-16 at 12.37.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0450"/>
            <a:ext cx="8626236" cy="5012425"/>
          </a:xfrm>
          <a:prstGeom prst="rect">
            <a:avLst/>
          </a:prstGeom>
        </p:spPr>
      </p:pic>
    </p:spTree>
    <p:extLst>
      <p:ext uri="{BB962C8B-B14F-4D97-AF65-F5344CB8AC3E}">
        <p14:creationId xmlns:p14="http://schemas.microsoft.com/office/powerpoint/2010/main" val="3817496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CHANGE LOOP EXIT CONDITION</a:t>
            </a:r>
            <a:endParaRPr lang="en-US" dirty="0"/>
          </a:p>
        </p:txBody>
      </p:sp>
      <p:sp>
        <p:nvSpPr>
          <p:cNvPr id="4" name="Footer Placeholder 3"/>
          <p:cNvSpPr>
            <a:spLocks noGrp="1"/>
          </p:cNvSpPr>
          <p:nvPr>
            <p:ph type="ftr" sz="quarter" idx="11"/>
          </p:nvPr>
        </p:nvSpPr>
        <p:spPr/>
        <p:txBody>
          <a:bodyPr/>
          <a:lstStyle/>
          <a:p>
            <a:r>
              <a:rPr lang="en-US" smtClean="0"/>
              <a:t>© 2015, EV3Lessons.com, Last edit 11/6/2015</a:t>
            </a:r>
            <a:endParaRPr lang="en-US"/>
          </a:p>
        </p:txBody>
      </p:sp>
      <p:pic>
        <p:nvPicPr>
          <p:cNvPr id="3" name="Picture 2" descr="Screen Shot 2014-10-16 at 12.38.3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54" y="1524318"/>
            <a:ext cx="8357073" cy="4617722"/>
          </a:xfrm>
          <a:prstGeom prst="rect">
            <a:avLst/>
          </a:prstGeom>
        </p:spPr>
      </p:pic>
      <p:sp>
        <p:nvSpPr>
          <p:cNvPr id="5" name="Rounded Rectangle 4"/>
          <p:cNvSpPr/>
          <p:nvPr/>
        </p:nvSpPr>
        <p:spPr>
          <a:xfrm>
            <a:off x="7582364" y="4034256"/>
            <a:ext cx="1027710" cy="86942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443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Shot 2014-10-16 at 12.38.31 PM.png"/>
          <p:cNvPicPr>
            <a:picLocks noChangeAspect="1"/>
          </p:cNvPicPr>
          <p:nvPr/>
        </p:nvPicPr>
        <p:blipFill rotWithShape="1">
          <a:blip r:embed="rId2">
            <a:extLst>
              <a:ext uri="{28A0092B-C50C-407E-A947-70E740481C1C}">
                <a14:useLocalDpi xmlns:a14="http://schemas.microsoft.com/office/drawing/2010/main" val="0"/>
              </a:ext>
            </a:extLst>
          </a:blip>
          <a:srcRect t="29549"/>
          <a:stretch/>
        </p:blipFill>
        <p:spPr>
          <a:xfrm>
            <a:off x="3742965" y="1149617"/>
            <a:ext cx="5064022" cy="1971315"/>
          </a:xfrm>
          <a:prstGeom prst="rect">
            <a:avLst/>
          </a:prstGeom>
        </p:spPr>
      </p:pic>
      <p:sp>
        <p:nvSpPr>
          <p:cNvPr id="2" name="Title 1"/>
          <p:cNvSpPr>
            <a:spLocks noGrp="1"/>
          </p:cNvSpPr>
          <p:nvPr>
            <p:ph type="title"/>
          </p:nvPr>
        </p:nvSpPr>
        <p:spPr/>
        <p:txBody>
          <a:bodyPr>
            <a:normAutofit/>
          </a:bodyPr>
          <a:lstStyle/>
          <a:p>
            <a:r>
              <a:rPr lang="en-US" dirty="0" smtClean="0"/>
              <a:t>Step 3a: Create a My Block</a:t>
            </a:r>
            <a:endParaRPr lang="en-US" dirty="0"/>
          </a:p>
        </p:txBody>
      </p:sp>
      <p:sp>
        <p:nvSpPr>
          <p:cNvPr id="4" name="Footer Placeholder 3"/>
          <p:cNvSpPr>
            <a:spLocks noGrp="1"/>
          </p:cNvSpPr>
          <p:nvPr>
            <p:ph type="ftr" sz="quarter" idx="11"/>
          </p:nvPr>
        </p:nvSpPr>
        <p:spPr/>
        <p:txBody>
          <a:bodyPr/>
          <a:lstStyle/>
          <a:p>
            <a:r>
              <a:rPr lang="en-US" smtClean="0"/>
              <a:t>© 2015, EV3Lessons.com, Last edit 11/6/2015</a:t>
            </a:r>
            <a:endParaRPr lang="en-US"/>
          </a:p>
        </p:txBody>
      </p:sp>
      <p:sp>
        <p:nvSpPr>
          <p:cNvPr id="9" name="Rectangle 8"/>
          <p:cNvSpPr/>
          <p:nvPr/>
        </p:nvSpPr>
        <p:spPr>
          <a:xfrm>
            <a:off x="3935393" y="982254"/>
            <a:ext cx="4846572" cy="2138678"/>
          </a:xfrm>
          <a:prstGeom prst="rect">
            <a:avLst/>
          </a:prstGeom>
          <a:noFill/>
          <a:ln w="7620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B0F0"/>
              </a:solidFill>
            </a:endParaRPr>
          </a:p>
        </p:txBody>
      </p:sp>
      <p:sp>
        <p:nvSpPr>
          <p:cNvPr id="11" name="TextBox 10"/>
          <p:cNvSpPr txBox="1"/>
          <p:nvPr/>
        </p:nvSpPr>
        <p:spPr>
          <a:xfrm>
            <a:off x="254896" y="982255"/>
            <a:ext cx="3589135" cy="5262979"/>
          </a:xfrm>
          <a:prstGeom prst="rect">
            <a:avLst/>
          </a:prstGeom>
          <a:noFill/>
        </p:spPr>
        <p:txBody>
          <a:bodyPr wrap="square" rtlCol="0">
            <a:spAutoFit/>
          </a:bodyPr>
          <a:lstStyle/>
          <a:p>
            <a:pPr marL="342900" indent="-342900">
              <a:buFont typeface="+mj-lt"/>
              <a:buAutoNum type="alphaUcPeriod"/>
            </a:pPr>
            <a:r>
              <a:rPr lang="en-US" sz="2400" dirty="0" smtClean="0">
                <a:solidFill>
                  <a:srgbClr val="00B0F0"/>
                </a:solidFill>
              </a:rPr>
              <a:t>Highlight all the blocks then go to My Block Builder</a:t>
            </a:r>
          </a:p>
          <a:p>
            <a:pPr marL="342900" indent="-342900">
              <a:buFont typeface="+mj-lt"/>
              <a:buAutoNum type="alphaUcPeriod"/>
            </a:pPr>
            <a:endParaRPr lang="en-US" sz="2400" dirty="0" smtClean="0">
              <a:solidFill>
                <a:srgbClr val="00B050"/>
              </a:solidFill>
            </a:endParaRPr>
          </a:p>
          <a:p>
            <a:pPr marL="342900" indent="-342900">
              <a:buFont typeface="+mj-lt"/>
              <a:buAutoNum type="alphaUcPeriod"/>
            </a:pPr>
            <a:r>
              <a:rPr lang="en-US" sz="2400" dirty="0" smtClean="0">
                <a:solidFill>
                  <a:srgbClr val="FF0000"/>
                </a:solidFill>
              </a:rPr>
              <a:t>Add 3 inputs: one for power and one for color, and one for degrees</a:t>
            </a:r>
            <a:r>
              <a:rPr lang="en-US" sz="2400" dirty="0" smtClean="0">
                <a:solidFill>
                  <a:srgbClr val="00B050"/>
                </a:solidFill>
              </a:rPr>
              <a:t> </a:t>
            </a:r>
          </a:p>
          <a:p>
            <a:pPr marL="342900" indent="-342900">
              <a:buFont typeface="+mj-lt"/>
              <a:buAutoNum type="alphaUcPeriod"/>
            </a:pPr>
            <a:endParaRPr lang="en-US" sz="2400" dirty="0" smtClean="0">
              <a:solidFill>
                <a:srgbClr val="00B050"/>
              </a:solidFill>
            </a:endParaRPr>
          </a:p>
          <a:p>
            <a:pPr marL="342900" indent="-342900">
              <a:buFont typeface="Arial" panose="020B0604020202020204" pitchFamily="34" charset="0"/>
              <a:buChar char="•"/>
            </a:pPr>
            <a:r>
              <a:rPr lang="en-US" sz="2400" dirty="0"/>
              <a:t>Refer to the My Blocks with Inputs &amp; Outputs lesson if you need help setting up the My Block</a:t>
            </a:r>
            <a:endParaRPr lang="en-US" sz="2400" dirty="0">
              <a:solidFill>
                <a:srgbClr val="00B050"/>
              </a:solidFill>
            </a:endParaRPr>
          </a:p>
        </p:txBody>
      </p:sp>
      <p:sp>
        <p:nvSpPr>
          <p:cNvPr id="13" name="TextBox 12"/>
          <p:cNvSpPr txBox="1"/>
          <p:nvPr/>
        </p:nvSpPr>
        <p:spPr>
          <a:xfrm>
            <a:off x="4052657" y="4245161"/>
            <a:ext cx="426128" cy="523220"/>
          </a:xfrm>
          <a:prstGeom prst="rect">
            <a:avLst/>
          </a:prstGeom>
          <a:noFill/>
        </p:spPr>
        <p:txBody>
          <a:bodyPr wrap="square" rtlCol="0">
            <a:spAutoFit/>
          </a:bodyPr>
          <a:lstStyle/>
          <a:p>
            <a:r>
              <a:rPr lang="en-US" sz="2800" b="1" dirty="0" smtClean="0">
                <a:solidFill>
                  <a:srgbClr val="FF0000"/>
                </a:solidFill>
              </a:rPr>
              <a:t>B</a:t>
            </a:r>
            <a:endParaRPr lang="en-US" sz="2800" b="1" dirty="0">
              <a:solidFill>
                <a:srgbClr val="FF0000"/>
              </a:solidFill>
            </a:endParaRP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3847" y="3288295"/>
            <a:ext cx="3871921" cy="3529506"/>
          </a:xfrm>
          <a:prstGeom prst="rect">
            <a:avLst/>
          </a:prstGeom>
        </p:spPr>
      </p:pic>
      <p:sp>
        <p:nvSpPr>
          <p:cNvPr id="12" name="TextBox 11"/>
          <p:cNvSpPr txBox="1"/>
          <p:nvPr/>
        </p:nvSpPr>
        <p:spPr>
          <a:xfrm>
            <a:off x="4265721" y="1291568"/>
            <a:ext cx="426128" cy="523220"/>
          </a:xfrm>
          <a:prstGeom prst="rect">
            <a:avLst/>
          </a:prstGeom>
          <a:noFill/>
        </p:spPr>
        <p:txBody>
          <a:bodyPr wrap="square" rtlCol="0">
            <a:spAutoFit/>
          </a:bodyPr>
          <a:lstStyle/>
          <a:p>
            <a:r>
              <a:rPr lang="en-US" sz="2800" b="1" dirty="0">
                <a:solidFill>
                  <a:srgbClr val="00B0F0"/>
                </a:solidFill>
              </a:rPr>
              <a:t>A</a:t>
            </a:r>
          </a:p>
        </p:txBody>
      </p:sp>
    </p:spTree>
    <p:extLst>
      <p:ext uri="{BB962C8B-B14F-4D97-AF65-F5344CB8AC3E}">
        <p14:creationId xmlns:p14="http://schemas.microsoft.com/office/powerpoint/2010/main" val="55443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3B: WIRE THE MY BLOCK</a:t>
            </a:r>
            <a:endParaRPr lang="en-US" dirty="0"/>
          </a:p>
        </p:txBody>
      </p:sp>
      <p:sp>
        <p:nvSpPr>
          <p:cNvPr id="4" name="Footer Placeholder 3"/>
          <p:cNvSpPr>
            <a:spLocks noGrp="1"/>
          </p:cNvSpPr>
          <p:nvPr>
            <p:ph type="ftr" sz="quarter" idx="11"/>
          </p:nvPr>
        </p:nvSpPr>
        <p:spPr/>
        <p:txBody>
          <a:bodyPr/>
          <a:lstStyle/>
          <a:p>
            <a:r>
              <a:rPr lang="en-US" smtClean="0"/>
              <a:t>© 2015, EV3Lessons.com, Last edit 11/6/2015</a:t>
            </a:r>
            <a:endParaRPr lang="en-US"/>
          </a:p>
        </p:txBody>
      </p:sp>
      <p:pic>
        <p:nvPicPr>
          <p:cNvPr id="5" name="Picture 4" descr="Screen Shot 2014-10-16 at 12.41.1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712" y="1524318"/>
            <a:ext cx="8485927" cy="3951956"/>
          </a:xfrm>
          <a:prstGeom prst="rect">
            <a:avLst/>
          </a:prstGeom>
        </p:spPr>
      </p:pic>
      <p:sp>
        <p:nvSpPr>
          <p:cNvPr id="6" name="TextBox 5"/>
          <p:cNvSpPr txBox="1"/>
          <p:nvPr/>
        </p:nvSpPr>
        <p:spPr>
          <a:xfrm>
            <a:off x="680719" y="5346992"/>
            <a:ext cx="7908195"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7030A0"/>
                </a:solidFill>
              </a:rPr>
              <a:t>The color to stop at goes into loop exit condition</a:t>
            </a:r>
          </a:p>
          <a:p>
            <a:pPr marL="285750" indent="-285750">
              <a:buFont typeface="Arial" panose="020B0604020202020204" pitchFamily="34" charset="0"/>
              <a:buChar char="•"/>
            </a:pPr>
            <a:r>
              <a:rPr lang="en-US" dirty="0" smtClean="0">
                <a:solidFill>
                  <a:srgbClr val="7030A0"/>
                </a:solidFill>
              </a:rPr>
              <a:t>The power input goes into power input on the steering block</a:t>
            </a:r>
          </a:p>
          <a:p>
            <a:pPr marL="285750" indent="-285750">
              <a:buFont typeface="Arial" panose="020B0604020202020204" pitchFamily="34" charset="0"/>
              <a:buChar char="•"/>
            </a:pPr>
            <a:r>
              <a:rPr lang="en-US" dirty="0" smtClean="0">
                <a:solidFill>
                  <a:srgbClr val="7030A0"/>
                </a:solidFill>
              </a:rPr>
              <a:t>The color input goes into color input for the switch</a:t>
            </a:r>
            <a:endParaRPr lang="en-US" dirty="0">
              <a:solidFill>
                <a:srgbClr val="7030A0"/>
              </a:solidFill>
            </a:endParaRPr>
          </a:p>
        </p:txBody>
      </p:sp>
      <p:sp>
        <p:nvSpPr>
          <p:cNvPr id="7" name="TextBox 6"/>
          <p:cNvSpPr txBox="1"/>
          <p:nvPr/>
        </p:nvSpPr>
        <p:spPr>
          <a:xfrm>
            <a:off x="78954" y="5325941"/>
            <a:ext cx="426128" cy="523220"/>
          </a:xfrm>
          <a:prstGeom prst="rect">
            <a:avLst/>
          </a:prstGeom>
          <a:noFill/>
        </p:spPr>
        <p:txBody>
          <a:bodyPr wrap="square" rtlCol="0">
            <a:spAutoFit/>
          </a:bodyPr>
          <a:lstStyle/>
          <a:p>
            <a:r>
              <a:rPr lang="en-US" sz="2800" b="1" dirty="0">
                <a:solidFill>
                  <a:srgbClr val="7030A0"/>
                </a:solidFill>
              </a:rPr>
              <a:t>C</a:t>
            </a:r>
          </a:p>
        </p:txBody>
      </p:sp>
      <p:sp>
        <p:nvSpPr>
          <p:cNvPr id="8" name="TextBox 7"/>
          <p:cNvSpPr txBox="1"/>
          <p:nvPr/>
        </p:nvSpPr>
        <p:spPr>
          <a:xfrm>
            <a:off x="1393203" y="4632720"/>
            <a:ext cx="1535526" cy="261610"/>
          </a:xfrm>
          <a:prstGeom prst="rect">
            <a:avLst/>
          </a:prstGeom>
          <a:noFill/>
        </p:spPr>
        <p:txBody>
          <a:bodyPr wrap="square" rtlCol="0">
            <a:spAutoFit/>
          </a:bodyPr>
          <a:lstStyle/>
          <a:p>
            <a:r>
              <a:rPr lang="en-US" sz="1100" dirty="0" smtClean="0"/>
              <a:t>Color to line follow</a:t>
            </a:r>
            <a:endParaRPr lang="en-US" sz="1100" dirty="0"/>
          </a:p>
        </p:txBody>
      </p:sp>
      <p:sp>
        <p:nvSpPr>
          <p:cNvPr id="9" name="TextBox 8"/>
          <p:cNvSpPr txBox="1"/>
          <p:nvPr/>
        </p:nvSpPr>
        <p:spPr>
          <a:xfrm>
            <a:off x="4500675" y="5063042"/>
            <a:ext cx="652464" cy="261610"/>
          </a:xfrm>
          <a:prstGeom prst="rect">
            <a:avLst/>
          </a:prstGeom>
          <a:noFill/>
        </p:spPr>
        <p:txBody>
          <a:bodyPr wrap="square" rtlCol="0">
            <a:spAutoFit/>
          </a:bodyPr>
          <a:lstStyle/>
          <a:p>
            <a:r>
              <a:rPr lang="en-US" sz="1100" dirty="0" smtClean="0"/>
              <a:t>Power</a:t>
            </a:r>
            <a:endParaRPr lang="en-US" sz="1100" dirty="0"/>
          </a:p>
        </p:txBody>
      </p:sp>
      <p:sp>
        <p:nvSpPr>
          <p:cNvPr id="10" name="TextBox 9"/>
          <p:cNvSpPr txBox="1"/>
          <p:nvPr/>
        </p:nvSpPr>
        <p:spPr>
          <a:xfrm>
            <a:off x="6986955" y="4572291"/>
            <a:ext cx="1553016" cy="261610"/>
          </a:xfrm>
          <a:prstGeom prst="rect">
            <a:avLst/>
          </a:prstGeom>
          <a:noFill/>
        </p:spPr>
        <p:txBody>
          <a:bodyPr wrap="square" rtlCol="0">
            <a:spAutoFit/>
          </a:bodyPr>
          <a:lstStyle/>
          <a:p>
            <a:r>
              <a:rPr lang="en-US" sz="1100" dirty="0" smtClean="0"/>
              <a:t>Color to stop at</a:t>
            </a:r>
            <a:endParaRPr lang="en-US" sz="1100" dirty="0"/>
          </a:p>
        </p:txBody>
      </p:sp>
    </p:spTree>
    <p:extLst>
      <p:ext uri="{BB962C8B-B14F-4D97-AF65-F5344CB8AC3E}">
        <p14:creationId xmlns:p14="http://schemas.microsoft.com/office/powerpoint/2010/main" val="3298112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3b: THE MYBLOCK</a:t>
            </a:r>
            <a:endParaRPr lang="en-US" dirty="0"/>
          </a:p>
        </p:txBody>
      </p:sp>
      <p:sp>
        <p:nvSpPr>
          <p:cNvPr id="4" name="Footer Placeholder 3"/>
          <p:cNvSpPr>
            <a:spLocks noGrp="1"/>
          </p:cNvSpPr>
          <p:nvPr>
            <p:ph type="ftr" sz="quarter" idx="11"/>
          </p:nvPr>
        </p:nvSpPr>
        <p:spPr/>
        <p:txBody>
          <a:bodyPr/>
          <a:lstStyle/>
          <a:p>
            <a:r>
              <a:rPr lang="en-US" smtClean="0"/>
              <a:t>© 2015, EV3Lessons.com, Last edit 11/6/2015</a:t>
            </a:r>
            <a:endParaRPr lang="en-US"/>
          </a:p>
        </p:txBody>
      </p:sp>
      <p:sp>
        <p:nvSpPr>
          <p:cNvPr id="6" name="Content Placeholder 2"/>
          <p:cNvSpPr>
            <a:spLocks noGrp="1"/>
          </p:cNvSpPr>
          <p:nvPr>
            <p:ph idx="1"/>
          </p:nvPr>
        </p:nvSpPr>
        <p:spPr>
          <a:xfrm>
            <a:off x="4579936" y="1321739"/>
            <a:ext cx="3890831" cy="3669986"/>
          </a:xfrm>
        </p:spPr>
        <p:txBody>
          <a:bodyPr>
            <a:noAutofit/>
          </a:bodyPr>
          <a:lstStyle/>
          <a:p>
            <a:pPr marL="342900" indent="-342900">
              <a:buFont typeface="Arial" panose="020B0604020202020204" pitchFamily="34" charset="0"/>
              <a:buChar char="•"/>
            </a:pPr>
            <a:r>
              <a:rPr lang="en-US" sz="1800" b="0" dirty="0" smtClean="0"/>
              <a:t>Now the My Block appears in the turquoise tab and the same My Block can be used again and again with new inputs (see left)</a:t>
            </a:r>
          </a:p>
          <a:p>
            <a:pPr marL="342900" indent="-342900">
              <a:buFont typeface="Arial" panose="020B0604020202020204" pitchFamily="34" charset="0"/>
              <a:buChar char="•"/>
            </a:pPr>
            <a:r>
              <a:rPr lang="en-US" sz="1800" b="0" dirty="0" smtClean="0"/>
              <a:t>The first block solves the challenge and follows a red line until it sees the robot sees black</a:t>
            </a:r>
          </a:p>
          <a:p>
            <a:pPr marL="342900" indent="-342900">
              <a:buFont typeface="Arial" panose="020B0604020202020204" pitchFamily="34" charset="0"/>
              <a:buChar char="•"/>
            </a:pPr>
            <a:r>
              <a:rPr lang="en-US" sz="1800" b="0" dirty="0" smtClean="0"/>
              <a:t>The second block in this code is to show that the same block can be used with different inputs</a:t>
            </a:r>
            <a:endParaRPr lang="en-US" sz="1800" b="0" dirty="0"/>
          </a:p>
          <a:p>
            <a:pPr marL="346075" indent="-346075">
              <a:buFont typeface="Arial"/>
              <a:buChar char="•"/>
            </a:pPr>
            <a:r>
              <a:rPr lang="en-US" sz="1800" b="0" dirty="0" smtClean="0"/>
              <a:t>If you want to learn smoother line followers, proceed to the proportional control lesson in Advanced.</a:t>
            </a:r>
            <a:endParaRPr lang="en-US" sz="1800" b="0" dirty="0"/>
          </a:p>
          <a:p>
            <a:endParaRPr lang="en-US" sz="1800" dirty="0"/>
          </a:p>
        </p:txBody>
      </p:sp>
      <p:pic>
        <p:nvPicPr>
          <p:cNvPr id="7" name="Picture 6" descr="Screen Clipping"/>
          <p:cNvPicPr>
            <a:picLocks noChangeAspect="1"/>
          </p:cNvPicPr>
          <p:nvPr/>
        </p:nvPicPr>
        <p:blipFill rotWithShape="1">
          <a:blip r:embed="rId2">
            <a:extLst>
              <a:ext uri="{28A0092B-C50C-407E-A947-70E740481C1C}">
                <a14:useLocalDpi xmlns:a14="http://schemas.microsoft.com/office/drawing/2010/main" val="0"/>
              </a:ext>
            </a:extLst>
          </a:blip>
          <a:srcRect t="36619"/>
          <a:stretch/>
        </p:blipFill>
        <p:spPr>
          <a:xfrm>
            <a:off x="208104" y="1850059"/>
            <a:ext cx="4423881" cy="1686560"/>
          </a:xfrm>
          <a:prstGeom prst="rect">
            <a:avLst/>
          </a:prstGeom>
        </p:spPr>
      </p:pic>
    </p:spTree>
    <p:extLst>
      <p:ext uri="{BB962C8B-B14F-4D97-AF65-F5344CB8AC3E}">
        <p14:creationId xmlns:p14="http://schemas.microsoft.com/office/powerpoint/2010/main" val="34245787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9270</TotalTime>
  <Words>672</Words>
  <Application>Microsoft Office PowerPoint</Application>
  <PresentationFormat>On-screen Show (4:3)</PresentationFormat>
  <Paragraphs>72</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Helvetica Neue</vt:lpstr>
      <vt:lpstr>Wingdings</vt:lpstr>
      <vt:lpstr>Essential</vt:lpstr>
      <vt:lpstr>INTERMEDIATE PROGRAMMING Lesson</vt:lpstr>
      <vt:lpstr>Lesson Objectives</vt:lpstr>
      <vt:lpstr>TIPS TO SUCCEED</vt:lpstr>
      <vt:lpstr>Color Follower until color in 3 easy steps</vt:lpstr>
      <vt:lpstr>STEP 1: MAKE A SIMPLE LINE FOLLOWER</vt:lpstr>
      <vt:lpstr>STEP 2: CHANGE LOOP EXIT CONDITION</vt:lpstr>
      <vt:lpstr>Step 3a: Create a My Block</vt:lpstr>
      <vt:lpstr>STEP 3B: WIRE THE MY BLOCK</vt:lpstr>
      <vt:lpstr>STEP 3b: THE MYBLOCK</vt:lpstr>
      <vt:lpstr>Next steps</vt:lpstr>
      <vt:lpstr>CREDITS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PROGRAMMING Lesson</dc:title>
  <dc:creator>Sanjay Seshan</dc:creator>
  <cp:lastModifiedBy>Sanjay Seshan</cp:lastModifiedBy>
  <cp:revision>23</cp:revision>
  <dcterms:created xsi:type="dcterms:W3CDTF">2014-08-07T02:19:13Z</dcterms:created>
  <dcterms:modified xsi:type="dcterms:W3CDTF">2015-11-06T14:08:27Z</dcterms:modified>
</cp:coreProperties>
</file>