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Lst>
  <p:notesMasterIdLst>
    <p:notesMasterId r:id="rId17"/>
  </p:notesMasterIdLst>
  <p:handoutMasterIdLst>
    <p:handoutMasterId r:id="rId18"/>
  </p:handoutMasterIdLst>
  <p:sldIdLst>
    <p:sldId id="258" r:id="rId2"/>
    <p:sldId id="283" r:id="rId3"/>
    <p:sldId id="301" r:id="rId4"/>
    <p:sldId id="291" r:id="rId5"/>
    <p:sldId id="292" r:id="rId6"/>
    <p:sldId id="293" r:id="rId7"/>
    <p:sldId id="296" r:id="rId8"/>
    <p:sldId id="302" r:id="rId9"/>
    <p:sldId id="295" r:id="rId10"/>
    <p:sldId id="294" r:id="rId11"/>
    <p:sldId id="297" r:id="rId12"/>
    <p:sldId id="298" r:id="rId13"/>
    <p:sldId id="299" r:id="rId14"/>
    <p:sldId id="300" r:id="rId15"/>
    <p:sldId id="27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004"/>
    <p:restoredTop sz="94621"/>
  </p:normalViewPr>
  <p:slideViewPr>
    <p:cSldViewPr snapToGrid="0" snapToObjects="1">
      <p:cViewPr>
        <p:scale>
          <a:sx n="103" d="100"/>
          <a:sy n="103" d="100"/>
        </p:scale>
        <p:origin x="-144" y="432"/>
      </p:cViewPr>
      <p:guideLst>
        <p:guide orient="horz" pos="2160"/>
        <p:guide pos="2880"/>
      </p:guideLst>
    </p:cSldViewPr>
  </p:slideViewPr>
  <p:notesTextViewPr>
    <p:cViewPr>
      <p:scale>
        <a:sx n="20" d="100"/>
        <a:sy n="2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8/7/17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8/7/17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a:t>
            </a:fld>
            <a:endParaRPr lang="en-US"/>
          </a:p>
        </p:txBody>
      </p:sp>
    </p:spTree>
    <p:extLst>
      <p:ext uri="{BB962C8B-B14F-4D97-AF65-F5344CB8AC3E}">
        <p14:creationId xmlns:p14="http://schemas.microsoft.com/office/powerpoint/2010/main" val="1994090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2</a:t>
            </a:fld>
            <a:endParaRPr lang="en-US"/>
          </a:p>
        </p:txBody>
      </p:sp>
    </p:spTree>
    <p:extLst>
      <p:ext uri="{BB962C8B-B14F-4D97-AF65-F5344CB8AC3E}">
        <p14:creationId xmlns:p14="http://schemas.microsoft.com/office/powerpoint/2010/main" val="1263906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4</a:t>
            </a:fld>
            <a:endParaRPr lang="en-US"/>
          </a:p>
        </p:txBody>
      </p:sp>
    </p:spTree>
    <p:extLst>
      <p:ext uri="{BB962C8B-B14F-4D97-AF65-F5344CB8AC3E}">
        <p14:creationId xmlns:p14="http://schemas.microsoft.com/office/powerpoint/2010/main" val="84721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5</a:t>
            </a:fld>
            <a:endParaRPr lang="en-US"/>
          </a:p>
        </p:txBody>
      </p:sp>
    </p:spTree>
    <p:extLst>
      <p:ext uri="{BB962C8B-B14F-4D97-AF65-F5344CB8AC3E}">
        <p14:creationId xmlns:p14="http://schemas.microsoft.com/office/powerpoint/2010/main" val="1736877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5BF589-3978-3C45-966B-D7B7A71F2A02}" type="slidenum">
              <a:rPr lang="en-US" smtClean="0"/>
              <a:t>7</a:t>
            </a:fld>
            <a:endParaRPr lang="en-US"/>
          </a:p>
        </p:txBody>
      </p:sp>
    </p:spTree>
    <p:extLst>
      <p:ext uri="{BB962C8B-B14F-4D97-AF65-F5344CB8AC3E}">
        <p14:creationId xmlns:p14="http://schemas.microsoft.com/office/powerpoint/2010/main" val="299194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5BF589-3978-3C45-966B-D7B7A71F2A02}" type="slidenum">
              <a:rPr lang="en-US" smtClean="0"/>
              <a:t>8</a:t>
            </a:fld>
            <a:endParaRPr lang="en-US"/>
          </a:p>
        </p:txBody>
      </p:sp>
    </p:spTree>
    <p:extLst>
      <p:ext uri="{BB962C8B-B14F-4D97-AF65-F5344CB8AC3E}">
        <p14:creationId xmlns:p14="http://schemas.microsoft.com/office/powerpoint/2010/main" val="834175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9</a:t>
            </a:fld>
            <a:endParaRPr lang="en-US"/>
          </a:p>
        </p:txBody>
      </p:sp>
    </p:spTree>
    <p:extLst>
      <p:ext uri="{BB962C8B-B14F-4D97-AF65-F5344CB8AC3E}">
        <p14:creationId xmlns:p14="http://schemas.microsoft.com/office/powerpoint/2010/main" val="203441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5BF589-3978-3C45-966B-D7B7A71F2A02}" type="slidenum">
              <a:rPr lang="en-US" smtClean="0"/>
              <a:t>11</a:t>
            </a:fld>
            <a:endParaRPr lang="en-US"/>
          </a:p>
        </p:txBody>
      </p:sp>
    </p:spTree>
    <p:extLst>
      <p:ext uri="{BB962C8B-B14F-4D97-AF65-F5344CB8AC3E}">
        <p14:creationId xmlns:p14="http://schemas.microsoft.com/office/powerpoint/2010/main" val="736672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15</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C715FA1-2947-E64F-B941-11DF17087036}" type="datetime1">
              <a:rPr lang="en-US" smtClean="0"/>
              <a:t>8/7/17</a:t>
            </a:fld>
            <a:endParaRPr lang="en-US"/>
          </a:p>
        </p:txBody>
      </p:sp>
      <p:sp>
        <p:nvSpPr>
          <p:cNvPr id="5" name="Footer Placeholder 4"/>
          <p:cNvSpPr>
            <a:spLocks noGrp="1"/>
          </p:cNvSpPr>
          <p:nvPr>
            <p:ph type="ftr" sz="quarter" idx="11"/>
          </p:nvPr>
        </p:nvSpPr>
        <p:spPr/>
        <p:txBody>
          <a:bodyPr/>
          <a:lstStyle/>
          <a:p>
            <a:r>
              <a:rPr lang="sk-SK" smtClean="0"/>
              <a:t>© 2017 EV3Lessons.com, Last edit 8/07/2017</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7" name="Rectangle 6"/>
          <p:cNvSpPr/>
          <p:nvPr/>
        </p:nvSpPr>
        <p:spPr>
          <a:xfrm>
            <a:off x="1" y="-1"/>
            <a:ext cx="9144000" cy="1920240"/>
          </a:xfrm>
          <a:prstGeom prst="rect">
            <a:avLst/>
          </a:prstGeom>
          <a:solidFill>
            <a:schemeClr val="bg2">
              <a:lumMod val="2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tx1">
                  <a:lumMod val="85000"/>
                  <a:lumOff val="15000"/>
                </a:schemeClr>
              </a:solidFill>
              <a:latin typeface="+mj-lt"/>
              <a:ea typeface="+mj-ea"/>
              <a:cs typeface="+mj-cs"/>
            </a:endParaRPr>
          </a:p>
        </p:txBody>
      </p:sp>
      <p:grpSp>
        <p:nvGrpSpPr>
          <p:cNvPr id="8" name="Group 16"/>
          <p:cNvGrpSpPr/>
          <p:nvPr/>
        </p:nvGrpSpPr>
        <p:grpSpPr>
          <a:xfrm>
            <a:off x="0" y="1920240"/>
            <a:ext cx="9144000"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57200" y="2855890"/>
            <a:ext cx="8229600" cy="1088136"/>
          </a:xfrm>
          <a:noFill/>
        </p:spPr>
        <p:txBody>
          <a:bodyPr vert="horz" lIns="91440" tIns="45720" rIns="91440" bIns="45720" rtlCol="0" anchor="b" anchorCtr="0">
            <a:normAutofit/>
          </a:bodyPr>
          <a:lstStyle>
            <a:lvl1pPr marL="0" algn="ctr" defTabSz="914400" rtl="0" eaLnBrk="1" latinLnBrk="0" hangingPunct="1">
              <a:lnSpc>
                <a:spcPts val="4600"/>
              </a:lnSpc>
              <a:spcBef>
                <a:spcPct val="0"/>
              </a:spcBef>
              <a:buNone/>
              <a:defRPr sz="4000" kern="1200" baseline="0">
                <a:solidFill>
                  <a:schemeClr val="tx1"/>
                </a:solidFill>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457200" y="4075497"/>
            <a:ext cx="8229600" cy="484632"/>
          </a:xfrm>
        </p:spPr>
        <p:txBody>
          <a:bodyPr vert="horz" lIns="91440" tIns="45720" rIns="91440" bIns="45720" rtlCol="0">
            <a:normAutofit/>
          </a:bodyPr>
          <a:lstStyle>
            <a:lvl1pPr marL="0" indent="0" algn="ctr"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TextBox 13"/>
          <p:cNvSpPr txBox="1"/>
          <p:nvPr/>
        </p:nvSpPr>
        <p:spPr>
          <a:xfrm>
            <a:off x="329321" y="365291"/>
            <a:ext cx="5046247" cy="1200329"/>
          </a:xfrm>
          <a:prstGeom prst="rect">
            <a:avLst/>
          </a:prstGeom>
          <a:noFill/>
        </p:spPr>
        <p:txBody>
          <a:bodyPr wrap="square" rtlCol="0">
            <a:spAutoFit/>
          </a:bodyPr>
          <a:lstStyle/>
          <a:p>
            <a:r>
              <a:rPr lang="en-US" sz="3600" dirty="0" smtClean="0">
                <a:solidFill>
                  <a:schemeClr val="bg1"/>
                </a:solidFill>
              </a:rPr>
              <a:t>ADVANCED EV3 PROGRAMMING LESSON</a:t>
            </a:r>
            <a:endParaRPr lang="en-US" sz="3600" dirty="0">
              <a:solidFill>
                <a:schemeClr val="bg1"/>
              </a:solidFill>
            </a:endParaRPr>
          </a:p>
        </p:txBody>
      </p:sp>
      <p:pic>
        <p:nvPicPr>
          <p:cNvPr id="15" name="Picture 14" descr="EV3Lessons.com"/>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820917" y="473502"/>
            <a:ext cx="2940317" cy="1092118"/>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7" name="Straight Connector 16"/>
          <p:cNvCxnSpPr/>
          <p:nvPr/>
        </p:nvCxnSpPr>
        <p:spPr>
          <a:xfrm>
            <a:off x="457200" y="4012165"/>
            <a:ext cx="822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02604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415F796-6C42-D64E-8BB7-BC0916333837}" type="datetime1">
              <a:rPr lang="en-US" smtClean="0"/>
              <a:t>8/7/17</a:t>
            </a:fld>
            <a:endParaRPr lang="en-US"/>
          </a:p>
        </p:txBody>
      </p:sp>
      <p:sp>
        <p:nvSpPr>
          <p:cNvPr id="5" name="Footer Placeholder 4"/>
          <p:cNvSpPr>
            <a:spLocks noGrp="1"/>
          </p:cNvSpPr>
          <p:nvPr>
            <p:ph type="ftr" sz="quarter" idx="11"/>
          </p:nvPr>
        </p:nvSpPr>
        <p:spPr/>
        <p:txBody>
          <a:bodyPr/>
          <a:lstStyle/>
          <a:p>
            <a:r>
              <a:rPr lang="sk-SK" smtClean="0"/>
              <a:t>© 2017 EV3Lessons.com, Last edit 8/07/2017</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grpSp>
        <p:nvGrpSpPr>
          <p:cNvPr id="12" name="Group 11"/>
          <p:cNvGrpSpPr/>
          <p:nvPr/>
        </p:nvGrpSpPr>
        <p:grpSpPr>
          <a:xfrm>
            <a:off x="0" y="1188720"/>
            <a:ext cx="9144000" cy="137411"/>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6" name="Title 1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70787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0" name="Title 19"/>
          <p:cNvSpPr>
            <a:spLocks noGrp="1"/>
          </p:cNvSpPr>
          <p:nvPr>
            <p:ph type="title"/>
          </p:nvPr>
        </p:nvSpPr>
        <p:spPr>
          <a:xfrm>
            <a:off x="0" y="5075171"/>
            <a:ext cx="9143999" cy="1782829"/>
          </a:xfrm>
        </p:spPr>
        <p:txBody>
          <a:bodyPr/>
          <a:lstStyle/>
          <a:p>
            <a:r>
              <a:rPr lang="en-US" smtClean="0"/>
              <a:t>Click to edit Master title style</a:t>
            </a:r>
            <a:endParaRPr lang="en-US"/>
          </a:p>
        </p:txBody>
      </p:sp>
      <p:grpSp>
        <p:nvGrpSpPr>
          <p:cNvPr id="15" name="Group 14"/>
          <p:cNvGrpSpPr/>
          <p:nvPr/>
        </p:nvGrpSpPr>
        <p:grpSpPr>
          <a:xfrm>
            <a:off x="0" y="4937760"/>
            <a:ext cx="9144000" cy="137411"/>
            <a:chOff x="284163" y="1577847"/>
            <a:chExt cx="8576373" cy="137411"/>
          </a:xfrm>
        </p:grpSpPr>
        <p:sp>
          <p:nvSpPr>
            <p:cNvPr id="16" name="Rectangle 15"/>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p:txBody>
          <a:bodyPr/>
          <a:lstStyle/>
          <a:p>
            <a:fld id="{66F5A1EE-B485-5149-80A2-61D7C3FA2D8B}" type="datetime1">
              <a:rPr lang="en-US" smtClean="0"/>
              <a:t>8/7/17</a:t>
            </a:fld>
            <a:endParaRPr lang="en-US" dirty="0"/>
          </a:p>
        </p:txBody>
      </p:sp>
      <p:sp>
        <p:nvSpPr>
          <p:cNvPr id="5" name="Footer Placeholder 4"/>
          <p:cNvSpPr>
            <a:spLocks noGrp="1"/>
          </p:cNvSpPr>
          <p:nvPr>
            <p:ph type="ftr" sz="quarter" idx="11"/>
          </p:nvPr>
        </p:nvSpPr>
        <p:spPr/>
        <p:txBody>
          <a:bodyPr/>
          <a:lstStyle/>
          <a:p>
            <a:r>
              <a:rPr lang="sk-SK" smtClean="0"/>
              <a:t>© 2017 EV3Lessons.com, Last edit 8/07/2017</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4382A7F7-08BF-4252-8141-63FB96055BBB}" type="slidenum">
              <a:rPr lang="en-US" smtClean="0"/>
              <a:pPr/>
              <a:t>‹#›</a:t>
            </a:fld>
            <a:endParaRPr lang="en-US"/>
          </a:p>
        </p:txBody>
      </p:sp>
    </p:spTree>
    <p:extLst>
      <p:ext uri="{BB962C8B-B14F-4D97-AF65-F5344CB8AC3E}">
        <p14:creationId xmlns:p14="http://schemas.microsoft.com/office/powerpoint/2010/main" val="64773228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grpSp>
        <p:nvGrpSpPr>
          <p:cNvPr id="17" name="Group 16"/>
          <p:cNvGrpSpPr/>
          <p:nvPr/>
        </p:nvGrpSpPr>
        <p:grpSpPr>
          <a:xfrm>
            <a:off x="0" y="1188720"/>
            <a:ext cx="9144000" cy="137411"/>
            <a:chOff x="284163" y="1577847"/>
            <a:chExt cx="8576373" cy="137411"/>
          </a:xfrm>
        </p:grpSpPr>
        <p:sp>
          <p:nvSpPr>
            <p:cNvPr id="18" name="Rectangle 17"/>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C7D13C8-41C1-5B4C-80DA-39BB36BABDF2}" type="datetime1">
              <a:rPr lang="en-US" smtClean="0"/>
              <a:t>8/7/17</a:t>
            </a:fld>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1" name="Rectangle 10"/>
          <p:cNvSpPr/>
          <p:nvPr userDrawn="1"/>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userDrawn="1"/>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8418569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smtClean="0"/>
              <a:t>Click to edit Master title style</a:t>
            </a:r>
            <a:endParaRPr lang="en-US"/>
          </a:p>
        </p:txBody>
      </p:sp>
      <p:grpSp>
        <p:nvGrpSpPr>
          <p:cNvPr id="20" name="Group 19"/>
          <p:cNvGrpSpPr/>
          <p:nvPr/>
        </p:nvGrpSpPr>
        <p:grpSpPr>
          <a:xfrm>
            <a:off x="0" y="1188720"/>
            <a:ext cx="9144000" cy="137411"/>
            <a:chOff x="284163" y="1577847"/>
            <a:chExt cx="8576373" cy="137411"/>
          </a:xfrm>
        </p:grpSpPr>
        <p:sp>
          <p:nvSpPr>
            <p:cNvPr id="21" name="Rectangle 20"/>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2" name="Rectangle 21"/>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3" name="Rectangle 22"/>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837F5C3A-BC7B-F544-9E8C-BE12413ED236}" type="datetime1">
              <a:rPr lang="en-US" smtClean="0"/>
              <a:t>8/7/17</a:t>
            </a:fld>
            <a:endParaRPr lang="en-US"/>
          </a:p>
        </p:txBody>
      </p:sp>
      <p:sp>
        <p:nvSpPr>
          <p:cNvPr id="8" name="Footer Placeholder 7"/>
          <p:cNvSpPr>
            <a:spLocks noGrp="1"/>
          </p:cNvSpPr>
          <p:nvPr>
            <p:ph type="ftr" sz="quarter" idx="11"/>
          </p:nvPr>
        </p:nvSpPr>
        <p:spPr/>
        <p:txBody>
          <a:bodyPr/>
          <a:lstStyle/>
          <a:p>
            <a:r>
              <a:rPr lang="sk-SK" smtClean="0"/>
              <a:t>© 2017 EV3Lessons.com, Last edit 8/07/2017</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4671728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grpSp>
        <p:nvGrpSpPr>
          <p:cNvPr id="16" name="Group 15"/>
          <p:cNvGrpSpPr/>
          <p:nvPr/>
        </p:nvGrpSpPr>
        <p:grpSpPr>
          <a:xfrm>
            <a:off x="0" y="1188720"/>
            <a:ext cx="9144000" cy="137411"/>
            <a:chOff x="284163" y="1577847"/>
            <a:chExt cx="8576373" cy="137411"/>
          </a:xfrm>
        </p:grpSpPr>
        <p:sp>
          <p:nvSpPr>
            <p:cNvPr id="17" name="Rectangle 16"/>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Date Placeholder 2"/>
          <p:cNvSpPr>
            <a:spLocks noGrp="1"/>
          </p:cNvSpPr>
          <p:nvPr>
            <p:ph type="dt" sz="half" idx="10"/>
          </p:nvPr>
        </p:nvSpPr>
        <p:spPr/>
        <p:txBody>
          <a:bodyPr/>
          <a:lstStyle/>
          <a:p>
            <a:fld id="{313A62CF-86A0-7E4D-A4AF-6199C4485B4D}" type="datetime1">
              <a:rPr lang="en-US" smtClean="0"/>
              <a:t>8/7/17</a:t>
            </a:fld>
            <a:endParaRPr lang="en-US"/>
          </a:p>
        </p:txBody>
      </p:sp>
      <p:sp>
        <p:nvSpPr>
          <p:cNvPr id="4" name="Footer Placeholder 3"/>
          <p:cNvSpPr>
            <a:spLocks noGrp="1"/>
          </p:cNvSpPr>
          <p:nvPr>
            <p:ph type="ftr" sz="quarter" idx="11"/>
          </p:nvPr>
        </p:nvSpPr>
        <p:spPr/>
        <p:txBody>
          <a:bodyPr/>
          <a:lstStyle/>
          <a:p>
            <a:r>
              <a:rPr lang="sk-SK" smtClean="0"/>
              <a:t>© 2017 EV3Lessons.com, Last edit 8/07/2017</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3673761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0" y="1188720"/>
            <a:ext cx="9144000" cy="137411"/>
            <a:chOff x="284163" y="1577847"/>
            <a:chExt cx="8576373" cy="137411"/>
          </a:xfrm>
        </p:grpSpPr>
        <p:sp>
          <p:nvSpPr>
            <p:cNvPr id="14" name="Rectangle 13"/>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56F3448C-69FA-024E-B7DF-500F5504446F}" type="datetime1">
              <a:rPr lang="en-US" smtClean="0"/>
              <a:t>8/7/17</a:t>
            </a:fld>
            <a:endParaRPr lang="en-US"/>
          </a:p>
        </p:txBody>
      </p:sp>
      <p:sp>
        <p:nvSpPr>
          <p:cNvPr id="5" name="Footer Placeholder 4"/>
          <p:cNvSpPr>
            <a:spLocks noGrp="1"/>
          </p:cNvSpPr>
          <p:nvPr>
            <p:ph type="ftr" sz="quarter" idx="11"/>
          </p:nvPr>
        </p:nvSpPr>
        <p:spPr/>
        <p:txBody>
          <a:bodyPr/>
          <a:lstStyle/>
          <a:p>
            <a:r>
              <a:rPr lang="sk-SK" smtClean="0"/>
              <a:t>© 2017 EV3Lessons.com, Last edit 8/07/2017</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
        <p:nvSpPr>
          <p:cNvPr id="17" name="Title 1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678246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6" name="Title 15"/>
          <p:cNvSpPr>
            <a:spLocks noGrp="1"/>
          </p:cNvSpPr>
          <p:nvPr>
            <p:ph type="title"/>
          </p:nvPr>
        </p:nvSpPr>
        <p:spPr>
          <a:xfrm rot="5400000">
            <a:off x="5257800" y="2965449"/>
            <a:ext cx="6858000" cy="914400"/>
          </a:xfrm>
        </p:spPr>
        <p:txBody>
          <a:bodyPr>
            <a:normAutofit/>
          </a:bodyPr>
          <a:lstStyle>
            <a:lvl1pPr algn="ct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a:xfrm>
            <a:off x="3679924" y="6437032"/>
            <a:ext cx="2133600" cy="365125"/>
          </a:xfrm>
        </p:spPr>
        <p:txBody>
          <a:bodyPr/>
          <a:lstStyle/>
          <a:p>
            <a:fld id="{35BE2AEB-69B6-E84E-9D0D-1DC22D3DDD41}" type="datetime1">
              <a:rPr lang="en-US" smtClean="0"/>
              <a:t>8/7/17</a:t>
            </a:fld>
            <a:endParaRPr lang="en-US"/>
          </a:p>
        </p:txBody>
      </p:sp>
      <p:sp>
        <p:nvSpPr>
          <p:cNvPr id="5" name="Footer Placeholder 4"/>
          <p:cNvSpPr>
            <a:spLocks noGrp="1"/>
          </p:cNvSpPr>
          <p:nvPr>
            <p:ph type="ftr" sz="quarter" idx="11"/>
          </p:nvPr>
        </p:nvSpPr>
        <p:spPr/>
        <p:txBody>
          <a:bodyPr/>
          <a:lstStyle/>
          <a:p>
            <a:r>
              <a:rPr lang="sk-SK" smtClean="0"/>
              <a:t>© 2017 EV3Lessons.com, Last edit 8/07/2017</a:t>
            </a:r>
            <a:endParaRPr lang="en-US"/>
          </a:p>
        </p:txBody>
      </p:sp>
      <p:sp>
        <p:nvSpPr>
          <p:cNvPr id="6" name="Slide Number Placeholder 5"/>
          <p:cNvSpPr>
            <a:spLocks noGrp="1"/>
          </p:cNvSpPr>
          <p:nvPr>
            <p:ph type="sldNum" sz="quarter" idx="12"/>
          </p:nvPr>
        </p:nvSpPr>
        <p:spPr>
          <a:xfrm>
            <a:off x="7477031" y="6439714"/>
            <a:ext cx="630621" cy="359760"/>
          </a:xfrm>
        </p:spPr>
        <p:txBody>
          <a:bodyPr/>
          <a:lstStyle/>
          <a:p>
            <a:fld id="{4382A7F7-08BF-4252-8141-63FB96055BBB}" type="slidenum">
              <a:rPr lang="en-US" smtClean="0"/>
              <a:t>‹#›</a:t>
            </a:fld>
            <a:endParaRPr lang="en-US"/>
          </a:p>
        </p:txBody>
      </p:sp>
      <p:grpSp>
        <p:nvGrpSpPr>
          <p:cNvPr id="12" name="Group 11"/>
          <p:cNvGrpSpPr/>
          <p:nvPr/>
        </p:nvGrpSpPr>
        <p:grpSpPr>
          <a:xfrm rot="5400000">
            <a:off x="4753323" y="3358675"/>
            <a:ext cx="6861177" cy="137475"/>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9604617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9C9910-4014-7C4F-9F49-BB9F756CA6DC}" type="datetime1">
              <a:rPr lang="en-US" smtClean="0"/>
              <a:t>8/7/17</a:t>
            </a:fld>
            <a:endParaRPr lang="en-US" dirty="0"/>
          </a:p>
        </p:txBody>
      </p:sp>
      <p:sp>
        <p:nvSpPr>
          <p:cNvPr id="4" name="Footer Placeholder 3"/>
          <p:cNvSpPr>
            <a:spLocks noGrp="1"/>
          </p:cNvSpPr>
          <p:nvPr>
            <p:ph type="ftr" sz="quarter" idx="11"/>
          </p:nvPr>
        </p:nvSpPr>
        <p:spPr/>
        <p:txBody>
          <a:bodyPr/>
          <a:lstStyle/>
          <a:p>
            <a:r>
              <a:rPr lang="sk-SK" smtClean="0"/>
              <a:t>© 2017 EV3Lessons.com, Last edit 8/07/2017</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
        <p:nvSpPr>
          <p:cNvPr id="7" name="Text Placeholder 6"/>
          <p:cNvSpPr>
            <a:spLocks noGrp="1"/>
          </p:cNvSpPr>
          <p:nvPr>
            <p:ph type="body" sz="quarter" idx="13"/>
          </p:nvPr>
        </p:nvSpPr>
        <p:spPr>
          <a:xfrm>
            <a:off x="199698" y="1554163"/>
            <a:ext cx="8737927" cy="47418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130180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4163" y="1818870"/>
            <a:ext cx="8574087" cy="430729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2784041" y="6434349"/>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936D9B0C-0FCD-EC49-BAD8-085C4162593C}" type="datetime1">
              <a:rPr lang="en-US" smtClean="0"/>
              <a:t>8/7/17</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sk-SK" smtClean="0"/>
              <a:t>© 2017 EV3Lessons.com, Last edit 8/07/2017</a:t>
            </a:r>
            <a:endParaRPr lang="en-US" dirty="0"/>
          </a:p>
        </p:txBody>
      </p:sp>
      <p:sp>
        <p:nvSpPr>
          <p:cNvPr id="2" name="Title Placeholder 1"/>
          <p:cNvSpPr>
            <a:spLocks noGrp="1"/>
          </p:cNvSpPr>
          <p:nvPr>
            <p:ph type="title"/>
          </p:nvPr>
        </p:nvSpPr>
        <p:spPr>
          <a:xfrm>
            <a:off x="0" y="0"/>
            <a:ext cx="9143999" cy="1188720"/>
          </a:xfrm>
          <a:prstGeom prst="rect">
            <a:avLst/>
          </a:prstGeom>
          <a:solidFill>
            <a:schemeClr val="bg2">
              <a:lumMod val="25000"/>
            </a:schemeClr>
          </a:solidFill>
        </p:spPr>
        <p:txBody>
          <a:bodyPr vert="horz" lIns="91440" tIns="45720" rIns="91440" bIns="45720" rtlCol="0" anchor="ctr">
            <a:normAutofit/>
          </a:bodyPr>
          <a:lstStyle/>
          <a:p>
            <a:r>
              <a:rPr lang="en-US" smtClean="0"/>
              <a:t>Click to edit Master title style</a:t>
            </a:r>
            <a:endParaRPr dirty="0"/>
          </a:p>
        </p:txBody>
      </p:sp>
      <p:sp>
        <p:nvSpPr>
          <p:cNvPr id="6" name="Slide Number Placeholder 5"/>
          <p:cNvSpPr>
            <a:spLocks noGrp="1"/>
          </p:cNvSpPr>
          <p:nvPr>
            <p:ph type="sldNum" sz="quarter" idx="4"/>
          </p:nvPr>
        </p:nvSpPr>
        <p:spPr>
          <a:xfrm>
            <a:off x="8297915" y="6439714"/>
            <a:ext cx="630621" cy="359760"/>
          </a:xfrm>
          <a:prstGeom prst="rect">
            <a:avLst/>
          </a:prstGeom>
          <a:ln>
            <a:noFill/>
          </a:ln>
        </p:spPr>
        <p:txBody>
          <a:bodyPr vert="horz" lIns="91440" tIns="45720" rIns="91440" bIns="45720" rtlCol="0" anchor="ctr"/>
          <a:lstStyle>
            <a:lvl1pPr algn="r">
              <a:defRPr sz="1400" b="1">
                <a:solidFill>
                  <a:schemeClr val="tx1"/>
                </a:solidFill>
              </a:defRPr>
            </a:lvl1pPr>
          </a:lstStyle>
          <a:p>
            <a:fld id="{4382A7F7-08BF-4252-8141-63FB96055BBB}" type="slidenum">
              <a:rPr lang="en-US" smtClean="0"/>
              <a:pPr/>
              <a:t>‹#›</a:t>
            </a:fld>
            <a:endParaRPr lang="en-US"/>
          </a:p>
        </p:txBody>
      </p:sp>
    </p:spTree>
    <p:extLst>
      <p:ext uri="{BB962C8B-B14F-4D97-AF65-F5344CB8AC3E}">
        <p14:creationId xmlns:p14="http://schemas.microsoft.com/office/powerpoint/2010/main" val="1671094270"/>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Lst>
  <p:timing>
    <p:tnLst>
      <p:par>
        <p:cTn id="1" dur="indefinite" restart="never" nodeType="tmRoot"/>
      </p:par>
    </p:tnLst>
  </p:timing>
  <p:hf hdr="0" dt="0"/>
  <p:txStyles>
    <p:titleStyle>
      <a:lvl1pPr marL="231775" indent="3175" algn="l" defTabSz="914400" rtl="0" eaLnBrk="1" latinLnBrk="0" hangingPunct="1">
        <a:spcBef>
          <a:spcPct val="0"/>
        </a:spcBef>
        <a:buNone/>
        <a:tabLst/>
        <a:defRPr sz="4200" kern="1200">
          <a:solidFill>
            <a:schemeClr val="bg1"/>
          </a:solidFill>
          <a:latin typeface="Calibri" charset="0"/>
          <a:ea typeface="Calibri" charset="0"/>
          <a:cs typeface="Calibri" charset="0"/>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ev3lessons.com/" TargetMode="External"/><Relationship Id="rId4" Type="http://schemas.openxmlformats.org/officeDocument/2006/relationships/hyperlink" Target="http://creativecommons.org/licenses/by-nc-sa/4.0/" TargetMode="External"/><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7.tiff"/><Relationship Id="rId4" Type="http://schemas.openxmlformats.org/officeDocument/2006/relationships/image" Target="../media/image8.png"/><Relationship Id="rId5"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team@ev3lessons.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Gyro Sensor Revisited</a:t>
            </a:r>
            <a:endParaRPr lang="en-US" dirty="0"/>
          </a:p>
        </p:txBody>
      </p:sp>
      <p:sp>
        <p:nvSpPr>
          <p:cNvPr id="14" name="Subtitle 13"/>
          <p:cNvSpPr>
            <a:spLocks noGrp="1"/>
          </p:cNvSpPr>
          <p:nvPr>
            <p:ph type="subTitle" idx="1"/>
          </p:nvPr>
        </p:nvSpPr>
        <p:spPr/>
        <p:txBody>
          <a:bodyPr/>
          <a:lstStyle/>
          <a:p>
            <a:r>
              <a:rPr lang="en-US" dirty="0" smtClean="0"/>
              <a:t>By Sanjay and Arvind </a:t>
            </a:r>
            <a:r>
              <a:rPr lang="en-US" dirty="0" err="1" smtClean="0"/>
              <a:t>Seshan</a:t>
            </a:r>
            <a:endParaRPr lang="en-US" dirty="0"/>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3459013" y="4560129"/>
            <a:ext cx="2225974" cy="1382629"/>
          </a:xfrm>
          <a:prstGeom prst="rect">
            <a:avLst/>
          </a:prstGeom>
        </p:spPr>
      </p:pic>
    </p:spTree>
    <p:extLst>
      <p:ext uri="{BB962C8B-B14F-4D97-AF65-F5344CB8AC3E}">
        <p14:creationId xmlns:p14="http://schemas.microsoft.com/office/powerpoint/2010/main" val="3648421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k-SK" smtClean="0"/>
              <a:t>© 2017 EV3Lessons.com, Last edit 8/07/2017</a:t>
            </a:r>
            <a:endParaRPr lang="en-US" dirty="0"/>
          </a:p>
        </p:txBody>
      </p:sp>
      <p:sp>
        <p:nvSpPr>
          <p:cNvPr id="4" name="Title 3"/>
          <p:cNvSpPr>
            <a:spLocks noGrp="1"/>
          </p:cNvSpPr>
          <p:nvPr>
            <p:ph type="title"/>
          </p:nvPr>
        </p:nvSpPr>
        <p:spPr/>
        <p:txBody>
          <a:bodyPr/>
          <a:lstStyle/>
          <a:p>
            <a:r>
              <a:rPr lang="en-US" dirty="0" smtClean="0"/>
              <a:t>Recalibration Strategy 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10</a:t>
            </a:fld>
            <a:endParaRPr lang="en-US"/>
          </a:p>
        </p:txBody>
      </p:sp>
      <p:sp>
        <p:nvSpPr>
          <p:cNvPr id="6" name="TextBox 5"/>
          <p:cNvSpPr txBox="1"/>
          <p:nvPr/>
        </p:nvSpPr>
        <p:spPr>
          <a:xfrm>
            <a:off x="416027" y="1689453"/>
            <a:ext cx="4008489" cy="923330"/>
          </a:xfrm>
          <a:prstGeom prst="rect">
            <a:avLst/>
          </a:prstGeom>
          <a:solidFill>
            <a:schemeClr val="accent2">
              <a:lumMod val="60000"/>
              <a:lumOff val="40000"/>
            </a:schemeClr>
          </a:solidFill>
        </p:spPr>
        <p:txBody>
          <a:bodyPr wrap="square" rtlCol="0">
            <a:spAutoFit/>
          </a:bodyPr>
          <a:lstStyle/>
          <a:p>
            <a:r>
              <a:rPr lang="en-US" dirty="0" smtClean="0">
                <a:solidFill>
                  <a:srgbClr val="000000"/>
                </a:solidFill>
              </a:rPr>
              <a:t>First, reading the gyro as an IR sensor and then as a gyro causes </a:t>
            </a:r>
            <a:r>
              <a:rPr lang="en-US" dirty="0">
                <a:solidFill>
                  <a:srgbClr val="000000"/>
                </a:solidFill>
              </a:rPr>
              <a:t>t</a:t>
            </a:r>
            <a:r>
              <a:rPr lang="en-US" dirty="0" smtClean="0">
                <a:solidFill>
                  <a:srgbClr val="000000"/>
                </a:solidFill>
              </a:rPr>
              <a:t>he gyro to recalibrate. </a:t>
            </a:r>
            <a:endParaRPr lang="en-US" dirty="0">
              <a:solidFill>
                <a:srgbClr val="000000"/>
              </a:solidFill>
            </a:endParaRPr>
          </a:p>
        </p:txBody>
      </p:sp>
      <p:sp>
        <p:nvSpPr>
          <p:cNvPr id="7" name="TextBox 6"/>
          <p:cNvSpPr txBox="1"/>
          <p:nvPr/>
        </p:nvSpPr>
        <p:spPr>
          <a:xfrm>
            <a:off x="4527755" y="1702380"/>
            <a:ext cx="4330494" cy="1477328"/>
          </a:xfrm>
          <a:prstGeom prst="rect">
            <a:avLst/>
          </a:prstGeom>
          <a:solidFill>
            <a:srgbClr val="FFFF00"/>
          </a:solidFill>
        </p:spPr>
        <p:txBody>
          <a:bodyPr wrap="square" rtlCol="0">
            <a:spAutoFit/>
          </a:bodyPr>
          <a:lstStyle/>
          <a:p>
            <a:r>
              <a:rPr lang="en-US" dirty="0" smtClean="0"/>
              <a:t>Second, add a wait block to give the sensor a bit of time to fully recalibrate. Our measurements show that </a:t>
            </a:r>
            <a:r>
              <a:rPr lang="en-US" dirty="0"/>
              <a:t>4</a:t>
            </a:r>
            <a:r>
              <a:rPr lang="en-US" dirty="0" smtClean="0"/>
              <a:t> seconds is safe. Note that the Strategy 1 code in Intro to Gyro, recalibration only took 0.1 seconds.</a:t>
            </a:r>
            <a:endParaRPr lang="en-US" dirty="0"/>
          </a:p>
        </p:txBody>
      </p:sp>
      <p:sp>
        <p:nvSpPr>
          <p:cNvPr id="8" name="TextBox 7"/>
          <p:cNvSpPr txBox="1"/>
          <p:nvPr/>
        </p:nvSpPr>
        <p:spPr>
          <a:xfrm>
            <a:off x="5884606" y="3543337"/>
            <a:ext cx="2973643" cy="3139321"/>
          </a:xfrm>
          <a:prstGeom prst="rect">
            <a:avLst/>
          </a:prstGeom>
          <a:solidFill>
            <a:srgbClr val="FF0000"/>
          </a:solidFill>
        </p:spPr>
        <p:txBody>
          <a:bodyPr wrap="square" rtlCol="0">
            <a:spAutoFit/>
          </a:bodyPr>
          <a:lstStyle/>
          <a:p>
            <a:r>
              <a:rPr lang="en-US" dirty="0" smtClean="0">
                <a:solidFill>
                  <a:schemeClr val="bg1"/>
                </a:solidFill>
              </a:rPr>
              <a:t>Note for “N3” sensor users: in the rest of your program, you should only use the “angle” modes of the gyro. Using the “rate” or “rate and angle” mode will cause the gyro to recalibrate. “N4” sensor users can change modes without causing a recalibration. Mode changes do “reset” the angle to 0.</a:t>
            </a:r>
            <a:endParaRPr lang="en-US" dirty="0">
              <a:solidFill>
                <a:schemeClr val="bg1"/>
              </a:solidFill>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38830" y="3543337"/>
            <a:ext cx="5175489" cy="2530066"/>
          </a:xfrm>
          <a:prstGeom prst="rect">
            <a:avLst/>
          </a:prstGeom>
        </p:spPr>
      </p:pic>
    </p:spTree>
    <p:extLst>
      <p:ext uri="{BB962C8B-B14F-4D97-AF65-F5344CB8AC3E}">
        <p14:creationId xmlns:p14="http://schemas.microsoft.com/office/powerpoint/2010/main" val="23065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k-SK" smtClean="0"/>
              <a:t>© 2017 EV3Lessons.com, Last edit 8/07/2017</a:t>
            </a:r>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11</a:t>
            </a:fld>
            <a:endParaRPr lang="en-US"/>
          </a:p>
        </p:txBody>
      </p:sp>
      <p:sp>
        <p:nvSpPr>
          <p:cNvPr id="5" name="Title 4"/>
          <p:cNvSpPr>
            <a:spLocks noGrp="1"/>
          </p:cNvSpPr>
          <p:nvPr>
            <p:ph type="title"/>
          </p:nvPr>
        </p:nvSpPr>
        <p:spPr/>
        <p:txBody>
          <a:bodyPr/>
          <a:lstStyle/>
          <a:p>
            <a:r>
              <a:rPr lang="en-US" dirty="0" smtClean="0"/>
              <a:t>Recalibration Strategy 6</a:t>
            </a:r>
            <a:endParaRPr lang="en-US" dirty="0"/>
          </a:p>
        </p:txBody>
      </p:sp>
      <p:sp>
        <p:nvSpPr>
          <p:cNvPr id="6" name="TextBox 5"/>
          <p:cNvSpPr txBox="1"/>
          <p:nvPr/>
        </p:nvSpPr>
        <p:spPr>
          <a:xfrm>
            <a:off x="549800" y="1850144"/>
            <a:ext cx="2625331" cy="1477328"/>
          </a:xfrm>
          <a:prstGeom prst="rect">
            <a:avLst/>
          </a:prstGeom>
          <a:solidFill>
            <a:schemeClr val="accent2">
              <a:lumMod val="60000"/>
              <a:lumOff val="40000"/>
            </a:schemeClr>
          </a:solidFill>
        </p:spPr>
        <p:txBody>
          <a:bodyPr wrap="square" rtlCol="0">
            <a:spAutoFit/>
          </a:bodyPr>
          <a:lstStyle/>
          <a:p>
            <a:r>
              <a:rPr lang="en-US" dirty="0" smtClean="0">
                <a:solidFill>
                  <a:srgbClr val="000000"/>
                </a:solidFill>
              </a:rPr>
              <a:t>This version of the calibration leaves the gyro in </a:t>
            </a:r>
            <a:r>
              <a:rPr lang="en-US" dirty="0" err="1" smtClean="0">
                <a:solidFill>
                  <a:srgbClr val="000000"/>
                </a:solidFill>
              </a:rPr>
              <a:t>rate+angle</a:t>
            </a:r>
            <a:r>
              <a:rPr lang="en-US" dirty="0" smtClean="0">
                <a:solidFill>
                  <a:srgbClr val="000000"/>
                </a:solidFill>
              </a:rPr>
              <a:t> mode. This is useful for “N3” users if you use the rate output. </a:t>
            </a:r>
            <a:endParaRPr lang="en-US" dirty="0">
              <a:solidFill>
                <a:srgbClr val="000000"/>
              </a:solidFill>
            </a:endParaRPr>
          </a:p>
        </p:txBody>
      </p:sp>
      <p:sp>
        <p:nvSpPr>
          <p:cNvPr id="7" name="TextBox 6"/>
          <p:cNvSpPr txBox="1"/>
          <p:nvPr/>
        </p:nvSpPr>
        <p:spPr>
          <a:xfrm>
            <a:off x="3400148" y="1856912"/>
            <a:ext cx="2130497" cy="1477328"/>
          </a:xfrm>
          <a:prstGeom prst="rect">
            <a:avLst/>
          </a:prstGeom>
          <a:solidFill>
            <a:srgbClr val="FFFF00"/>
          </a:solidFill>
        </p:spPr>
        <p:txBody>
          <a:bodyPr wrap="square" rtlCol="0">
            <a:spAutoFit/>
          </a:bodyPr>
          <a:lstStyle/>
          <a:p>
            <a:r>
              <a:rPr lang="en-US" dirty="0" smtClean="0"/>
              <a:t>This version takes a little bit longer (4 vs. 3 seconds) than the Strategy 2 code in Intro to Gyro.</a:t>
            </a:r>
            <a:endParaRPr lang="en-US" dirty="0"/>
          </a:p>
        </p:txBody>
      </p:sp>
      <p:sp>
        <p:nvSpPr>
          <p:cNvPr id="9" name="TextBox 8"/>
          <p:cNvSpPr txBox="1"/>
          <p:nvPr/>
        </p:nvSpPr>
        <p:spPr>
          <a:xfrm>
            <a:off x="5836794" y="1856912"/>
            <a:ext cx="2875270" cy="4524315"/>
          </a:xfrm>
          <a:prstGeom prst="rect">
            <a:avLst/>
          </a:prstGeom>
          <a:solidFill>
            <a:srgbClr val="FF0000"/>
          </a:solidFill>
        </p:spPr>
        <p:txBody>
          <a:bodyPr wrap="square" rtlCol="0">
            <a:spAutoFit/>
          </a:bodyPr>
          <a:lstStyle/>
          <a:p>
            <a:r>
              <a:rPr lang="en-US" dirty="0">
                <a:solidFill>
                  <a:schemeClr val="bg1"/>
                </a:solidFill>
              </a:rPr>
              <a:t>Note for “N3” sensor users: </a:t>
            </a:r>
            <a:r>
              <a:rPr lang="en-US" dirty="0" smtClean="0">
                <a:solidFill>
                  <a:schemeClr val="bg1"/>
                </a:solidFill>
              </a:rPr>
              <a:t>in </a:t>
            </a:r>
            <a:r>
              <a:rPr lang="en-US" dirty="0">
                <a:solidFill>
                  <a:schemeClr val="bg1"/>
                </a:solidFill>
              </a:rPr>
              <a:t>the rest of your program, you should only use the “rate + angle” modes of the gyro. Using the "angle" or “rate” mode will cause the gyro to recalibrate. Also, ***DO NOT*** use the gyro reset </a:t>
            </a:r>
            <a:r>
              <a:rPr lang="en-US" dirty="0" smtClean="0">
                <a:solidFill>
                  <a:schemeClr val="bg1"/>
                </a:solidFill>
              </a:rPr>
              <a:t>mode - </a:t>
            </a:r>
            <a:r>
              <a:rPr lang="en-US" dirty="0">
                <a:solidFill>
                  <a:schemeClr val="bg1"/>
                </a:solidFill>
              </a:rPr>
              <a:t>this forces the gyro into angle mode which will cause a long 3 second recalibration. “N4” sensor users can change modes without causing a </a:t>
            </a:r>
            <a:r>
              <a:rPr lang="en-US" dirty="0" smtClean="0">
                <a:solidFill>
                  <a:schemeClr val="bg1"/>
                </a:solidFill>
              </a:rPr>
              <a:t>recalibration. </a:t>
            </a:r>
            <a:r>
              <a:rPr lang="en-US" dirty="0">
                <a:solidFill>
                  <a:schemeClr val="bg1"/>
                </a:solidFill>
              </a:rPr>
              <a:t>Mode changes do “reset” the angle to 0</a:t>
            </a:r>
            <a:r>
              <a:rPr lang="en-US" dirty="0" smtClean="0">
                <a:solidFill>
                  <a:schemeClr val="bg1"/>
                </a:solidFill>
              </a:rPr>
              <a:t>.</a:t>
            </a:r>
            <a:endParaRPr lang="en-US" dirty="0">
              <a:solidFill>
                <a:schemeClr val="bg1"/>
              </a:solidFill>
            </a:endParaRPr>
          </a:p>
        </p:txBody>
      </p:sp>
      <p:pic>
        <p:nvPicPr>
          <p:cNvPr id="12" name="Picture 11"/>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99698" y="3475434"/>
            <a:ext cx="5528054" cy="2691367"/>
          </a:xfrm>
          <a:prstGeom prst="rect">
            <a:avLst/>
          </a:prstGeom>
        </p:spPr>
      </p:pic>
    </p:spTree>
    <p:extLst>
      <p:ext uri="{BB962C8B-B14F-4D97-AF65-F5344CB8AC3E}">
        <p14:creationId xmlns:p14="http://schemas.microsoft.com/office/powerpoint/2010/main" val="1009850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k-SK" smtClean="0"/>
              <a:t>© 2017 EV3Lessons.com, Last edit 8/07/2017</a:t>
            </a:r>
            <a:endParaRPr lang="en-US" dirty="0"/>
          </a:p>
        </p:txBody>
      </p:sp>
      <p:sp>
        <p:nvSpPr>
          <p:cNvPr id="4" name="Slide Number Placeholder 3"/>
          <p:cNvSpPr>
            <a:spLocks noGrp="1"/>
          </p:cNvSpPr>
          <p:nvPr>
            <p:ph type="sldNum" sz="quarter" idx="12"/>
          </p:nvPr>
        </p:nvSpPr>
        <p:spPr/>
        <p:txBody>
          <a:bodyPr/>
          <a:lstStyle/>
          <a:p>
            <a:fld id="{4382A7F7-08BF-4252-8141-63FB96055BBB}" type="slidenum">
              <a:rPr lang="en-US" smtClean="0"/>
              <a:t>12</a:t>
            </a:fld>
            <a:endParaRPr lang="en-US"/>
          </a:p>
        </p:txBody>
      </p:sp>
      <p:sp>
        <p:nvSpPr>
          <p:cNvPr id="5" name="Title 4"/>
          <p:cNvSpPr>
            <a:spLocks noGrp="1"/>
          </p:cNvSpPr>
          <p:nvPr>
            <p:ph type="title"/>
          </p:nvPr>
        </p:nvSpPr>
        <p:spPr/>
        <p:txBody>
          <a:bodyPr/>
          <a:lstStyle/>
          <a:p>
            <a:r>
              <a:rPr lang="en-US" dirty="0" smtClean="0"/>
              <a:t>Recalibration Strategy 7</a:t>
            </a:r>
            <a:endParaRPr lang="en-US" dirty="0"/>
          </a:p>
        </p:txBody>
      </p:sp>
      <p:sp>
        <p:nvSpPr>
          <p:cNvPr id="7" name="TextBox 6"/>
          <p:cNvSpPr txBox="1"/>
          <p:nvPr/>
        </p:nvSpPr>
        <p:spPr>
          <a:xfrm>
            <a:off x="4371221" y="4164683"/>
            <a:ext cx="4242004" cy="2308324"/>
          </a:xfrm>
          <a:prstGeom prst="rect">
            <a:avLst/>
          </a:prstGeom>
          <a:solidFill>
            <a:srgbClr val="FF0000"/>
          </a:solidFill>
        </p:spPr>
        <p:txBody>
          <a:bodyPr wrap="square" rtlCol="0">
            <a:spAutoFit/>
          </a:bodyPr>
          <a:lstStyle/>
          <a:p>
            <a:r>
              <a:rPr lang="en-US" dirty="0">
                <a:solidFill>
                  <a:schemeClr val="bg1"/>
                </a:solidFill>
              </a:rPr>
              <a:t>Note for “N3” sensor users: in the rest of your program, you should only use the “angle” modes of the gyro. Using the “rate” or “rate and angle” mode will cause the gyro to recalibrate. “N4” sensor users can change modes without causing </a:t>
            </a:r>
            <a:r>
              <a:rPr lang="en-US" dirty="0" smtClean="0">
                <a:solidFill>
                  <a:schemeClr val="bg1"/>
                </a:solidFill>
              </a:rPr>
              <a:t>a recalibration. </a:t>
            </a:r>
            <a:r>
              <a:rPr lang="en-US" dirty="0">
                <a:solidFill>
                  <a:schemeClr val="bg1"/>
                </a:solidFill>
              </a:rPr>
              <a:t>Mode changes do “reset” the angle to 0</a:t>
            </a:r>
            <a:r>
              <a:rPr lang="en-US" dirty="0" smtClean="0">
                <a:solidFill>
                  <a:schemeClr val="bg1"/>
                </a:solidFill>
              </a:rPr>
              <a:t>.</a:t>
            </a:r>
            <a:endParaRPr lang="en-US" dirty="0">
              <a:solidFill>
                <a:schemeClr val="bg1"/>
              </a:solidFill>
            </a:endParaRPr>
          </a:p>
        </p:txBody>
      </p:sp>
      <p:sp>
        <p:nvSpPr>
          <p:cNvPr id="8" name="TextBox 7"/>
          <p:cNvSpPr txBox="1"/>
          <p:nvPr/>
        </p:nvSpPr>
        <p:spPr>
          <a:xfrm>
            <a:off x="406925" y="4164682"/>
            <a:ext cx="3752120" cy="1754326"/>
          </a:xfrm>
          <a:prstGeom prst="rect">
            <a:avLst/>
          </a:prstGeom>
          <a:solidFill>
            <a:schemeClr val="accent2">
              <a:lumMod val="60000"/>
              <a:lumOff val="40000"/>
            </a:schemeClr>
          </a:solidFill>
        </p:spPr>
        <p:txBody>
          <a:bodyPr wrap="square" rtlCol="0">
            <a:spAutoFit/>
          </a:bodyPr>
          <a:lstStyle/>
          <a:p>
            <a:r>
              <a:rPr lang="en-US" dirty="0" smtClean="0"/>
              <a:t>This version of the calibration leaves the gyro in angle mode. This is probably the most common way to use the gyro. This code takes about </a:t>
            </a:r>
            <a:r>
              <a:rPr lang="en-US" dirty="0"/>
              <a:t>4</a:t>
            </a:r>
            <a:r>
              <a:rPr lang="en-US" dirty="0" smtClean="0"/>
              <a:t> sec to run (vs. 0.1 sec for the Strategy 3 code in Intro to Gyro)</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1346894"/>
            <a:ext cx="9144000" cy="2753398"/>
          </a:xfrm>
          <a:prstGeom prst="rect">
            <a:avLst/>
          </a:prstGeom>
        </p:spPr>
      </p:pic>
    </p:spTree>
    <p:extLst>
      <p:ext uri="{BB962C8B-B14F-4D97-AF65-F5344CB8AC3E}">
        <p14:creationId xmlns:p14="http://schemas.microsoft.com/office/powerpoint/2010/main" val="223967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k-SK" smtClean="0"/>
              <a:t>© 2017 EV3Lessons.com, Last edit 8/07/2017</a:t>
            </a:r>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13</a:t>
            </a:fld>
            <a:endParaRPr lang="en-US"/>
          </a:p>
        </p:txBody>
      </p:sp>
      <p:sp>
        <p:nvSpPr>
          <p:cNvPr id="5" name="Title 4"/>
          <p:cNvSpPr>
            <a:spLocks noGrp="1"/>
          </p:cNvSpPr>
          <p:nvPr>
            <p:ph type="title"/>
          </p:nvPr>
        </p:nvSpPr>
        <p:spPr/>
        <p:txBody>
          <a:bodyPr/>
          <a:lstStyle/>
          <a:p>
            <a:r>
              <a:rPr lang="en-US" dirty="0" smtClean="0"/>
              <a:t>Recalibration Strategy 8</a:t>
            </a:r>
            <a:endParaRPr lang="en-US" dirty="0"/>
          </a:p>
        </p:txBody>
      </p:sp>
      <p:sp>
        <p:nvSpPr>
          <p:cNvPr id="7" name="TextBox 6"/>
          <p:cNvSpPr txBox="1"/>
          <p:nvPr/>
        </p:nvSpPr>
        <p:spPr>
          <a:xfrm>
            <a:off x="2787445" y="4144299"/>
            <a:ext cx="6149636" cy="2031325"/>
          </a:xfrm>
          <a:prstGeom prst="rect">
            <a:avLst/>
          </a:prstGeom>
          <a:solidFill>
            <a:srgbClr val="FF0000"/>
          </a:solidFill>
        </p:spPr>
        <p:txBody>
          <a:bodyPr wrap="square" rtlCol="0">
            <a:spAutoFit/>
          </a:bodyPr>
          <a:lstStyle/>
          <a:p>
            <a:r>
              <a:rPr lang="en-US" dirty="0">
                <a:solidFill>
                  <a:schemeClr val="bg1"/>
                </a:solidFill>
              </a:rPr>
              <a:t>Note for “N3” sensor users: in the rest of your program, you should only use the “rate + angle” modes of the gyro. Using the "angle" or “rate” mode will cause the gyro to recalibrate. Also, ***DO NOT*** use the gyro reset - this forces the gyro into angle mode which will cause a long 3 second recalibration. “N4” sensor users can change modes without causing a </a:t>
            </a:r>
            <a:r>
              <a:rPr lang="en-US" dirty="0" smtClean="0">
                <a:solidFill>
                  <a:schemeClr val="bg1"/>
                </a:solidFill>
              </a:rPr>
              <a:t>recalibration. </a:t>
            </a:r>
            <a:r>
              <a:rPr lang="en-US" dirty="0">
                <a:solidFill>
                  <a:schemeClr val="bg1"/>
                </a:solidFill>
              </a:rPr>
              <a:t>Mode changes do “reset” the angle to 0</a:t>
            </a:r>
            <a:r>
              <a:rPr lang="en-US" dirty="0" smtClean="0">
                <a:solidFill>
                  <a:schemeClr val="bg1"/>
                </a:solidFill>
              </a:rPr>
              <a:t>.</a:t>
            </a:r>
            <a:endParaRPr lang="en-US" dirty="0">
              <a:solidFill>
                <a:schemeClr val="bg1"/>
              </a:solidFill>
            </a:endParaRPr>
          </a:p>
        </p:txBody>
      </p:sp>
      <p:sp>
        <p:nvSpPr>
          <p:cNvPr id="8" name="TextBox 7"/>
          <p:cNvSpPr txBox="1"/>
          <p:nvPr/>
        </p:nvSpPr>
        <p:spPr>
          <a:xfrm>
            <a:off x="284163" y="4149661"/>
            <a:ext cx="2326302" cy="1754326"/>
          </a:xfrm>
          <a:prstGeom prst="rect">
            <a:avLst/>
          </a:prstGeom>
          <a:solidFill>
            <a:schemeClr val="accent2">
              <a:lumMod val="60000"/>
              <a:lumOff val="40000"/>
            </a:schemeClr>
          </a:solidFill>
        </p:spPr>
        <p:txBody>
          <a:bodyPr wrap="square" rtlCol="0">
            <a:spAutoFit/>
          </a:bodyPr>
          <a:lstStyle/>
          <a:p>
            <a:r>
              <a:rPr lang="en-US" dirty="0" smtClean="0">
                <a:solidFill>
                  <a:srgbClr val="000000"/>
                </a:solidFill>
              </a:rPr>
              <a:t>This version of the calibration leaves the gyro in </a:t>
            </a:r>
            <a:r>
              <a:rPr lang="en-US" dirty="0" err="1" smtClean="0">
                <a:solidFill>
                  <a:srgbClr val="000000"/>
                </a:solidFill>
              </a:rPr>
              <a:t>rate+angle</a:t>
            </a:r>
            <a:r>
              <a:rPr lang="en-US" dirty="0" smtClean="0">
                <a:solidFill>
                  <a:srgbClr val="000000"/>
                </a:solidFill>
              </a:rPr>
              <a:t> mode. </a:t>
            </a:r>
            <a:r>
              <a:rPr lang="en-US" dirty="0">
                <a:solidFill>
                  <a:srgbClr val="000000"/>
                </a:solidFill>
              </a:rPr>
              <a:t>This is useful for “N3” users if you use the rate output. </a:t>
            </a:r>
          </a:p>
        </p:txBody>
      </p:sp>
      <p:pic>
        <p:nvPicPr>
          <p:cNvPr id="10" name="Picture 9"/>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 y="1306034"/>
            <a:ext cx="9144000" cy="2506841"/>
          </a:xfrm>
          <a:prstGeom prst="rect">
            <a:avLst/>
          </a:prstGeom>
        </p:spPr>
      </p:pic>
    </p:spTree>
    <p:extLst>
      <p:ext uri="{BB962C8B-B14F-4D97-AF65-F5344CB8AC3E}">
        <p14:creationId xmlns:p14="http://schemas.microsoft.com/office/powerpoint/2010/main" val="1722829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4163" y="1818870"/>
            <a:ext cx="8574087" cy="4618162"/>
          </a:xfrm>
        </p:spPr>
        <p:txBody>
          <a:bodyPr>
            <a:normAutofit fontScale="92500" lnSpcReduction="20000"/>
          </a:bodyPr>
          <a:lstStyle/>
          <a:p>
            <a:r>
              <a:rPr lang="en-US" dirty="0" smtClean="0"/>
              <a:t>The new gyro calibration strategies in this lesson work for either the “N3” or “N4” sensors (*also been tested on </a:t>
            </a:r>
            <a:r>
              <a:rPr lang="en-US" dirty="0" smtClean="0"/>
              <a:t>“N6</a:t>
            </a:r>
            <a:r>
              <a:rPr lang="en-US" dirty="0" smtClean="0"/>
              <a:t>”)</a:t>
            </a:r>
          </a:p>
          <a:p>
            <a:r>
              <a:rPr lang="en-US" dirty="0" smtClean="0"/>
              <a:t>Note that all the new recalibrations take about 3-4 seconds. This is significantly more than the previous strategy 1 and 3 (in the Intro to Gyro lesson) which left the gyro in angle reading mode (0.1 sec vs. 3-4 secs)</a:t>
            </a:r>
          </a:p>
          <a:p>
            <a:pPr lvl="1"/>
            <a:r>
              <a:rPr lang="en-US" dirty="0" smtClean="0"/>
              <a:t>Therefore, if you have an older “N3” gyro, you might want to use the old code that took less time to recalibrate.</a:t>
            </a:r>
          </a:p>
          <a:p>
            <a:r>
              <a:rPr lang="en-US" dirty="0" smtClean="0"/>
              <a:t>The newer “N4” sensors allow you to use different gyro modes inside a program without causing a recalibration.</a:t>
            </a:r>
          </a:p>
          <a:p>
            <a:r>
              <a:rPr lang="en-US" i="1" dirty="0" smtClean="0"/>
              <a:t>Note: it seems that there was a hardware change between the “N3” and “N4” gyro. If you take apart your gyro, we would love to get pictures and details. </a:t>
            </a:r>
          </a:p>
        </p:txBody>
      </p:sp>
      <p:sp>
        <p:nvSpPr>
          <p:cNvPr id="3" name="Footer Placeholder 2"/>
          <p:cNvSpPr>
            <a:spLocks noGrp="1"/>
          </p:cNvSpPr>
          <p:nvPr>
            <p:ph type="ftr" sz="quarter" idx="11"/>
          </p:nvPr>
        </p:nvSpPr>
        <p:spPr/>
        <p:txBody>
          <a:bodyPr/>
          <a:lstStyle/>
          <a:p>
            <a:r>
              <a:rPr lang="sk-SK" smtClean="0"/>
              <a:t>© 2017 EV3Lessons.com, Last edit 8/07/2017</a:t>
            </a:r>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14</a:t>
            </a:fld>
            <a:endParaRPr lang="en-US"/>
          </a:p>
        </p:txBody>
      </p:sp>
      <p:sp>
        <p:nvSpPr>
          <p:cNvPr id="5" name="Title 4"/>
          <p:cNvSpPr>
            <a:spLocks noGrp="1"/>
          </p:cNvSpPr>
          <p:nvPr>
            <p:ph type="title"/>
          </p:nvPr>
        </p:nvSpPr>
        <p:spPr/>
        <p:txBody>
          <a:bodyPr/>
          <a:lstStyle/>
          <a:p>
            <a:r>
              <a:rPr lang="en-US" dirty="0" smtClean="0"/>
              <a:t>Discussion</a:t>
            </a:r>
            <a:endParaRPr lang="en-US" dirty="0"/>
          </a:p>
        </p:txBody>
      </p:sp>
    </p:spTree>
    <p:extLst>
      <p:ext uri="{BB962C8B-B14F-4D97-AF65-F5344CB8AC3E}">
        <p14:creationId xmlns:p14="http://schemas.microsoft.com/office/powerpoint/2010/main" val="1524525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This tutorial was written by Sanjay Seshan and Arvind Seshan </a:t>
            </a:r>
          </a:p>
          <a:p>
            <a:r>
              <a:rPr lang="en-US" dirty="0" smtClean="0"/>
              <a:t>More lessons at </a:t>
            </a:r>
            <a:r>
              <a:rPr lang="en-US" dirty="0" smtClean="0">
                <a:hlinkClick r:id="rId3"/>
              </a:rPr>
              <a:t>www.ev3lessons.com</a:t>
            </a:r>
            <a:endParaRPr lang="en-US" dirty="0" smtClean="0"/>
          </a:p>
          <a:p>
            <a:r>
              <a:rPr lang="en-US" dirty="0" smtClean="0"/>
              <a:t>Thank you to Mr. Sam Last for first reporting this issue to us.</a:t>
            </a:r>
            <a:endParaRPr lang="en-US" dirty="0"/>
          </a:p>
        </p:txBody>
      </p:sp>
      <p:sp>
        <p:nvSpPr>
          <p:cNvPr id="4" name="Footer Placeholder 3"/>
          <p:cNvSpPr>
            <a:spLocks noGrp="1"/>
          </p:cNvSpPr>
          <p:nvPr>
            <p:ph type="ftr" sz="quarter" idx="11"/>
          </p:nvPr>
        </p:nvSpPr>
        <p:spPr/>
        <p:txBody>
          <a:bodyPr/>
          <a:lstStyle/>
          <a:p>
            <a:r>
              <a:rPr lang="sk-SK" smtClean="0"/>
              <a:t>© 2017 EV3Lessons.com, Last edit 8/07/2017</a:t>
            </a:r>
            <a:endParaRPr lang="en-US"/>
          </a:p>
        </p:txBody>
      </p:sp>
      <p:sp>
        <p:nvSpPr>
          <p:cNvPr id="2" name="Title 1"/>
          <p:cNvSpPr>
            <a:spLocks noGrp="1"/>
          </p:cNvSpPr>
          <p:nvPr>
            <p:ph type="title"/>
          </p:nvPr>
        </p:nvSpPr>
        <p:spPr/>
        <p:txBody>
          <a:bodyPr/>
          <a:lstStyle/>
          <a:p>
            <a:r>
              <a:rPr lang="en-US" smtClean="0"/>
              <a:t>Credits</a:t>
            </a:r>
            <a:endParaRPr lang="en-US" dirty="0"/>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4"/>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4"/>
              </a:rPr>
              <a:t>NonCommercial</a:t>
            </a:r>
            <a:r>
              <a:rPr kumimoji="0" lang="en-US" altLang="en-US" sz="2000" b="0" i="0" u="none" strike="noStrike" cap="none" normalizeH="0" baseline="0" dirty="0" smtClean="0">
                <a:ln>
                  <a:noFill/>
                </a:ln>
                <a:solidFill>
                  <a:srgbClr val="4374B7"/>
                </a:solidFill>
                <a:effectLst/>
                <a:latin typeface="Helvetica Neue"/>
                <a:hlinkClick r:id="rId4"/>
              </a:rPr>
              <a:t>-</a:t>
            </a:r>
            <a:r>
              <a:rPr kumimoji="0" lang="en-US" altLang="en-US" sz="2000" b="0" i="0" u="none" strike="noStrike" cap="none" normalizeH="0" baseline="0" dirty="0" err="1" smtClean="0">
                <a:ln>
                  <a:noFill/>
                </a:ln>
                <a:solidFill>
                  <a:srgbClr val="4374B7"/>
                </a:solidFill>
                <a:effectLst/>
                <a:latin typeface="Helvetica Neue"/>
                <a:hlinkClick r:id="rId4"/>
              </a:rPr>
              <a:t>ShareAlike</a:t>
            </a:r>
            <a:r>
              <a:rPr kumimoji="0" lang="en-US" altLang="en-US" sz="2000" b="0" i="0" u="none" strike="noStrike" cap="none" normalizeH="0" baseline="0" dirty="0" smtClean="0">
                <a:ln>
                  <a:noFill/>
                </a:ln>
                <a:solidFill>
                  <a:srgbClr val="4374B7"/>
                </a:solidFill>
                <a:effectLst/>
                <a:latin typeface="Helvetica Neue"/>
                <a:hlinkClick r:id="rId4"/>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6" name="Picture 2" descr="Creative Commons License">
            <a:hlinkClick r:id="rId4"/>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812487" y="4160675"/>
            <a:ext cx="2161449" cy="761422"/>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lide Number Placeholder 6"/>
          <p:cNvSpPr>
            <a:spLocks noGrp="1"/>
          </p:cNvSpPr>
          <p:nvPr>
            <p:ph type="sldNum" sz="quarter" idx="12"/>
          </p:nvPr>
        </p:nvSpPr>
        <p:spPr/>
        <p:txBody>
          <a:bodyPr/>
          <a:lstStyle/>
          <a:p>
            <a:fld id="{4382A7F7-08BF-4252-8141-63FB96055BBB}" type="slidenum">
              <a:rPr lang="en-US" smtClean="0"/>
              <a:t>15</a:t>
            </a:fld>
            <a:endParaRPr lang="en-US"/>
          </a:p>
        </p:txBody>
      </p:sp>
    </p:spTree>
    <p:extLst>
      <p:ext uri="{BB962C8B-B14F-4D97-AF65-F5344CB8AC3E}">
        <p14:creationId xmlns:p14="http://schemas.microsoft.com/office/powerpoint/2010/main" val="4261110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pPr marL="457200" indent="-457200">
              <a:buFont typeface="+mj-lt"/>
              <a:buAutoNum type="arabicPeriod"/>
            </a:pPr>
            <a:r>
              <a:rPr lang="en-US" dirty="0" smtClean="0"/>
              <a:t>Learn about how older and newer generations of gyro sensors effect the calibration process </a:t>
            </a:r>
          </a:p>
          <a:p>
            <a:pPr marL="457200" indent="-457200">
              <a:buFont typeface="+mj-lt"/>
              <a:buAutoNum type="arabicPeriod"/>
            </a:pPr>
            <a:r>
              <a:rPr lang="en-US" dirty="0" smtClean="0"/>
              <a:t>Learn how to how to deal with gyro drift with this updated information about the gyro sensor.</a:t>
            </a:r>
          </a:p>
          <a:p>
            <a:pPr marL="0" indent="0">
              <a:buNone/>
            </a:pPr>
            <a:r>
              <a:rPr lang="en-US" dirty="0" smtClean="0"/>
              <a:t>Prerequisites: Data wires, Loops, Logic &amp; Comparison Blocks, Introduction to Gyro</a:t>
            </a:r>
          </a:p>
        </p:txBody>
      </p:sp>
      <p:sp>
        <p:nvSpPr>
          <p:cNvPr id="2" name="Footer Placeholder 1"/>
          <p:cNvSpPr>
            <a:spLocks noGrp="1"/>
          </p:cNvSpPr>
          <p:nvPr>
            <p:ph type="ftr" sz="quarter" idx="11"/>
          </p:nvPr>
        </p:nvSpPr>
        <p:spPr/>
        <p:txBody>
          <a:bodyPr/>
          <a:lstStyle/>
          <a:p>
            <a:r>
              <a:rPr lang="sk-SK" smtClean="0"/>
              <a:t>© 2017 EV3Lessons.com, Last edit 8/07/2017</a:t>
            </a:r>
            <a:endParaRPr lang="en-US"/>
          </a:p>
        </p:txBody>
      </p:sp>
      <p:sp>
        <p:nvSpPr>
          <p:cNvPr id="6" name="Title 5"/>
          <p:cNvSpPr>
            <a:spLocks noGrp="1"/>
          </p:cNvSpPr>
          <p:nvPr>
            <p:ph type="title"/>
          </p:nvPr>
        </p:nvSpPr>
        <p:spPr/>
        <p:txBody>
          <a:bodyPr/>
          <a:lstStyle/>
          <a:p>
            <a:r>
              <a:rPr lang="en-US" dirty="0" smtClean="0"/>
              <a:t>Lesson Objectives</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t>2</a:t>
            </a:fld>
            <a:endParaRPr lang="en-US"/>
          </a:p>
        </p:txBody>
      </p:sp>
    </p:spTree>
    <p:extLst>
      <p:ext uri="{BB962C8B-B14F-4D97-AF65-F5344CB8AC3E}">
        <p14:creationId xmlns:p14="http://schemas.microsoft.com/office/powerpoint/2010/main" val="2698344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Reset: Current value of the gyro sensor angle is set to “0”. This is what the gyro block with mode set to “reset” does.</a:t>
            </a:r>
          </a:p>
          <a:p>
            <a:r>
              <a:rPr lang="en-US" dirty="0" smtClean="0"/>
              <a:t>Calibration: The gyro calibrates what it considers to be “still”. This sets both the current gyro sensor rate and angle to “0”. This typically occurs when the gyro is connected. </a:t>
            </a:r>
          </a:p>
          <a:p>
            <a:r>
              <a:rPr lang="en-US" dirty="0" smtClean="0"/>
              <a:t>Some people refer to calibration as a “hard reset”. We will call this calibrate through this lesson to reduce the amount of confusion. </a:t>
            </a:r>
            <a:endParaRPr lang="en-US" dirty="0"/>
          </a:p>
        </p:txBody>
      </p:sp>
      <p:sp>
        <p:nvSpPr>
          <p:cNvPr id="3" name="Footer Placeholder 2"/>
          <p:cNvSpPr>
            <a:spLocks noGrp="1"/>
          </p:cNvSpPr>
          <p:nvPr>
            <p:ph type="ftr" sz="quarter" idx="11"/>
          </p:nvPr>
        </p:nvSpPr>
        <p:spPr/>
        <p:txBody>
          <a:bodyPr/>
          <a:lstStyle/>
          <a:p>
            <a:r>
              <a:rPr lang="sk-SK" smtClean="0"/>
              <a:t>© 2017 EV3Lessons.com, Last edit 8/07/2017</a:t>
            </a:r>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3</a:t>
            </a:fld>
            <a:endParaRPr lang="en-US"/>
          </a:p>
        </p:txBody>
      </p:sp>
      <p:sp>
        <p:nvSpPr>
          <p:cNvPr id="5" name="Title 4"/>
          <p:cNvSpPr>
            <a:spLocks noGrp="1"/>
          </p:cNvSpPr>
          <p:nvPr>
            <p:ph type="title"/>
          </p:nvPr>
        </p:nvSpPr>
        <p:spPr/>
        <p:txBody>
          <a:bodyPr/>
          <a:lstStyle/>
          <a:p>
            <a:r>
              <a:rPr lang="en-US" dirty="0" smtClean="0"/>
              <a:t>Terms to Know</a:t>
            </a:r>
            <a:endParaRPr lang="en-US" dirty="0"/>
          </a:p>
        </p:txBody>
      </p:sp>
    </p:spTree>
    <p:extLst>
      <p:ext uri="{BB962C8B-B14F-4D97-AF65-F5344CB8AC3E}">
        <p14:creationId xmlns:p14="http://schemas.microsoft.com/office/powerpoint/2010/main" val="228624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84164" y="1574407"/>
            <a:ext cx="4214095" cy="4862625"/>
          </a:xfrm>
        </p:spPr>
        <p:txBody>
          <a:bodyPr>
            <a:normAutofit lnSpcReduction="10000"/>
          </a:bodyPr>
          <a:lstStyle/>
          <a:p>
            <a:r>
              <a:rPr lang="en-US" sz="2000" dirty="0" smtClean="0"/>
              <a:t>It has been brought to our attention by Mr. Sam Last from North Carolina that certain gyros are acting differently. </a:t>
            </a:r>
          </a:p>
          <a:p>
            <a:r>
              <a:rPr lang="en-US" sz="2000" dirty="0"/>
              <a:t>On certain gyro sensors, </a:t>
            </a:r>
            <a:r>
              <a:rPr lang="en-US" sz="2000" dirty="0" smtClean="0"/>
              <a:t>the commonly </a:t>
            </a:r>
            <a:r>
              <a:rPr lang="en-US" sz="2000" dirty="0"/>
              <a:t>used </a:t>
            </a:r>
            <a:r>
              <a:rPr lang="en-US" sz="2000" dirty="0" smtClean="0"/>
              <a:t>calibration code for </a:t>
            </a:r>
            <a:r>
              <a:rPr lang="en-US" sz="2000" dirty="0"/>
              <a:t>the gyro (switching between angle and rate), does not work (i.e. does not cause the gyro to perform a </a:t>
            </a:r>
            <a:r>
              <a:rPr lang="en-US" sz="2000" dirty="0" smtClean="0"/>
              <a:t>recalibration).</a:t>
            </a:r>
          </a:p>
          <a:p>
            <a:r>
              <a:rPr lang="en-US" sz="2000" dirty="0" smtClean="0"/>
              <a:t>This is a big issue for anyone using one of the gyro sensors that does not recalibrate with this code.</a:t>
            </a:r>
            <a:r>
              <a:rPr lang="en-US" sz="2000" dirty="0"/>
              <a:t/>
            </a:r>
            <a:br>
              <a:rPr lang="en-US" sz="2000" dirty="0"/>
            </a:br>
            <a:endParaRPr lang="en-US" sz="2000" dirty="0"/>
          </a:p>
        </p:txBody>
      </p:sp>
      <p:sp>
        <p:nvSpPr>
          <p:cNvPr id="2" name="Footer Placeholder 1"/>
          <p:cNvSpPr>
            <a:spLocks noGrp="1"/>
          </p:cNvSpPr>
          <p:nvPr>
            <p:ph type="ftr" sz="quarter" idx="11"/>
          </p:nvPr>
        </p:nvSpPr>
        <p:spPr/>
        <p:txBody>
          <a:bodyPr/>
          <a:lstStyle/>
          <a:p>
            <a:r>
              <a:rPr lang="sk-SK" smtClean="0"/>
              <a:t>© 2017 EV3Lessons.com, Last edit 8/07/2017</a:t>
            </a:r>
            <a:endParaRPr lang="en-US" dirty="0"/>
          </a:p>
        </p:txBody>
      </p:sp>
      <p:sp>
        <p:nvSpPr>
          <p:cNvPr id="6" name="Title 5"/>
          <p:cNvSpPr>
            <a:spLocks noGrp="1"/>
          </p:cNvSpPr>
          <p:nvPr>
            <p:ph type="title"/>
          </p:nvPr>
        </p:nvSpPr>
        <p:spPr/>
        <p:txBody>
          <a:bodyPr/>
          <a:lstStyle/>
          <a:p>
            <a:r>
              <a:rPr lang="en-US" dirty="0" smtClean="0"/>
              <a:t>Why Revisit </a:t>
            </a:r>
            <a:r>
              <a:rPr lang="en-US" dirty="0"/>
              <a:t>t</a:t>
            </a:r>
            <a:r>
              <a:rPr lang="en-US" dirty="0" smtClean="0"/>
              <a:t>he Gyro?</a:t>
            </a:r>
            <a:endParaRPr lang="en-US" dirty="0"/>
          </a:p>
        </p:txBody>
      </p:sp>
      <p:pic>
        <p:nvPicPr>
          <p:cNvPr id="5" name="Picture 4" descr="Screenshot 2015-02-28 14.47.22.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726473" y="3735594"/>
            <a:ext cx="4166573" cy="1316745"/>
          </a:xfrm>
          <a:prstGeom prst="rect">
            <a:avLst/>
          </a:prstGeom>
        </p:spPr>
      </p:pic>
      <p:pic>
        <p:nvPicPr>
          <p:cNvPr id="8" name="Picture 7" descr="Screenshot 2015-02-28 14.49.49.png"/>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4662310" y="5183128"/>
            <a:ext cx="4278489" cy="1253904"/>
          </a:xfrm>
          <a:prstGeom prst="rect">
            <a:avLst/>
          </a:prstGeom>
        </p:spPr>
      </p:pic>
      <p:pic>
        <p:nvPicPr>
          <p:cNvPr id="9" name="Picture 8" descr="Screenshot 2015-02-28 14.41.35.png"/>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5932650" y="1869367"/>
            <a:ext cx="2942412" cy="793774"/>
          </a:xfrm>
          <a:prstGeom prst="rect">
            <a:avLst/>
          </a:prstGeom>
        </p:spPr>
      </p:pic>
      <p:pic>
        <p:nvPicPr>
          <p:cNvPr id="10" name="Picture 9" descr="Screenshot 2015-02-28 14.42.41.png"/>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6091311" y="2788577"/>
            <a:ext cx="2783751" cy="678658"/>
          </a:xfrm>
          <a:prstGeom prst="rect">
            <a:avLst/>
          </a:prstGeom>
        </p:spPr>
      </p:pic>
      <p:sp>
        <p:nvSpPr>
          <p:cNvPr id="3" name="TextBox 2"/>
          <p:cNvSpPr txBox="1"/>
          <p:nvPr/>
        </p:nvSpPr>
        <p:spPr>
          <a:xfrm>
            <a:off x="4726473" y="1824655"/>
            <a:ext cx="1364838" cy="369332"/>
          </a:xfrm>
          <a:prstGeom prst="rect">
            <a:avLst/>
          </a:prstGeom>
          <a:noFill/>
        </p:spPr>
        <p:txBody>
          <a:bodyPr wrap="square" rtlCol="0">
            <a:spAutoFit/>
          </a:bodyPr>
          <a:lstStyle/>
          <a:p>
            <a:r>
              <a:rPr lang="en-US" dirty="0" smtClean="0"/>
              <a:t>Strategy 1:</a:t>
            </a:r>
            <a:endParaRPr lang="en-US" dirty="0"/>
          </a:p>
        </p:txBody>
      </p:sp>
      <p:sp>
        <p:nvSpPr>
          <p:cNvPr id="11" name="TextBox 10"/>
          <p:cNvSpPr txBox="1"/>
          <p:nvPr/>
        </p:nvSpPr>
        <p:spPr>
          <a:xfrm>
            <a:off x="4744518" y="2973891"/>
            <a:ext cx="1364838" cy="369332"/>
          </a:xfrm>
          <a:prstGeom prst="rect">
            <a:avLst/>
          </a:prstGeom>
          <a:noFill/>
        </p:spPr>
        <p:txBody>
          <a:bodyPr wrap="square" rtlCol="0">
            <a:spAutoFit/>
          </a:bodyPr>
          <a:lstStyle/>
          <a:p>
            <a:r>
              <a:rPr lang="en-US" smtClean="0"/>
              <a:t>Strategy 2:</a:t>
            </a:r>
            <a:endParaRPr lang="en-US" dirty="0"/>
          </a:p>
        </p:txBody>
      </p:sp>
      <p:sp>
        <p:nvSpPr>
          <p:cNvPr id="12" name="TextBox 11"/>
          <p:cNvSpPr txBox="1"/>
          <p:nvPr/>
        </p:nvSpPr>
        <p:spPr>
          <a:xfrm>
            <a:off x="4744518" y="3462668"/>
            <a:ext cx="1364838" cy="369332"/>
          </a:xfrm>
          <a:prstGeom prst="rect">
            <a:avLst/>
          </a:prstGeom>
          <a:noFill/>
        </p:spPr>
        <p:txBody>
          <a:bodyPr wrap="square" rtlCol="0">
            <a:spAutoFit/>
          </a:bodyPr>
          <a:lstStyle/>
          <a:p>
            <a:r>
              <a:rPr lang="en-US" dirty="0" smtClean="0"/>
              <a:t>Strategy 3:</a:t>
            </a:r>
            <a:endParaRPr lang="en-US" dirty="0"/>
          </a:p>
        </p:txBody>
      </p:sp>
      <p:sp>
        <p:nvSpPr>
          <p:cNvPr id="13" name="TextBox 12"/>
          <p:cNvSpPr txBox="1"/>
          <p:nvPr/>
        </p:nvSpPr>
        <p:spPr>
          <a:xfrm>
            <a:off x="4726473" y="4890858"/>
            <a:ext cx="1364838" cy="369332"/>
          </a:xfrm>
          <a:prstGeom prst="rect">
            <a:avLst/>
          </a:prstGeom>
          <a:noFill/>
        </p:spPr>
        <p:txBody>
          <a:bodyPr wrap="square" rtlCol="0">
            <a:spAutoFit/>
          </a:bodyPr>
          <a:lstStyle/>
          <a:p>
            <a:r>
              <a:rPr lang="en-US" dirty="0" smtClean="0"/>
              <a:t>Strategy 4:</a:t>
            </a:r>
            <a:endParaRPr lang="en-US" dirty="0"/>
          </a:p>
        </p:txBody>
      </p:sp>
      <p:sp>
        <p:nvSpPr>
          <p:cNvPr id="4" name="Slide Number Placeholder 3"/>
          <p:cNvSpPr>
            <a:spLocks noGrp="1"/>
          </p:cNvSpPr>
          <p:nvPr>
            <p:ph type="sldNum" sz="quarter" idx="12"/>
          </p:nvPr>
        </p:nvSpPr>
        <p:spPr/>
        <p:txBody>
          <a:bodyPr/>
          <a:lstStyle/>
          <a:p>
            <a:fld id="{4382A7F7-08BF-4252-8141-63FB96055BBB}" type="slidenum">
              <a:rPr lang="en-US" smtClean="0"/>
              <a:t>4</a:t>
            </a:fld>
            <a:endParaRPr lang="en-US"/>
          </a:p>
        </p:txBody>
      </p:sp>
      <p:sp>
        <p:nvSpPr>
          <p:cNvPr id="14" name="TextBox 13"/>
          <p:cNvSpPr txBox="1"/>
          <p:nvPr/>
        </p:nvSpPr>
        <p:spPr>
          <a:xfrm>
            <a:off x="4326673" y="1436095"/>
            <a:ext cx="4714487" cy="369332"/>
          </a:xfrm>
          <a:prstGeom prst="rect">
            <a:avLst/>
          </a:prstGeom>
          <a:noFill/>
        </p:spPr>
        <p:txBody>
          <a:bodyPr wrap="square" rtlCol="0">
            <a:spAutoFit/>
          </a:bodyPr>
          <a:lstStyle/>
          <a:p>
            <a:pPr algn="ctr"/>
            <a:r>
              <a:rPr lang="en-US" b="1" u="sng" dirty="0" smtClean="0"/>
              <a:t>Recalibration Methods from “Intro to Gyro”</a:t>
            </a:r>
            <a:endParaRPr lang="en-US" b="1" u="sng" dirty="0"/>
          </a:p>
        </p:txBody>
      </p:sp>
    </p:spTree>
    <p:extLst>
      <p:ext uri="{BB962C8B-B14F-4D97-AF65-F5344CB8AC3E}">
        <p14:creationId xmlns:p14="http://schemas.microsoft.com/office/powerpoint/2010/main" val="1035066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945261" y="1385436"/>
            <a:ext cx="3175000" cy="3175000"/>
          </a:xfrm>
          <a:prstGeom prst="rect">
            <a:avLst/>
          </a:prstGeom>
        </p:spPr>
      </p:pic>
      <p:sp>
        <p:nvSpPr>
          <p:cNvPr id="2" name="Content Placeholder 1"/>
          <p:cNvSpPr>
            <a:spLocks noGrp="1"/>
          </p:cNvSpPr>
          <p:nvPr>
            <p:ph idx="1"/>
          </p:nvPr>
        </p:nvSpPr>
        <p:spPr>
          <a:xfrm>
            <a:off x="284164" y="1818869"/>
            <a:ext cx="5880662" cy="4618161"/>
          </a:xfrm>
        </p:spPr>
        <p:txBody>
          <a:bodyPr>
            <a:normAutofit fontScale="85000" lnSpcReduction="20000"/>
          </a:bodyPr>
          <a:lstStyle/>
          <a:p>
            <a:r>
              <a:rPr lang="en-US" dirty="0" smtClean="0"/>
              <a:t>We obtained data from 12 gyro sensors  from various years (purchase year some time between 2013-2016)</a:t>
            </a:r>
          </a:p>
          <a:p>
            <a:r>
              <a:rPr lang="en-US" dirty="0" smtClean="0"/>
              <a:t>Strategy </a:t>
            </a:r>
            <a:r>
              <a:rPr lang="en-US" dirty="0"/>
              <a:t>4 code </a:t>
            </a:r>
            <a:r>
              <a:rPr lang="en-US" dirty="0" smtClean="0"/>
              <a:t>(from Introduction to Gyro Lesson) provides </a:t>
            </a:r>
            <a:r>
              <a:rPr lang="en-US" dirty="0"/>
              <a:t>a simple way to test if you have a sensor that supports </a:t>
            </a:r>
            <a:r>
              <a:rPr lang="en-US" dirty="0" smtClean="0"/>
              <a:t>recalibration or </a:t>
            </a:r>
            <a:r>
              <a:rPr lang="en-US" dirty="0"/>
              <a:t>not. </a:t>
            </a:r>
            <a:endParaRPr lang="en-US" dirty="0" smtClean="0"/>
          </a:p>
          <a:p>
            <a:pPr lvl="1"/>
            <a:r>
              <a:rPr lang="en-US" dirty="0" smtClean="0"/>
              <a:t>On </a:t>
            </a:r>
            <a:r>
              <a:rPr lang="en-US" dirty="0"/>
              <a:t>sensors that perform the </a:t>
            </a:r>
            <a:r>
              <a:rPr lang="en-US" dirty="0" smtClean="0"/>
              <a:t>recalibration, </a:t>
            </a:r>
            <a:r>
              <a:rPr lang="en-US" dirty="0"/>
              <a:t>it takes 3 seconds to run this code. </a:t>
            </a:r>
            <a:endParaRPr lang="en-US" dirty="0" smtClean="0"/>
          </a:p>
          <a:p>
            <a:pPr lvl="1"/>
            <a:r>
              <a:rPr lang="en-US" dirty="0" smtClean="0"/>
              <a:t>On </a:t>
            </a:r>
            <a:r>
              <a:rPr lang="en-US" dirty="0"/>
              <a:t>sensors that do not perform the </a:t>
            </a:r>
            <a:r>
              <a:rPr lang="en-US" dirty="0" smtClean="0"/>
              <a:t>recalibration, </a:t>
            </a:r>
            <a:r>
              <a:rPr lang="en-US" dirty="0"/>
              <a:t>the code runs in &lt; .1 seconds. </a:t>
            </a:r>
            <a:endParaRPr lang="en-US" dirty="0" smtClean="0"/>
          </a:p>
          <a:p>
            <a:pPr lvl="1"/>
            <a:r>
              <a:rPr lang="en-US" dirty="0" smtClean="0"/>
              <a:t>We added some timer code to test a </a:t>
            </a:r>
            <a:r>
              <a:rPr lang="en-US" dirty="0"/>
              <a:t>gyro sensors </a:t>
            </a:r>
            <a:r>
              <a:rPr lang="en-US" dirty="0" smtClean="0"/>
              <a:t>by </a:t>
            </a:r>
            <a:r>
              <a:rPr lang="en-US" dirty="0"/>
              <a:t>running three </a:t>
            </a:r>
            <a:r>
              <a:rPr lang="en-US" dirty="0" smtClean="0"/>
              <a:t>recalibrations </a:t>
            </a:r>
            <a:r>
              <a:rPr lang="en-US" dirty="0"/>
              <a:t>and averaging to see how long they take</a:t>
            </a:r>
            <a:r>
              <a:rPr lang="en-US" dirty="0" smtClean="0"/>
              <a:t>.</a:t>
            </a:r>
          </a:p>
          <a:p>
            <a:pPr lvl="1"/>
            <a:r>
              <a:rPr lang="en-US" dirty="0" smtClean="0"/>
              <a:t>We thought the problem may be related to the numbers on the bottom of the gyro (shown in red circle) </a:t>
            </a:r>
            <a:r>
              <a:rPr lang="mr-IN" dirty="0" smtClean="0"/>
              <a:t>–</a:t>
            </a:r>
            <a:r>
              <a:rPr lang="en-US" dirty="0" smtClean="0"/>
              <a:t> so, we recorded this as well.</a:t>
            </a:r>
            <a:endParaRPr lang="en-US" dirty="0"/>
          </a:p>
        </p:txBody>
      </p:sp>
      <p:sp>
        <p:nvSpPr>
          <p:cNvPr id="3" name="Footer Placeholder 2"/>
          <p:cNvSpPr>
            <a:spLocks noGrp="1"/>
          </p:cNvSpPr>
          <p:nvPr>
            <p:ph type="ftr" sz="quarter" idx="11"/>
          </p:nvPr>
        </p:nvSpPr>
        <p:spPr/>
        <p:txBody>
          <a:bodyPr/>
          <a:lstStyle/>
          <a:p>
            <a:r>
              <a:rPr lang="sk-SK" smtClean="0"/>
              <a:t>© 2017 EV3Lessons.com, Last edit 8/07/2017</a:t>
            </a:r>
            <a:endParaRPr lang="en-US" dirty="0"/>
          </a:p>
        </p:txBody>
      </p:sp>
      <p:sp>
        <p:nvSpPr>
          <p:cNvPr id="4" name="Title 3"/>
          <p:cNvSpPr>
            <a:spLocks noGrp="1"/>
          </p:cNvSpPr>
          <p:nvPr>
            <p:ph type="title"/>
          </p:nvPr>
        </p:nvSpPr>
        <p:spPr/>
        <p:txBody>
          <a:bodyPr/>
          <a:lstStyle/>
          <a:p>
            <a:r>
              <a:rPr lang="en-US" dirty="0" smtClean="0"/>
              <a:t>Testing the Gyro Sensors</a:t>
            </a:r>
            <a:endParaRPr lang="en-US" dirty="0"/>
          </a:p>
        </p:txBody>
      </p:sp>
      <p:sp>
        <p:nvSpPr>
          <p:cNvPr id="6" name="Slide Number Placeholder 5"/>
          <p:cNvSpPr>
            <a:spLocks noGrp="1"/>
          </p:cNvSpPr>
          <p:nvPr>
            <p:ph type="sldNum" sz="quarter" idx="12"/>
          </p:nvPr>
        </p:nvSpPr>
        <p:spPr/>
        <p:txBody>
          <a:bodyPr/>
          <a:lstStyle/>
          <a:p>
            <a:fld id="{4382A7F7-08BF-4252-8141-63FB96055BBB}" type="slidenum">
              <a:rPr lang="en-US" smtClean="0"/>
              <a:t>5</a:t>
            </a:fld>
            <a:endParaRPr lang="en-US"/>
          </a:p>
        </p:txBody>
      </p:sp>
      <p:pic>
        <p:nvPicPr>
          <p:cNvPr id="9" name="Picture 8"/>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9987" b="89980" l="9909" r="89951"/>
                    </a14:imgEffect>
                  </a14:imgLayer>
                </a14:imgProps>
              </a:ext>
              <a:ext uri="{28A0092B-C50C-407E-A947-70E740481C1C}">
                <a14:useLocalDpi xmlns:a14="http://schemas.microsoft.com/office/drawing/2010/main"/>
              </a:ext>
            </a:extLst>
          </a:blip>
          <a:srcRect/>
          <a:stretch/>
        </p:blipFill>
        <p:spPr>
          <a:xfrm rot="16200000">
            <a:off x="6432499" y="3442086"/>
            <a:ext cx="1917291" cy="4072597"/>
          </a:xfrm>
          <a:prstGeom prst="rect">
            <a:avLst/>
          </a:prstGeom>
        </p:spPr>
      </p:pic>
      <p:sp>
        <p:nvSpPr>
          <p:cNvPr id="10" name="Oval 9"/>
          <p:cNvSpPr/>
          <p:nvPr/>
        </p:nvSpPr>
        <p:spPr>
          <a:xfrm>
            <a:off x="6567693" y="5216123"/>
            <a:ext cx="663677" cy="1012055"/>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7231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4163" y="1818870"/>
            <a:ext cx="5057271" cy="4307294"/>
          </a:xfrm>
        </p:spPr>
        <p:txBody>
          <a:bodyPr>
            <a:normAutofit fontScale="92500" lnSpcReduction="10000"/>
          </a:bodyPr>
          <a:lstStyle/>
          <a:p>
            <a:r>
              <a:rPr lang="en-US" dirty="0" smtClean="0"/>
              <a:t>There is a correlation </a:t>
            </a:r>
            <a:r>
              <a:rPr lang="en-US" dirty="0"/>
              <a:t>with the numbers printed on the gyros </a:t>
            </a:r>
            <a:r>
              <a:rPr lang="en-US" dirty="0" smtClean="0"/>
              <a:t>themselves</a:t>
            </a:r>
            <a:r>
              <a:rPr lang="en-US" dirty="0"/>
              <a:t> </a:t>
            </a:r>
            <a:r>
              <a:rPr lang="en-US" dirty="0" smtClean="0"/>
              <a:t>and whether or not they recalibrate correctly.</a:t>
            </a:r>
          </a:p>
          <a:p>
            <a:r>
              <a:rPr lang="en-US" dirty="0" smtClean="0"/>
              <a:t>All </a:t>
            </a:r>
            <a:r>
              <a:rPr lang="en-US" dirty="0"/>
              <a:t>gyro sensors ending in “N3” worked. All gyro sensors ending in “N4” did not </a:t>
            </a:r>
            <a:r>
              <a:rPr lang="en-US" dirty="0" smtClean="0"/>
              <a:t>work</a:t>
            </a:r>
            <a:r>
              <a:rPr lang="en-US" dirty="0"/>
              <a:t>. We only own N3 and N4. </a:t>
            </a:r>
            <a:endParaRPr lang="en-US" dirty="0" smtClean="0"/>
          </a:p>
          <a:p>
            <a:r>
              <a:rPr lang="en-US" sz="1900" i="1" dirty="0" smtClean="0"/>
              <a:t>* </a:t>
            </a:r>
            <a:r>
              <a:rPr lang="en-US" sz="1900" i="1" dirty="0" smtClean="0"/>
              <a:t>These test results were reported by others</a:t>
            </a:r>
            <a:endParaRPr lang="en-US" sz="1900" i="1" dirty="0" smtClean="0"/>
          </a:p>
          <a:p>
            <a:r>
              <a:rPr lang="en-US" sz="1700" i="1" dirty="0" smtClean="0"/>
              <a:t>Note: If you complete this lesson and discover new numbers to add to the list, please email them to us at </a:t>
            </a:r>
            <a:r>
              <a:rPr lang="en-US" sz="1700" i="1" dirty="0" smtClean="0">
                <a:hlinkClick r:id="rId2"/>
              </a:rPr>
              <a:t>team@ev3lessons.com</a:t>
            </a:r>
            <a:r>
              <a:rPr lang="en-US" sz="1700" i="1" dirty="0" smtClean="0"/>
              <a:t>.  </a:t>
            </a:r>
          </a:p>
          <a:p>
            <a:endParaRPr lang="en-US" dirty="0"/>
          </a:p>
        </p:txBody>
      </p:sp>
      <p:sp>
        <p:nvSpPr>
          <p:cNvPr id="3" name="Footer Placeholder 2"/>
          <p:cNvSpPr>
            <a:spLocks noGrp="1"/>
          </p:cNvSpPr>
          <p:nvPr>
            <p:ph type="ftr" sz="quarter" idx="11"/>
          </p:nvPr>
        </p:nvSpPr>
        <p:spPr/>
        <p:txBody>
          <a:bodyPr/>
          <a:lstStyle/>
          <a:p>
            <a:r>
              <a:rPr lang="sk-SK" smtClean="0"/>
              <a:t>© 2017 EV3Lessons.com, Last edit 8/07/2017</a:t>
            </a:r>
            <a:endParaRPr lang="en-US" dirty="0"/>
          </a:p>
        </p:txBody>
      </p:sp>
      <p:sp>
        <p:nvSpPr>
          <p:cNvPr id="4" name="Title 3"/>
          <p:cNvSpPr>
            <a:spLocks noGrp="1"/>
          </p:cNvSpPr>
          <p:nvPr>
            <p:ph type="title"/>
          </p:nvPr>
        </p:nvSpPr>
        <p:spPr/>
        <p:txBody>
          <a:bodyPr/>
          <a:lstStyle/>
          <a:p>
            <a:r>
              <a:rPr lang="en-US" dirty="0" smtClean="0"/>
              <a:t>Results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91503511"/>
              </p:ext>
            </p:extLst>
          </p:nvPr>
        </p:nvGraphicFramePr>
        <p:xfrm>
          <a:off x="5515896" y="1520946"/>
          <a:ext cx="3259394" cy="2878932"/>
        </p:xfrm>
        <a:graphic>
          <a:graphicData uri="http://schemas.openxmlformats.org/drawingml/2006/table">
            <a:tbl>
              <a:tblPr firstRow="1" bandRow="1">
                <a:tableStyleId>{5C22544A-7EE6-4342-B048-85BDC9FD1C3A}</a:tableStyleId>
              </a:tblPr>
              <a:tblGrid>
                <a:gridCol w="1629697"/>
                <a:gridCol w="1629697"/>
              </a:tblGrid>
              <a:tr h="526984">
                <a:tc>
                  <a:txBody>
                    <a:bodyPr/>
                    <a:lstStyle/>
                    <a:p>
                      <a:pPr algn="ctr"/>
                      <a:r>
                        <a:rPr lang="en-US" dirty="0" smtClean="0"/>
                        <a:t>Recalibration Worked</a:t>
                      </a:r>
                      <a:endParaRPr lang="en-US" dirty="0"/>
                    </a:p>
                  </a:txBody>
                  <a:tcPr/>
                </a:tc>
                <a:tc>
                  <a:txBody>
                    <a:bodyPr/>
                    <a:lstStyle/>
                    <a:p>
                      <a:pPr algn="ctr"/>
                      <a:r>
                        <a:rPr lang="en-US" dirty="0" smtClean="0"/>
                        <a:t>Recalibration Did Not Work</a:t>
                      </a:r>
                      <a:endParaRPr lang="en-US" dirty="0"/>
                    </a:p>
                  </a:txBody>
                  <a:tcPr/>
                </a:tc>
              </a:tr>
              <a:tr h="508006">
                <a:tc>
                  <a:txBody>
                    <a:bodyPr/>
                    <a:lstStyle/>
                    <a:p>
                      <a:pPr algn="ctr"/>
                      <a:r>
                        <a:rPr lang="en-US" dirty="0" smtClean="0"/>
                        <a:t>03N3</a:t>
                      </a:r>
                      <a:endParaRPr lang="en-US" dirty="0"/>
                    </a:p>
                  </a:txBody>
                  <a:tcPr/>
                </a:tc>
                <a:tc>
                  <a:txBody>
                    <a:bodyPr/>
                    <a:lstStyle/>
                    <a:p>
                      <a:pPr algn="ctr"/>
                      <a:r>
                        <a:rPr lang="en-US" dirty="0" smtClean="0"/>
                        <a:t>20N4</a:t>
                      </a:r>
                      <a:endParaRPr lang="en-US" dirty="0"/>
                    </a:p>
                  </a:txBody>
                  <a:tcPr/>
                </a:tc>
              </a:tr>
              <a:tr h="429452">
                <a:tc>
                  <a:txBody>
                    <a:bodyPr/>
                    <a:lstStyle/>
                    <a:p>
                      <a:pPr algn="ctr"/>
                      <a:r>
                        <a:rPr lang="en-US" dirty="0" smtClean="0"/>
                        <a:t>19N3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21N4</a:t>
                      </a:r>
                    </a:p>
                  </a:txBody>
                  <a:tcPr/>
                </a:tc>
              </a:tr>
              <a:tr h="526984">
                <a:tc>
                  <a:txBody>
                    <a:bodyPr/>
                    <a:lstStyle/>
                    <a:p>
                      <a:pPr algn="ctr"/>
                      <a:r>
                        <a:rPr lang="en-US" dirty="0" smtClean="0"/>
                        <a:t>04N3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38N4</a:t>
                      </a:r>
                    </a:p>
                  </a:txBody>
                  <a:tcPr/>
                </a:tc>
              </a:tr>
              <a:tr h="408650">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39N4</a:t>
                      </a:r>
                    </a:p>
                  </a:txBody>
                  <a:tcPr/>
                </a:tc>
              </a:tr>
              <a:tr h="317632">
                <a:tc>
                  <a:txBody>
                    <a:bodyPr/>
                    <a:lstStyle/>
                    <a:p>
                      <a:pPr algn="ctr"/>
                      <a:endParaRPr lang="en-US"/>
                    </a:p>
                  </a:txBody>
                  <a:tcPr/>
                </a:tc>
                <a:tc>
                  <a:txBody>
                    <a:bodyPr/>
                    <a:lstStyle/>
                    <a:p>
                      <a:pPr algn="ctr"/>
                      <a:r>
                        <a:rPr lang="en-US" sz="1800" b="0" i="0" kern="1200" dirty="0" smtClean="0">
                          <a:solidFill>
                            <a:schemeClr val="dk1"/>
                          </a:solidFill>
                          <a:effectLst/>
                          <a:latin typeface="+mn-lt"/>
                          <a:ea typeface="+mn-ea"/>
                          <a:cs typeface="+mn-cs"/>
                        </a:rPr>
                        <a:t>O6N6*</a:t>
                      </a:r>
                      <a:endParaRPr lang="en-US" dirty="0"/>
                    </a:p>
                  </a:txBody>
                  <a:tcPr/>
                </a:tc>
              </a:tr>
            </a:tbl>
          </a:graphicData>
        </a:graphic>
      </p:graphicFrame>
      <p:sp>
        <p:nvSpPr>
          <p:cNvPr id="9" name="Slide Number Placeholder 8"/>
          <p:cNvSpPr>
            <a:spLocks noGrp="1"/>
          </p:cNvSpPr>
          <p:nvPr>
            <p:ph type="sldNum" sz="quarter" idx="12"/>
          </p:nvPr>
        </p:nvSpPr>
        <p:spPr/>
        <p:txBody>
          <a:bodyPr/>
          <a:lstStyle/>
          <a:p>
            <a:fld id="{4382A7F7-08BF-4252-8141-63FB96055BBB}" type="slidenum">
              <a:rPr lang="en-US" smtClean="0"/>
              <a:t>6</a:t>
            </a:fld>
            <a:endParaRPr lang="en-US"/>
          </a:p>
        </p:txBody>
      </p:sp>
    </p:spTree>
    <p:extLst>
      <p:ext uri="{BB962C8B-B14F-4D97-AF65-F5344CB8AC3E}">
        <p14:creationId xmlns:p14="http://schemas.microsoft.com/office/powerpoint/2010/main" val="562850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4164" y="1818870"/>
            <a:ext cx="4258340" cy="4307294"/>
          </a:xfrm>
        </p:spPr>
        <p:txBody>
          <a:bodyPr>
            <a:normAutofit lnSpcReduction="10000"/>
          </a:bodyPr>
          <a:lstStyle/>
          <a:p>
            <a:r>
              <a:rPr lang="en-US" u="sng" dirty="0" smtClean="0"/>
              <a:t>Method 1: </a:t>
            </a:r>
            <a:r>
              <a:rPr lang="en-US" dirty="0" smtClean="0"/>
              <a:t>You can look for the tiny number printed on the gyro sensors and look at the last two digits</a:t>
            </a:r>
          </a:p>
          <a:p>
            <a:r>
              <a:rPr lang="en-US" u="sng" dirty="0" smtClean="0"/>
              <a:t>Method 2: </a:t>
            </a:r>
            <a:r>
              <a:rPr lang="en-US" dirty="0" smtClean="0"/>
              <a:t>You can run the test code we have provided for you on EV3Lessons and it will tell you which sensor you have and if the traditional recalibration or an alternative recalibration method is needed.</a:t>
            </a:r>
            <a:endParaRPr lang="en-US" dirty="0"/>
          </a:p>
        </p:txBody>
      </p:sp>
      <p:sp>
        <p:nvSpPr>
          <p:cNvPr id="3" name="Footer Placeholder 2"/>
          <p:cNvSpPr>
            <a:spLocks noGrp="1"/>
          </p:cNvSpPr>
          <p:nvPr>
            <p:ph type="ftr" sz="quarter" idx="11"/>
          </p:nvPr>
        </p:nvSpPr>
        <p:spPr/>
        <p:txBody>
          <a:bodyPr/>
          <a:lstStyle/>
          <a:p>
            <a:r>
              <a:rPr lang="sk-SK" smtClean="0"/>
              <a:t>© 2017 EV3Lessons.com, Last edit 8/07/2017</a:t>
            </a:r>
            <a:endParaRPr lang="en-US"/>
          </a:p>
        </p:txBody>
      </p:sp>
      <p:sp>
        <p:nvSpPr>
          <p:cNvPr id="4" name="Title 3"/>
          <p:cNvSpPr>
            <a:spLocks noGrp="1"/>
          </p:cNvSpPr>
          <p:nvPr>
            <p:ph type="title"/>
          </p:nvPr>
        </p:nvSpPr>
        <p:spPr/>
        <p:txBody>
          <a:bodyPr/>
          <a:lstStyle/>
          <a:p>
            <a:r>
              <a:rPr lang="en-US" dirty="0" smtClean="0"/>
              <a:t>What Sensor </a:t>
            </a:r>
            <a:r>
              <a:rPr lang="en-US" dirty="0"/>
              <a:t>V</a:t>
            </a:r>
            <a:r>
              <a:rPr lang="en-US" dirty="0" smtClean="0"/>
              <a:t>ersion Do You Own?</a:t>
            </a:r>
            <a:endParaRPr lang="en-US" dirty="0"/>
          </a:p>
        </p:txBody>
      </p:sp>
      <p:sp>
        <p:nvSpPr>
          <p:cNvPr id="9" name="Slide Number Placeholder 8"/>
          <p:cNvSpPr>
            <a:spLocks noGrp="1"/>
          </p:cNvSpPr>
          <p:nvPr>
            <p:ph type="sldNum" sz="quarter" idx="12"/>
          </p:nvPr>
        </p:nvSpPr>
        <p:spPr/>
        <p:txBody>
          <a:bodyPr/>
          <a:lstStyle/>
          <a:p>
            <a:fld id="{4382A7F7-08BF-4252-8141-63FB96055BBB}" type="slidenum">
              <a:rPr lang="en-US" smtClean="0"/>
              <a:t>7</a:t>
            </a:fld>
            <a:endParaRPr lang="en-US"/>
          </a:p>
        </p:txBody>
      </p:sp>
      <p:sp>
        <p:nvSpPr>
          <p:cNvPr id="10" name="TextBox 9"/>
          <p:cNvSpPr txBox="1"/>
          <p:nvPr/>
        </p:nvSpPr>
        <p:spPr>
          <a:xfrm>
            <a:off x="7643997" y="4571288"/>
            <a:ext cx="1122617" cy="430887"/>
          </a:xfrm>
          <a:prstGeom prst="rect">
            <a:avLst/>
          </a:prstGeom>
          <a:noFill/>
        </p:spPr>
        <p:txBody>
          <a:bodyPr wrap="square" rtlCol="0">
            <a:spAutoFit/>
          </a:bodyPr>
          <a:lstStyle/>
          <a:p>
            <a:r>
              <a:rPr lang="en-US" sz="1050" dirty="0" smtClean="0"/>
              <a:t>Photo Credit: </a:t>
            </a:r>
            <a:endParaRPr lang="en-US" sz="1050" dirty="0" smtClean="0"/>
          </a:p>
          <a:p>
            <a:r>
              <a:rPr lang="en-US" sz="1050" dirty="0" smtClean="0"/>
              <a:t>Thomas </a:t>
            </a:r>
            <a:r>
              <a:rPr lang="en-US" sz="1050" dirty="0" err="1" smtClean="0"/>
              <a:t>Madeya</a:t>
            </a:r>
            <a:endParaRPr lang="en-US" sz="1050" dirty="0"/>
          </a:p>
        </p:txBody>
      </p:sp>
      <p:sp>
        <p:nvSpPr>
          <p:cNvPr id="6" name="TextBox 5"/>
          <p:cNvSpPr txBox="1"/>
          <p:nvPr/>
        </p:nvSpPr>
        <p:spPr>
          <a:xfrm>
            <a:off x="7950781" y="4286452"/>
            <a:ext cx="694267" cy="369332"/>
          </a:xfrm>
          <a:prstGeom prst="rect">
            <a:avLst/>
          </a:prstGeom>
          <a:noFill/>
        </p:spPr>
        <p:txBody>
          <a:bodyPr wrap="square" rtlCol="0">
            <a:spAutoFit/>
          </a:bodyPr>
          <a:lstStyle/>
          <a:p>
            <a:r>
              <a:rPr lang="en-US" smtClean="0"/>
              <a:t>“N5”</a:t>
            </a:r>
            <a:endParaRPr lang="en-US"/>
          </a:p>
        </p:txBody>
      </p:sp>
      <p:sp>
        <p:nvSpPr>
          <p:cNvPr id="13" name="TextBox 12"/>
          <p:cNvSpPr txBox="1"/>
          <p:nvPr/>
        </p:nvSpPr>
        <p:spPr>
          <a:xfrm>
            <a:off x="5101932" y="4308978"/>
            <a:ext cx="694267" cy="369332"/>
          </a:xfrm>
          <a:prstGeom prst="rect">
            <a:avLst/>
          </a:prstGeom>
          <a:noFill/>
        </p:spPr>
        <p:txBody>
          <a:bodyPr wrap="square" rtlCol="0">
            <a:spAutoFit/>
          </a:bodyPr>
          <a:lstStyle/>
          <a:p>
            <a:r>
              <a:rPr lang="en-US" dirty="0" smtClean="0"/>
              <a:t>“N3”</a:t>
            </a:r>
            <a:endParaRPr lang="en-US" dirty="0"/>
          </a:p>
        </p:txBody>
      </p:sp>
      <p:sp>
        <p:nvSpPr>
          <p:cNvPr id="14" name="TextBox 13"/>
          <p:cNvSpPr txBox="1"/>
          <p:nvPr/>
        </p:nvSpPr>
        <p:spPr>
          <a:xfrm>
            <a:off x="6592846" y="4286452"/>
            <a:ext cx="694267" cy="369332"/>
          </a:xfrm>
          <a:prstGeom prst="rect">
            <a:avLst/>
          </a:prstGeom>
          <a:noFill/>
        </p:spPr>
        <p:txBody>
          <a:bodyPr wrap="square" rtlCol="0">
            <a:spAutoFit/>
          </a:bodyPr>
          <a:lstStyle/>
          <a:p>
            <a:r>
              <a:rPr lang="en-US" dirty="0" smtClean="0"/>
              <a:t>“N4”</a:t>
            </a:r>
            <a:endParaRPr lang="en-US" dirty="0"/>
          </a:p>
        </p:txBody>
      </p:sp>
      <p:pic>
        <p:nvPicPr>
          <p:cNvPr id="15" name="Picture 14"/>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6237900" y="2253587"/>
            <a:ext cx="1245250" cy="2021035"/>
          </a:xfrm>
          <a:prstGeom prst="rect">
            <a:avLst/>
          </a:prstGeom>
        </p:spPr>
      </p:pic>
      <p:pic>
        <p:nvPicPr>
          <p:cNvPr id="16" name="Picture 15"/>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7592682" y="2233583"/>
            <a:ext cx="1173932" cy="2045340"/>
          </a:xfrm>
          <a:prstGeom prst="rect">
            <a:avLst/>
          </a:prstGeom>
        </p:spPr>
      </p:pic>
      <p:sp>
        <p:nvSpPr>
          <p:cNvPr id="7" name="Oval 6"/>
          <p:cNvSpPr/>
          <p:nvPr/>
        </p:nvSpPr>
        <p:spPr>
          <a:xfrm>
            <a:off x="7832514" y="2841012"/>
            <a:ext cx="694267" cy="280360"/>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592845" y="2829700"/>
            <a:ext cx="694267" cy="280360"/>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4779096" y="2233582"/>
            <a:ext cx="1339941" cy="2041039"/>
          </a:xfrm>
          <a:prstGeom prst="rect">
            <a:avLst/>
          </a:prstGeom>
        </p:spPr>
      </p:pic>
      <p:sp>
        <p:nvSpPr>
          <p:cNvPr id="19" name="Oval 18"/>
          <p:cNvSpPr/>
          <p:nvPr/>
        </p:nvSpPr>
        <p:spPr>
          <a:xfrm>
            <a:off x="5161755" y="2807262"/>
            <a:ext cx="694267" cy="280360"/>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4969565" y="5141843"/>
            <a:ext cx="3675483" cy="369332"/>
          </a:xfrm>
          <a:prstGeom prst="rect">
            <a:avLst/>
          </a:prstGeom>
          <a:noFill/>
        </p:spPr>
        <p:txBody>
          <a:bodyPr wrap="square" rtlCol="0">
            <a:spAutoFit/>
          </a:bodyPr>
          <a:lstStyle/>
          <a:p>
            <a:r>
              <a:rPr lang="en-US" i="1" dirty="0" smtClean="0"/>
              <a:t>See next slide for zoomed in versions</a:t>
            </a:r>
            <a:endParaRPr lang="en-US" i="1" dirty="0"/>
          </a:p>
        </p:txBody>
      </p:sp>
    </p:spTree>
    <p:extLst>
      <p:ext uri="{BB962C8B-B14F-4D97-AF65-F5344CB8AC3E}">
        <p14:creationId xmlns:p14="http://schemas.microsoft.com/office/powerpoint/2010/main" val="216072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k-SK" smtClean="0"/>
              <a:t>© 2017 EV3Lessons.com, Last edit 8/07/2017</a:t>
            </a:r>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8</a:t>
            </a:fld>
            <a:endParaRPr lang="en-US"/>
          </a:p>
        </p:txBody>
      </p:sp>
      <p:sp>
        <p:nvSpPr>
          <p:cNvPr id="5" name="Title 4"/>
          <p:cNvSpPr>
            <a:spLocks noGrp="1"/>
          </p:cNvSpPr>
          <p:nvPr>
            <p:ph type="title"/>
          </p:nvPr>
        </p:nvSpPr>
        <p:spPr/>
        <p:txBody>
          <a:bodyPr/>
          <a:lstStyle/>
          <a:p>
            <a:r>
              <a:rPr lang="en-US" dirty="0" smtClean="0"/>
              <a:t>Close up View of the Numbers</a:t>
            </a:r>
            <a:endParaRPr lang="en-US" dirty="0"/>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3260633" y="1593125"/>
            <a:ext cx="2735376" cy="4439502"/>
          </a:xfrm>
          <a:prstGeom prst="rect">
            <a:avLst/>
          </a:prstGeom>
        </p:spPr>
      </p:pic>
      <p:pic>
        <p:nvPicPr>
          <p:cNvPr id="7" name="Picture 6"/>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6324600" y="1573053"/>
            <a:ext cx="2574791" cy="4486055"/>
          </a:xfrm>
          <a:prstGeom prst="rect">
            <a:avLst/>
          </a:prstGeom>
        </p:spPr>
      </p:pic>
      <p:pic>
        <p:nvPicPr>
          <p:cNvPr id="8" name="Picture 7"/>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293077" y="1582779"/>
            <a:ext cx="2656626" cy="4449848"/>
          </a:xfrm>
          <a:prstGeom prst="rect">
            <a:avLst/>
          </a:prstGeom>
        </p:spPr>
      </p:pic>
      <p:sp>
        <p:nvSpPr>
          <p:cNvPr id="9" name="TextBox 8"/>
          <p:cNvSpPr txBox="1"/>
          <p:nvPr/>
        </p:nvSpPr>
        <p:spPr>
          <a:xfrm>
            <a:off x="6324599" y="5601740"/>
            <a:ext cx="1122617" cy="430887"/>
          </a:xfrm>
          <a:prstGeom prst="rect">
            <a:avLst/>
          </a:prstGeom>
          <a:noFill/>
        </p:spPr>
        <p:txBody>
          <a:bodyPr wrap="square" rtlCol="0">
            <a:spAutoFit/>
          </a:bodyPr>
          <a:lstStyle/>
          <a:p>
            <a:r>
              <a:rPr lang="en-US" sz="1050" dirty="0" smtClean="0"/>
              <a:t>Photo Credit: </a:t>
            </a:r>
            <a:endParaRPr lang="en-US" sz="1050" dirty="0" smtClean="0"/>
          </a:p>
          <a:p>
            <a:r>
              <a:rPr lang="en-US" sz="1050" dirty="0" smtClean="0"/>
              <a:t>Thomas </a:t>
            </a:r>
            <a:r>
              <a:rPr lang="en-US" sz="1050" dirty="0" err="1" smtClean="0"/>
              <a:t>Madeya</a:t>
            </a:r>
            <a:endParaRPr lang="en-US" sz="1050" dirty="0"/>
          </a:p>
        </p:txBody>
      </p:sp>
      <p:sp>
        <p:nvSpPr>
          <p:cNvPr id="10" name="TextBox 9"/>
          <p:cNvSpPr txBox="1"/>
          <p:nvPr/>
        </p:nvSpPr>
        <p:spPr>
          <a:xfrm>
            <a:off x="7197612" y="4201956"/>
            <a:ext cx="694267" cy="369332"/>
          </a:xfrm>
          <a:prstGeom prst="rect">
            <a:avLst/>
          </a:prstGeom>
          <a:noFill/>
        </p:spPr>
        <p:txBody>
          <a:bodyPr wrap="square" rtlCol="0">
            <a:spAutoFit/>
          </a:bodyPr>
          <a:lstStyle/>
          <a:p>
            <a:r>
              <a:rPr lang="en-US" smtClean="0"/>
              <a:t>“N5”</a:t>
            </a:r>
            <a:endParaRPr lang="en-US"/>
          </a:p>
        </p:txBody>
      </p:sp>
      <p:sp>
        <p:nvSpPr>
          <p:cNvPr id="11" name="TextBox 10"/>
          <p:cNvSpPr txBox="1"/>
          <p:nvPr/>
        </p:nvSpPr>
        <p:spPr>
          <a:xfrm>
            <a:off x="1523845" y="4179723"/>
            <a:ext cx="694267" cy="369332"/>
          </a:xfrm>
          <a:prstGeom prst="rect">
            <a:avLst/>
          </a:prstGeom>
          <a:noFill/>
        </p:spPr>
        <p:txBody>
          <a:bodyPr wrap="square" rtlCol="0">
            <a:spAutoFit/>
          </a:bodyPr>
          <a:lstStyle/>
          <a:p>
            <a:r>
              <a:rPr lang="en-US" dirty="0" smtClean="0"/>
              <a:t>“N3”</a:t>
            </a:r>
            <a:endParaRPr lang="en-US" dirty="0"/>
          </a:p>
        </p:txBody>
      </p:sp>
      <p:sp>
        <p:nvSpPr>
          <p:cNvPr id="12" name="TextBox 11"/>
          <p:cNvSpPr txBox="1"/>
          <p:nvPr/>
        </p:nvSpPr>
        <p:spPr>
          <a:xfrm>
            <a:off x="4542926" y="4208965"/>
            <a:ext cx="694267" cy="369332"/>
          </a:xfrm>
          <a:prstGeom prst="rect">
            <a:avLst/>
          </a:prstGeom>
          <a:noFill/>
        </p:spPr>
        <p:txBody>
          <a:bodyPr wrap="square" rtlCol="0">
            <a:spAutoFit/>
          </a:bodyPr>
          <a:lstStyle/>
          <a:p>
            <a:r>
              <a:rPr lang="en-US" dirty="0" smtClean="0"/>
              <a:t>“N4”</a:t>
            </a:r>
            <a:endParaRPr lang="en-US" dirty="0"/>
          </a:p>
        </p:txBody>
      </p:sp>
    </p:spTree>
    <p:extLst>
      <p:ext uri="{BB962C8B-B14F-4D97-AF65-F5344CB8AC3E}">
        <p14:creationId xmlns:p14="http://schemas.microsoft.com/office/powerpoint/2010/main" val="14053452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if </a:t>
            </a:r>
            <a:r>
              <a:rPr lang="en-US" dirty="0"/>
              <a:t>Y</a:t>
            </a:r>
            <a:r>
              <a:rPr lang="en-US" dirty="0" smtClean="0"/>
              <a:t>ou Own an “N4” or up Sensor?</a:t>
            </a:r>
            <a:r>
              <a:rPr lang="en-US" baseline="30000" dirty="0" smtClean="0"/>
              <a:t>*</a:t>
            </a:r>
            <a:endParaRPr lang="en-US" baseline="30000" dirty="0"/>
          </a:p>
        </p:txBody>
      </p:sp>
      <p:sp>
        <p:nvSpPr>
          <p:cNvPr id="3" name="Text Placeholder 2"/>
          <p:cNvSpPr>
            <a:spLocks noGrp="1"/>
          </p:cNvSpPr>
          <p:nvPr>
            <p:ph type="body" idx="1"/>
          </p:nvPr>
        </p:nvSpPr>
        <p:spPr>
          <a:xfrm>
            <a:off x="403412" y="1277947"/>
            <a:ext cx="3931920" cy="833250"/>
          </a:xfrm>
        </p:spPr>
        <p:txBody>
          <a:bodyPr/>
          <a:lstStyle/>
          <a:p>
            <a:r>
              <a:rPr lang="en-US" dirty="0" smtClean="0"/>
              <a:t>Hardware Solution</a:t>
            </a:r>
            <a:endParaRPr lang="en-US" dirty="0"/>
          </a:p>
        </p:txBody>
      </p:sp>
      <p:sp>
        <p:nvSpPr>
          <p:cNvPr id="4" name="Content Placeholder 3"/>
          <p:cNvSpPr>
            <a:spLocks noGrp="1"/>
          </p:cNvSpPr>
          <p:nvPr>
            <p:ph sz="half" idx="2"/>
          </p:nvPr>
        </p:nvSpPr>
        <p:spPr>
          <a:xfrm>
            <a:off x="403412" y="2133609"/>
            <a:ext cx="3931920" cy="2880852"/>
          </a:xfrm>
        </p:spPr>
        <p:txBody>
          <a:bodyPr>
            <a:normAutofit fontScale="92500" lnSpcReduction="10000"/>
          </a:bodyPr>
          <a:lstStyle/>
          <a:p>
            <a:r>
              <a:rPr lang="en-US" dirty="0" smtClean="0"/>
              <a:t>Unplug and re-plug your gyro sensor while making sure your robot is still</a:t>
            </a:r>
          </a:p>
          <a:p>
            <a:endParaRPr lang="en-US" dirty="0"/>
          </a:p>
          <a:p>
            <a:r>
              <a:rPr lang="en-US" dirty="0" smtClean="0">
                <a:solidFill>
                  <a:srgbClr val="FF0000"/>
                </a:solidFill>
              </a:rPr>
              <a:t>This technique requires access to the EV3 ports and is prone to failure since you may shake the robot as you re-plug the wire.</a:t>
            </a:r>
            <a:endParaRPr lang="en-US" dirty="0">
              <a:solidFill>
                <a:srgbClr val="FF0000"/>
              </a:solidFill>
            </a:endParaRPr>
          </a:p>
        </p:txBody>
      </p:sp>
      <p:sp>
        <p:nvSpPr>
          <p:cNvPr id="5" name="Text Placeholder 4"/>
          <p:cNvSpPr>
            <a:spLocks noGrp="1"/>
          </p:cNvSpPr>
          <p:nvPr>
            <p:ph type="body" sz="quarter" idx="3"/>
          </p:nvPr>
        </p:nvSpPr>
        <p:spPr>
          <a:xfrm>
            <a:off x="4779495" y="1277947"/>
            <a:ext cx="3931920" cy="833250"/>
          </a:xfrm>
        </p:spPr>
        <p:txBody>
          <a:bodyPr/>
          <a:lstStyle/>
          <a:p>
            <a:r>
              <a:rPr lang="en-US" dirty="0">
                <a:solidFill>
                  <a:schemeClr val="accent1"/>
                </a:solidFill>
              </a:rPr>
              <a:t>Software Solution</a:t>
            </a:r>
          </a:p>
        </p:txBody>
      </p:sp>
      <p:sp>
        <p:nvSpPr>
          <p:cNvPr id="6" name="Content Placeholder 5"/>
          <p:cNvSpPr>
            <a:spLocks noGrp="1"/>
          </p:cNvSpPr>
          <p:nvPr>
            <p:ph sz="quarter" idx="4"/>
          </p:nvPr>
        </p:nvSpPr>
        <p:spPr>
          <a:xfrm>
            <a:off x="4779495" y="2133608"/>
            <a:ext cx="3931920" cy="4183380"/>
          </a:xfrm>
        </p:spPr>
        <p:txBody>
          <a:bodyPr>
            <a:normAutofit fontScale="92500" lnSpcReduction="10000"/>
          </a:bodyPr>
          <a:lstStyle/>
          <a:p>
            <a:r>
              <a:rPr lang="en-US" dirty="0"/>
              <a:t>If you read the port the gyro is connected to as an infrared sensor and then read it again as a gyro sensor, it seems to force </a:t>
            </a:r>
            <a:r>
              <a:rPr lang="en-US" dirty="0" smtClean="0"/>
              <a:t>a recalibration </a:t>
            </a:r>
            <a:r>
              <a:rPr lang="en-US" dirty="0"/>
              <a:t>of the gyro. </a:t>
            </a:r>
            <a:endParaRPr lang="en-US" dirty="0" smtClean="0"/>
          </a:p>
          <a:p>
            <a:r>
              <a:rPr lang="en-US" dirty="0" smtClean="0"/>
              <a:t>See the next 4 slides for updated recalibration code for the “N4” sensor. (Can be used with “N3” as well.)</a:t>
            </a:r>
          </a:p>
          <a:p>
            <a:r>
              <a:rPr lang="en-US" dirty="0" smtClean="0">
                <a:solidFill>
                  <a:srgbClr val="FF0000"/>
                </a:solidFill>
              </a:rPr>
              <a:t>Note: Did not work reading the sensor as color, ultrasonic, touch or temperature.</a:t>
            </a:r>
            <a:r>
              <a:rPr lang="en-US" dirty="0"/>
              <a:t/>
            </a:r>
            <a:br>
              <a:rPr lang="en-US" dirty="0"/>
            </a:br>
            <a:endParaRPr lang="en-US" dirty="0"/>
          </a:p>
        </p:txBody>
      </p:sp>
      <p:sp>
        <p:nvSpPr>
          <p:cNvPr id="7" name="Footer Placeholder 6"/>
          <p:cNvSpPr>
            <a:spLocks noGrp="1"/>
          </p:cNvSpPr>
          <p:nvPr>
            <p:ph type="ftr" sz="quarter" idx="11"/>
          </p:nvPr>
        </p:nvSpPr>
        <p:spPr/>
        <p:txBody>
          <a:bodyPr/>
          <a:lstStyle/>
          <a:p>
            <a:r>
              <a:rPr lang="sk-SK" smtClean="0"/>
              <a:t>© 2017 EV3Lessons.com, Last edit 8/07/2017</a:t>
            </a:r>
            <a:endParaRPr lang="en-US" dirty="0"/>
          </a:p>
        </p:txBody>
      </p:sp>
      <p:sp>
        <p:nvSpPr>
          <p:cNvPr id="8" name="TextBox 7"/>
          <p:cNvSpPr txBox="1"/>
          <p:nvPr/>
        </p:nvSpPr>
        <p:spPr>
          <a:xfrm>
            <a:off x="584508" y="6068322"/>
            <a:ext cx="7713407" cy="369332"/>
          </a:xfrm>
          <a:prstGeom prst="rect">
            <a:avLst/>
          </a:prstGeom>
          <a:noFill/>
        </p:spPr>
        <p:txBody>
          <a:bodyPr wrap="square" rtlCol="0">
            <a:spAutoFit/>
          </a:bodyPr>
          <a:lstStyle/>
          <a:p>
            <a:r>
              <a:rPr lang="en-US" i="1" dirty="0" smtClean="0"/>
              <a:t>* As we discover more solutions, this slide will be updated.</a:t>
            </a:r>
            <a:endParaRPr lang="en-US" i="1" dirty="0"/>
          </a:p>
        </p:txBody>
      </p:sp>
      <p:sp>
        <p:nvSpPr>
          <p:cNvPr id="9" name="Slide Number Placeholder 8"/>
          <p:cNvSpPr>
            <a:spLocks noGrp="1"/>
          </p:cNvSpPr>
          <p:nvPr>
            <p:ph type="sldNum" sz="quarter" idx="12"/>
          </p:nvPr>
        </p:nvSpPr>
        <p:spPr/>
        <p:txBody>
          <a:bodyPr/>
          <a:lstStyle/>
          <a:p>
            <a:fld id="{4382A7F7-08BF-4252-8141-63FB96055BBB}" type="slidenum">
              <a:rPr lang="en-US" smtClean="0"/>
              <a:t>9</a:t>
            </a:fld>
            <a:endParaRPr lang="en-US"/>
          </a:p>
        </p:txBody>
      </p:sp>
    </p:spTree>
    <p:extLst>
      <p:ext uri="{BB962C8B-B14F-4D97-AF65-F5344CB8AC3E}">
        <p14:creationId xmlns:p14="http://schemas.microsoft.com/office/powerpoint/2010/main" val="513848499"/>
      </p:ext>
    </p:extLst>
  </p:cSld>
  <p:clrMapOvr>
    <a:masterClrMapping/>
  </p:clrMapOvr>
  <p:timing>
    <p:tnLst>
      <p:par>
        <p:cTn id="1" dur="indefinite" restart="never" nodeType="tmRoot"/>
      </p:par>
    </p:tnLst>
  </p:timing>
</p:sld>
</file>

<file path=ppt/theme/theme1.xml><?xml version="1.0" encoding="utf-8"?>
<a:theme xmlns:a="http://schemas.openxmlformats.org/drawingml/2006/main" name="advanced">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dvanced" id="{CC572205-1ED8-1642-A2A3-8041B0707F52}" vid="{A169B8F7-398B-1744-9BD5-555FA23565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advanced</Template>
  <TotalTime>4102</TotalTime>
  <Words>1595</Words>
  <Application>Microsoft Macintosh PowerPoint</Application>
  <PresentationFormat>On-screen Show (4:3)</PresentationFormat>
  <Paragraphs>128</Paragraphs>
  <Slides>15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Helvetica Neue</vt:lpstr>
      <vt:lpstr>Mangal</vt:lpstr>
      <vt:lpstr>Wingdings</vt:lpstr>
      <vt:lpstr>Arial</vt:lpstr>
      <vt:lpstr>advanced</vt:lpstr>
      <vt:lpstr>Gyro Sensor Revisited</vt:lpstr>
      <vt:lpstr>Lesson Objectives</vt:lpstr>
      <vt:lpstr>Terms to Know</vt:lpstr>
      <vt:lpstr>Why Revisit the Gyro?</vt:lpstr>
      <vt:lpstr>Testing the Gyro Sensors</vt:lpstr>
      <vt:lpstr>Results</vt:lpstr>
      <vt:lpstr>What Sensor Version Do You Own?</vt:lpstr>
      <vt:lpstr>Close up View of the Numbers</vt:lpstr>
      <vt:lpstr>What if You Own an “N4” or up Sensor?*</vt:lpstr>
      <vt:lpstr>Recalibration Strategy 5</vt:lpstr>
      <vt:lpstr>Recalibration Strategy 6</vt:lpstr>
      <vt:lpstr>Recalibration Strategy 7</vt:lpstr>
      <vt:lpstr>Recalibration Strategy 8</vt:lpstr>
      <vt:lpstr>Discussion</vt:lpstr>
      <vt:lpstr>Credits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Gyro Sensor and Dealing with Drift</dc:title>
  <dc:creator>Sanjay Seshan</dc:creator>
  <cp:lastModifiedBy>Sanjay Seshan</cp:lastModifiedBy>
  <cp:revision>71</cp:revision>
  <cp:lastPrinted>2017-08-07T13:33:56Z</cp:lastPrinted>
  <dcterms:created xsi:type="dcterms:W3CDTF">2014-10-28T21:59:38Z</dcterms:created>
  <dcterms:modified xsi:type="dcterms:W3CDTF">2017-08-07T16:41:45Z</dcterms:modified>
</cp:coreProperties>
</file>