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8" r:id="rId2"/>
  </p:sldMasterIdLst>
  <p:notesMasterIdLst>
    <p:notesMasterId r:id="rId14"/>
  </p:notesMasterIdLst>
  <p:handoutMasterIdLst>
    <p:handoutMasterId r:id="rId15"/>
  </p:handoutMasterIdLst>
  <p:sldIdLst>
    <p:sldId id="388" r:id="rId3"/>
    <p:sldId id="383" r:id="rId4"/>
    <p:sldId id="386" r:id="rId5"/>
    <p:sldId id="385" r:id="rId6"/>
    <p:sldId id="373" r:id="rId7"/>
    <p:sldId id="375" r:id="rId8"/>
    <p:sldId id="387" r:id="rId9"/>
    <p:sldId id="378" r:id="rId10"/>
    <p:sldId id="377" r:id="rId11"/>
    <p:sldId id="384" r:id="rId12"/>
    <p:sldId id="38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05"/>
    <p:restoredTop sz="96271" autoAdjust="0"/>
  </p:normalViewPr>
  <p:slideViewPr>
    <p:cSldViewPr snapToGrid="0" snapToObjects="1">
      <p:cViewPr varScale="1">
        <p:scale>
          <a:sx n="79" d="100"/>
          <a:sy n="79" d="100"/>
        </p:scale>
        <p:origin x="312" y="77"/>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7/7/2016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11</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EAE23A2-2350-469B-B76D-8147F0A08814}"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3552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34218-01B0-44DE-B18F-F7983537BF01}"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1524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7D7FE-07AF-4868-AF57-9766209FF5B5}"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65587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525E8C-9208-4F6A-8AE6-096B6F8FE8F2}"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2001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9E484-A88E-44B4-94F0-7E6BCE57814B}"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68065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351E67-C65B-4107-AC61-537E14D137AB}"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732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A8A5C7-EA95-4796-BFB9-65B5AAA4DAFB}" type="datetime1">
              <a:rPr lang="en-US" smtClean="0"/>
              <a:t>7/7/2016</a:t>
            </a:fld>
            <a:endParaRPr lang="en-US"/>
          </a:p>
        </p:txBody>
      </p:sp>
      <p:sp>
        <p:nvSpPr>
          <p:cNvPr id="6" name="Footer Placeholder 5"/>
          <p:cNvSpPr>
            <a:spLocks noGrp="1"/>
          </p:cNvSpPr>
          <p:nvPr>
            <p:ph type="ftr" sz="quarter" idx="11"/>
          </p:nvPr>
        </p:nvSpPr>
        <p:spPr/>
        <p:txBody>
          <a:bodyPr/>
          <a:lstStyle/>
          <a:p>
            <a:r>
              <a:rPr lang="en-US"/>
              <a:t>© 2016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291966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3A5712-406C-4BAE-8538-82392F20E930}" type="datetime1">
              <a:rPr lang="en-US" smtClean="0"/>
              <a:t>7/7/2016</a:t>
            </a:fld>
            <a:endParaRPr lang="en-US"/>
          </a:p>
        </p:txBody>
      </p:sp>
      <p:sp>
        <p:nvSpPr>
          <p:cNvPr id="8" name="Footer Placeholder 7"/>
          <p:cNvSpPr>
            <a:spLocks noGrp="1"/>
          </p:cNvSpPr>
          <p:nvPr>
            <p:ph type="ftr" sz="quarter" idx="11"/>
          </p:nvPr>
        </p:nvSpPr>
        <p:spPr/>
        <p:txBody>
          <a:body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720107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6B8041-C458-4CB2-83D0-F2CB2562E046}" type="datetime1">
              <a:rPr lang="en-US" smtClean="0"/>
              <a:t>7/7/2016</a:t>
            </a:fld>
            <a:endParaRPr lang="en-US"/>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133179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F5CDC5-09E2-4CC7-B3D6-6A1769347042}" type="datetime1">
              <a:rPr lang="en-US" smtClean="0"/>
              <a:t>7/7/2016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579831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0B2888E-05ED-4E68-B290-C5CF14801755}" type="datetime1">
              <a:rPr lang="en-US" smtClean="0"/>
              <a:t>7/7/2016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2016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245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5E241-0BAD-4B17-9C39-5249F16D638B}"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28543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0D0840-4ABF-4536-B26D-EC146CF82B36}" type="datetime1">
              <a:rPr lang="en-US" smtClean="0"/>
              <a:t>7/7/2016</a:t>
            </a:fld>
            <a:endParaRPr lang="en-US"/>
          </a:p>
        </p:txBody>
      </p:sp>
      <p:sp>
        <p:nvSpPr>
          <p:cNvPr id="6" name="Footer Placeholder 5"/>
          <p:cNvSpPr>
            <a:spLocks noGrp="1"/>
          </p:cNvSpPr>
          <p:nvPr>
            <p:ph type="ftr" sz="quarter" idx="11"/>
          </p:nvPr>
        </p:nvSpPr>
        <p:spPr/>
        <p:txBody>
          <a:bodyPr/>
          <a:lstStyle/>
          <a:p>
            <a:r>
              <a:rPr lang="en-US"/>
              <a:t>© 2016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789882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40268-3F6E-427A-8E58-A05C3F424212}"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7507463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28108-F4FF-4074-8265-2419E00EF610}"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9947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E893-0A61-4ED6-A987-C332DCE8D7EC}"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818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D0C5E7-D03F-4EB2-954B-89D83E72D6C4}" type="datetime1">
              <a:rPr lang="en-US" smtClean="0"/>
              <a:t>7/7/2016</a:t>
            </a:fld>
            <a:endParaRPr lang="en-US"/>
          </a:p>
        </p:txBody>
      </p:sp>
      <p:sp>
        <p:nvSpPr>
          <p:cNvPr id="6" name="Footer Placeholder 5"/>
          <p:cNvSpPr>
            <a:spLocks noGrp="1"/>
          </p:cNvSpPr>
          <p:nvPr>
            <p:ph type="ftr" sz="quarter" idx="11"/>
          </p:nvPr>
        </p:nvSpPr>
        <p:spPr/>
        <p:txBody>
          <a:bodyPr/>
          <a:lstStyle/>
          <a:p>
            <a:r>
              <a:rPr lang="en-US"/>
              <a:t>© 2016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54076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C5F691-BF69-4442-91EA-D0ED45CE8446}" type="datetime1">
              <a:rPr lang="en-US" smtClean="0"/>
              <a:t>7/7/2016</a:t>
            </a:fld>
            <a:endParaRPr lang="en-US"/>
          </a:p>
        </p:txBody>
      </p:sp>
      <p:sp>
        <p:nvSpPr>
          <p:cNvPr id="8" name="Footer Placeholder 7"/>
          <p:cNvSpPr>
            <a:spLocks noGrp="1"/>
          </p:cNvSpPr>
          <p:nvPr>
            <p:ph type="ftr" sz="quarter" idx="11"/>
          </p:nvPr>
        </p:nvSpPr>
        <p:spPr/>
        <p:txBody>
          <a:body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0864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2CFE12-00FB-4627-B54E-234ACF416087}" type="datetime1">
              <a:rPr lang="en-US" smtClean="0"/>
              <a:t>7/7/2016</a:t>
            </a:fld>
            <a:endParaRPr lang="en-US"/>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7172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C08EDD-3ACF-4DF1-A9C7-C9F7C89F4F81}" type="datetime1">
              <a:rPr lang="en-US" smtClean="0"/>
              <a:t>7/7/2016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7452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B98011D-2756-4858-9CC9-FE3106CAC974}" type="datetime1">
              <a:rPr lang="en-US" smtClean="0"/>
              <a:t>7/7/2016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2016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93765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E404CD-E311-400A-B0E1-17AAF48C62D8}" type="datetime1">
              <a:rPr lang="en-US" smtClean="0"/>
              <a:t>7/7/2016</a:t>
            </a:fld>
            <a:endParaRPr lang="en-US"/>
          </a:p>
        </p:txBody>
      </p:sp>
      <p:sp>
        <p:nvSpPr>
          <p:cNvPr id="6" name="Footer Placeholder 5"/>
          <p:cNvSpPr>
            <a:spLocks noGrp="1"/>
          </p:cNvSpPr>
          <p:nvPr>
            <p:ph type="ftr" sz="quarter" idx="11"/>
          </p:nvPr>
        </p:nvSpPr>
        <p:spPr/>
        <p:txBody>
          <a:bodyPr/>
          <a:lstStyle/>
          <a:p>
            <a:r>
              <a:rPr lang="en-US"/>
              <a:t>© 2016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81964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3108968-BCF6-473F-A853-2B1DED09885F}" type="datetime1">
              <a:rPr lang="en-US" smtClean="0"/>
              <a:t>7/7/2016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2016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552100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11950D5-8A3C-411C-A9CD-476FEEA4041B}" type="datetime1">
              <a:rPr lang="en-US" smtClean="0"/>
              <a:t>7/7/2016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2016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786253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a:xfrm>
            <a:off x="1145629" y="3258208"/>
            <a:ext cx="6768662" cy="596098"/>
          </a:xfrm>
        </p:spPr>
        <p:txBody>
          <a:bodyPr>
            <a:normAutofit fontScale="92500" lnSpcReduction="20000"/>
          </a:bodyPr>
          <a:lstStyle/>
          <a:p>
            <a:r>
              <a:rPr lang="en-US" dirty="0"/>
              <a:t>COLOR LINE FOLLOWER MY BLOCK </a:t>
            </a:r>
            <a:r>
              <a:rPr lang="en-US"/>
              <a:t>WITH INPUTs: MOVE UNTIL BLACK</a:t>
            </a:r>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7F5CE407-6216-4202-80E4-A30DC2F709B2}" type="slidenum">
              <a:rPr lang="en-US" smtClean="0"/>
              <a:t>1</a:t>
            </a:fld>
            <a:endParaRPr lang="en-US"/>
          </a:p>
        </p:txBody>
      </p:sp>
    </p:spTree>
    <p:extLst>
      <p:ext uri="{BB962C8B-B14F-4D97-AF65-F5344CB8AC3E}">
        <p14:creationId xmlns:p14="http://schemas.microsoft.com/office/powerpoint/2010/main" val="34032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pPr marL="233363" indent="-233363">
              <a:buFont typeface="Arial"/>
              <a:buChar char="•"/>
            </a:pPr>
            <a:r>
              <a:rPr lang="en-US" b="0" dirty="0"/>
              <a:t>We use a simple line follower in this lesson. You can combine these techniques with any line follower. </a:t>
            </a:r>
          </a:p>
          <a:p>
            <a:pPr marL="233363" indent="-233363">
              <a:buFont typeface="Arial"/>
              <a:buChar char="•"/>
            </a:pPr>
            <a:r>
              <a:rPr lang="en-US" b="0" dirty="0"/>
              <a:t>Learn how to create a proportional line follower for light or a smooth line follower for color </a:t>
            </a:r>
            <a:r>
              <a:rPr lang="en-US" b="0" dirty="0">
                <a:sym typeface="Wingdings"/>
              </a:rPr>
              <a:t> </a:t>
            </a:r>
            <a:r>
              <a:rPr lang="en-US" b="0" dirty="0"/>
              <a:t>check out our Advanced: Proportional Line Follower lesson.</a:t>
            </a:r>
          </a:p>
          <a:p>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Tree>
    <p:extLst>
      <p:ext uri="{BB962C8B-B14F-4D97-AF65-F5344CB8AC3E}">
        <p14:creationId xmlns:p14="http://schemas.microsoft.com/office/powerpoint/2010/main" val="409418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dirty="0"/>
              <a:t>This tutorial was created by Sanjay Seshan and Arvind Seshan </a:t>
            </a:r>
          </a:p>
          <a:p>
            <a:r>
              <a:rPr lang="en-US" dirty="0"/>
              <a:t>More lessons are available at www.ev3lessons.com</a:t>
            </a:r>
          </a:p>
        </p:txBody>
      </p:sp>
      <p:sp>
        <p:nvSpPr>
          <p:cNvPr id="4" name="Footer Placeholder 3"/>
          <p:cNvSpPr>
            <a:spLocks noGrp="1"/>
          </p:cNvSpPr>
          <p:nvPr>
            <p:ph type="ftr" sz="quarter" idx="11"/>
          </p:nvPr>
        </p:nvSpPr>
        <p:spPr/>
        <p:txBody>
          <a:bodyPr/>
          <a:lstStyle/>
          <a:p>
            <a:r>
              <a:rPr lang="en-US"/>
              <a:t>© 2016 EV3Lessons.com, Last edit 7/06/2016</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spTree>
    <p:extLst>
      <p:ext uri="{BB962C8B-B14F-4D97-AF65-F5344CB8AC3E}">
        <p14:creationId xmlns:p14="http://schemas.microsoft.com/office/powerpoint/2010/main" val="423187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Learn how to write a line follower that takes multiple inputs</a:t>
            </a:r>
          </a:p>
          <a:p>
            <a:pPr marL="457200" indent="-457200">
              <a:buFont typeface="+mj-lt"/>
              <a:buAutoNum type="arabicPeriod"/>
            </a:pPr>
            <a:r>
              <a:rPr lang="en-US" dirty="0"/>
              <a:t>Learn how to write a line follower that stops when it sees a another line</a:t>
            </a:r>
          </a:p>
          <a:p>
            <a:pPr marL="457200" indent="-457200">
              <a:buFont typeface="+mj-lt"/>
              <a:buAutoNum type="arabicPeriod"/>
            </a:pPr>
            <a:r>
              <a:rPr lang="en-US" dirty="0"/>
              <a:t>Practice making useful My Blocks</a:t>
            </a:r>
          </a:p>
          <a:p>
            <a:endParaRPr lang="en-US" dirty="0"/>
          </a:p>
          <a:p>
            <a:endParaRPr lang="en-US" dirty="0"/>
          </a:p>
          <a:p>
            <a:r>
              <a:rPr lang="en-US" dirty="0"/>
              <a:t>Prerequisites: My Blocks with Inputs &amp; Outputs, Data Wires</a:t>
            </a:r>
          </a:p>
          <a:p>
            <a:endParaRPr lang="en-US" dirty="0"/>
          </a:p>
          <a:p>
            <a:r>
              <a:rPr lang="en-US" dirty="0"/>
              <a:t>The code uses Blue Comment Blocks.  Make sure you are running the most recent version of the EV3 Software. EV3Lessons has Quick Guides to help you.</a:t>
            </a:r>
          </a:p>
          <a:p>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328682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to Succeed</a:t>
            </a:r>
          </a:p>
        </p:txBody>
      </p:sp>
      <p:sp>
        <p:nvSpPr>
          <p:cNvPr id="3" name="Content Placeholder 2"/>
          <p:cNvSpPr>
            <a:spLocks noGrp="1"/>
          </p:cNvSpPr>
          <p:nvPr>
            <p:ph idx="1"/>
          </p:nvPr>
        </p:nvSpPr>
        <p:spPr/>
        <p:txBody>
          <a:bodyPr/>
          <a:lstStyle/>
          <a:p>
            <a:pPr marL="457200" indent="-457200">
              <a:buFont typeface="+mj-lt"/>
              <a:buAutoNum type="arabicPeriod"/>
            </a:pPr>
            <a:r>
              <a:rPr lang="en-US" dirty="0"/>
              <a:t>You will need to know how to make a Simple Color Line Follower program and how to make a My Block with inputs</a:t>
            </a:r>
          </a:p>
          <a:p>
            <a:pPr marL="457200" indent="-457200">
              <a:buFont typeface="+mj-lt"/>
              <a:buAutoNum type="arabicPeriod"/>
            </a:pPr>
            <a:r>
              <a:rPr lang="en-US" dirty="0"/>
              <a:t>Since you will use your EV3 Color Sensor in Color Mode, you will not have to Calibrate your color sensor for this lesson</a:t>
            </a:r>
          </a:p>
          <a:p>
            <a:pPr marL="457200" indent="-457200">
              <a:buFont typeface="+mj-lt"/>
              <a:buAutoNum type="arabicPeriod"/>
            </a:pPr>
            <a:r>
              <a:rPr lang="en-US" dirty="0"/>
              <a:t>Check which ports you have your color sensor connected to the EV3 and adjust the code as needed</a:t>
            </a:r>
          </a:p>
          <a:p>
            <a:pPr marL="457200" indent="-457200">
              <a:buFont typeface="+mj-lt"/>
              <a:buAutoNum type="arabicPeriod"/>
            </a:pPr>
            <a:r>
              <a:rPr lang="en-US" dirty="0"/>
              <a:t>You may have to adjust the speed or direction to work for your robot.  Make sure that the the color sensor is in front of the wheels in the direction of travel.</a:t>
            </a:r>
          </a:p>
          <a:p>
            <a:pPr marL="457200" indent="-457200">
              <a:buFont typeface="+mj-lt"/>
              <a:buAutoNum type="arabicPeriod"/>
            </a:pPr>
            <a:r>
              <a:rPr lang="en-US" dirty="0"/>
              <a:t>Make sure you place the robot on the side of the line that you are following.  The most common mistake is placing the robot on the wrong side of the line to begin with.</a:t>
            </a:r>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365646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Color Follower Until Color</a:t>
            </a:r>
          </a:p>
        </p:txBody>
      </p:sp>
      <p:sp>
        <p:nvSpPr>
          <p:cNvPr id="3" name="Content Placeholder 2"/>
          <p:cNvSpPr>
            <a:spLocks noGrp="1"/>
          </p:cNvSpPr>
          <p:nvPr>
            <p:ph idx="1"/>
          </p:nvPr>
        </p:nvSpPr>
        <p:spPr/>
        <p:txBody>
          <a:bodyPr/>
          <a:lstStyle/>
          <a:p>
            <a:r>
              <a:rPr lang="en-US"/>
              <a:t>Challenge: Create a line follower My Block that stops when it sees black</a:t>
            </a:r>
            <a:endParaRPr lang="en-US" dirty="0"/>
          </a:p>
        </p:txBody>
      </p:sp>
      <p:sp>
        <p:nvSpPr>
          <p:cNvPr id="4" name="Footer Placeholder 3"/>
          <p:cNvSpPr>
            <a:spLocks noGrp="1"/>
          </p:cNvSpPr>
          <p:nvPr>
            <p:ph type="ftr" sz="quarter" idx="11"/>
          </p:nvPr>
        </p:nvSpPr>
        <p:spPr/>
        <p:txBody>
          <a:bodyPr/>
          <a:lstStyle/>
          <a:p>
            <a:r>
              <a:rPr lang="en-US"/>
              <a:t>© 2016 EV3Lessons.com, Last edit 7/06/2016</a:t>
            </a:r>
            <a:endParaRPr lang="en-US" dirty="0"/>
          </a:p>
        </p:txBody>
      </p:sp>
      <p:sp>
        <p:nvSpPr>
          <p:cNvPr id="5" name="Rectangle 4"/>
          <p:cNvSpPr/>
          <p:nvPr/>
        </p:nvSpPr>
        <p:spPr>
          <a:xfrm>
            <a:off x="6105959" y="2370512"/>
            <a:ext cx="1701496" cy="3583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6925112" y="2745267"/>
            <a:ext cx="0" cy="2840752"/>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324590" y="2745267"/>
            <a:ext cx="134097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594832" y="4722210"/>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Content Placeholder 2"/>
          <p:cNvSpPr txBox="1">
            <a:spLocks/>
          </p:cNvSpPr>
          <p:nvPr/>
        </p:nvSpPr>
        <p:spPr>
          <a:xfrm>
            <a:off x="304763" y="1786581"/>
            <a:ext cx="430633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dirty="0"/>
              <a:t>STEP 1:</a:t>
            </a:r>
          </a:p>
          <a:p>
            <a:pPr lvl="1"/>
            <a:r>
              <a:rPr lang="en-US" b="0" dirty="0"/>
              <a:t>Create a simple line follower</a:t>
            </a:r>
          </a:p>
          <a:p>
            <a:r>
              <a:rPr lang="en-US" dirty="0"/>
              <a:t>STEP 2:</a:t>
            </a:r>
          </a:p>
          <a:p>
            <a:pPr lvl="1"/>
            <a:r>
              <a:rPr lang="en-US" b="0" dirty="0"/>
              <a:t>Change the loop exit condition to “until black”</a:t>
            </a:r>
          </a:p>
          <a:p>
            <a:r>
              <a:rPr lang="en-US" dirty="0"/>
              <a:t>STEP 3:</a:t>
            </a:r>
          </a:p>
          <a:p>
            <a:pPr lvl="1"/>
            <a:r>
              <a:rPr lang="en-US" dirty="0"/>
              <a:t>A. </a:t>
            </a:r>
            <a:r>
              <a:rPr lang="en-US" b="0" dirty="0"/>
              <a:t>Make a My Block with 3 inputs: Power, Color to line follow on, and Color to stop at</a:t>
            </a:r>
            <a:endParaRPr lang="en-US" dirty="0"/>
          </a:p>
          <a:p>
            <a:pPr lvl="1"/>
            <a:r>
              <a:rPr lang="en-US" b="0" dirty="0"/>
              <a:t>B. Wire the My Block</a:t>
            </a:r>
          </a:p>
        </p:txBody>
      </p:sp>
      <p:sp>
        <p:nvSpPr>
          <p:cNvPr id="14" name="Slide Number Placeholder 13"/>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178620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7453E-6 2.99676E-6 L 0.00138 -0.41061 " pathEditMode="relative" rAng="0" ptsTypes="AA">
                                      <p:cBhvr>
                                        <p:cTn id="6" dur="2000" fill="hold"/>
                                        <p:tgtEl>
                                          <p:spTgt spid="8"/>
                                        </p:tgtEl>
                                        <p:attrNameLst>
                                          <p:attrName>ppt_x</p:attrName>
                                          <p:attrName>ppt_y</p:attrName>
                                        </p:attrNameLst>
                                      </p:cBhvr>
                                      <p:rCtr x="69" y="-20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1: Simple Line Follower</a:t>
            </a:r>
          </a:p>
        </p:txBody>
      </p:sp>
      <p:sp>
        <p:nvSpPr>
          <p:cNvPr id="4" name="Footer Placeholder 3"/>
          <p:cNvSpPr>
            <a:spLocks noGrp="1"/>
          </p:cNvSpPr>
          <p:nvPr>
            <p:ph type="ftr" sz="quarter" idx="11"/>
          </p:nvPr>
        </p:nvSpPr>
        <p:spPr/>
        <p:txBody>
          <a:bodyPr/>
          <a:lstStyle/>
          <a:p>
            <a:r>
              <a:rPr lang="en-US"/>
              <a:t>© 2016 EV3Lessons.com, Last edit 7/06/2016</a:t>
            </a:r>
          </a:p>
        </p:txBody>
      </p:sp>
      <p:pic>
        <p:nvPicPr>
          <p:cNvPr id="5" name="Picture 4" descr="Screen Shot 2014-10-16 at 12.3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0450"/>
            <a:ext cx="8626236" cy="5012425"/>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381749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 Loop Exit Condition</a:t>
            </a:r>
          </a:p>
        </p:txBody>
      </p:sp>
      <p:sp>
        <p:nvSpPr>
          <p:cNvPr id="4" name="Footer Placeholder 3"/>
          <p:cNvSpPr>
            <a:spLocks noGrp="1"/>
          </p:cNvSpPr>
          <p:nvPr>
            <p:ph type="ftr" sz="quarter" idx="11"/>
          </p:nvPr>
        </p:nvSpPr>
        <p:spPr/>
        <p:txBody>
          <a:bodyPr/>
          <a:lstStyle/>
          <a:p>
            <a:r>
              <a:rPr lang="en-US"/>
              <a:t>© 2016 EV3Lessons.com, Last edit 7/06/2016</a:t>
            </a:r>
          </a:p>
        </p:txBody>
      </p:sp>
      <p:pic>
        <p:nvPicPr>
          <p:cNvPr id="3" name="Picture 2" descr="Screen Shot 2014-10-16 at 12.38.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54" y="1524318"/>
            <a:ext cx="8357073" cy="4617722"/>
          </a:xfrm>
          <a:prstGeom prst="rect">
            <a:avLst/>
          </a:prstGeom>
        </p:spPr>
      </p:pic>
      <p:sp>
        <p:nvSpPr>
          <p:cNvPr id="5" name="Rounded Rectangle 4"/>
          <p:cNvSpPr/>
          <p:nvPr/>
        </p:nvSpPr>
        <p:spPr>
          <a:xfrm>
            <a:off x="7582364" y="4034256"/>
            <a:ext cx="1027710" cy="86942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295044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10-16 at 12.38.31 PM.png"/>
          <p:cNvPicPr>
            <a:picLocks noChangeAspect="1"/>
          </p:cNvPicPr>
          <p:nvPr/>
        </p:nvPicPr>
        <p:blipFill rotWithShape="1">
          <a:blip r:embed="rId2">
            <a:extLst>
              <a:ext uri="{28A0092B-C50C-407E-A947-70E740481C1C}">
                <a14:useLocalDpi xmlns:a14="http://schemas.microsoft.com/office/drawing/2010/main" val="0"/>
              </a:ext>
            </a:extLst>
          </a:blip>
          <a:srcRect t="29549"/>
          <a:stretch/>
        </p:blipFill>
        <p:spPr>
          <a:xfrm>
            <a:off x="3760664" y="1731873"/>
            <a:ext cx="5064022" cy="1971315"/>
          </a:xfrm>
          <a:prstGeom prst="rect">
            <a:avLst/>
          </a:prstGeom>
        </p:spPr>
      </p:pic>
      <p:sp>
        <p:nvSpPr>
          <p:cNvPr id="2" name="Title 1"/>
          <p:cNvSpPr>
            <a:spLocks noGrp="1"/>
          </p:cNvSpPr>
          <p:nvPr>
            <p:ph type="title"/>
          </p:nvPr>
        </p:nvSpPr>
        <p:spPr/>
        <p:txBody>
          <a:bodyPr>
            <a:normAutofit/>
          </a:bodyPr>
          <a:lstStyle/>
          <a:p>
            <a:r>
              <a:rPr lang="en-US" dirty="0"/>
              <a:t>Step 3A: Create a My Block</a:t>
            </a:r>
          </a:p>
        </p:txBody>
      </p:sp>
      <p:sp>
        <p:nvSpPr>
          <p:cNvPr id="4" name="Footer Placeholder 3"/>
          <p:cNvSpPr>
            <a:spLocks noGrp="1"/>
          </p:cNvSpPr>
          <p:nvPr>
            <p:ph type="ftr" sz="quarter" idx="11"/>
          </p:nvPr>
        </p:nvSpPr>
        <p:spPr/>
        <p:txBody>
          <a:bodyPr/>
          <a:lstStyle/>
          <a:p>
            <a:r>
              <a:rPr lang="en-US"/>
              <a:t>© 2016 EV3Lessons.com, Last edit 7/06/2016</a:t>
            </a:r>
          </a:p>
        </p:txBody>
      </p:sp>
      <p:sp>
        <p:nvSpPr>
          <p:cNvPr id="9" name="Rectangle 8"/>
          <p:cNvSpPr/>
          <p:nvPr/>
        </p:nvSpPr>
        <p:spPr>
          <a:xfrm>
            <a:off x="3953092" y="1564510"/>
            <a:ext cx="4846572" cy="2138678"/>
          </a:xfrm>
          <a:prstGeom prst="rect">
            <a:avLst/>
          </a:prstGeom>
          <a:noFill/>
          <a:ln w="762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B0F0"/>
              </a:solidFill>
            </a:endParaRPr>
          </a:p>
        </p:txBody>
      </p:sp>
      <p:sp>
        <p:nvSpPr>
          <p:cNvPr id="11" name="TextBox 10"/>
          <p:cNvSpPr txBox="1"/>
          <p:nvPr/>
        </p:nvSpPr>
        <p:spPr>
          <a:xfrm>
            <a:off x="227874" y="1409519"/>
            <a:ext cx="3616157" cy="4524315"/>
          </a:xfrm>
          <a:prstGeom prst="rect">
            <a:avLst/>
          </a:prstGeom>
          <a:noFill/>
        </p:spPr>
        <p:txBody>
          <a:bodyPr wrap="square" rtlCol="0">
            <a:spAutoFit/>
          </a:bodyPr>
          <a:lstStyle/>
          <a:p>
            <a:pPr marL="342900" indent="-342900">
              <a:buFont typeface="+mj-lt"/>
              <a:buAutoNum type="alphaUcPeriod"/>
            </a:pPr>
            <a:r>
              <a:rPr lang="en-US" sz="2400" dirty="0">
                <a:solidFill>
                  <a:srgbClr val="00B0F0"/>
                </a:solidFill>
              </a:rPr>
              <a:t>Highlight all the blocks then go to My Block Builder</a:t>
            </a:r>
          </a:p>
          <a:p>
            <a:pPr marL="342900" indent="-342900">
              <a:buFont typeface="+mj-lt"/>
              <a:buAutoNum type="alphaUcPeriod"/>
            </a:pPr>
            <a:endParaRPr lang="en-US" sz="2400" dirty="0">
              <a:solidFill>
                <a:srgbClr val="00B050"/>
              </a:solidFill>
            </a:endParaRPr>
          </a:p>
          <a:p>
            <a:pPr marL="342900" indent="-342900">
              <a:buFont typeface="+mj-lt"/>
              <a:buAutoNum type="alphaUcPeriod"/>
            </a:pPr>
            <a:r>
              <a:rPr lang="en-US" sz="2400" dirty="0">
                <a:solidFill>
                  <a:srgbClr val="FF0000"/>
                </a:solidFill>
              </a:rPr>
              <a:t>Add 3 inputs: one for power and one for color, and one for degrees</a:t>
            </a:r>
            <a:r>
              <a:rPr lang="en-US" sz="2400" dirty="0">
                <a:solidFill>
                  <a:srgbClr val="00B050"/>
                </a:solidFill>
              </a:rPr>
              <a:t> </a:t>
            </a:r>
          </a:p>
          <a:p>
            <a:pPr marL="342900" indent="-342900">
              <a:buFont typeface="+mj-lt"/>
              <a:buAutoNum type="alphaUcPeriod"/>
            </a:pPr>
            <a:endParaRPr lang="en-US" sz="2400" dirty="0">
              <a:solidFill>
                <a:srgbClr val="00B050"/>
              </a:solidFill>
            </a:endParaRPr>
          </a:p>
          <a:p>
            <a:pPr marL="342900" indent="-342900">
              <a:buFont typeface="Arial" panose="020B0604020202020204" pitchFamily="34" charset="0"/>
              <a:buChar char="•"/>
            </a:pPr>
            <a:r>
              <a:rPr lang="en-US" sz="2400" dirty="0"/>
              <a:t>Refer to the My Blocks with Inputs &amp; Outputs lesson if you need help setting up the My Block</a:t>
            </a:r>
            <a:endParaRPr lang="en-US" sz="2400" dirty="0">
              <a:solidFill>
                <a:srgbClr val="00B050"/>
              </a:solidFill>
            </a:endParaRPr>
          </a:p>
        </p:txBody>
      </p:sp>
      <p:sp>
        <p:nvSpPr>
          <p:cNvPr id="13" name="TextBox 12"/>
          <p:cNvSpPr txBox="1"/>
          <p:nvPr/>
        </p:nvSpPr>
        <p:spPr>
          <a:xfrm>
            <a:off x="4052657" y="4245161"/>
            <a:ext cx="426128" cy="523220"/>
          </a:xfrm>
          <a:prstGeom prst="rect">
            <a:avLst/>
          </a:prstGeom>
          <a:noFill/>
        </p:spPr>
        <p:txBody>
          <a:bodyPr wrap="square" rtlCol="0">
            <a:spAutoFit/>
          </a:bodyPr>
          <a:lstStyle/>
          <a:p>
            <a:r>
              <a:rPr lang="en-US" sz="2800" b="1" dirty="0">
                <a:solidFill>
                  <a:srgbClr val="FF0000"/>
                </a:solidFill>
              </a:rPr>
              <a:t>B</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785" y="3845139"/>
            <a:ext cx="2595835" cy="2366271"/>
          </a:xfrm>
          <a:prstGeom prst="rect">
            <a:avLst/>
          </a:prstGeom>
        </p:spPr>
      </p:pic>
      <p:sp>
        <p:nvSpPr>
          <p:cNvPr id="12" name="TextBox 11"/>
          <p:cNvSpPr txBox="1"/>
          <p:nvPr/>
        </p:nvSpPr>
        <p:spPr>
          <a:xfrm>
            <a:off x="4283420" y="1873824"/>
            <a:ext cx="426128" cy="523220"/>
          </a:xfrm>
          <a:prstGeom prst="rect">
            <a:avLst/>
          </a:prstGeom>
          <a:noFill/>
        </p:spPr>
        <p:txBody>
          <a:bodyPr wrap="square" rtlCol="0">
            <a:spAutoFit/>
          </a:bodyPr>
          <a:lstStyle/>
          <a:p>
            <a:r>
              <a:rPr lang="en-US" sz="2800" b="1" dirty="0">
                <a:solidFill>
                  <a:srgbClr val="00B0F0"/>
                </a:solidFill>
              </a:rPr>
              <a:t>A</a:t>
            </a:r>
          </a:p>
        </p:txBody>
      </p:sp>
      <p:sp>
        <p:nvSpPr>
          <p:cNvPr id="3" name="Slide Number Placeholder 2"/>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5544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3B: Wire the My Block</a:t>
            </a:r>
          </a:p>
        </p:txBody>
      </p:sp>
      <p:sp>
        <p:nvSpPr>
          <p:cNvPr id="4" name="Footer Placeholder 3"/>
          <p:cNvSpPr>
            <a:spLocks noGrp="1"/>
          </p:cNvSpPr>
          <p:nvPr>
            <p:ph type="ftr" sz="quarter" idx="11"/>
          </p:nvPr>
        </p:nvSpPr>
        <p:spPr/>
        <p:txBody>
          <a:bodyPr/>
          <a:lstStyle/>
          <a:p>
            <a:r>
              <a:rPr lang="en-US"/>
              <a:t>© 2016 EV3Lessons.com, Last edit 7/06/2016</a:t>
            </a:r>
          </a:p>
        </p:txBody>
      </p:sp>
      <p:pic>
        <p:nvPicPr>
          <p:cNvPr id="5" name="Picture 4" descr="Screen Shot 2014-10-16 at 12.41.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12" y="1524318"/>
            <a:ext cx="8485927" cy="3951956"/>
          </a:xfrm>
          <a:prstGeom prst="rect">
            <a:avLst/>
          </a:prstGeom>
        </p:spPr>
      </p:pic>
      <p:sp>
        <p:nvSpPr>
          <p:cNvPr id="6" name="TextBox 5"/>
          <p:cNvSpPr txBox="1"/>
          <p:nvPr/>
        </p:nvSpPr>
        <p:spPr>
          <a:xfrm>
            <a:off x="680719" y="5346992"/>
            <a:ext cx="7908195"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7030A0"/>
                </a:solidFill>
              </a:rPr>
              <a:t>The color to stop at goes into loop exit condition</a:t>
            </a:r>
          </a:p>
          <a:p>
            <a:pPr marL="285750" indent="-285750">
              <a:buFont typeface="Arial" panose="020B0604020202020204" pitchFamily="34" charset="0"/>
              <a:buChar char="•"/>
            </a:pPr>
            <a:r>
              <a:rPr lang="en-US" dirty="0">
                <a:solidFill>
                  <a:srgbClr val="7030A0"/>
                </a:solidFill>
              </a:rPr>
              <a:t>The power input goes into power input on the steering block</a:t>
            </a:r>
          </a:p>
          <a:p>
            <a:pPr marL="285750" indent="-285750">
              <a:buFont typeface="Arial" panose="020B0604020202020204" pitchFamily="34" charset="0"/>
              <a:buChar char="•"/>
            </a:pPr>
            <a:r>
              <a:rPr lang="en-US" dirty="0">
                <a:solidFill>
                  <a:srgbClr val="7030A0"/>
                </a:solidFill>
              </a:rPr>
              <a:t>The color input goes into color input for the switch</a:t>
            </a:r>
          </a:p>
        </p:txBody>
      </p:sp>
      <p:sp>
        <p:nvSpPr>
          <p:cNvPr id="7" name="TextBox 6"/>
          <p:cNvSpPr txBox="1"/>
          <p:nvPr/>
        </p:nvSpPr>
        <p:spPr>
          <a:xfrm>
            <a:off x="78954" y="5325941"/>
            <a:ext cx="426128" cy="523220"/>
          </a:xfrm>
          <a:prstGeom prst="rect">
            <a:avLst/>
          </a:prstGeom>
          <a:noFill/>
        </p:spPr>
        <p:txBody>
          <a:bodyPr wrap="square" rtlCol="0">
            <a:spAutoFit/>
          </a:bodyPr>
          <a:lstStyle/>
          <a:p>
            <a:r>
              <a:rPr lang="en-US" sz="2800" b="1" dirty="0">
                <a:solidFill>
                  <a:srgbClr val="7030A0"/>
                </a:solidFill>
              </a:rPr>
              <a:t>C</a:t>
            </a:r>
          </a:p>
        </p:txBody>
      </p:sp>
      <p:sp>
        <p:nvSpPr>
          <p:cNvPr id="8" name="TextBox 7"/>
          <p:cNvSpPr txBox="1"/>
          <p:nvPr/>
        </p:nvSpPr>
        <p:spPr>
          <a:xfrm>
            <a:off x="1393203" y="4632720"/>
            <a:ext cx="1535526" cy="261610"/>
          </a:xfrm>
          <a:prstGeom prst="rect">
            <a:avLst/>
          </a:prstGeom>
          <a:noFill/>
        </p:spPr>
        <p:txBody>
          <a:bodyPr wrap="square" rtlCol="0">
            <a:spAutoFit/>
          </a:bodyPr>
          <a:lstStyle/>
          <a:p>
            <a:r>
              <a:rPr lang="en-US" sz="1100" dirty="0"/>
              <a:t>Color to line follow</a:t>
            </a:r>
          </a:p>
        </p:txBody>
      </p:sp>
      <p:sp>
        <p:nvSpPr>
          <p:cNvPr id="9" name="TextBox 8"/>
          <p:cNvSpPr txBox="1"/>
          <p:nvPr/>
        </p:nvSpPr>
        <p:spPr>
          <a:xfrm>
            <a:off x="4500675" y="5063042"/>
            <a:ext cx="652464" cy="261610"/>
          </a:xfrm>
          <a:prstGeom prst="rect">
            <a:avLst/>
          </a:prstGeom>
          <a:noFill/>
        </p:spPr>
        <p:txBody>
          <a:bodyPr wrap="square" rtlCol="0">
            <a:spAutoFit/>
          </a:bodyPr>
          <a:lstStyle/>
          <a:p>
            <a:r>
              <a:rPr lang="en-US" sz="1100" dirty="0"/>
              <a:t>Power</a:t>
            </a:r>
          </a:p>
        </p:txBody>
      </p:sp>
      <p:sp>
        <p:nvSpPr>
          <p:cNvPr id="10" name="TextBox 9"/>
          <p:cNvSpPr txBox="1"/>
          <p:nvPr/>
        </p:nvSpPr>
        <p:spPr>
          <a:xfrm>
            <a:off x="6986955" y="4572291"/>
            <a:ext cx="1553016" cy="261610"/>
          </a:xfrm>
          <a:prstGeom prst="rect">
            <a:avLst/>
          </a:prstGeom>
          <a:noFill/>
        </p:spPr>
        <p:txBody>
          <a:bodyPr wrap="square" rtlCol="0">
            <a:spAutoFit/>
          </a:bodyPr>
          <a:lstStyle/>
          <a:p>
            <a:r>
              <a:rPr lang="en-US" sz="1100" dirty="0"/>
              <a:t>Color to stop at</a:t>
            </a:r>
          </a:p>
        </p:txBody>
      </p:sp>
      <p:sp>
        <p:nvSpPr>
          <p:cNvPr id="3" name="Slide Number Placeholder 2"/>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329811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3B: The My Block</a:t>
            </a:r>
          </a:p>
        </p:txBody>
      </p:sp>
      <p:sp>
        <p:nvSpPr>
          <p:cNvPr id="6" name="Content Placeholder 2"/>
          <p:cNvSpPr>
            <a:spLocks noGrp="1"/>
          </p:cNvSpPr>
          <p:nvPr>
            <p:ph idx="1"/>
          </p:nvPr>
        </p:nvSpPr>
        <p:spPr>
          <a:xfrm>
            <a:off x="4579936" y="1321739"/>
            <a:ext cx="3890831" cy="3669986"/>
          </a:xfrm>
        </p:spPr>
        <p:txBody>
          <a:bodyPr>
            <a:noAutofit/>
          </a:bodyPr>
          <a:lstStyle/>
          <a:p>
            <a:pPr marL="342900" indent="-342900">
              <a:buFont typeface="Arial" panose="020B0604020202020204" pitchFamily="34" charset="0"/>
              <a:buChar char="•"/>
            </a:pPr>
            <a:r>
              <a:rPr lang="en-US" sz="1800" b="0" dirty="0"/>
              <a:t>Now the My Block appears in the turquoise tab and the same My Block can be used again and again with new inputs (see left)</a:t>
            </a:r>
          </a:p>
          <a:p>
            <a:pPr marL="342900" indent="-342900">
              <a:buFont typeface="Arial" panose="020B0604020202020204" pitchFamily="34" charset="0"/>
              <a:buChar char="•"/>
            </a:pPr>
            <a:r>
              <a:rPr lang="en-US" sz="1800" b="0" dirty="0"/>
              <a:t>The first block solves the challenge and follows a red line until it sees the robot sees black</a:t>
            </a:r>
          </a:p>
          <a:p>
            <a:pPr marL="342900" indent="-342900">
              <a:buFont typeface="Arial" panose="020B0604020202020204" pitchFamily="34" charset="0"/>
              <a:buChar char="•"/>
            </a:pPr>
            <a:r>
              <a:rPr lang="en-US" sz="1800" b="0" dirty="0"/>
              <a:t>The second block in this code is to show that the same block can be used with different inputs</a:t>
            </a:r>
          </a:p>
          <a:p>
            <a:pPr marL="346075" indent="-346075">
              <a:buFont typeface="Arial"/>
              <a:buChar char="•"/>
            </a:pPr>
            <a:r>
              <a:rPr lang="en-US" sz="1800" b="0" dirty="0"/>
              <a:t>If you want to learn smoother line followers, proceed to the proportional control lesson in Advanced.</a:t>
            </a:r>
          </a:p>
          <a:p>
            <a:endParaRPr lang="en-US" sz="1800" dirty="0"/>
          </a:p>
        </p:txBody>
      </p:sp>
      <p:sp>
        <p:nvSpPr>
          <p:cNvPr id="4" name="Footer Placeholder 3"/>
          <p:cNvSpPr>
            <a:spLocks noGrp="1"/>
          </p:cNvSpPr>
          <p:nvPr>
            <p:ph type="ftr" sz="quarter" idx="11"/>
          </p:nvPr>
        </p:nvSpPr>
        <p:spPr/>
        <p:txBody>
          <a:bodyPr/>
          <a:lstStyle/>
          <a:p>
            <a:r>
              <a:rPr lang="en-US"/>
              <a:t>© 2016 EV3Lessons.com, Last edit 7/06/2016</a:t>
            </a:r>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t="36619"/>
          <a:stretch/>
        </p:blipFill>
        <p:spPr>
          <a:xfrm>
            <a:off x="208104" y="1850059"/>
            <a:ext cx="4423881" cy="1686560"/>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3424578755"/>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9276</TotalTime>
  <Words>654</Words>
  <Application>Microsoft Office PowerPoint</Application>
  <PresentationFormat>On-screen Show (4:3)</PresentationFormat>
  <Paragraphs>79</Paragraphs>
  <Slides>11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Helvetica Neue</vt:lpstr>
      <vt:lpstr>Wingdings</vt:lpstr>
      <vt:lpstr>Retrospect</vt:lpstr>
      <vt:lpstr>intermediatev2</vt:lpstr>
      <vt:lpstr>INTERMEDIATE PROGRAMMING LESSON</vt:lpstr>
      <vt:lpstr>Lesson Objectives</vt:lpstr>
      <vt:lpstr>Tips to Succeed</vt:lpstr>
      <vt:lpstr>Color Follower Until Color</vt:lpstr>
      <vt:lpstr>Step 1: Simple Line Follower</vt:lpstr>
      <vt:lpstr>Step 2: Loop Exit Condition</vt:lpstr>
      <vt:lpstr>Step 3A: Create a My Block</vt:lpstr>
      <vt:lpstr>Step 3B: Wire the My Block</vt:lpstr>
      <vt:lpstr>Step 3B: The My Block</vt:lpstr>
      <vt:lpstr>Next Steps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Sanjay Seshan</cp:lastModifiedBy>
  <cp:revision>25</cp:revision>
  <dcterms:created xsi:type="dcterms:W3CDTF">2014-08-07T02:19:13Z</dcterms:created>
  <dcterms:modified xsi:type="dcterms:W3CDTF">2016-07-07T04:16:28Z</dcterms:modified>
</cp:coreProperties>
</file>