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14"/>
  </p:notesMasterIdLst>
  <p:handoutMasterIdLst>
    <p:handoutMasterId r:id="rId15"/>
  </p:handoutMasterIdLst>
  <p:sldIdLst>
    <p:sldId id="305" r:id="rId2"/>
    <p:sldId id="289" r:id="rId3"/>
    <p:sldId id="299" r:id="rId4"/>
    <p:sldId id="300" r:id="rId5"/>
    <p:sldId id="313" r:id="rId6"/>
    <p:sldId id="306" r:id="rId7"/>
    <p:sldId id="310" r:id="rId8"/>
    <p:sldId id="301" r:id="rId9"/>
    <p:sldId id="303" r:id="rId10"/>
    <p:sldId id="311" r:id="rId11"/>
    <p:sldId id="312" r:id="rId12"/>
    <p:sldId id="27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70" autoAdjust="0"/>
    <p:restoredTop sz="94613"/>
  </p:normalViewPr>
  <p:slideViewPr>
    <p:cSldViewPr snapToGrid="0" snapToObjects="1">
      <p:cViewPr varScale="1">
        <p:scale>
          <a:sx n="79" d="100"/>
          <a:sy n="79" d="100"/>
        </p:scale>
        <p:origin x="36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DE7EAD-7273-4299-8617-D779C1AF605D}"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66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43E30-CF98-40AB-85FC-7D6F46FB2295}"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4456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39118-C02E-478F-9D5D-73E5D065F218}"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274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3BA03-100A-42AF-9475-9776DE381481}"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4689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7E3E7-D87D-43BD-9CC6-072E370A1959}"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1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B4C20-ED42-42FE-A4A0-B797DA2E0B60}"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2161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5445E3-1207-4586-9B73-272AEFFFE157}" type="datetime1">
              <a:rPr lang="en-US" smtClean="0"/>
              <a:t>7/6/2016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8441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9984D3-3B6B-4944-9628-01AD656A06EC}" type="datetime1">
              <a:rPr lang="en-US" smtClean="0"/>
              <a:t>7/6/2016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61274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E396C8-7A9E-4396-952A-D9B8CD8B20E5}" type="datetime1">
              <a:rPr lang="en-US" smtClean="0"/>
              <a:t>7/6/2016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029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10AC78C-C58D-4293-8F48-B6FF939DD0A5}" type="datetime1">
              <a:rPr lang="en-US" smtClean="0"/>
              <a:t>7/6/2016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10480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26FF01-442B-4E22-BB88-A6A75B3591A0}"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6983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45D745-A5D0-46AA-AB5B-73F831CB1B75}" type="datetime1">
              <a:rPr lang="en-US" smtClean="0"/>
              <a:t>7/6/2016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66653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tiff"/><Relationship Id="rId13" Type="http://schemas.openxmlformats.org/officeDocument/2006/relationships/image" Target="../media/image15.tiff"/><Relationship Id="rId3" Type="http://schemas.openxmlformats.org/officeDocument/2006/relationships/image" Target="../media/image5.tiff"/><Relationship Id="rId7" Type="http://schemas.openxmlformats.org/officeDocument/2006/relationships/image" Target="../media/image9.tiff"/><Relationship Id="rId12" Type="http://schemas.openxmlformats.org/officeDocument/2006/relationships/image" Target="../media/image14.tiff"/><Relationship Id="rId2" Type="http://schemas.openxmlformats.org/officeDocument/2006/relationships/image" Target="../media/image4.tiff"/><Relationship Id="rId16" Type="http://schemas.openxmlformats.org/officeDocument/2006/relationships/image" Target="../media/image18.tiff"/><Relationship Id="rId1" Type="http://schemas.openxmlformats.org/officeDocument/2006/relationships/slideLayout" Target="../slideLayouts/slideLayout2.xml"/><Relationship Id="rId6" Type="http://schemas.openxmlformats.org/officeDocument/2006/relationships/image" Target="../media/image8.tiff"/><Relationship Id="rId11" Type="http://schemas.openxmlformats.org/officeDocument/2006/relationships/image" Target="../media/image13.tiff"/><Relationship Id="rId5" Type="http://schemas.openxmlformats.org/officeDocument/2006/relationships/image" Target="../media/image7.tiff"/><Relationship Id="rId15" Type="http://schemas.openxmlformats.org/officeDocument/2006/relationships/image" Target="../media/image17.tiff"/><Relationship Id="rId10" Type="http://schemas.openxmlformats.org/officeDocument/2006/relationships/image" Target="../media/image12.tiff"/><Relationship Id="rId4" Type="http://schemas.openxmlformats.org/officeDocument/2006/relationships/image" Target="../media/image6.tiff"/><Relationship Id="rId9" Type="http://schemas.openxmlformats.org/officeDocument/2006/relationships/image" Target="../media/image11.tiff"/><Relationship Id="rId14" Type="http://schemas.openxmlformats.org/officeDocument/2006/relationships/image" Target="../media/image1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Data Wires</a:t>
            </a:r>
          </a:p>
        </p:txBody>
      </p:sp>
    </p:spTree>
    <p:extLst>
      <p:ext uri="{BB962C8B-B14F-4D97-AF65-F5344CB8AC3E}">
        <p14:creationId xmlns:p14="http://schemas.microsoft.com/office/powerpoint/2010/main" val="203362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Wiring: Switches</a:t>
            </a:r>
          </a:p>
        </p:txBody>
      </p:sp>
      <p:pic>
        <p:nvPicPr>
          <p:cNvPr id="9" name="Content Placeholder 8"/>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120385" y="1350993"/>
            <a:ext cx="3449660" cy="2357768"/>
          </a:xfrm>
        </p:spPr>
      </p:pic>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10" name="TextBox 9"/>
          <p:cNvSpPr txBox="1"/>
          <p:nvPr/>
        </p:nvSpPr>
        <p:spPr>
          <a:xfrm>
            <a:off x="429564" y="1524778"/>
            <a:ext cx="4213593" cy="923330"/>
          </a:xfrm>
          <a:prstGeom prst="rect">
            <a:avLst/>
          </a:prstGeom>
          <a:noFill/>
        </p:spPr>
        <p:txBody>
          <a:bodyPr wrap="square" rtlCol="0">
            <a:spAutoFit/>
          </a:bodyPr>
          <a:lstStyle/>
          <a:p>
            <a:pPr marL="342900" indent="-342900">
              <a:buAutoNum type="alphaUcPeriod"/>
            </a:pPr>
            <a:r>
              <a:rPr lang="en-US" dirty="0">
                <a:solidFill>
                  <a:schemeClr val="accent1"/>
                </a:solidFill>
              </a:rPr>
              <a:t>If you want to drag data wires out of switches, you will need to change the switch to tabbed view</a:t>
            </a:r>
            <a:endParaRPr lang="en-US" dirty="0">
              <a:solidFill>
                <a:srgbClr val="7030A0"/>
              </a:solidFill>
            </a:endParaRPr>
          </a:p>
        </p:txBody>
      </p:sp>
      <p:sp>
        <p:nvSpPr>
          <p:cNvPr id="12" name="Rounded Rectangle 11"/>
          <p:cNvSpPr/>
          <p:nvPr/>
        </p:nvSpPr>
        <p:spPr>
          <a:xfrm>
            <a:off x="5560616" y="2186952"/>
            <a:ext cx="333487" cy="236668"/>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79002" y="1932309"/>
            <a:ext cx="293670" cy="307777"/>
          </a:xfrm>
          <a:prstGeom prst="rect">
            <a:avLst/>
          </a:prstGeom>
          <a:noFill/>
        </p:spPr>
        <p:txBody>
          <a:bodyPr wrap="none" rtlCol="0">
            <a:spAutoFit/>
          </a:bodyPr>
          <a:lstStyle/>
          <a:p>
            <a:r>
              <a:rPr lang="en-US" sz="1400" b="1" dirty="0">
                <a:solidFill>
                  <a:schemeClr val="accent1"/>
                </a:solidFill>
              </a:rPr>
              <a:t>A</a:t>
            </a:r>
          </a:p>
        </p:txBody>
      </p:sp>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978" y="4366915"/>
            <a:ext cx="3094820" cy="1653681"/>
          </a:xfrm>
          <a:prstGeom prst="rect">
            <a:avLst/>
          </a:prstGeom>
        </p:spPr>
      </p:pic>
      <p:pic>
        <p:nvPicPr>
          <p:cNvPr id="15" name="Picture 1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78649" y="4463422"/>
            <a:ext cx="3411331" cy="1702865"/>
          </a:xfrm>
          <a:prstGeom prst="rect">
            <a:avLst/>
          </a:prstGeom>
        </p:spPr>
      </p:pic>
      <p:sp>
        <p:nvSpPr>
          <p:cNvPr id="17" name="Rounded Rectangle 16"/>
          <p:cNvSpPr/>
          <p:nvPr/>
        </p:nvSpPr>
        <p:spPr>
          <a:xfrm>
            <a:off x="1676969" y="4395148"/>
            <a:ext cx="333487" cy="2366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550827" y="4492749"/>
            <a:ext cx="333487" cy="2366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48417" y="4376126"/>
            <a:ext cx="335502" cy="307777"/>
          </a:xfrm>
          <a:prstGeom prst="rect">
            <a:avLst/>
          </a:prstGeom>
          <a:noFill/>
        </p:spPr>
        <p:txBody>
          <a:bodyPr wrap="square" rtlCol="0">
            <a:spAutoFit/>
          </a:bodyPr>
          <a:lstStyle/>
          <a:p>
            <a:r>
              <a:rPr lang="en-US" sz="1400" b="1" dirty="0">
                <a:solidFill>
                  <a:srgbClr val="7030A0"/>
                </a:solidFill>
              </a:rPr>
              <a:t>C</a:t>
            </a:r>
          </a:p>
        </p:txBody>
      </p:sp>
      <p:sp>
        <p:nvSpPr>
          <p:cNvPr id="20" name="TextBox 19"/>
          <p:cNvSpPr txBox="1"/>
          <p:nvPr/>
        </p:nvSpPr>
        <p:spPr>
          <a:xfrm>
            <a:off x="6886395" y="4457194"/>
            <a:ext cx="567168" cy="307777"/>
          </a:xfrm>
          <a:prstGeom prst="rect">
            <a:avLst/>
          </a:prstGeom>
          <a:noFill/>
        </p:spPr>
        <p:txBody>
          <a:bodyPr wrap="square" rtlCol="0">
            <a:spAutoFit/>
          </a:bodyPr>
          <a:lstStyle/>
          <a:p>
            <a:r>
              <a:rPr lang="en-US" sz="1400" b="1" dirty="0">
                <a:solidFill>
                  <a:srgbClr val="7030A0"/>
                </a:solidFill>
              </a:rPr>
              <a:t>C</a:t>
            </a:r>
          </a:p>
        </p:txBody>
      </p:sp>
      <p:sp>
        <p:nvSpPr>
          <p:cNvPr id="27" name="TextBox 26"/>
          <p:cNvSpPr txBox="1"/>
          <p:nvPr/>
        </p:nvSpPr>
        <p:spPr>
          <a:xfrm>
            <a:off x="2500373" y="5560985"/>
            <a:ext cx="370390" cy="369332"/>
          </a:xfrm>
          <a:prstGeom prst="rect">
            <a:avLst/>
          </a:prstGeom>
          <a:noFill/>
        </p:spPr>
        <p:txBody>
          <a:bodyPr wrap="square" rtlCol="0">
            <a:spAutoFit/>
          </a:bodyPr>
          <a:lstStyle/>
          <a:p>
            <a:r>
              <a:rPr lang="en-US" b="1" dirty="0">
                <a:solidFill>
                  <a:srgbClr val="00B050"/>
                </a:solidFill>
              </a:rPr>
              <a:t>B</a:t>
            </a:r>
          </a:p>
        </p:txBody>
      </p:sp>
      <p:sp>
        <p:nvSpPr>
          <p:cNvPr id="28" name="TextBox 27"/>
          <p:cNvSpPr txBox="1"/>
          <p:nvPr/>
        </p:nvSpPr>
        <p:spPr>
          <a:xfrm>
            <a:off x="429564" y="3443585"/>
            <a:ext cx="4213593" cy="923330"/>
          </a:xfrm>
          <a:prstGeom prst="rect">
            <a:avLst/>
          </a:prstGeom>
          <a:noFill/>
        </p:spPr>
        <p:txBody>
          <a:bodyPr wrap="square" rtlCol="0">
            <a:spAutoFit/>
          </a:bodyPr>
          <a:lstStyle/>
          <a:p>
            <a:endParaRPr lang="en-US" dirty="0">
              <a:solidFill>
                <a:srgbClr val="00B050"/>
              </a:solidFill>
            </a:endParaRPr>
          </a:p>
          <a:p>
            <a:r>
              <a:rPr lang="en-US" dirty="0">
                <a:solidFill>
                  <a:srgbClr val="00B050"/>
                </a:solidFill>
              </a:rPr>
              <a:t>B. Once you switch to tabbed view, you can drag data wires out</a:t>
            </a:r>
            <a:endParaRPr lang="en-US" dirty="0">
              <a:solidFill>
                <a:srgbClr val="7030A0"/>
              </a:solidFill>
            </a:endParaRPr>
          </a:p>
        </p:txBody>
      </p:sp>
      <p:sp>
        <p:nvSpPr>
          <p:cNvPr id="29" name="TextBox 28"/>
          <p:cNvSpPr txBox="1"/>
          <p:nvPr/>
        </p:nvSpPr>
        <p:spPr>
          <a:xfrm>
            <a:off x="4777517" y="3738088"/>
            <a:ext cx="4213593" cy="646331"/>
          </a:xfrm>
          <a:prstGeom prst="rect">
            <a:avLst/>
          </a:prstGeom>
          <a:noFill/>
        </p:spPr>
        <p:txBody>
          <a:bodyPr wrap="square" rtlCol="0">
            <a:spAutoFit/>
          </a:bodyPr>
          <a:lstStyle/>
          <a:p>
            <a:r>
              <a:rPr lang="en-US" dirty="0">
                <a:solidFill>
                  <a:srgbClr val="7030A0"/>
                </a:solidFill>
              </a:rPr>
              <a:t>C. Different options in the switch can connect to the same wire</a:t>
            </a:r>
          </a:p>
        </p:txBody>
      </p:sp>
    </p:spTree>
    <p:extLst>
      <p:ext uri="{BB962C8B-B14F-4D97-AF65-F5344CB8AC3E}">
        <p14:creationId xmlns:p14="http://schemas.microsoft.com/office/powerpoint/2010/main" val="48839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Wiring: Loops</a:t>
            </a:r>
          </a:p>
        </p:txBody>
      </p:sp>
      <p:sp>
        <p:nvSpPr>
          <p:cNvPr id="3" name="Content Placeholder 2"/>
          <p:cNvSpPr>
            <a:spLocks noGrp="1"/>
          </p:cNvSpPr>
          <p:nvPr>
            <p:ph idx="1"/>
          </p:nvPr>
        </p:nvSpPr>
        <p:spPr>
          <a:xfrm>
            <a:off x="227874" y="1505616"/>
            <a:ext cx="8596811" cy="994516"/>
          </a:xfrm>
        </p:spPr>
        <p:txBody>
          <a:bodyPr/>
          <a:lstStyle/>
          <a:p>
            <a:r>
              <a:rPr lang="en-US" dirty="0"/>
              <a:t>You can </a:t>
            </a:r>
            <a:r>
              <a:rPr lang="en-US"/>
              <a:t>connect wires both </a:t>
            </a:r>
            <a:r>
              <a:rPr lang="en-US" dirty="0"/>
              <a:t>into and out of </a:t>
            </a:r>
            <a:r>
              <a:rPr lang="en-US"/>
              <a:t>a loop like in the example below</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4258" y="2109029"/>
            <a:ext cx="8657863" cy="2468412"/>
          </a:xfrm>
          <a:prstGeom prst="rect">
            <a:avLst/>
          </a:prstGeom>
        </p:spPr>
      </p:pic>
      <p:sp>
        <p:nvSpPr>
          <p:cNvPr id="9" name="TextBox 8"/>
          <p:cNvSpPr txBox="1"/>
          <p:nvPr/>
        </p:nvSpPr>
        <p:spPr>
          <a:xfrm>
            <a:off x="324089" y="4687747"/>
            <a:ext cx="8465871" cy="1477328"/>
          </a:xfrm>
          <a:prstGeom prst="rect">
            <a:avLst/>
          </a:prstGeom>
          <a:noFill/>
        </p:spPr>
        <p:txBody>
          <a:bodyPr wrap="square" rtlCol="0">
            <a:spAutoFit/>
          </a:bodyPr>
          <a:lstStyle/>
          <a:p>
            <a:pPr marL="285750" indent="-285750">
              <a:buFont typeface="Arial" charset="0"/>
              <a:buChar char="•"/>
            </a:pPr>
            <a:r>
              <a:rPr lang="en-US" dirty="0"/>
              <a:t>Note that the data coming out of the loop through the wire will only be the last pass through the loop.</a:t>
            </a:r>
          </a:p>
          <a:p>
            <a:pPr marL="285750" indent="-285750">
              <a:buFont typeface="Arial" charset="0"/>
              <a:buChar char="•"/>
            </a:pPr>
            <a:r>
              <a:rPr lang="en-US" dirty="0"/>
              <a:t>In the example above, the color sensor is read twice in the loop. However, the data wire will only have the second (and last) reading and that second reading will be displayed.</a:t>
            </a:r>
          </a:p>
        </p:txBody>
      </p:sp>
      <p:sp>
        <p:nvSpPr>
          <p:cNvPr id="10" name="TextBox 9"/>
          <p:cNvSpPr txBox="1"/>
          <p:nvPr/>
        </p:nvSpPr>
        <p:spPr>
          <a:xfrm>
            <a:off x="752353" y="3483557"/>
            <a:ext cx="821803" cy="738664"/>
          </a:xfrm>
          <a:prstGeom prst="rect">
            <a:avLst/>
          </a:prstGeom>
          <a:noFill/>
        </p:spPr>
        <p:txBody>
          <a:bodyPr wrap="square" rtlCol="0">
            <a:spAutoFit/>
          </a:bodyPr>
          <a:lstStyle/>
          <a:p>
            <a:r>
              <a:rPr lang="en-US" sz="1400"/>
              <a:t>Going into the loop</a:t>
            </a:r>
          </a:p>
        </p:txBody>
      </p:sp>
      <p:sp>
        <p:nvSpPr>
          <p:cNvPr id="11" name="TextBox 10"/>
          <p:cNvSpPr txBox="1"/>
          <p:nvPr/>
        </p:nvSpPr>
        <p:spPr>
          <a:xfrm>
            <a:off x="5187385" y="3461728"/>
            <a:ext cx="821803" cy="738664"/>
          </a:xfrm>
          <a:prstGeom prst="rect">
            <a:avLst/>
          </a:prstGeom>
          <a:noFill/>
        </p:spPr>
        <p:txBody>
          <a:bodyPr wrap="square" rtlCol="0">
            <a:spAutoFit/>
          </a:bodyPr>
          <a:lstStyle/>
          <a:p>
            <a:r>
              <a:rPr lang="en-US" sz="1400" dirty="0"/>
              <a:t>Going out the loop</a:t>
            </a:r>
          </a:p>
        </p:txBody>
      </p:sp>
    </p:spTree>
    <p:extLst>
      <p:ext uri="{BB962C8B-B14F-4D97-AF65-F5344CB8AC3E}">
        <p14:creationId xmlns:p14="http://schemas.microsoft.com/office/powerpoint/2010/main" val="151788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written by Sanjay and </a:t>
            </a:r>
            <a:r>
              <a:rPr lang="en-US"/>
              <a:t>Arvind Seshan</a:t>
            </a:r>
            <a:endParaRPr lang="en-US" dirty="0"/>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r>
              <a:rPr lang="en-US"/>
              <a:t>5</a:t>
            </a:r>
            <a:endParaRPr lang="en-US" dirty="0"/>
          </a:p>
        </p:txBody>
      </p:sp>
      <p:sp>
        <p:nvSpPr>
          <p:cNvPr id="5" name="Rectangle 1"/>
          <p:cNvSpPr>
            <a:spLocks noChangeArrowheads="1"/>
          </p:cNvSpPr>
          <p:nvPr/>
        </p:nvSpPr>
        <p:spPr bwMode="auto">
          <a:xfrm>
            <a:off x="496016" y="4924970"/>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465" y="3270854"/>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2"/>
          <p:cNvSpPr>
            <a:spLocks noGrp="1"/>
          </p:cNvSpPr>
          <p:nvPr>
            <p:ph idx="1"/>
          </p:nvPr>
        </p:nvSpPr>
        <p:spPr/>
        <p:txBody>
          <a:bodyPr/>
          <a:lstStyle/>
          <a:p>
            <a:r>
              <a:rPr lang="en-US" dirty="0"/>
              <a:t>Learn what Data Wires are and how to use them</a:t>
            </a:r>
          </a:p>
          <a:p>
            <a:pPr marL="0" indent="0">
              <a:buNone/>
            </a:pPr>
            <a:endParaRPr lang="en-US" dirty="0"/>
          </a:p>
          <a:p>
            <a:endParaRPr lang="en-US" dirty="0"/>
          </a:p>
          <a:p>
            <a:endParaRPr lang="en-US" dirty="0"/>
          </a:p>
          <a:p>
            <a:endParaRPr lang="en-US" dirty="0"/>
          </a:p>
          <a:p>
            <a:r>
              <a:rPr lang="en-US" dirty="0"/>
              <a:t>Prerequisites: Display Block, Sensor Block, Brick Buttons</a:t>
            </a:r>
          </a:p>
        </p:txBody>
      </p:sp>
      <p:sp>
        <p:nvSpPr>
          <p:cNvPr id="3" name="Footer Placeholder 2"/>
          <p:cNvSpPr>
            <a:spLocks noGrp="1"/>
          </p:cNvSpPr>
          <p:nvPr>
            <p:ph type="ftr" sz="quarter" idx="11"/>
          </p:nvPr>
        </p:nvSpPr>
        <p:spPr/>
        <p:txBody>
          <a:bodyPr/>
          <a:lstStyle/>
          <a:p>
            <a:r>
              <a:rPr lang="en-US"/>
              <a:t>Copytight © 2015 EV3Lessons.com, Last edit 7/06/2016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295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 y="2677646"/>
            <a:ext cx="8432800" cy="1930400"/>
          </a:xfrm>
          <a:prstGeom prst="rect">
            <a:avLst/>
          </a:prstGeom>
        </p:spPr>
      </p:pic>
      <p:sp>
        <p:nvSpPr>
          <p:cNvPr id="2" name="Title 1"/>
          <p:cNvSpPr>
            <a:spLocks noGrp="1"/>
          </p:cNvSpPr>
          <p:nvPr>
            <p:ph type="title"/>
          </p:nvPr>
        </p:nvSpPr>
        <p:spPr/>
        <p:txBody>
          <a:bodyPr/>
          <a:lstStyle/>
          <a:p>
            <a:r>
              <a:rPr lang="en-US" dirty="0"/>
              <a:t>Data Wires</a:t>
            </a:r>
          </a:p>
        </p:txBody>
      </p:sp>
      <p:sp>
        <p:nvSpPr>
          <p:cNvPr id="3" name="Content Placeholder 2"/>
          <p:cNvSpPr>
            <a:spLocks noGrp="1"/>
          </p:cNvSpPr>
          <p:nvPr>
            <p:ph idx="1"/>
          </p:nvPr>
        </p:nvSpPr>
        <p:spPr/>
        <p:txBody>
          <a:bodyPr/>
          <a:lstStyle/>
          <a:p>
            <a:r>
              <a:rPr lang="en-US" dirty="0"/>
              <a:t>A Data Wire allows you to take an output from one programming block and input it into another.</a:t>
            </a:r>
          </a:p>
        </p:txBody>
      </p:sp>
      <p:sp>
        <p:nvSpPr>
          <p:cNvPr id="19" name="Footer Placeholder 18"/>
          <p:cNvSpPr>
            <a:spLocks noGrp="1"/>
          </p:cNvSpPr>
          <p:nvPr>
            <p:ph type="ftr" sz="quarter" idx="11"/>
          </p:nvPr>
        </p:nvSpPr>
        <p:spPr/>
        <p:txBody>
          <a:bodyPr/>
          <a:lstStyle/>
          <a:p>
            <a:r>
              <a:rPr lang="en-US"/>
              <a:t>Copytight © 2015 EV3Lessons.com, Last edit 7/06/2016</a:t>
            </a:r>
          </a:p>
        </p:txBody>
      </p:sp>
      <p:sp>
        <p:nvSpPr>
          <p:cNvPr id="20" name="Slide Number Placeholder 19"/>
          <p:cNvSpPr>
            <a:spLocks noGrp="1"/>
          </p:cNvSpPr>
          <p:nvPr>
            <p:ph type="sldNum" sz="quarter" idx="12"/>
          </p:nvPr>
        </p:nvSpPr>
        <p:spPr/>
        <p:txBody>
          <a:bodyPr/>
          <a:lstStyle/>
          <a:p>
            <a:fld id="{4382A7F7-08BF-4252-8141-63FB96055BBB}" type="slidenum">
              <a:rPr lang="en-US" smtClean="0"/>
              <a:pPr/>
              <a:t>3</a:t>
            </a:fld>
            <a:endParaRPr lang="en-US"/>
          </a:p>
        </p:txBody>
      </p:sp>
      <p:sp>
        <p:nvSpPr>
          <p:cNvPr id="13" name="TextBox 12"/>
          <p:cNvSpPr txBox="1"/>
          <p:nvPr/>
        </p:nvSpPr>
        <p:spPr>
          <a:xfrm>
            <a:off x="7196745" y="4583187"/>
            <a:ext cx="729479" cy="369332"/>
          </a:xfrm>
          <a:prstGeom prst="rect">
            <a:avLst/>
          </a:prstGeom>
          <a:noFill/>
        </p:spPr>
        <p:txBody>
          <a:bodyPr wrap="square" rtlCol="0">
            <a:spAutoFit/>
          </a:bodyPr>
          <a:lstStyle/>
          <a:p>
            <a:r>
              <a:rPr lang="en-US"/>
              <a:t>Input</a:t>
            </a:r>
            <a:endParaRPr lang="en-US" dirty="0"/>
          </a:p>
        </p:txBody>
      </p:sp>
      <p:sp>
        <p:nvSpPr>
          <p:cNvPr id="14" name="TextBox 13"/>
          <p:cNvSpPr txBox="1"/>
          <p:nvPr/>
        </p:nvSpPr>
        <p:spPr>
          <a:xfrm>
            <a:off x="3820849" y="4650272"/>
            <a:ext cx="1552504" cy="369332"/>
          </a:xfrm>
          <a:prstGeom prst="rect">
            <a:avLst/>
          </a:prstGeom>
          <a:noFill/>
        </p:spPr>
        <p:txBody>
          <a:bodyPr wrap="square" rtlCol="0">
            <a:spAutoFit/>
          </a:bodyPr>
          <a:lstStyle/>
          <a:p>
            <a:r>
              <a:rPr lang="en-US" dirty="0"/>
              <a:t>Output</a:t>
            </a:r>
          </a:p>
        </p:txBody>
      </p:sp>
      <p:cxnSp>
        <p:nvCxnSpPr>
          <p:cNvPr id="15" name="Straight Connector 14"/>
          <p:cNvCxnSpPr/>
          <p:nvPr/>
        </p:nvCxnSpPr>
        <p:spPr>
          <a:xfrm>
            <a:off x="7570817" y="4163266"/>
            <a:ext cx="0" cy="444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217502" y="4227735"/>
            <a:ext cx="0" cy="44478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54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Wire Types</a:t>
            </a:r>
          </a:p>
        </p:txBody>
      </p:sp>
      <p:sp>
        <p:nvSpPr>
          <p:cNvPr id="12" name="Footer Placeholder 11"/>
          <p:cNvSpPr>
            <a:spLocks noGrp="1"/>
          </p:cNvSpPr>
          <p:nvPr>
            <p:ph type="ftr" sz="quarter" idx="11"/>
          </p:nvPr>
        </p:nvSpPr>
        <p:spPr>
          <a:xfrm>
            <a:off x="3346530" y="6106493"/>
            <a:ext cx="3617103" cy="365125"/>
          </a:xfrm>
        </p:spPr>
        <p:txBody>
          <a:bodyPr/>
          <a:lstStyle/>
          <a:p>
            <a:r>
              <a:rPr lang="en-US"/>
              <a:t>Copytight © 2015 EV3Lessons.com, Last edit 7/06/2016</a:t>
            </a:r>
          </a:p>
        </p:txBody>
      </p:sp>
      <p:sp>
        <p:nvSpPr>
          <p:cNvPr id="13" name="Slide Number Placeholder 12"/>
          <p:cNvSpPr>
            <a:spLocks noGrp="1"/>
          </p:cNvSpPr>
          <p:nvPr>
            <p:ph type="sldNum" sz="quarter" idx="12"/>
          </p:nvPr>
        </p:nvSpPr>
        <p:spPr/>
        <p:txBody>
          <a:bodyPr/>
          <a:lstStyle/>
          <a:p>
            <a:fld id="{4382A7F7-08BF-4252-8141-63FB96055BBB}" type="slidenum">
              <a:rPr lang="en-US" smtClean="0"/>
              <a:t>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466566"/>
              </p:ext>
            </p:extLst>
          </p:nvPr>
        </p:nvGraphicFramePr>
        <p:xfrm>
          <a:off x="1157001" y="1493276"/>
          <a:ext cx="7072601" cy="4283347"/>
        </p:xfrm>
        <a:graphic>
          <a:graphicData uri="http://schemas.openxmlformats.org/drawingml/2006/table">
            <a:tbl>
              <a:tblPr firstRow="1" bandRow="1">
                <a:tableStyleId>{72833802-FEF1-4C79-8D5D-14CF1EAF98D9}</a:tableStyleId>
              </a:tblPr>
              <a:tblGrid>
                <a:gridCol w="1468056">
                  <a:extLst>
                    <a:ext uri="{9D8B030D-6E8A-4147-A177-3AD203B41FA5}">
                      <a16:colId xmlns:a16="http://schemas.microsoft.com/office/drawing/2014/main" val="20000"/>
                    </a:ext>
                  </a:extLst>
                </a:gridCol>
                <a:gridCol w="1029112">
                  <a:extLst>
                    <a:ext uri="{9D8B030D-6E8A-4147-A177-3AD203B41FA5}">
                      <a16:colId xmlns:a16="http://schemas.microsoft.com/office/drawing/2014/main" val="20001"/>
                    </a:ext>
                  </a:extLst>
                </a:gridCol>
                <a:gridCol w="1817944">
                  <a:extLst>
                    <a:ext uri="{9D8B030D-6E8A-4147-A177-3AD203B41FA5}">
                      <a16:colId xmlns:a16="http://schemas.microsoft.com/office/drawing/2014/main" val="20002"/>
                    </a:ext>
                  </a:extLst>
                </a:gridCol>
                <a:gridCol w="2757489">
                  <a:extLst>
                    <a:ext uri="{9D8B030D-6E8A-4147-A177-3AD203B41FA5}">
                      <a16:colId xmlns:a16="http://schemas.microsoft.com/office/drawing/2014/main" val="20003"/>
                    </a:ext>
                  </a:extLst>
                </a:gridCol>
              </a:tblGrid>
              <a:tr h="359170">
                <a:tc>
                  <a:txBody>
                    <a:bodyPr/>
                    <a:lstStyle/>
                    <a:p>
                      <a:pPr algn="ctr"/>
                      <a:r>
                        <a:rPr lang="en-US" dirty="0"/>
                        <a:t>Data Type</a:t>
                      </a:r>
                    </a:p>
                  </a:txBody>
                  <a:tcPr/>
                </a:tc>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Output</a:t>
                      </a:r>
                      <a:r>
                        <a:rPr lang="en-US" baseline="0" dirty="0"/>
                        <a:t> Data Wire</a:t>
                      </a:r>
                      <a:endParaRPr lang="en-US" dirty="0"/>
                    </a:p>
                  </a:txBody>
                  <a:tcPr/>
                </a:tc>
                <a:extLst>
                  <a:ext uri="{0D108BD9-81ED-4DB2-BD59-A6C34878D82A}">
                    <a16:rowId xmlns:a16="http://schemas.microsoft.com/office/drawing/2014/main" val="10000"/>
                  </a:ext>
                </a:extLst>
              </a:tr>
              <a:tr h="642334">
                <a:tc>
                  <a:txBody>
                    <a:bodyPr/>
                    <a:lstStyle/>
                    <a:p>
                      <a:r>
                        <a:rPr lang="en-US" dirty="0"/>
                        <a:t>Logic</a:t>
                      </a:r>
                    </a:p>
                  </a:txBody>
                  <a:tcPr/>
                </a:tc>
                <a:tc>
                  <a:txBody>
                    <a:bodyPr/>
                    <a:lstStyle/>
                    <a:p>
                      <a:endParaRPr lang="en-US" dirty="0"/>
                    </a:p>
                  </a:txBody>
                  <a:tcPr/>
                </a:tc>
                <a:tc>
                  <a:txBody>
                    <a:bodyPr/>
                    <a:lstStyle/>
                    <a:p>
                      <a:r>
                        <a:rPr lang="en-US" dirty="0"/>
                        <a:t>True or False</a:t>
                      </a:r>
                    </a:p>
                  </a:txBody>
                  <a:tcPr/>
                </a:tc>
                <a:tc>
                  <a:txBody>
                    <a:bodyPr/>
                    <a:lstStyle/>
                    <a:p>
                      <a:endParaRPr lang="en-US" dirty="0"/>
                    </a:p>
                  </a:txBody>
                  <a:tcPr/>
                </a:tc>
                <a:extLst>
                  <a:ext uri="{0D108BD9-81ED-4DB2-BD59-A6C34878D82A}">
                    <a16:rowId xmlns:a16="http://schemas.microsoft.com/office/drawing/2014/main" val="10001"/>
                  </a:ext>
                </a:extLst>
              </a:tr>
              <a:tr h="657540">
                <a:tc>
                  <a:txBody>
                    <a:bodyPr/>
                    <a:lstStyle/>
                    <a:p>
                      <a:r>
                        <a:rPr lang="en-US" dirty="0"/>
                        <a:t>Numeric</a:t>
                      </a:r>
                    </a:p>
                  </a:txBody>
                  <a:tcPr/>
                </a:tc>
                <a:tc>
                  <a:txBody>
                    <a:bodyPr/>
                    <a:lstStyle/>
                    <a:p>
                      <a:endParaRPr lang="en-US"/>
                    </a:p>
                  </a:txBody>
                  <a:tcPr/>
                </a:tc>
                <a:tc>
                  <a:txBody>
                    <a:bodyPr/>
                    <a:lstStyle/>
                    <a:p>
                      <a:r>
                        <a:rPr lang="en-US" dirty="0"/>
                        <a:t>Number</a:t>
                      </a:r>
                    </a:p>
                  </a:txBody>
                  <a:tcPr/>
                </a:tc>
                <a:tc>
                  <a:txBody>
                    <a:bodyPr/>
                    <a:lstStyle/>
                    <a:p>
                      <a:endParaRPr lang="en-US"/>
                    </a:p>
                  </a:txBody>
                  <a:tcPr/>
                </a:tc>
                <a:extLst>
                  <a:ext uri="{0D108BD9-81ED-4DB2-BD59-A6C34878D82A}">
                    <a16:rowId xmlns:a16="http://schemas.microsoft.com/office/drawing/2014/main" val="10002"/>
                  </a:ext>
                </a:extLst>
              </a:tr>
              <a:tr h="827303">
                <a:tc>
                  <a:txBody>
                    <a:bodyPr/>
                    <a:lstStyle/>
                    <a:p>
                      <a:r>
                        <a:rPr lang="en-US" dirty="0"/>
                        <a:t>Text</a:t>
                      </a:r>
                    </a:p>
                  </a:txBody>
                  <a:tcPr/>
                </a:tc>
                <a:tc>
                  <a:txBody>
                    <a:bodyPr/>
                    <a:lstStyle/>
                    <a:p>
                      <a:endParaRPr lang="en-US" dirty="0"/>
                    </a:p>
                  </a:txBody>
                  <a:tcPr/>
                </a:tc>
                <a:tc>
                  <a:txBody>
                    <a:bodyPr/>
                    <a:lstStyle/>
                    <a:p>
                      <a:r>
                        <a:rPr lang="en-US" dirty="0"/>
                        <a:t>Text</a:t>
                      </a:r>
                    </a:p>
                  </a:txBody>
                  <a:tcPr/>
                </a:tc>
                <a:tc>
                  <a:txBody>
                    <a:bodyPr/>
                    <a:lstStyle/>
                    <a:p>
                      <a:endParaRPr lang="en-US"/>
                    </a:p>
                  </a:txBody>
                  <a:tcPr/>
                </a:tc>
                <a:extLst>
                  <a:ext uri="{0D108BD9-81ED-4DB2-BD59-A6C34878D82A}">
                    <a16:rowId xmlns:a16="http://schemas.microsoft.com/office/drawing/2014/main" val="10003"/>
                  </a:ext>
                </a:extLst>
              </a:tr>
              <a:tr h="895205">
                <a:tc>
                  <a:txBody>
                    <a:bodyPr/>
                    <a:lstStyle/>
                    <a:p>
                      <a:r>
                        <a:rPr lang="en-US" dirty="0"/>
                        <a:t>Numeric</a:t>
                      </a:r>
                      <a:r>
                        <a:rPr lang="en-US" baseline="0" dirty="0"/>
                        <a:t> Array</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895205">
                <a:tc>
                  <a:txBody>
                    <a:bodyPr/>
                    <a:lstStyle/>
                    <a:p>
                      <a:r>
                        <a:rPr lang="en-US" dirty="0"/>
                        <a:t>Logic Array</a:t>
                      </a:r>
                    </a:p>
                  </a:txBody>
                  <a:tcPr/>
                </a:tc>
                <a:tc>
                  <a:txBody>
                    <a:bodyPr/>
                    <a:lstStyle/>
                    <a:p>
                      <a:pPr algn="ctr"/>
                      <a:endParaRPr lang="en-US" dirty="0"/>
                    </a:p>
                  </a:txBody>
                  <a:tcPr/>
                </a:tc>
                <a:tc>
                  <a:txBody>
                    <a:bodyPr/>
                    <a:lstStyle/>
                    <a:p>
                      <a:pPr algn="ctr"/>
                      <a:endParaRPr lang="en-US" dirty="0"/>
                    </a:p>
                  </a:txBody>
                  <a:tcPr/>
                </a:tc>
                <a:tc>
                  <a:txBody>
                    <a:bodyPr/>
                    <a:lstStyle/>
                    <a:p>
                      <a:pPr marL="285750" indent="-285750">
                        <a:buFont typeface="Arial" charset="0"/>
                        <a:buChar char="•"/>
                      </a:pPr>
                      <a:endParaRPr lang="en-US" dirty="0"/>
                    </a:p>
                  </a:txBody>
                  <a:tcPr/>
                </a:tc>
                <a:extLst>
                  <a:ext uri="{0D108BD9-81ED-4DB2-BD59-A6C34878D82A}">
                    <a16:rowId xmlns:a16="http://schemas.microsoft.com/office/drawing/2014/main" val="10005"/>
                  </a:ext>
                </a:extLst>
              </a:tr>
            </a:tbl>
          </a:graphicData>
        </a:graphic>
      </p:graphicFrame>
      <p:pic>
        <p:nvPicPr>
          <p:cNvPr id="14" name="Picture 13"/>
          <p:cNvPicPr>
            <a:picLocks noChangeAspect="1"/>
          </p:cNvPicPr>
          <p:nvPr/>
        </p:nvPicPr>
        <p:blipFill>
          <a:blip r:embed="rId2"/>
          <a:stretch>
            <a:fillRect/>
          </a:stretch>
        </p:blipFill>
        <p:spPr>
          <a:xfrm>
            <a:off x="2905994" y="1945406"/>
            <a:ext cx="381000" cy="419100"/>
          </a:xfrm>
          <a:prstGeom prst="rect">
            <a:avLst/>
          </a:prstGeom>
        </p:spPr>
      </p:pic>
      <p:pic>
        <p:nvPicPr>
          <p:cNvPr id="15" name="Picture 14"/>
          <p:cNvPicPr>
            <a:picLocks noChangeAspect="1"/>
          </p:cNvPicPr>
          <p:nvPr/>
        </p:nvPicPr>
        <p:blipFill>
          <a:blip r:embed="rId3"/>
          <a:stretch>
            <a:fillRect/>
          </a:stretch>
        </p:blipFill>
        <p:spPr>
          <a:xfrm>
            <a:off x="5035987" y="1931848"/>
            <a:ext cx="393700" cy="419100"/>
          </a:xfrm>
          <a:prstGeom prst="rect">
            <a:avLst/>
          </a:prstGeom>
        </p:spPr>
      </p:pic>
      <p:pic>
        <p:nvPicPr>
          <p:cNvPr id="16" name="Picture 15"/>
          <p:cNvPicPr>
            <a:picLocks noChangeAspect="1"/>
          </p:cNvPicPr>
          <p:nvPr/>
        </p:nvPicPr>
        <p:blipFill>
          <a:blip r:embed="rId4"/>
          <a:stretch>
            <a:fillRect/>
          </a:stretch>
        </p:blipFill>
        <p:spPr>
          <a:xfrm>
            <a:off x="2905994" y="2651129"/>
            <a:ext cx="381000" cy="419100"/>
          </a:xfrm>
          <a:prstGeom prst="rect">
            <a:avLst/>
          </a:prstGeom>
        </p:spPr>
      </p:pic>
      <p:pic>
        <p:nvPicPr>
          <p:cNvPr id="17" name="Picture 16"/>
          <p:cNvPicPr>
            <a:picLocks noChangeAspect="1"/>
          </p:cNvPicPr>
          <p:nvPr/>
        </p:nvPicPr>
        <p:blipFill>
          <a:blip r:embed="rId5"/>
          <a:stretch>
            <a:fillRect/>
          </a:stretch>
        </p:blipFill>
        <p:spPr>
          <a:xfrm>
            <a:off x="5030648" y="2579970"/>
            <a:ext cx="381000" cy="419100"/>
          </a:xfrm>
          <a:prstGeom prst="rect">
            <a:avLst/>
          </a:prstGeom>
        </p:spPr>
      </p:pic>
      <p:pic>
        <p:nvPicPr>
          <p:cNvPr id="18" name="Picture 17"/>
          <p:cNvPicPr>
            <a:picLocks noChangeAspect="1"/>
          </p:cNvPicPr>
          <p:nvPr/>
        </p:nvPicPr>
        <p:blipFill>
          <a:blip r:embed="rId6"/>
          <a:stretch>
            <a:fillRect/>
          </a:stretch>
        </p:blipFill>
        <p:spPr>
          <a:xfrm>
            <a:off x="2925984" y="3328714"/>
            <a:ext cx="381000" cy="419100"/>
          </a:xfrm>
          <a:prstGeom prst="rect">
            <a:avLst/>
          </a:prstGeom>
        </p:spPr>
      </p:pic>
      <p:pic>
        <p:nvPicPr>
          <p:cNvPr id="19" name="Picture 18"/>
          <p:cNvPicPr>
            <a:picLocks noChangeAspect="1"/>
          </p:cNvPicPr>
          <p:nvPr/>
        </p:nvPicPr>
        <p:blipFill>
          <a:blip r:embed="rId7"/>
          <a:stretch>
            <a:fillRect/>
          </a:stretch>
        </p:blipFill>
        <p:spPr>
          <a:xfrm>
            <a:off x="5029211" y="3437642"/>
            <a:ext cx="381000" cy="431800"/>
          </a:xfrm>
          <a:prstGeom prst="rect">
            <a:avLst/>
          </a:prstGeom>
        </p:spPr>
      </p:pic>
      <p:pic>
        <p:nvPicPr>
          <p:cNvPr id="20" name="Picture 19"/>
          <p:cNvPicPr>
            <a:picLocks noChangeAspect="1"/>
          </p:cNvPicPr>
          <p:nvPr/>
        </p:nvPicPr>
        <p:blipFill>
          <a:blip r:embed="rId8"/>
          <a:stretch>
            <a:fillRect/>
          </a:stretch>
        </p:blipFill>
        <p:spPr>
          <a:xfrm>
            <a:off x="2905994" y="4144636"/>
            <a:ext cx="381000" cy="419100"/>
          </a:xfrm>
          <a:prstGeom prst="rect">
            <a:avLst/>
          </a:prstGeom>
        </p:spPr>
      </p:pic>
      <p:pic>
        <p:nvPicPr>
          <p:cNvPr id="21" name="Picture 20"/>
          <p:cNvPicPr>
            <a:picLocks noChangeAspect="1"/>
          </p:cNvPicPr>
          <p:nvPr/>
        </p:nvPicPr>
        <p:blipFill>
          <a:blip r:embed="rId9"/>
          <a:stretch>
            <a:fillRect/>
          </a:stretch>
        </p:blipFill>
        <p:spPr>
          <a:xfrm>
            <a:off x="5077700" y="4144636"/>
            <a:ext cx="381000" cy="419100"/>
          </a:xfrm>
          <a:prstGeom prst="rect">
            <a:avLst/>
          </a:prstGeom>
        </p:spPr>
      </p:pic>
      <p:pic>
        <p:nvPicPr>
          <p:cNvPr id="22" name="Picture 21"/>
          <p:cNvPicPr>
            <a:picLocks noChangeAspect="1"/>
          </p:cNvPicPr>
          <p:nvPr/>
        </p:nvPicPr>
        <p:blipFill>
          <a:blip r:embed="rId10"/>
          <a:stretch>
            <a:fillRect/>
          </a:stretch>
        </p:blipFill>
        <p:spPr>
          <a:xfrm>
            <a:off x="2905994" y="5004102"/>
            <a:ext cx="381000" cy="419100"/>
          </a:xfrm>
          <a:prstGeom prst="rect">
            <a:avLst/>
          </a:prstGeom>
        </p:spPr>
      </p:pic>
      <p:pic>
        <p:nvPicPr>
          <p:cNvPr id="23" name="Picture 22"/>
          <p:cNvPicPr>
            <a:picLocks noChangeAspect="1"/>
          </p:cNvPicPr>
          <p:nvPr/>
        </p:nvPicPr>
        <p:blipFill>
          <a:blip r:embed="rId11"/>
          <a:stretch>
            <a:fillRect/>
          </a:stretch>
        </p:blipFill>
        <p:spPr>
          <a:xfrm>
            <a:off x="5047680" y="5004102"/>
            <a:ext cx="381000" cy="419100"/>
          </a:xfrm>
          <a:prstGeom prst="rect">
            <a:avLst/>
          </a:prstGeom>
        </p:spPr>
      </p:pic>
      <p:pic>
        <p:nvPicPr>
          <p:cNvPr id="24" name="Picture 23"/>
          <p:cNvPicPr>
            <a:picLocks noChangeAspect="1"/>
          </p:cNvPicPr>
          <p:nvPr/>
        </p:nvPicPr>
        <p:blipFill>
          <a:blip r:embed="rId12"/>
          <a:stretch>
            <a:fillRect/>
          </a:stretch>
        </p:blipFill>
        <p:spPr>
          <a:xfrm>
            <a:off x="6283787" y="2147748"/>
            <a:ext cx="1003300" cy="203200"/>
          </a:xfrm>
          <a:prstGeom prst="rect">
            <a:avLst/>
          </a:prstGeom>
        </p:spPr>
      </p:pic>
      <p:pic>
        <p:nvPicPr>
          <p:cNvPr id="25" name="Picture 24"/>
          <p:cNvPicPr>
            <a:picLocks noChangeAspect="1"/>
          </p:cNvPicPr>
          <p:nvPr/>
        </p:nvPicPr>
        <p:blipFill>
          <a:blip r:embed="rId13"/>
          <a:stretch>
            <a:fillRect/>
          </a:stretch>
        </p:blipFill>
        <p:spPr>
          <a:xfrm>
            <a:off x="6283787" y="2761389"/>
            <a:ext cx="1016000" cy="203200"/>
          </a:xfrm>
          <a:prstGeom prst="rect">
            <a:avLst/>
          </a:prstGeom>
        </p:spPr>
      </p:pic>
      <p:pic>
        <p:nvPicPr>
          <p:cNvPr id="26" name="Picture 25"/>
          <p:cNvPicPr>
            <a:picLocks noChangeAspect="1"/>
          </p:cNvPicPr>
          <p:nvPr/>
        </p:nvPicPr>
        <p:blipFill>
          <a:blip r:embed="rId14"/>
          <a:stretch>
            <a:fillRect/>
          </a:stretch>
        </p:blipFill>
        <p:spPr>
          <a:xfrm>
            <a:off x="6340939" y="3458027"/>
            <a:ext cx="1016000" cy="203200"/>
          </a:xfrm>
          <a:prstGeom prst="rect">
            <a:avLst/>
          </a:prstGeom>
        </p:spPr>
      </p:pic>
      <p:pic>
        <p:nvPicPr>
          <p:cNvPr id="27" name="Picture 26"/>
          <p:cNvPicPr>
            <a:picLocks noChangeAspect="1"/>
          </p:cNvPicPr>
          <p:nvPr/>
        </p:nvPicPr>
        <p:blipFill>
          <a:blip r:embed="rId15"/>
          <a:stretch>
            <a:fillRect/>
          </a:stretch>
        </p:blipFill>
        <p:spPr>
          <a:xfrm>
            <a:off x="6336583" y="4308481"/>
            <a:ext cx="1016000" cy="203200"/>
          </a:xfrm>
          <a:prstGeom prst="rect">
            <a:avLst/>
          </a:prstGeom>
        </p:spPr>
      </p:pic>
      <p:pic>
        <p:nvPicPr>
          <p:cNvPr id="28" name="Picture 27"/>
          <p:cNvPicPr>
            <a:picLocks noChangeAspect="1"/>
          </p:cNvPicPr>
          <p:nvPr/>
        </p:nvPicPr>
        <p:blipFill>
          <a:blip r:embed="rId16"/>
          <a:stretch>
            <a:fillRect/>
          </a:stretch>
        </p:blipFill>
        <p:spPr>
          <a:xfrm>
            <a:off x="6371103" y="5179727"/>
            <a:ext cx="1016000" cy="203200"/>
          </a:xfrm>
          <a:prstGeom prst="rect">
            <a:avLst/>
          </a:prstGeom>
        </p:spPr>
      </p:pic>
      <p:sp>
        <p:nvSpPr>
          <p:cNvPr id="29" name="TextBox 28"/>
          <p:cNvSpPr txBox="1"/>
          <p:nvPr/>
        </p:nvSpPr>
        <p:spPr>
          <a:xfrm>
            <a:off x="86062" y="5964382"/>
            <a:ext cx="2538804" cy="369332"/>
          </a:xfrm>
          <a:prstGeom prst="rect">
            <a:avLst/>
          </a:prstGeom>
          <a:noFill/>
        </p:spPr>
        <p:txBody>
          <a:bodyPr wrap="square" rtlCol="0">
            <a:spAutoFit/>
          </a:bodyPr>
          <a:lstStyle/>
          <a:p>
            <a:r>
              <a:rPr lang="en-US"/>
              <a:t>Images from EV3 Help</a:t>
            </a:r>
          </a:p>
        </p:txBody>
      </p:sp>
    </p:spTree>
    <p:extLst>
      <p:ext uri="{BB962C8B-B14F-4D97-AF65-F5344CB8AC3E}">
        <p14:creationId xmlns:p14="http://schemas.microsoft.com/office/powerpoint/2010/main" val="113750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Data Wire Conversions</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graphicFrame>
        <p:nvGraphicFramePr>
          <p:cNvPr id="7" name="Table 6"/>
          <p:cNvGraphicFramePr>
            <a:graphicFrameLocks noGrp="1"/>
          </p:cNvGraphicFramePr>
          <p:nvPr/>
        </p:nvGraphicFramePr>
        <p:xfrm>
          <a:off x="376519" y="1730487"/>
          <a:ext cx="8448167" cy="2966720"/>
        </p:xfrm>
        <a:graphic>
          <a:graphicData uri="http://schemas.openxmlformats.org/drawingml/2006/table">
            <a:tbl>
              <a:tblPr firstRow="1" bandRow="1">
                <a:tableStyleId>{5C22544A-7EE6-4342-B048-85BDC9FD1C3A}</a:tableStyleId>
              </a:tblPr>
              <a:tblGrid>
                <a:gridCol w="1730999">
                  <a:extLst>
                    <a:ext uri="{9D8B030D-6E8A-4147-A177-3AD203B41FA5}">
                      <a16:colId xmlns:a16="http://schemas.microsoft.com/office/drawing/2014/main" val="20000"/>
                    </a:ext>
                  </a:extLst>
                </a:gridCol>
                <a:gridCol w="1903226">
                  <a:extLst>
                    <a:ext uri="{9D8B030D-6E8A-4147-A177-3AD203B41FA5}">
                      <a16:colId xmlns:a16="http://schemas.microsoft.com/office/drawing/2014/main" val="20001"/>
                    </a:ext>
                  </a:extLst>
                </a:gridCol>
                <a:gridCol w="4813942">
                  <a:extLst>
                    <a:ext uri="{9D8B030D-6E8A-4147-A177-3AD203B41FA5}">
                      <a16:colId xmlns:a16="http://schemas.microsoft.com/office/drawing/2014/main" val="20002"/>
                    </a:ext>
                  </a:extLst>
                </a:gridCol>
              </a:tblGrid>
              <a:tr h="370840">
                <a:tc>
                  <a:txBody>
                    <a:bodyPr/>
                    <a:lstStyle/>
                    <a:p>
                      <a:pPr algn="ctr"/>
                      <a:r>
                        <a:rPr lang="en-US" dirty="0"/>
                        <a:t>From Data Type</a:t>
                      </a:r>
                    </a:p>
                  </a:txBody>
                  <a:tcPr/>
                </a:tc>
                <a:tc>
                  <a:txBody>
                    <a:bodyPr/>
                    <a:lstStyle/>
                    <a:p>
                      <a:pPr algn="ctr"/>
                      <a:r>
                        <a:rPr lang="en-US" dirty="0"/>
                        <a:t>To Data Type</a:t>
                      </a:r>
                    </a:p>
                  </a:txBody>
                  <a:tcPr/>
                </a:tc>
                <a:tc>
                  <a:txBody>
                    <a:bodyPr/>
                    <a:lstStyle/>
                    <a:p>
                      <a:pPr algn="ctr"/>
                      <a:r>
                        <a:rPr lang="en-US" dirty="0"/>
                        <a:t>Output/Result</a:t>
                      </a:r>
                    </a:p>
                  </a:txBody>
                  <a:tcPr/>
                </a:tc>
                <a:extLst>
                  <a:ext uri="{0D108BD9-81ED-4DB2-BD59-A6C34878D82A}">
                    <a16:rowId xmlns:a16="http://schemas.microsoft.com/office/drawing/2014/main" val="10000"/>
                  </a:ext>
                </a:extLst>
              </a:tr>
              <a:tr h="370840">
                <a:tc>
                  <a:txBody>
                    <a:bodyPr/>
                    <a:lstStyle/>
                    <a:p>
                      <a:r>
                        <a:rPr lang="en-US" dirty="0"/>
                        <a:t>Logic</a:t>
                      </a:r>
                    </a:p>
                  </a:txBody>
                  <a:tcPr/>
                </a:tc>
                <a:tc>
                  <a:txBody>
                    <a:bodyPr/>
                    <a:lstStyle/>
                    <a:p>
                      <a:r>
                        <a:rPr lang="en-US" dirty="0"/>
                        <a:t>Numeric</a:t>
                      </a:r>
                    </a:p>
                  </a:txBody>
                  <a:tcPr/>
                </a:tc>
                <a:tc>
                  <a:txBody>
                    <a:bodyPr/>
                    <a:lstStyle/>
                    <a:p>
                      <a:r>
                        <a:rPr lang="en-US" dirty="0"/>
                        <a:t>False = 0, True = 1</a:t>
                      </a:r>
                    </a:p>
                  </a:txBody>
                  <a:tcPr/>
                </a:tc>
                <a:extLst>
                  <a:ext uri="{0D108BD9-81ED-4DB2-BD59-A6C34878D82A}">
                    <a16:rowId xmlns:a16="http://schemas.microsoft.com/office/drawing/2014/main" val="10001"/>
                  </a:ext>
                </a:extLst>
              </a:tr>
              <a:tr h="370840">
                <a:tc>
                  <a:txBody>
                    <a:bodyPr/>
                    <a:lstStyle/>
                    <a:p>
                      <a:r>
                        <a:rPr lang="en-US" dirty="0"/>
                        <a:t>Logic</a:t>
                      </a:r>
                    </a:p>
                  </a:txBody>
                  <a:tcPr/>
                </a:tc>
                <a:tc>
                  <a:txBody>
                    <a:bodyPr/>
                    <a:lstStyle/>
                    <a:p>
                      <a:r>
                        <a:rPr lang="en-US" dirty="0"/>
                        <a:t>Text</a:t>
                      </a:r>
                    </a:p>
                  </a:txBody>
                  <a:tcPr/>
                </a:tc>
                <a:tc>
                  <a:txBody>
                    <a:bodyPr/>
                    <a:lstStyle/>
                    <a:p>
                      <a:r>
                        <a:rPr lang="en-US" dirty="0"/>
                        <a:t>False =</a:t>
                      </a:r>
                      <a:r>
                        <a:rPr lang="en-US" baseline="0" dirty="0"/>
                        <a:t> “0”, True = “1”</a:t>
                      </a:r>
                      <a:endParaRPr lang="en-US" dirty="0"/>
                    </a:p>
                  </a:txBody>
                  <a:tcPr/>
                </a:tc>
                <a:extLst>
                  <a:ext uri="{0D108BD9-81ED-4DB2-BD59-A6C34878D82A}">
                    <a16:rowId xmlns:a16="http://schemas.microsoft.com/office/drawing/2014/main" val="10002"/>
                  </a:ext>
                </a:extLst>
              </a:tr>
              <a:tr h="370840">
                <a:tc>
                  <a:txBody>
                    <a:bodyPr/>
                    <a:lstStyle/>
                    <a:p>
                      <a:r>
                        <a:rPr lang="en-US" dirty="0"/>
                        <a:t>Logic</a:t>
                      </a:r>
                    </a:p>
                  </a:txBody>
                  <a:tcPr/>
                </a:tc>
                <a:tc>
                  <a:txBody>
                    <a:bodyPr/>
                    <a:lstStyle/>
                    <a:p>
                      <a:r>
                        <a:rPr lang="en-US" dirty="0"/>
                        <a:t>Logic Array</a:t>
                      </a:r>
                    </a:p>
                  </a:txBody>
                  <a:tcPr/>
                </a:tc>
                <a:tc>
                  <a:txBody>
                    <a:bodyPr/>
                    <a:lstStyle/>
                    <a:p>
                      <a:r>
                        <a:rPr lang="en-US" dirty="0"/>
                        <a:t>Array with one element</a:t>
                      </a:r>
                    </a:p>
                  </a:txBody>
                  <a:tcPr/>
                </a:tc>
                <a:extLst>
                  <a:ext uri="{0D108BD9-81ED-4DB2-BD59-A6C34878D82A}">
                    <a16:rowId xmlns:a16="http://schemas.microsoft.com/office/drawing/2014/main" val="10003"/>
                  </a:ext>
                </a:extLst>
              </a:tr>
              <a:tr h="370840">
                <a:tc>
                  <a:txBody>
                    <a:bodyPr/>
                    <a:lstStyle/>
                    <a:p>
                      <a:r>
                        <a:rPr lang="en-US" dirty="0"/>
                        <a:t>Logic</a:t>
                      </a:r>
                    </a:p>
                  </a:txBody>
                  <a:tcPr/>
                </a:tc>
                <a:tc>
                  <a:txBody>
                    <a:bodyPr/>
                    <a:lstStyle/>
                    <a:p>
                      <a:r>
                        <a:rPr lang="en-US" dirty="0"/>
                        <a:t>Numeric Array</a:t>
                      </a:r>
                    </a:p>
                  </a:txBody>
                  <a:tcPr/>
                </a:tc>
                <a:tc>
                  <a:txBody>
                    <a:bodyPr/>
                    <a:lstStyle/>
                    <a:p>
                      <a:r>
                        <a:rPr lang="en-US" dirty="0"/>
                        <a:t>Array with one element (0 or 1)</a:t>
                      </a:r>
                    </a:p>
                  </a:txBody>
                  <a:tcPr/>
                </a:tc>
                <a:extLst>
                  <a:ext uri="{0D108BD9-81ED-4DB2-BD59-A6C34878D82A}">
                    <a16:rowId xmlns:a16="http://schemas.microsoft.com/office/drawing/2014/main" val="10004"/>
                  </a:ext>
                </a:extLst>
              </a:tr>
              <a:tr h="370840">
                <a:tc>
                  <a:txBody>
                    <a:bodyPr/>
                    <a:lstStyle/>
                    <a:p>
                      <a:r>
                        <a:rPr lang="en-US" dirty="0"/>
                        <a:t>Numeric</a:t>
                      </a:r>
                    </a:p>
                  </a:txBody>
                  <a:tcPr/>
                </a:tc>
                <a:tc>
                  <a:txBody>
                    <a:bodyPr/>
                    <a:lstStyle/>
                    <a:p>
                      <a:r>
                        <a:rPr lang="en-US" dirty="0"/>
                        <a:t>Text</a:t>
                      </a:r>
                    </a:p>
                  </a:txBody>
                  <a:tcPr/>
                </a:tc>
                <a:tc>
                  <a:txBody>
                    <a:bodyPr/>
                    <a:lstStyle/>
                    <a:p>
                      <a:r>
                        <a:rPr lang="en-US" dirty="0"/>
                        <a:t>Text</a:t>
                      </a:r>
                      <a:r>
                        <a:rPr lang="en-US" baseline="0" dirty="0"/>
                        <a:t> that represents a number </a:t>
                      </a:r>
                      <a:endParaRPr lang="en-US" dirty="0"/>
                    </a:p>
                  </a:txBody>
                  <a:tcPr/>
                </a:tc>
                <a:extLst>
                  <a:ext uri="{0D108BD9-81ED-4DB2-BD59-A6C34878D82A}">
                    <a16:rowId xmlns:a16="http://schemas.microsoft.com/office/drawing/2014/main" val="10005"/>
                  </a:ext>
                </a:extLst>
              </a:tr>
              <a:tr h="370840">
                <a:tc>
                  <a:txBody>
                    <a:bodyPr/>
                    <a:lstStyle/>
                    <a:p>
                      <a:r>
                        <a:rPr lang="en-US" dirty="0"/>
                        <a:t>Numeric</a:t>
                      </a:r>
                    </a:p>
                  </a:txBody>
                  <a:tcPr/>
                </a:tc>
                <a:tc>
                  <a:txBody>
                    <a:bodyPr/>
                    <a:lstStyle/>
                    <a:p>
                      <a:r>
                        <a:rPr lang="en-US" dirty="0"/>
                        <a:t>Numeric Array</a:t>
                      </a:r>
                    </a:p>
                  </a:txBody>
                  <a:tcPr/>
                </a:tc>
                <a:tc>
                  <a:txBody>
                    <a:bodyPr/>
                    <a:lstStyle/>
                    <a:p>
                      <a:r>
                        <a:rPr lang="en-US" dirty="0"/>
                        <a:t>Array with one element</a:t>
                      </a:r>
                    </a:p>
                  </a:txBody>
                  <a:tcPr/>
                </a:tc>
                <a:extLst>
                  <a:ext uri="{0D108BD9-81ED-4DB2-BD59-A6C34878D82A}">
                    <a16:rowId xmlns:a16="http://schemas.microsoft.com/office/drawing/2014/main" val="10006"/>
                  </a:ext>
                </a:extLst>
              </a:tr>
              <a:tr h="370840">
                <a:tc>
                  <a:txBody>
                    <a:bodyPr/>
                    <a:lstStyle/>
                    <a:p>
                      <a:r>
                        <a:rPr lang="en-US" dirty="0"/>
                        <a:t>Logi</a:t>
                      </a:r>
                      <a:r>
                        <a:rPr lang="en-US" baseline="0" dirty="0"/>
                        <a:t>c Array</a:t>
                      </a:r>
                      <a:endParaRPr lang="en-US" dirty="0"/>
                    </a:p>
                  </a:txBody>
                  <a:tcPr/>
                </a:tc>
                <a:tc>
                  <a:txBody>
                    <a:bodyPr/>
                    <a:lstStyle/>
                    <a:p>
                      <a:r>
                        <a:rPr lang="en-US" dirty="0"/>
                        <a:t>Numeric</a:t>
                      </a:r>
                      <a:r>
                        <a:rPr lang="en-US" baseline="0" dirty="0"/>
                        <a:t> Array</a:t>
                      </a:r>
                      <a:endParaRPr lang="en-US" dirty="0"/>
                    </a:p>
                  </a:txBody>
                  <a:tcPr/>
                </a:tc>
                <a:tc>
                  <a:txBody>
                    <a:bodyPr/>
                    <a:lstStyle/>
                    <a:p>
                      <a:r>
                        <a:rPr lang="en-US" dirty="0"/>
                        <a:t>Same</a:t>
                      </a:r>
                      <a:r>
                        <a:rPr lang="en-US" baseline="0" dirty="0"/>
                        <a:t> size array with all elements equal to 0 or 1</a:t>
                      </a:r>
                      <a:endParaRPr lang="en-US" dirty="0"/>
                    </a:p>
                  </a:txBody>
                  <a:tcPr/>
                </a:tc>
                <a:extLst>
                  <a:ext uri="{0D108BD9-81ED-4DB2-BD59-A6C34878D82A}">
                    <a16:rowId xmlns:a16="http://schemas.microsoft.com/office/drawing/2014/main" val="10007"/>
                  </a:ext>
                </a:extLst>
              </a:tr>
            </a:tbl>
          </a:graphicData>
        </a:graphic>
      </p:graphicFrame>
      <p:sp>
        <p:nvSpPr>
          <p:cNvPr id="8" name="TextBox 7"/>
          <p:cNvSpPr txBox="1"/>
          <p:nvPr/>
        </p:nvSpPr>
        <p:spPr>
          <a:xfrm>
            <a:off x="86062" y="5964382"/>
            <a:ext cx="2538804" cy="369332"/>
          </a:xfrm>
          <a:prstGeom prst="rect">
            <a:avLst/>
          </a:prstGeom>
          <a:noFill/>
        </p:spPr>
        <p:txBody>
          <a:bodyPr wrap="square" rtlCol="0">
            <a:spAutoFit/>
          </a:bodyPr>
          <a:lstStyle/>
          <a:p>
            <a:r>
              <a:rPr lang="en-US" dirty="0"/>
              <a:t>Content from EV3 Help</a:t>
            </a:r>
          </a:p>
        </p:txBody>
      </p:sp>
      <p:sp>
        <p:nvSpPr>
          <p:cNvPr id="3" name="TextBox 2"/>
          <p:cNvSpPr txBox="1"/>
          <p:nvPr/>
        </p:nvSpPr>
        <p:spPr>
          <a:xfrm>
            <a:off x="376519" y="4869129"/>
            <a:ext cx="8362367" cy="923330"/>
          </a:xfrm>
          <a:prstGeom prst="rect">
            <a:avLst/>
          </a:prstGeom>
          <a:noFill/>
        </p:spPr>
        <p:txBody>
          <a:bodyPr wrap="square" rtlCol="0">
            <a:spAutoFit/>
          </a:bodyPr>
          <a:lstStyle/>
          <a:p>
            <a:r>
              <a:rPr lang="en-US" dirty="0"/>
              <a:t>These conversions are automatically performed in the programming blocks. For example, you are allowed to connect a numeric value (like what color a sensor sees) to a text value (on a display block).</a:t>
            </a:r>
          </a:p>
        </p:txBody>
      </p:sp>
    </p:spTree>
    <p:extLst>
      <p:ext uri="{BB962C8B-B14F-4D97-AF65-F5344CB8AC3E}">
        <p14:creationId xmlns:p14="http://schemas.microsoft.com/office/powerpoint/2010/main" val="67608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Data Wire</a:t>
            </a:r>
          </a:p>
        </p:txBody>
      </p:sp>
      <p:sp>
        <p:nvSpPr>
          <p:cNvPr id="3" name="Content Placeholder 2"/>
          <p:cNvSpPr>
            <a:spLocks noGrp="1"/>
          </p:cNvSpPr>
          <p:nvPr>
            <p:ph idx="1"/>
          </p:nvPr>
        </p:nvSpPr>
        <p:spPr>
          <a:xfrm>
            <a:off x="227874" y="1505616"/>
            <a:ext cx="4177871" cy="4458766"/>
          </a:xfrm>
        </p:spPr>
        <p:txBody>
          <a:bodyPr/>
          <a:lstStyle/>
          <a:p>
            <a:r>
              <a:rPr lang="en-US" dirty="0"/>
              <a:t>The block with the output must be placed before the block with the input</a:t>
            </a:r>
          </a:p>
          <a:p>
            <a:r>
              <a:rPr lang="en-US" dirty="0"/>
              <a:t>The input and the output must be the same data type or one that can be automatically converted (see slides 4 and 5)</a:t>
            </a:r>
            <a:endParaRPr lang="en-US" dirty="0">
              <a:sym typeface="Wingdings"/>
            </a:endParaRPr>
          </a:p>
          <a:p>
            <a:r>
              <a:rPr lang="en-US" dirty="0">
                <a:sym typeface="Wingdings"/>
              </a:rPr>
              <a:t>1. Click on the output on the block</a:t>
            </a:r>
          </a:p>
          <a:p>
            <a:r>
              <a:rPr lang="en-US" dirty="0">
                <a:sym typeface="Wingdings"/>
              </a:rPr>
              <a:t>2. Hold and drag the wire.</a:t>
            </a:r>
          </a:p>
          <a:p>
            <a:r>
              <a:rPr lang="en-US" dirty="0">
                <a:sym typeface="Wingdings"/>
              </a:rPr>
              <a:t>3. Move the icon into the correct input and then let go of the mouse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p:cNvPicPr>
            <a:picLocks noChangeAspect="1"/>
          </p:cNvPicPr>
          <p:nvPr/>
        </p:nvPicPr>
        <p:blipFill>
          <a:blip r:embed="rId2"/>
          <a:stretch>
            <a:fillRect/>
          </a:stretch>
        </p:blipFill>
        <p:spPr>
          <a:xfrm>
            <a:off x="5445068" y="1376379"/>
            <a:ext cx="3111500" cy="1282700"/>
          </a:xfrm>
          <a:prstGeom prst="rect">
            <a:avLst/>
          </a:prstGeom>
        </p:spPr>
      </p:pic>
      <p:pic>
        <p:nvPicPr>
          <p:cNvPr id="7" name="Picture 6"/>
          <p:cNvPicPr>
            <a:picLocks noChangeAspect="1"/>
          </p:cNvPicPr>
          <p:nvPr/>
        </p:nvPicPr>
        <p:blipFill>
          <a:blip r:embed="rId3"/>
          <a:stretch>
            <a:fillRect/>
          </a:stretch>
        </p:blipFill>
        <p:spPr>
          <a:xfrm>
            <a:off x="5468884" y="2874315"/>
            <a:ext cx="3187700" cy="1905000"/>
          </a:xfrm>
          <a:prstGeom prst="rect">
            <a:avLst/>
          </a:prstGeom>
        </p:spPr>
      </p:pic>
      <p:pic>
        <p:nvPicPr>
          <p:cNvPr id="8" name="Picture 7"/>
          <p:cNvPicPr>
            <a:picLocks noChangeAspect="1"/>
          </p:cNvPicPr>
          <p:nvPr/>
        </p:nvPicPr>
        <p:blipFill>
          <a:blip r:embed="rId4"/>
          <a:stretch>
            <a:fillRect/>
          </a:stretch>
        </p:blipFill>
        <p:spPr>
          <a:xfrm>
            <a:off x="5529058" y="4713107"/>
            <a:ext cx="3162300" cy="1574800"/>
          </a:xfrm>
          <a:prstGeom prst="rect">
            <a:avLst/>
          </a:prstGeom>
        </p:spPr>
      </p:pic>
      <p:sp>
        <p:nvSpPr>
          <p:cNvPr id="9" name="TextBox 8"/>
          <p:cNvSpPr txBox="1"/>
          <p:nvPr/>
        </p:nvSpPr>
        <p:spPr>
          <a:xfrm>
            <a:off x="4974013" y="1985490"/>
            <a:ext cx="394855" cy="369332"/>
          </a:xfrm>
          <a:prstGeom prst="rect">
            <a:avLst/>
          </a:prstGeom>
          <a:noFill/>
        </p:spPr>
        <p:txBody>
          <a:bodyPr wrap="square" rtlCol="0">
            <a:spAutoFit/>
          </a:bodyPr>
          <a:lstStyle/>
          <a:p>
            <a:r>
              <a:rPr lang="en-US"/>
              <a:t>1</a:t>
            </a:r>
          </a:p>
        </p:txBody>
      </p:sp>
      <p:sp>
        <p:nvSpPr>
          <p:cNvPr id="10" name="TextBox 9"/>
          <p:cNvSpPr txBox="1"/>
          <p:nvPr/>
        </p:nvSpPr>
        <p:spPr>
          <a:xfrm>
            <a:off x="5034189" y="3513700"/>
            <a:ext cx="394855" cy="369332"/>
          </a:xfrm>
          <a:prstGeom prst="rect">
            <a:avLst/>
          </a:prstGeom>
          <a:noFill/>
        </p:spPr>
        <p:txBody>
          <a:bodyPr wrap="square" rtlCol="0">
            <a:spAutoFit/>
          </a:bodyPr>
          <a:lstStyle/>
          <a:p>
            <a:r>
              <a:rPr lang="en-US" dirty="0"/>
              <a:t>2</a:t>
            </a:r>
          </a:p>
        </p:txBody>
      </p:sp>
      <p:sp>
        <p:nvSpPr>
          <p:cNvPr id="11" name="TextBox 10"/>
          <p:cNvSpPr txBox="1"/>
          <p:nvPr/>
        </p:nvSpPr>
        <p:spPr>
          <a:xfrm>
            <a:off x="5077846" y="5131175"/>
            <a:ext cx="394855" cy="369332"/>
          </a:xfrm>
          <a:prstGeom prst="rect">
            <a:avLst/>
          </a:prstGeom>
          <a:noFill/>
        </p:spPr>
        <p:txBody>
          <a:bodyPr wrap="square" rtlCol="0">
            <a:spAutoFit/>
          </a:bodyPr>
          <a:lstStyle/>
          <a:p>
            <a:r>
              <a:rPr lang="en-US" dirty="0"/>
              <a:t>3</a:t>
            </a:r>
          </a:p>
        </p:txBody>
      </p:sp>
      <p:sp>
        <p:nvSpPr>
          <p:cNvPr id="12" name="TextBox 11"/>
          <p:cNvSpPr txBox="1"/>
          <p:nvPr/>
        </p:nvSpPr>
        <p:spPr>
          <a:xfrm>
            <a:off x="86062" y="5964382"/>
            <a:ext cx="2538804" cy="369332"/>
          </a:xfrm>
          <a:prstGeom prst="rect">
            <a:avLst/>
          </a:prstGeom>
          <a:noFill/>
        </p:spPr>
        <p:txBody>
          <a:bodyPr wrap="square" rtlCol="0">
            <a:spAutoFit/>
          </a:bodyPr>
          <a:lstStyle/>
          <a:p>
            <a:r>
              <a:rPr lang="en-US"/>
              <a:t>Images from EV3 Help</a:t>
            </a:r>
          </a:p>
        </p:txBody>
      </p:sp>
    </p:spTree>
    <p:extLst>
      <p:ext uri="{BB962C8B-B14F-4D97-AF65-F5344CB8AC3E}">
        <p14:creationId xmlns:p14="http://schemas.microsoft.com/office/powerpoint/2010/main" val="13787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013" y="4494588"/>
            <a:ext cx="3632328" cy="15359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63" y="1403787"/>
            <a:ext cx="2564564" cy="2316728"/>
          </a:xfrm>
          <a:prstGeom prst="rect">
            <a:avLst/>
          </a:prstGeom>
        </p:spPr>
      </p:pic>
      <p:sp>
        <p:nvSpPr>
          <p:cNvPr id="2" name="Title 1"/>
          <p:cNvSpPr>
            <a:spLocks noGrp="1"/>
          </p:cNvSpPr>
          <p:nvPr>
            <p:ph type="title"/>
          </p:nvPr>
        </p:nvSpPr>
        <p:spPr/>
        <p:txBody>
          <a:bodyPr>
            <a:noAutofit/>
          </a:bodyPr>
          <a:lstStyle/>
          <a:p>
            <a:r>
              <a:rPr lang="en-US" sz="4400" dirty="0"/>
              <a:t>Sidebar: Display Block - Wired Mode</a:t>
            </a:r>
          </a:p>
        </p:txBody>
      </p:sp>
      <p:sp>
        <p:nvSpPr>
          <p:cNvPr id="3" name="Content Placeholder 2"/>
          <p:cNvSpPr>
            <a:spLocks noGrp="1"/>
          </p:cNvSpPr>
          <p:nvPr>
            <p:ph idx="1"/>
          </p:nvPr>
        </p:nvSpPr>
        <p:spPr>
          <a:xfrm>
            <a:off x="227875" y="1505616"/>
            <a:ext cx="4473218" cy="4654528"/>
          </a:xfrm>
        </p:spPr>
        <p:txBody>
          <a:bodyPr/>
          <a:lstStyle/>
          <a:p>
            <a:r>
              <a:rPr lang="en-US" dirty="0"/>
              <a:t>The Display Block can be used in wired mode to display data from another block to the screen.</a:t>
            </a:r>
          </a:p>
          <a:p>
            <a:r>
              <a:rPr lang="en-US" dirty="0"/>
              <a:t>For the challenge, you will need to display a number on the screen.  Pick Text Mode </a:t>
            </a:r>
            <a:r>
              <a:rPr lang="en-US" dirty="0">
                <a:sym typeface="Wingdings"/>
              </a:rPr>
              <a:t>Grid from the bottom left corner of the block.</a:t>
            </a:r>
            <a:endParaRPr lang="en-US" dirty="0"/>
          </a:p>
          <a:p>
            <a:endParaRPr lang="en-US" dirty="0"/>
          </a:p>
          <a:p>
            <a:r>
              <a:rPr lang="en-US" dirty="0"/>
              <a:t>To pick Wired Mode, click on the top right corner of the Display Block and pick wired</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8" name="Rounded Rectangle 7"/>
          <p:cNvSpPr/>
          <p:nvPr/>
        </p:nvSpPr>
        <p:spPr>
          <a:xfrm>
            <a:off x="7573385" y="4563315"/>
            <a:ext cx="1401912" cy="2453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75073" y="2349682"/>
            <a:ext cx="2541054" cy="77003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74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Wires Challenge</a:t>
            </a:r>
          </a:p>
        </p:txBody>
      </p:sp>
      <p:sp>
        <p:nvSpPr>
          <p:cNvPr id="3" name="Content Placeholder 2"/>
          <p:cNvSpPr>
            <a:spLocks noGrp="1"/>
          </p:cNvSpPr>
          <p:nvPr>
            <p:ph idx="1"/>
          </p:nvPr>
        </p:nvSpPr>
        <p:spPr/>
        <p:txBody>
          <a:bodyPr/>
          <a:lstStyle/>
          <a:p>
            <a:r>
              <a:rPr lang="en-US" b="1" dirty="0">
                <a:solidFill>
                  <a:srgbClr val="FF0000"/>
                </a:solidFill>
              </a:rPr>
              <a:t>CHALLENGE: </a:t>
            </a:r>
            <a:r>
              <a:rPr lang="en-US" dirty="0"/>
              <a:t>Make your robot drive forward slowly over different colors.  Have the robot display the color the color sensor sees as it moves. Stop when you hit a button on the brick.</a:t>
            </a:r>
          </a:p>
          <a:p>
            <a:r>
              <a:rPr lang="en-US" b="1" dirty="0"/>
              <a:t>STEP 1: </a:t>
            </a:r>
            <a:r>
              <a:rPr lang="en-US" dirty="0"/>
              <a:t>Turn the motors on in a Steering Block and drive slowly forward</a:t>
            </a:r>
          </a:p>
          <a:p>
            <a:r>
              <a:rPr lang="en-US" b="1" dirty="0"/>
              <a:t>STEP 2: </a:t>
            </a:r>
          </a:p>
          <a:p>
            <a:pPr lvl="1"/>
            <a:r>
              <a:rPr lang="en-US" dirty="0"/>
              <a:t>Inside a Loop, add a Color Sensor block. </a:t>
            </a:r>
          </a:p>
          <a:p>
            <a:pPr lvl="1"/>
            <a:r>
              <a:rPr lang="en-US" dirty="0"/>
              <a:t>Add a Display Block in Wired, Text Grid Modes. </a:t>
            </a:r>
          </a:p>
          <a:p>
            <a:pPr lvl="1"/>
            <a:r>
              <a:rPr lang="en-US" dirty="0"/>
              <a:t>Wire the Sensor Block’s output into the Display Block’s </a:t>
            </a:r>
          </a:p>
          <a:p>
            <a:pPr marL="201168" lvl="1" indent="0">
              <a:buNone/>
            </a:pPr>
            <a:r>
              <a:rPr lang="en-US" dirty="0"/>
              <a:t>	text input (first input)</a:t>
            </a:r>
          </a:p>
          <a:p>
            <a:pPr marL="0" indent="0">
              <a:buNone/>
            </a:pPr>
            <a:endParaRPr lang="en-US" dirty="0"/>
          </a:p>
          <a:p>
            <a:r>
              <a:rPr lang="en-US" b="1" dirty="0"/>
              <a:t>STEP 3: </a:t>
            </a:r>
            <a:r>
              <a:rPr lang="en-US" dirty="0"/>
              <a:t>Exit the loop when a brick button is pressed</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10" name="Picture 9"/>
          <p:cNvPicPr>
            <a:picLocks noChangeAspect="1"/>
          </p:cNvPicPr>
          <p:nvPr/>
        </p:nvPicPr>
        <p:blipFill rotWithShape="1">
          <a:blip r:embed="rId2" cstate="email">
            <a:extLst>
              <a:ext uri="{28A0092B-C50C-407E-A947-70E740481C1C}">
                <a14:useLocalDpi xmlns:a14="http://schemas.microsoft.com/office/drawing/2010/main" val="0"/>
              </a:ext>
            </a:extLst>
          </a:blip>
          <a:srcRect t="9832" b="-2017"/>
          <a:stretch/>
        </p:blipFill>
        <p:spPr>
          <a:xfrm>
            <a:off x="6014808" y="3456154"/>
            <a:ext cx="2821071" cy="917859"/>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53112" y="4718486"/>
            <a:ext cx="2967625" cy="1365213"/>
          </a:xfrm>
          <a:prstGeom prst="rect">
            <a:avLst/>
          </a:prstGeom>
        </p:spPr>
      </p:pic>
    </p:spTree>
    <p:extLst>
      <p:ext uri="{BB962C8B-B14F-4D97-AF65-F5344CB8AC3E}">
        <p14:creationId xmlns:p14="http://schemas.microsoft.com/office/powerpoint/2010/main" val="113917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89" y="1559859"/>
            <a:ext cx="7475799" cy="4587204"/>
          </a:xfrm>
          <a:prstGeom prst="rect">
            <a:avLst/>
          </a:prstGeom>
        </p:spPr>
      </p:pic>
    </p:spTree>
    <p:extLst>
      <p:ext uri="{BB962C8B-B14F-4D97-AF65-F5344CB8AC3E}">
        <p14:creationId xmlns:p14="http://schemas.microsoft.com/office/powerpoint/2010/main" val="683060048"/>
      </p:ext>
    </p:extLst>
  </p:cSld>
  <p:clrMapOvr>
    <a:masterClrMapping/>
  </p:clrMapOvr>
</p:sld>
</file>

<file path=ppt/theme/theme1.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intermediatev2</Template>
  <TotalTime>4174</TotalTime>
  <Words>707</Words>
  <Application>Microsoft Office PowerPoint</Application>
  <PresentationFormat>On-screen Show (4:3)</PresentationFormat>
  <Paragraphs>123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vt:lpstr>
      <vt:lpstr>Wingdings</vt:lpstr>
      <vt:lpstr>intermediatev2</vt:lpstr>
      <vt:lpstr>INTERMEDIATE PROGRAMMING LESSON</vt:lpstr>
      <vt:lpstr>Lesson Objectives</vt:lpstr>
      <vt:lpstr>Data Wires</vt:lpstr>
      <vt:lpstr>Data Wire Types</vt:lpstr>
      <vt:lpstr>Automatic Data Wire Conversions</vt:lpstr>
      <vt:lpstr>How to Create a Data Wire</vt:lpstr>
      <vt:lpstr>Sidebar: Display Block - Wired Mode</vt:lpstr>
      <vt:lpstr>Data Wires Challenge</vt:lpstr>
      <vt:lpstr>Challenge Solution</vt:lpstr>
      <vt:lpstr>More Complex Wiring: Switches</vt:lpstr>
      <vt:lpstr>More Complex Wiring: Loops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Ramping Up Speed</dc:title>
  <dc:creator>Sanjay Seshan</dc:creator>
  <cp:lastModifiedBy>Sanjay Seshan</cp:lastModifiedBy>
  <cp:revision>95</cp:revision>
  <dcterms:created xsi:type="dcterms:W3CDTF">2014-10-28T21:59:38Z</dcterms:created>
  <dcterms:modified xsi:type="dcterms:W3CDTF">2016-07-06T06:10:20Z</dcterms:modified>
</cp:coreProperties>
</file>