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5"/>
  </p:notesMasterIdLst>
  <p:handoutMasterIdLst>
    <p:handoutMasterId r:id="rId16"/>
  </p:handoutMasterIdLst>
  <p:sldIdLst>
    <p:sldId id="300" r:id="rId3"/>
    <p:sldId id="288" r:id="rId4"/>
    <p:sldId id="290" r:id="rId5"/>
    <p:sldId id="292" r:id="rId6"/>
    <p:sldId id="293" r:id="rId7"/>
    <p:sldId id="294" r:id="rId8"/>
    <p:sldId id="295" r:id="rId9"/>
    <p:sldId id="296" r:id="rId10"/>
    <p:sldId id="297" r:id="rId11"/>
    <p:sldId id="299" r:id="rId12"/>
    <p:sldId id="287"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86" autoAdjust="0"/>
    <p:restoredTop sz="96271" autoAdjust="0"/>
  </p:normalViewPr>
  <p:slideViewPr>
    <p:cSldViewPr snapToGrid="0" snapToObjects="1">
      <p:cViewPr varScale="1">
        <p:scale>
          <a:sx n="79" d="100"/>
          <a:sy n="79" d="100"/>
        </p:scale>
        <p:origin x="259"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72406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1BE62708-2A86-4155-BDDA-029D7926A0E2}"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14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BFB37-1743-45E1-813B-0F31EA7B52A2}"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06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B856E-918D-45A6-BA6E-083F2ADDC3D8}"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91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E358E2-630D-4490-AFF6-A338E784AFB6}"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26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4E8F5-B69D-4F37-AA8D-A01DF6E72580}"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9877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650EC-8E2D-4E5C-9AB5-F1BBE4C2E30D}"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9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7E4E0-020C-42C0-B55B-32B3D8B542BA}"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1309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FACAD-749A-4C16-A63D-02B0E4AE068C}" type="datetime1">
              <a:rPr lang="en-US" smtClean="0"/>
              <a:t>7/7/2016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59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98FA7-E0B4-453D-846F-AD7AC3AB5919}" type="datetime1">
              <a:rPr lang="en-US" smtClean="0"/>
              <a:t>7/7/2016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92561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581C0E-1620-40F7-9668-FD0AFAB934F2}"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7249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8839B90-7345-4DC3-B2CC-4D7B65442688}"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85298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F86FF-760C-4025-81E3-3FE3BF771D15}"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351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D194E6-C567-4CC2-9288-38345C40E2DF}"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0130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48D9-2FBA-4689-BEDC-11B5A6C603A5}"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77420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533F8-064E-430D-91C7-9D62252EBB2F}"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73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C8848-E2E0-45D4-BDFE-05A719DE03F5}" type="datetime1">
              <a:rPr lang="en-US" smtClean="0"/>
              <a:t>7/7/2016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B05B8-E255-4E34-8AEF-52E0081CE81B}"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818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03423-8130-4580-9EE0-45293D61E979}" type="datetime1">
              <a:rPr lang="en-US" smtClean="0"/>
              <a:t>7/7/2016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1203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F2426-3456-4AA8-9F9E-3B6A1B4624B1}" type="datetime1">
              <a:rPr lang="en-US" smtClean="0"/>
              <a:t>7/7/2016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4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BE05C9-0B84-4D0D-90DD-ADFFC030334A}"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0342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C16D11-3E2D-4A94-B872-9A66EAD039A0}"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08996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D56A7-1793-4EE9-89A2-56412202B94F}" type="datetime1">
              <a:rPr lang="en-US" smtClean="0"/>
              <a:t>7/7/2016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32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502D15A-A923-4405-822D-3AC4F3AE88BE}"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107468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35143A4-9038-4F0D-BE3A-6A914001015C}"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305059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Variables</a:t>
            </a:r>
          </a:p>
        </p:txBody>
      </p:sp>
    </p:spTree>
    <p:extLst>
      <p:ext uri="{BB962C8B-B14F-4D97-AF65-F5344CB8AC3E}">
        <p14:creationId xmlns:p14="http://schemas.microsoft.com/office/powerpoint/2010/main" val="20483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Autofit/>
          </a:bodyPr>
          <a:lstStyle/>
          <a:p>
            <a:r>
              <a:rPr lang="en-US" altLang="en-US" sz="4300" dirty="0"/>
              <a:t>Challenge 2 Solution: Count the Lines</a:t>
            </a:r>
          </a:p>
        </p:txBody>
      </p:sp>
      <p:sp>
        <p:nvSpPr>
          <p:cNvPr id="2" name="Footer Placeholder 1"/>
          <p:cNvSpPr>
            <a:spLocks noGrp="1"/>
          </p:cNvSpPr>
          <p:nvPr>
            <p:ph type="ftr" sz="quarter" idx="11"/>
          </p:nvPr>
        </p:nvSpPr>
        <p:spPr/>
        <p:txBody>
          <a:bodyPr/>
          <a:lstStyle/>
          <a:p>
            <a:r>
              <a:rPr lang="en-US"/>
              <a:t>© 2015 EV3Lessons.com, Last edit 7/06/2016</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10</a:t>
            </a:fld>
            <a:endParaRPr lang="en-US" altLang="en-US"/>
          </a:p>
        </p:txBody>
      </p:sp>
      <p:pic>
        <p:nvPicPr>
          <p:cNvPr id="4" name="Picture 3" descr="Screen Shot 2015-05-27 at 5.05.27 PM 1.png"/>
          <p:cNvPicPr>
            <a:picLocks noChangeAspect="1"/>
          </p:cNvPicPr>
          <p:nvPr/>
        </p:nvPicPr>
        <p:blipFill rotWithShape="1">
          <a:blip r:embed="rId2" cstate="email">
            <a:extLst>
              <a:ext uri="{28A0092B-C50C-407E-A947-70E740481C1C}">
                <a14:useLocalDpi xmlns:a14="http://schemas.microsoft.com/office/drawing/2010/main" val="0"/>
              </a:ext>
            </a:extLst>
          </a:blip>
          <a:srcRect l="943" r="2264"/>
          <a:stretch/>
        </p:blipFill>
        <p:spPr>
          <a:xfrm>
            <a:off x="199698" y="2534908"/>
            <a:ext cx="8914272" cy="1616844"/>
          </a:xfrm>
          <a:prstGeom prst="rect">
            <a:avLst/>
          </a:prstGeom>
        </p:spPr>
      </p:pic>
    </p:spTree>
    <p:extLst>
      <p:ext uri="{BB962C8B-B14F-4D97-AF65-F5344CB8AC3E}">
        <p14:creationId xmlns:p14="http://schemas.microsoft.com/office/powerpoint/2010/main" val="109580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Steps</a:t>
            </a:r>
            <a:endParaRPr lang="en-US" dirty="0"/>
          </a:p>
        </p:txBody>
      </p:sp>
      <p:sp>
        <p:nvSpPr>
          <p:cNvPr id="3" name="Content Placeholder 2"/>
          <p:cNvSpPr>
            <a:spLocks noGrp="1"/>
          </p:cNvSpPr>
          <p:nvPr>
            <p:ph idx="1"/>
          </p:nvPr>
        </p:nvSpPr>
        <p:spPr/>
        <p:txBody>
          <a:bodyPr/>
          <a:lstStyle/>
          <a:p>
            <a:r>
              <a:rPr lang="en-US"/>
              <a:t>We use variables in the following lessons: </a:t>
            </a:r>
          </a:p>
          <a:p>
            <a:pPr lvl="1"/>
            <a:r>
              <a:rPr lang="en-US"/>
              <a:t>Advanced: Menu System</a:t>
            </a:r>
          </a:p>
          <a:p>
            <a:pPr lvl="1"/>
            <a:r>
              <a:rPr lang="en-US"/>
              <a:t>Advanced: Parallel Beam Synchronization</a:t>
            </a:r>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5" name="Rectangle 1"/>
          <p:cNvSpPr>
            <a:spLocks noChangeArrowheads="1"/>
          </p:cNvSpPr>
          <p:nvPr/>
        </p:nvSpPr>
        <p:spPr bwMode="auto">
          <a:xfrm>
            <a:off x="496016" y="422817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304" y="3149063"/>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r>
              <a:rPr lang="en-US" dirty="0"/>
              <a:t>Prerequisites:  Data wires, Color Sensor, and Display Blocks, Wait blocks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10671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5-27 at 11.16.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942" y="1559389"/>
            <a:ext cx="1866900" cy="711200"/>
          </a:xfrm>
          <a:prstGeom prst="rect">
            <a:avLst/>
          </a:prstGeom>
        </p:spPr>
      </p:pic>
      <p:sp>
        <p:nvSpPr>
          <p:cNvPr id="44034" name="Title 1"/>
          <p:cNvSpPr>
            <a:spLocks noGrp="1"/>
          </p:cNvSpPr>
          <p:nvPr>
            <p:ph type="title"/>
          </p:nvPr>
        </p:nvSpPr>
        <p:spPr/>
        <p:txBody>
          <a:bodyPr>
            <a:normAutofit fontScale="90000"/>
          </a:bodyPr>
          <a:lstStyle/>
          <a:p>
            <a:r>
              <a:rPr lang="en-US" altLang="en-US" dirty="0"/>
              <a:t>Additional Tool: Wired Display Blocks</a:t>
            </a:r>
          </a:p>
        </p:txBody>
      </p:sp>
      <p:pic>
        <p:nvPicPr>
          <p:cNvPr id="44036"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rcRect l="11958" t="20966" r="55542" b="61258"/>
          <a:stretch>
            <a:fillRect/>
          </a:stretch>
        </p:blipFill>
        <p:spPr>
          <a:xfrm>
            <a:off x="1001908" y="2024527"/>
            <a:ext cx="5600700" cy="1724025"/>
          </a:xfrm>
        </p:spPr>
      </p:pic>
      <p:sp>
        <p:nvSpPr>
          <p:cNvPr id="3" name="Footer Placeholder 2"/>
          <p:cNvSpPr>
            <a:spLocks noGrp="1"/>
          </p:cNvSpPr>
          <p:nvPr>
            <p:ph type="ftr" sz="quarter" idx="11"/>
          </p:nvPr>
        </p:nvSpPr>
        <p:spPr/>
        <p:txBody>
          <a:bodyPr/>
          <a:lstStyle/>
          <a:p>
            <a:r>
              <a:rPr lang="en-US"/>
              <a:t>© 2015 EV3Lessons.com, Last edit 7/06/2016</a:t>
            </a:r>
          </a:p>
        </p:txBody>
      </p:sp>
      <p:sp>
        <p:nvSpPr>
          <p:cNvPr id="44035"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BF08A7-D6E4-494E-BF66-67A44E35DEB0}" type="slidenum">
              <a:rPr lang="en-US" altLang="en-US" sz="1400" smtClean="0"/>
              <a:pPr>
                <a:spcBef>
                  <a:spcPct val="0"/>
                </a:spcBef>
                <a:buClrTx/>
                <a:buSzTx/>
                <a:buFontTx/>
                <a:buNone/>
              </a:pPr>
              <a:t>3</a:t>
            </a:fld>
            <a:endParaRPr lang="en-US" altLang="en-US" sz="1400"/>
          </a:p>
        </p:txBody>
      </p:sp>
      <p:sp>
        <p:nvSpPr>
          <p:cNvPr id="44037" name="TextBox 5"/>
          <p:cNvSpPr txBox="1">
            <a:spLocks noChangeArrowheads="1"/>
          </p:cNvSpPr>
          <p:nvPr/>
        </p:nvSpPr>
        <p:spPr bwMode="auto">
          <a:xfrm>
            <a:off x="1481333" y="1962614"/>
            <a:ext cx="1828800" cy="307975"/>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to be displayed</a:t>
            </a:r>
          </a:p>
        </p:txBody>
      </p:sp>
      <p:cxnSp>
        <p:nvCxnSpPr>
          <p:cNvPr id="44038" name="Straight Arrow Connector 7"/>
          <p:cNvCxnSpPr>
            <a:cxnSpLocks noChangeShapeType="1"/>
            <a:stCxn id="44037" idx="3"/>
          </p:cNvCxnSpPr>
          <p:nvPr/>
        </p:nvCxnSpPr>
        <p:spPr bwMode="auto">
          <a:xfrm>
            <a:off x="3310133" y="2116602"/>
            <a:ext cx="365125" cy="317500"/>
          </a:xfrm>
          <a:prstGeom prst="straightConnector1">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39" name="TextBox 13"/>
          <p:cNvSpPr txBox="1">
            <a:spLocks noChangeArrowheads="1"/>
          </p:cNvSpPr>
          <p:nvPr/>
        </p:nvSpPr>
        <p:spPr bwMode="auto">
          <a:xfrm>
            <a:off x="4173733" y="1946739"/>
            <a:ext cx="2628900" cy="307975"/>
          </a:xfrm>
          <a:prstGeom prst="rect">
            <a:avLst/>
          </a:prstGeom>
          <a:no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Click on field to choose wired</a:t>
            </a:r>
          </a:p>
        </p:txBody>
      </p:sp>
      <p:cxnSp>
        <p:nvCxnSpPr>
          <p:cNvPr id="44040" name="Straight Arrow Connector 15"/>
          <p:cNvCxnSpPr>
            <a:cxnSpLocks noChangeShapeType="1"/>
          </p:cNvCxnSpPr>
          <p:nvPr/>
        </p:nvCxnSpPr>
        <p:spPr bwMode="auto">
          <a:xfrm>
            <a:off x="5688208" y="2254714"/>
            <a:ext cx="303213" cy="179388"/>
          </a:xfrm>
          <a:prstGeom prst="straightConnector1">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41" name="TextBox 17"/>
          <p:cNvSpPr txBox="1">
            <a:spLocks noChangeArrowheads="1"/>
          </p:cNvSpPr>
          <p:nvPr/>
        </p:nvSpPr>
        <p:spPr bwMode="auto">
          <a:xfrm>
            <a:off x="841571" y="4031127"/>
            <a:ext cx="2468562" cy="2030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supplied on a wire</a:t>
            </a:r>
          </a:p>
          <a:p>
            <a:pPr>
              <a:spcBef>
                <a:spcPct val="0"/>
              </a:spcBef>
              <a:buClrTx/>
              <a:buSzTx/>
              <a:buFontTx/>
              <a:buNone/>
            </a:pPr>
            <a:r>
              <a:rPr lang="en-US" altLang="en-US" sz="1400"/>
              <a:t>Erase screen before display</a:t>
            </a:r>
          </a:p>
          <a:p>
            <a:pPr>
              <a:spcBef>
                <a:spcPct val="0"/>
              </a:spcBef>
              <a:buClrTx/>
              <a:buSzTx/>
              <a:buFontTx/>
              <a:buNone/>
            </a:pPr>
            <a:r>
              <a:rPr lang="en-US" altLang="en-US" sz="1400"/>
              <a:t>Column to start display</a:t>
            </a:r>
          </a:p>
          <a:p>
            <a:pPr>
              <a:spcBef>
                <a:spcPct val="0"/>
              </a:spcBef>
              <a:buClrTx/>
              <a:buSzTx/>
              <a:buFontTx/>
              <a:buNone/>
            </a:pPr>
            <a:r>
              <a:rPr lang="en-US" altLang="en-US" sz="1400"/>
              <a:t>Row to start display</a:t>
            </a:r>
          </a:p>
          <a:p>
            <a:pPr>
              <a:spcBef>
                <a:spcPct val="0"/>
              </a:spcBef>
              <a:buClrTx/>
              <a:buSzTx/>
              <a:buFontTx/>
              <a:buNone/>
            </a:pPr>
            <a:r>
              <a:rPr lang="en-US" altLang="en-US" sz="1400"/>
              <a:t>Black or white text</a:t>
            </a:r>
          </a:p>
          <a:p>
            <a:pPr>
              <a:spcBef>
                <a:spcPct val="0"/>
              </a:spcBef>
              <a:buClrTx/>
              <a:buSzTx/>
              <a:buFontTx/>
              <a:buNone/>
            </a:pPr>
            <a:r>
              <a:rPr lang="en-US" altLang="en-US" sz="1400"/>
              <a:t>Text size</a:t>
            </a:r>
          </a:p>
          <a:p>
            <a:pPr lvl="1">
              <a:spcBef>
                <a:spcPct val="0"/>
              </a:spcBef>
              <a:buClrTx/>
              <a:buSzTx/>
              <a:buFontTx/>
              <a:buNone/>
            </a:pPr>
            <a:r>
              <a:rPr lang="en-US" altLang="en-US" sz="1400"/>
              <a:t>0 – small font</a:t>
            </a:r>
          </a:p>
          <a:p>
            <a:pPr lvl="1">
              <a:spcBef>
                <a:spcPct val="0"/>
              </a:spcBef>
              <a:buClrTx/>
              <a:buSzTx/>
              <a:buFontTx/>
              <a:buNone/>
            </a:pPr>
            <a:r>
              <a:rPr lang="en-US" altLang="en-US" sz="1400"/>
              <a:t>1 – small bold font</a:t>
            </a:r>
          </a:p>
          <a:p>
            <a:pPr lvl="1">
              <a:spcBef>
                <a:spcPct val="0"/>
              </a:spcBef>
              <a:buClrTx/>
              <a:buSzTx/>
              <a:buFontTx/>
              <a:buNone/>
            </a:pPr>
            <a:r>
              <a:rPr lang="en-US" altLang="en-US" sz="1400"/>
              <a:t>2 – large font</a:t>
            </a:r>
          </a:p>
        </p:txBody>
      </p:sp>
      <p:cxnSp>
        <p:nvCxnSpPr>
          <p:cNvPr id="44042" name="Elbow Connector 19"/>
          <p:cNvCxnSpPr>
            <a:cxnSpLocks noChangeShapeType="1"/>
          </p:cNvCxnSpPr>
          <p:nvPr/>
        </p:nvCxnSpPr>
        <p:spPr bwMode="auto">
          <a:xfrm flipV="1">
            <a:off x="2852933" y="3227852"/>
            <a:ext cx="1817688" cy="1004887"/>
          </a:xfrm>
          <a:prstGeom prst="bentConnector3">
            <a:avLst>
              <a:gd name="adj1" fmla="val 100315"/>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3" name="Elbow Connector 25"/>
          <p:cNvCxnSpPr>
            <a:cxnSpLocks noChangeShapeType="1"/>
          </p:cNvCxnSpPr>
          <p:nvPr/>
        </p:nvCxnSpPr>
        <p:spPr bwMode="auto">
          <a:xfrm flipV="1">
            <a:off x="2798958" y="3238964"/>
            <a:ext cx="2432050" cy="1400175"/>
          </a:xfrm>
          <a:prstGeom prst="bentConnector3">
            <a:avLst>
              <a:gd name="adj1" fmla="val 100139"/>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4" name="Elbow Connector 29"/>
          <p:cNvCxnSpPr>
            <a:cxnSpLocks noChangeShapeType="1"/>
          </p:cNvCxnSpPr>
          <p:nvPr/>
        </p:nvCxnSpPr>
        <p:spPr bwMode="auto">
          <a:xfrm flipV="1">
            <a:off x="3086296" y="3204039"/>
            <a:ext cx="1870075" cy="1230313"/>
          </a:xfrm>
          <a:prstGeom prst="bentConnector3">
            <a:avLst>
              <a:gd name="adj1" fmla="val 99870"/>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5" name="Elbow Connector 43014"/>
          <p:cNvCxnSpPr>
            <a:cxnSpLocks noChangeShapeType="1"/>
          </p:cNvCxnSpPr>
          <p:nvPr/>
        </p:nvCxnSpPr>
        <p:spPr bwMode="auto">
          <a:xfrm flipV="1">
            <a:off x="2578296" y="3238964"/>
            <a:ext cx="2909887" cy="1635125"/>
          </a:xfrm>
          <a:prstGeom prst="bentConnector3">
            <a:avLst>
              <a:gd name="adj1" fmla="val 100167"/>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6" name="Elbow Connector 43019"/>
          <p:cNvCxnSpPr>
            <a:cxnSpLocks noChangeShapeType="1"/>
          </p:cNvCxnSpPr>
          <p:nvPr/>
        </p:nvCxnSpPr>
        <p:spPr bwMode="auto">
          <a:xfrm flipV="1">
            <a:off x="2487808" y="3273889"/>
            <a:ext cx="3303588" cy="1773238"/>
          </a:xfrm>
          <a:prstGeom prst="bentConnector3">
            <a:avLst>
              <a:gd name="adj1" fmla="val 100319"/>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7" name="Elbow Connector 43022"/>
          <p:cNvCxnSpPr>
            <a:cxnSpLocks noChangeShapeType="1"/>
          </p:cNvCxnSpPr>
          <p:nvPr/>
        </p:nvCxnSpPr>
        <p:spPr bwMode="auto">
          <a:xfrm flipV="1">
            <a:off x="1663896" y="3273889"/>
            <a:ext cx="4327525" cy="1992313"/>
          </a:xfrm>
          <a:prstGeom prst="bentConnector3">
            <a:avLst>
              <a:gd name="adj1" fmla="val 100153"/>
            </a:avLst>
          </a:prstGeom>
          <a:noFill/>
          <a:ln w="9525" algn="ctr">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803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a:t>What is a variable?  Ans. A variable stores a value that you can use later in your program. Think of it like a notepad or a box that holds a value for you.</a:t>
            </a:r>
          </a:p>
          <a:p>
            <a:r>
              <a:rPr lang="en-US" altLang="en-US"/>
              <a:t>You can name the variable whatever you want</a:t>
            </a:r>
          </a:p>
          <a:p>
            <a:r>
              <a:rPr lang="en-US" altLang="en-US"/>
              <a:t>You can define the type of variable:</a:t>
            </a:r>
          </a:p>
          <a:p>
            <a:pPr lvl="1"/>
            <a:r>
              <a:rPr lang="en-US" altLang="en-US"/>
              <a:t>Numeric (Holds a number)</a:t>
            </a:r>
          </a:p>
          <a:p>
            <a:pPr lvl="1"/>
            <a:r>
              <a:rPr lang="en-US" altLang="en-US"/>
              <a:t>Logic (Holds True/False)</a:t>
            </a:r>
          </a:p>
          <a:p>
            <a:pPr lvl="1"/>
            <a:r>
              <a:rPr lang="en-US" altLang="en-US"/>
              <a:t>Text (Holds lines of text … “Hello World”)</a:t>
            </a:r>
          </a:p>
          <a:p>
            <a:pPr lvl="1"/>
            <a:r>
              <a:rPr lang="en-US" altLang="en-US"/>
              <a:t>Numeric Array (Holds a set of numbers … 1,2,3,10,55)</a:t>
            </a:r>
          </a:p>
          <a:p>
            <a:pPr lvl="1"/>
            <a:r>
              <a:rPr lang="en-US" altLang="en-US"/>
              <a:t>Logic Array (Holds a set of logic … True, True, False)</a:t>
            </a:r>
          </a:p>
          <a:p>
            <a:r>
              <a:rPr lang="en-US" altLang="en-US"/>
              <a:t>They can be used as either Inputs or Outputs so you can either….</a:t>
            </a:r>
          </a:p>
          <a:p>
            <a:pPr lvl="1"/>
            <a:r>
              <a:rPr lang="en-US" altLang="en-US"/>
              <a:t>Write – put a value into the variable</a:t>
            </a:r>
          </a:p>
          <a:p>
            <a:pPr lvl="1"/>
            <a:r>
              <a:rPr lang="en-US" altLang="en-US"/>
              <a:t>Read – retrieve the last value written to the variable</a:t>
            </a:r>
            <a:endParaRPr lang="en-US" altLang="en-US" dirty="0"/>
          </a:p>
        </p:txBody>
      </p:sp>
      <p:sp>
        <p:nvSpPr>
          <p:cNvPr id="2" name="Footer Placeholder 1"/>
          <p:cNvSpPr>
            <a:spLocks noGrp="1"/>
          </p:cNvSpPr>
          <p:nvPr>
            <p:ph type="ftr" sz="quarter" idx="11"/>
          </p:nvPr>
        </p:nvSpPr>
        <p:spPr/>
        <p:txBody>
          <a:bodyPr/>
          <a:lstStyle/>
          <a:p>
            <a:r>
              <a:rPr lang="en-US"/>
              <a:t>© 2015 EV3Lessons.com, Last edit 7/06/2016</a:t>
            </a:r>
          </a:p>
        </p:txBody>
      </p:sp>
      <p:sp>
        <p:nvSpPr>
          <p:cNvPr id="21508"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2108AA85-A6D8-41C5-ADE8-2A4032FE9326}" type="slidenum">
              <a:rPr lang="en-US" altLang="en-US" smtClean="0"/>
              <a:pPr/>
              <a:t>4</a:t>
            </a:fld>
            <a:endParaRPr lang="en-US" altLang="en-US"/>
          </a:p>
        </p:txBody>
      </p:sp>
    </p:spTree>
    <p:extLst>
      <p:ext uri="{BB962C8B-B14F-4D97-AF65-F5344CB8AC3E}">
        <p14:creationId xmlns:p14="http://schemas.microsoft.com/office/powerpoint/2010/main" val="280986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without too many data wires</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Array variables can store multiple data items without needing several wires or variables</a:t>
            </a:r>
          </a:p>
          <a:p>
            <a:r>
              <a:rPr lang="en-US" dirty="0"/>
              <a:t>Having too many data wires or variables makes your code messy</a:t>
            </a:r>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199312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5911" y="3785797"/>
            <a:ext cx="7933078" cy="19308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41770"/>
          <a:stretch/>
        </p:blipFill>
        <p:spPr>
          <a:xfrm>
            <a:off x="2417993" y="4456479"/>
            <a:ext cx="4678433" cy="924666"/>
          </a:xfrm>
          <a:prstGeom prst="rect">
            <a:avLst/>
          </a:prstGeom>
        </p:spPr>
      </p:pic>
      <p:sp>
        <p:nvSpPr>
          <p:cNvPr id="23554" name="Title 1"/>
          <p:cNvSpPr>
            <a:spLocks noGrp="1"/>
          </p:cNvSpPr>
          <p:nvPr>
            <p:ph type="title"/>
          </p:nvPr>
        </p:nvSpPr>
        <p:spPr/>
        <p:txBody>
          <a:bodyPr/>
          <a:lstStyle/>
          <a:p>
            <a:r>
              <a:rPr lang="en-US" altLang="en-US" dirty="0"/>
              <a:t>Variable Blocks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2355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3C1B68-4620-4308-B64D-C0AD2FB8EE8D}" type="slidenum">
              <a:rPr lang="en-US" altLang="en-US" sz="1400" smtClean="0"/>
              <a:pPr>
                <a:spcBef>
                  <a:spcPct val="0"/>
                </a:spcBef>
                <a:buClrTx/>
                <a:buSzTx/>
                <a:buFontTx/>
                <a:buNone/>
              </a:pPr>
              <a:t>6</a:t>
            </a:fld>
            <a:endParaRPr lang="en-US" altLang="en-US" sz="1400"/>
          </a:p>
        </p:txBody>
      </p:sp>
      <p:sp>
        <p:nvSpPr>
          <p:cNvPr id="23557" name="TextBox 5"/>
          <p:cNvSpPr txBox="1">
            <a:spLocks noChangeArrowheads="1"/>
          </p:cNvSpPr>
          <p:nvPr/>
        </p:nvSpPr>
        <p:spPr bwMode="auto">
          <a:xfrm>
            <a:off x="3168917" y="5195811"/>
            <a:ext cx="920455" cy="520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Numeric</a:t>
            </a:r>
          </a:p>
        </p:txBody>
      </p:sp>
      <p:sp>
        <p:nvSpPr>
          <p:cNvPr id="23558" name="TextBox 6"/>
          <p:cNvSpPr txBox="1">
            <a:spLocks noChangeArrowheads="1"/>
          </p:cNvSpPr>
          <p:nvPr/>
        </p:nvSpPr>
        <p:spPr bwMode="auto">
          <a:xfrm>
            <a:off x="2333963" y="5195811"/>
            <a:ext cx="8349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Read Numeric</a:t>
            </a:r>
          </a:p>
        </p:txBody>
      </p:sp>
      <p:sp>
        <p:nvSpPr>
          <p:cNvPr id="23559" name="TextBox 7"/>
          <p:cNvSpPr txBox="1">
            <a:spLocks noChangeArrowheads="1"/>
          </p:cNvSpPr>
          <p:nvPr/>
        </p:nvSpPr>
        <p:spPr bwMode="auto">
          <a:xfrm>
            <a:off x="6323169" y="5195811"/>
            <a:ext cx="8901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Logic</a:t>
            </a:r>
          </a:p>
        </p:txBody>
      </p:sp>
      <p:sp>
        <p:nvSpPr>
          <p:cNvPr id="23560" name="TextBox 8"/>
          <p:cNvSpPr txBox="1">
            <a:spLocks noChangeArrowheads="1"/>
          </p:cNvSpPr>
          <p:nvPr/>
        </p:nvSpPr>
        <p:spPr bwMode="auto">
          <a:xfrm>
            <a:off x="5597037" y="5195811"/>
            <a:ext cx="8382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Logic</a:t>
            </a:r>
          </a:p>
        </p:txBody>
      </p:sp>
      <p:sp>
        <p:nvSpPr>
          <p:cNvPr id="23561" name="TextBox 9"/>
          <p:cNvSpPr txBox="1">
            <a:spLocks noChangeArrowheads="1"/>
          </p:cNvSpPr>
          <p:nvPr/>
        </p:nvSpPr>
        <p:spPr bwMode="auto">
          <a:xfrm>
            <a:off x="4676582" y="5195811"/>
            <a:ext cx="1371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Text</a:t>
            </a:r>
          </a:p>
        </p:txBody>
      </p:sp>
      <p:pic>
        <p:nvPicPr>
          <p:cNvPr id="23563" name="Content Placeholder 4"/>
          <p:cNvPicPr>
            <a:picLocks noChangeAspect="1"/>
          </p:cNvPicPr>
          <p:nvPr/>
        </p:nvPicPr>
        <p:blipFill>
          <a:blip r:embed="rId3">
            <a:extLst>
              <a:ext uri="{28A0092B-C50C-407E-A947-70E740481C1C}">
                <a14:useLocalDpi xmlns:a14="http://schemas.microsoft.com/office/drawing/2010/main" val="0"/>
              </a:ext>
            </a:extLst>
          </a:blip>
          <a:srcRect l="20357" t="29369" r="77534" b="66257"/>
          <a:stretch>
            <a:fillRect/>
          </a:stretch>
        </p:blipFill>
        <p:spPr bwMode="auto">
          <a:xfrm>
            <a:off x="5647979" y="2694263"/>
            <a:ext cx="547687"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4" name="Content Placeholder 4"/>
          <p:cNvPicPr>
            <a:picLocks noChangeAspect="1"/>
          </p:cNvPicPr>
          <p:nvPr/>
        </p:nvPicPr>
        <p:blipFill>
          <a:blip r:embed="rId3">
            <a:extLst>
              <a:ext uri="{28A0092B-C50C-407E-A947-70E740481C1C}">
                <a14:useLocalDpi xmlns:a14="http://schemas.microsoft.com/office/drawing/2010/main" val="0"/>
              </a:ext>
            </a:extLst>
          </a:blip>
          <a:srcRect l="15787" t="28743" r="82455" b="67506"/>
          <a:stretch>
            <a:fillRect/>
          </a:stretch>
        </p:blipFill>
        <p:spPr bwMode="auto">
          <a:xfrm>
            <a:off x="5694016" y="1954488"/>
            <a:ext cx="457200"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5" name="Content Placeholder 4"/>
          <p:cNvPicPr>
            <a:picLocks noChangeAspect="1"/>
          </p:cNvPicPr>
          <p:nvPr/>
        </p:nvPicPr>
        <p:blipFill>
          <a:blip r:embed="rId3">
            <a:extLst>
              <a:ext uri="{28A0092B-C50C-407E-A947-70E740481C1C}">
                <a14:useLocalDpi xmlns:a14="http://schemas.microsoft.com/office/drawing/2010/main" val="0"/>
              </a:ext>
            </a:extLst>
          </a:blip>
          <a:srcRect l="25278" t="28743" r="72964" b="66882"/>
          <a:stretch>
            <a:fillRect/>
          </a:stretch>
        </p:blipFill>
        <p:spPr bwMode="auto">
          <a:xfrm>
            <a:off x="6617775" y="1954488"/>
            <a:ext cx="45720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6" name="Content Placeholder 4"/>
          <p:cNvPicPr>
            <a:picLocks noChangeAspect="1"/>
          </p:cNvPicPr>
          <p:nvPr/>
        </p:nvPicPr>
        <p:blipFill>
          <a:blip r:embed="rId3">
            <a:extLst>
              <a:ext uri="{28A0092B-C50C-407E-A947-70E740481C1C}">
                <a14:useLocalDpi xmlns:a14="http://schemas.microsoft.com/office/drawing/2010/main" val="0"/>
              </a:ext>
            </a:extLst>
          </a:blip>
          <a:srcRect l="29848" t="29369" r="68044" b="66882"/>
          <a:stretch>
            <a:fillRect/>
          </a:stretch>
        </p:blipFill>
        <p:spPr bwMode="auto">
          <a:xfrm>
            <a:off x="6568563" y="2802213"/>
            <a:ext cx="547687"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7" name="Content Placeholder 4"/>
          <p:cNvPicPr>
            <a:picLocks noChangeAspect="1"/>
          </p:cNvPicPr>
          <p:nvPr/>
        </p:nvPicPr>
        <p:blipFill>
          <a:blip r:embed="rId3">
            <a:extLst>
              <a:ext uri="{28A0092B-C50C-407E-A947-70E740481C1C}">
                <a14:useLocalDpi xmlns:a14="http://schemas.microsoft.com/office/drawing/2010/main" val="0"/>
              </a:ext>
            </a:extLst>
          </a:blip>
          <a:srcRect l="34770" t="28743" r="63472" b="66882"/>
          <a:stretch>
            <a:fillRect/>
          </a:stretch>
        </p:blipFill>
        <p:spPr bwMode="auto">
          <a:xfrm>
            <a:off x="7489815" y="1954226"/>
            <a:ext cx="457200"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68" name="Content Placeholder 4"/>
          <p:cNvPicPr>
            <a:picLocks noChangeAspect="1"/>
          </p:cNvPicPr>
          <p:nvPr/>
        </p:nvPicPr>
        <p:blipFill>
          <a:blip r:embed="rId3">
            <a:extLst>
              <a:ext uri="{28A0092B-C50C-407E-A947-70E740481C1C}">
                <a14:useLocalDpi xmlns:a14="http://schemas.microsoft.com/office/drawing/2010/main" val="0"/>
              </a:ext>
            </a:extLst>
          </a:blip>
          <a:srcRect l="39340" t="29369" r="58549" b="66882"/>
          <a:stretch>
            <a:fillRect/>
          </a:stretch>
        </p:blipFill>
        <p:spPr bwMode="auto">
          <a:xfrm>
            <a:off x="7443778" y="2811476"/>
            <a:ext cx="549275"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569" name="TextBox 20"/>
          <p:cNvSpPr txBox="1">
            <a:spLocks noChangeArrowheads="1"/>
          </p:cNvSpPr>
          <p:nvPr/>
        </p:nvSpPr>
        <p:spPr bwMode="auto">
          <a:xfrm>
            <a:off x="504460" y="2132037"/>
            <a:ext cx="365900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(Inputs) have a bump up</a:t>
            </a:r>
          </a:p>
        </p:txBody>
      </p:sp>
      <p:sp>
        <p:nvSpPr>
          <p:cNvPr id="23570" name="TextBox 21"/>
          <p:cNvSpPr txBox="1">
            <a:spLocks noChangeArrowheads="1"/>
          </p:cNvSpPr>
          <p:nvPr/>
        </p:nvSpPr>
        <p:spPr bwMode="auto">
          <a:xfrm>
            <a:off x="504460" y="2771799"/>
            <a:ext cx="365900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(Outputs) have a bump down</a:t>
            </a:r>
          </a:p>
        </p:txBody>
      </p:sp>
      <p:sp>
        <p:nvSpPr>
          <p:cNvPr id="23571" name="TextBox 22"/>
          <p:cNvSpPr txBox="1">
            <a:spLocks noChangeArrowheads="1"/>
          </p:cNvSpPr>
          <p:nvPr/>
        </p:nvSpPr>
        <p:spPr bwMode="auto">
          <a:xfrm>
            <a:off x="5516216" y="1586188"/>
            <a:ext cx="1016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Numeric</a:t>
            </a:r>
          </a:p>
        </p:txBody>
      </p:sp>
      <p:sp>
        <p:nvSpPr>
          <p:cNvPr id="23572" name="TextBox 23"/>
          <p:cNvSpPr txBox="1">
            <a:spLocks noChangeArrowheads="1"/>
          </p:cNvSpPr>
          <p:nvPr/>
        </p:nvSpPr>
        <p:spPr bwMode="auto">
          <a:xfrm>
            <a:off x="6498713" y="1595713"/>
            <a:ext cx="10160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Logic</a:t>
            </a:r>
          </a:p>
        </p:txBody>
      </p:sp>
      <p:sp>
        <p:nvSpPr>
          <p:cNvPr id="23573" name="TextBox 24"/>
          <p:cNvSpPr txBox="1">
            <a:spLocks noChangeArrowheads="1"/>
          </p:cNvSpPr>
          <p:nvPr/>
        </p:nvSpPr>
        <p:spPr bwMode="auto">
          <a:xfrm>
            <a:off x="7421538" y="1595713"/>
            <a:ext cx="1016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Text</a:t>
            </a:r>
          </a:p>
        </p:txBody>
      </p:sp>
      <p:sp>
        <p:nvSpPr>
          <p:cNvPr id="2" name="TextBox 1"/>
          <p:cNvSpPr txBox="1"/>
          <p:nvPr/>
        </p:nvSpPr>
        <p:spPr>
          <a:xfrm>
            <a:off x="767747" y="3785797"/>
            <a:ext cx="7200719" cy="646331"/>
          </a:xfrm>
          <a:prstGeom prst="rect">
            <a:avLst/>
          </a:prstGeom>
          <a:noFill/>
        </p:spPr>
        <p:txBody>
          <a:bodyPr wrap="square" rtlCol="0">
            <a:spAutoFit/>
          </a:bodyPr>
          <a:lstStyle/>
          <a:p>
            <a:r>
              <a:rPr lang="en-US" dirty="0"/>
              <a:t>Use the key above to identify if the variables are Inputs or Outputs and if they are Numeric, Logic or Text</a:t>
            </a:r>
          </a:p>
        </p:txBody>
      </p:sp>
      <p:sp>
        <p:nvSpPr>
          <p:cNvPr id="30" name="TextBox 9"/>
          <p:cNvSpPr txBox="1">
            <a:spLocks noChangeArrowheads="1"/>
          </p:cNvSpPr>
          <p:nvPr/>
        </p:nvSpPr>
        <p:spPr bwMode="auto">
          <a:xfrm>
            <a:off x="4066527" y="5195811"/>
            <a:ext cx="781004" cy="531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Text</a:t>
            </a:r>
          </a:p>
        </p:txBody>
      </p:sp>
      <p:sp>
        <p:nvSpPr>
          <p:cNvPr id="23" name="Rectangle 22"/>
          <p:cNvSpPr/>
          <p:nvPr/>
        </p:nvSpPr>
        <p:spPr>
          <a:xfrm>
            <a:off x="424969" y="5717424"/>
            <a:ext cx="8399717" cy="720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0000"/>
                </a:solidFill>
              </a:rPr>
              <a:t>TIP: You can change the type of variable at the bottom-left part of the block.</a:t>
            </a:r>
          </a:p>
          <a:p>
            <a:r>
              <a:rPr lang="en-US" dirty="0">
                <a:solidFill>
                  <a:srgbClr val="FF0000"/>
                </a:solidFill>
              </a:rPr>
              <a:t>When you display logic to the screen it will show 1 for True or 0 for False</a:t>
            </a:r>
          </a:p>
        </p:txBody>
      </p:sp>
    </p:spTree>
    <p:extLst>
      <p:ext uri="{BB962C8B-B14F-4D97-AF65-F5344CB8AC3E}">
        <p14:creationId xmlns:p14="http://schemas.microsoft.com/office/powerpoint/2010/main" val="22619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80">
                                          <p:stCondLst>
                                            <p:cond delay="0"/>
                                          </p:stCondLst>
                                        </p:cTn>
                                        <p:tgtEl>
                                          <p:spTgt spid="23559"/>
                                        </p:tgtEl>
                                      </p:cBhvr>
                                    </p:animEffect>
                                    <p:anim calcmode="lin" valueType="num">
                                      <p:cBhvr>
                                        <p:cTn id="8" dur="1822" tmFilter="0,0; 0.14,0.36; 0.43,0.73; 0.71,0.91; 1.0,1.0">
                                          <p:stCondLst>
                                            <p:cond delay="0"/>
                                          </p:stCondLst>
                                        </p:cTn>
                                        <p:tgtEl>
                                          <p:spTgt spid="235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9"/>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9"/>
                                        </p:tgtEl>
                                      </p:cBhvr>
                                      <p:to x="100000" y="60000"/>
                                    </p:animScale>
                                    <p:animScale>
                                      <p:cBhvr>
                                        <p:cTn id="14" dur="166" decel="50000">
                                          <p:stCondLst>
                                            <p:cond delay="676"/>
                                          </p:stCondLst>
                                        </p:cTn>
                                        <p:tgtEl>
                                          <p:spTgt spid="23559"/>
                                        </p:tgtEl>
                                      </p:cBhvr>
                                      <p:to x="100000" y="100000"/>
                                    </p:animScale>
                                    <p:animScale>
                                      <p:cBhvr>
                                        <p:cTn id="15" dur="26">
                                          <p:stCondLst>
                                            <p:cond delay="1312"/>
                                          </p:stCondLst>
                                        </p:cTn>
                                        <p:tgtEl>
                                          <p:spTgt spid="23559"/>
                                        </p:tgtEl>
                                      </p:cBhvr>
                                      <p:to x="100000" y="80000"/>
                                    </p:animScale>
                                    <p:animScale>
                                      <p:cBhvr>
                                        <p:cTn id="16" dur="166" decel="50000">
                                          <p:stCondLst>
                                            <p:cond delay="1338"/>
                                          </p:stCondLst>
                                        </p:cTn>
                                        <p:tgtEl>
                                          <p:spTgt spid="23559"/>
                                        </p:tgtEl>
                                      </p:cBhvr>
                                      <p:to x="100000" y="100000"/>
                                    </p:animScale>
                                    <p:animScale>
                                      <p:cBhvr>
                                        <p:cTn id="17" dur="26">
                                          <p:stCondLst>
                                            <p:cond delay="1642"/>
                                          </p:stCondLst>
                                        </p:cTn>
                                        <p:tgtEl>
                                          <p:spTgt spid="23559"/>
                                        </p:tgtEl>
                                      </p:cBhvr>
                                      <p:to x="100000" y="90000"/>
                                    </p:animScale>
                                    <p:animScale>
                                      <p:cBhvr>
                                        <p:cTn id="18" dur="166" decel="50000">
                                          <p:stCondLst>
                                            <p:cond delay="1668"/>
                                          </p:stCondLst>
                                        </p:cTn>
                                        <p:tgtEl>
                                          <p:spTgt spid="23559"/>
                                        </p:tgtEl>
                                      </p:cBhvr>
                                      <p:to x="100000" y="100000"/>
                                    </p:animScale>
                                    <p:animScale>
                                      <p:cBhvr>
                                        <p:cTn id="19" dur="26">
                                          <p:stCondLst>
                                            <p:cond delay="1808"/>
                                          </p:stCondLst>
                                        </p:cTn>
                                        <p:tgtEl>
                                          <p:spTgt spid="23559"/>
                                        </p:tgtEl>
                                      </p:cBhvr>
                                      <p:to x="100000" y="95000"/>
                                    </p:animScale>
                                    <p:animScale>
                                      <p:cBhvr>
                                        <p:cTn id="20" dur="166" decel="50000">
                                          <p:stCondLst>
                                            <p:cond delay="1834"/>
                                          </p:stCondLst>
                                        </p:cTn>
                                        <p:tgtEl>
                                          <p:spTgt spid="2355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560"/>
                                        </p:tgtEl>
                                        <p:attrNameLst>
                                          <p:attrName>style.visibility</p:attrName>
                                        </p:attrNameLst>
                                      </p:cBhvr>
                                      <p:to>
                                        <p:strVal val="visible"/>
                                      </p:to>
                                    </p:set>
                                    <p:animEffect transition="in" filter="wipe(down)">
                                      <p:cBhvr>
                                        <p:cTn id="23" dur="580">
                                          <p:stCondLst>
                                            <p:cond delay="0"/>
                                          </p:stCondLst>
                                        </p:cTn>
                                        <p:tgtEl>
                                          <p:spTgt spid="23560"/>
                                        </p:tgtEl>
                                      </p:cBhvr>
                                    </p:animEffect>
                                    <p:anim calcmode="lin" valueType="num">
                                      <p:cBhvr>
                                        <p:cTn id="24" dur="1822" tmFilter="0,0; 0.14,0.36; 0.43,0.73; 0.71,0.91; 1.0,1.0">
                                          <p:stCondLst>
                                            <p:cond delay="0"/>
                                          </p:stCondLst>
                                        </p:cTn>
                                        <p:tgtEl>
                                          <p:spTgt spid="2356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56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56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56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560"/>
                                        </p:tgtEl>
                                        <p:attrNameLst>
                                          <p:attrName>ppt_y</p:attrName>
                                        </p:attrNameLst>
                                      </p:cBhvr>
                                      <p:tavLst>
                                        <p:tav tm="0" fmla="#ppt_y-sin(pi*$)/81">
                                          <p:val>
                                            <p:fltVal val="0"/>
                                          </p:val>
                                        </p:tav>
                                        <p:tav tm="100000">
                                          <p:val>
                                            <p:fltVal val="1"/>
                                          </p:val>
                                        </p:tav>
                                      </p:tavLst>
                                    </p:anim>
                                    <p:animScale>
                                      <p:cBhvr>
                                        <p:cTn id="29" dur="26">
                                          <p:stCondLst>
                                            <p:cond delay="650"/>
                                          </p:stCondLst>
                                        </p:cTn>
                                        <p:tgtEl>
                                          <p:spTgt spid="23560"/>
                                        </p:tgtEl>
                                      </p:cBhvr>
                                      <p:to x="100000" y="60000"/>
                                    </p:animScale>
                                    <p:animScale>
                                      <p:cBhvr>
                                        <p:cTn id="30" dur="166" decel="50000">
                                          <p:stCondLst>
                                            <p:cond delay="676"/>
                                          </p:stCondLst>
                                        </p:cTn>
                                        <p:tgtEl>
                                          <p:spTgt spid="23560"/>
                                        </p:tgtEl>
                                      </p:cBhvr>
                                      <p:to x="100000" y="100000"/>
                                    </p:animScale>
                                    <p:animScale>
                                      <p:cBhvr>
                                        <p:cTn id="31" dur="26">
                                          <p:stCondLst>
                                            <p:cond delay="1312"/>
                                          </p:stCondLst>
                                        </p:cTn>
                                        <p:tgtEl>
                                          <p:spTgt spid="23560"/>
                                        </p:tgtEl>
                                      </p:cBhvr>
                                      <p:to x="100000" y="80000"/>
                                    </p:animScale>
                                    <p:animScale>
                                      <p:cBhvr>
                                        <p:cTn id="32" dur="166" decel="50000">
                                          <p:stCondLst>
                                            <p:cond delay="1338"/>
                                          </p:stCondLst>
                                        </p:cTn>
                                        <p:tgtEl>
                                          <p:spTgt spid="23560"/>
                                        </p:tgtEl>
                                      </p:cBhvr>
                                      <p:to x="100000" y="100000"/>
                                    </p:animScale>
                                    <p:animScale>
                                      <p:cBhvr>
                                        <p:cTn id="33" dur="26">
                                          <p:stCondLst>
                                            <p:cond delay="1642"/>
                                          </p:stCondLst>
                                        </p:cTn>
                                        <p:tgtEl>
                                          <p:spTgt spid="23560"/>
                                        </p:tgtEl>
                                      </p:cBhvr>
                                      <p:to x="100000" y="90000"/>
                                    </p:animScale>
                                    <p:animScale>
                                      <p:cBhvr>
                                        <p:cTn id="34" dur="166" decel="50000">
                                          <p:stCondLst>
                                            <p:cond delay="1668"/>
                                          </p:stCondLst>
                                        </p:cTn>
                                        <p:tgtEl>
                                          <p:spTgt spid="23560"/>
                                        </p:tgtEl>
                                      </p:cBhvr>
                                      <p:to x="100000" y="100000"/>
                                    </p:animScale>
                                    <p:animScale>
                                      <p:cBhvr>
                                        <p:cTn id="35" dur="26">
                                          <p:stCondLst>
                                            <p:cond delay="1808"/>
                                          </p:stCondLst>
                                        </p:cTn>
                                        <p:tgtEl>
                                          <p:spTgt spid="23560"/>
                                        </p:tgtEl>
                                      </p:cBhvr>
                                      <p:to x="100000" y="95000"/>
                                    </p:animScale>
                                    <p:animScale>
                                      <p:cBhvr>
                                        <p:cTn id="36" dur="166" decel="50000">
                                          <p:stCondLst>
                                            <p:cond delay="1834"/>
                                          </p:stCondLst>
                                        </p:cTn>
                                        <p:tgtEl>
                                          <p:spTgt spid="2356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wipe(down)">
                                      <p:cBhvr>
                                        <p:cTn id="39" dur="580">
                                          <p:stCondLst>
                                            <p:cond delay="0"/>
                                          </p:stCondLst>
                                        </p:cTn>
                                        <p:tgtEl>
                                          <p:spTgt spid="23561"/>
                                        </p:tgtEl>
                                      </p:cBhvr>
                                    </p:animEffect>
                                    <p:anim calcmode="lin" valueType="num">
                                      <p:cBhvr>
                                        <p:cTn id="40" dur="1822" tmFilter="0,0; 0.14,0.36; 0.43,0.73; 0.71,0.91; 1.0,1.0">
                                          <p:stCondLst>
                                            <p:cond delay="0"/>
                                          </p:stCondLst>
                                        </p:cTn>
                                        <p:tgtEl>
                                          <p:spTgt spid="2356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56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56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56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561"/>
                                        </p:tgtEl>
                                        <p:attrNameLst>
                                          <p:attrName>ppt_y</p:attrName>
                                        </p:attrNameLst>
                                      </p:cBhvr>
                                      <p:tavLst>
                                        <p:tav tm="0" fmla="#ppt_y-sin(pi*$)/81">
                                          <p:val>
                                            <p:fltVal val="0"/>
                                          </p:val>
                                        </p:tav>
                                        <p:tav tm="100000">
                                          <p:val>
                                            <p:fltVal val="1"/>
                                          </p:val>
                                        </p:tav>
                                      </p:tavLst>
                                    </p:anim>
                                    <p:animScale>
                                      <p:cBhvr>
                                        <p:cTn id="45" dur="26">
                                          <p:stCondLst>
                                            <p:cond delay="650"/>
                                          </p:stCondLst>
                                        </p:cTn>
                                        <p:tgtEl>
                                          <p:spTgt spid="23561"/>
                                        </p:tgtEl>
                                      </p:cBhvr>
                                      <p:to x="100000" y="60000"/>
                                    </p:animScale>
                                    <p:animScale>
                                      <p:cBhvr>
                                        <p:cTn id="46" dur="166" decel="50000">
                                          <p:stCondLst>
                                            <p:cond delay="676"/>
                                          </p:stCondLst>
                                        </p:cTn>
                                        <p:tgtEl>
                                          <p:spTgt spid="23561"/>
                                        </p:tgtEl>
                                      </p:cBhvr>
                                      <p:to x="100000" y="100000"/>
                                    </p:animScale>
                                    <p:animScale>
                                      <p:cBhvr>
                                        <p:cTn id="47" dur="26">
                                          <p:stCondLst>
                                            <p:cond delay="1312"/>
                                          </p:stCondLst>
                                        </p:cTn>
                                        <p:tgtEl>
                                          <p:spTgt spid="23561"/>
                                        </p:tgtEl>
                                      </p:cBhvr>
                                      <p:to x="100000" y="80000"/>
                                    </p:animScale>
                                    <p:animScale>
                                      <p:cBhvr>
                                        <p:cTn id="48" dur="166" decel="50000">
                                          <p:stCondLst>
                                            <p:cond delay="1338"/>
                                          </p:stCondLst>
                                        </p:cTn>
                                        <p:tgtEl>
                                          <p:spTgt spid="23561"/>
                                        </p:tgtEl>
                                      </p:cBhvr>
                                      <p:to x="100000" y="100000"/>
                                    </p:animScale>
                                    <p:animScale>
                                      <p:cBhvr>
                                        <p:cTn id="49" dur="26">
                                          <p:stCondLst>
                                            <p:cond delay="1642"/>
                                          </p:stCondLst>
                                        </p:cTn>
                                        <p:tgtEl>
                                          <p:spTgt spid="23561"/>
                                        </p:tgtEl>
                                      </p:cBhvr>
                                      <p:to x="100000" y="90000"/>
                                    </p:animScale>
                                    <p:animScale>
                                      <p:cBhvr>
                                        <p:cTn id="50" dur="166" decel="50000">
                                          <p:stCondLst>
                                            <p:cond delay="1668"/>
                                          </p:stCondLst>
                                        </p:cTn>
                                        <p:tgtEl>
                                          <p:spTgt spid="23561"/>
                                        </p:tgtEl>
                                      </p:cBhvr>
                                      <p:to x="100000" y="100000"/>
                                    </p:animScale>
                                    <p:animScale>
                                      <p:cBhvr>
                                        <p:cTn id="51" dur="26">
                                          <p:stCondLst>
                                            <p:cond delay="1808"/>
                                          </p:stCondLst>
                                        </p:cTn>
                                        <p:tgtEl>
                                          <p:spTgt spid="23561"/>
                                        </p:tgtEl>
                                      </p:cBhvr>
                                      <p:to x="100000" y="95000"/>
                                    </p:animScale>
                                    <p:animScale>
                                      <p:cBhvr>
                                        <p:cTn id="52" dur="166" decel="50000">
                                          <p:stCondLst>
                                            <p:cond delay="1834"/>
                                          </p:stCondLst>
                                        </p:cTn>
                                        <p:tgtEl>
                                          <p:spTgt spid="2356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80">
                                          <p:stCondLst>
                                            <p:cond delay="0"/>
                                          </p:stCondLst>
                                        </p:cTn>
                                        <p:tgtEl>
                                          <p:spTgt spid="30"/>
                                        </p:tgtEl>
                                      </p:cBhvr>
                                    </p:animEffect>
                                    <p:anim calcmode="lin" valueType="num">
                                      <p:cBhvr>
                                        <p:cTn id="5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1" dur="26">
                                          <p:stCondLst>
                                            <p:cond delay="650"/>
                                          </p:stCondLst>
                                        </p:cTn>
                                        <p:tgtEl>
                                          <p:spTgt spid="30"/>
                                        </p:tgtEl>
                                      </p:cBhvr>
                                      <p:to x="100000" y="60000"/>
                                    </p:animScale>
                                    <p:animScale>
                                      <p:cBhvr>
                                        <p:cTn id="62" dur="166" decel="50000">
                                          <p:stCondLst>
                                            <p:cond delay="676"/>
                                          </p:stCondLst>
                                        </p:cTn>
                                        <p:tgtEl>
                                          <p:spTgt spid="30"/>
                                        </p:tgtEl>
                                      </p:cBhvr>
                                      <p:to x="100000" y="100000"/>
                                    </p:animScale>
                                    <p:animScale>
                                      <p:cBhvr>
                                        <p:cTn id="63" dur="26">
                                          <p:stCondLst>
                                            <p:cond delay="1312"/>
                                          </p:stCondLst>
                                        </p:cTn>
                                        <p:tgtEl>
                                          <p:spTgt spid="30"/>
                                        </p:tgtEl>
                                      </p:cBhvr>
                                      <p:to x="100000" y="80000"/>
                                    </p:animScale>
                                    <p:animScale>
                                      <p:cBhvr>
                                        <p:cTn id="64" dur="166" decel="50000">
                                          <p:stCondLst>
                                            <p:cond delay="1338"/>
                                          </p:stCondLst>
                                        </p:cTn>
                                        <p:tgtEl>
                                          <p:spTgt spid="30"/>
                                        </p:tgtEl>
                                      </p:cBhvr>
                                      <p:to x="100000" y="100000"/>
                                    </p:animScale>
                                    <p:animScale>
                                      <p:cBhvr>
                                        <p:cTn id="65" dur="26">
                                          <p:stCondLst>
                                            <p:cond delay="1642"/>
                                          </p:stCondLst>
                                        </p:cTn>
                                        <p:tgtEl>
                                          <p:spTgt spid="30"/>
                                        </p:tgtEl>
                                      </p:cBhvr>
                                      <p:to x="100000" y="90000"/>
                                    </p:animScale>
                                    <p:animScale>
                                      <p:cBhvr>
                                        <p:cTn id="66" dur="166" decel="50000">
                                          <p:stCondLst>
                                            <p:cond delay="1668"/>
                                          </p:stCondLst>
                                        </p:cTn>
                                        <p:tgtEl>
                                          <p:spTgt spid="30"/>
                                        </p:tgtEl>
                                      </p:cBhvr>
                                      <p:to x="100000" y="100000"/>
                                    </p:animScale>
                                    <p:animScale>
                                      <p:cBhvr>
                                        <p:cTn id="67" dur="26">
                                          <p:stCondLst>
                                            <p:cond delay="1808"/>
                                          </p:stCondLst>
                                        </p:cTn>
                                        <p:tgtEl>
                                          <p:spTgt spid="30"/>
                                        </p:tgtEl>
                                      </p:cBhvr>
                                      <p:to x="100000" y="95000"/>
                                    </p:animScale>
                                    <p:animScale>
                                      <p:cBhvr>
                                        <p:cTn id="68" dur="166" decel="50000">
                                          <p:stCondLst>
                                            <p:cond delay="1834"/>
                                          </p:stCondLst>
                                        </p:cTn>
                                        <p:tgtEl>
                                          <p:spTgt spid="3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557"/>
                                        </p:tgtEl>
                                        <p:attrNameLst>
                                          <p:attrName>style.visibility</p:attrName>
                                        </p:attrNameLst>
                                      </p:cBhvr>
                                      <p:to>
                                        <p:strVal val="visible"/>
                                      </p:to>
                                    </p:set>
                                    <p:animEffect transition="in" filter="wipe(down)">
                                      <p:cBhvr>
                                        <p:cTn id="71" dur="580">
                                          <p:stCondLst>
                                            <p:cond delay="0"/>
                                          </p:stCondLst>
                                        </p:cTn>
                                        <p:tgtEl>
                                          <p:spTgt spid="23557"/>
                                        </p:tgtEl>
                                      </p:cBhvr>
                                    </p:animEffect>
                                    <p:anim calcmode="lin" valueType="num">
                                      <p:cBhvr>
                                        <p:cTn id="72" dur="1822" tmFilter="0,0; 0.14,0.36; 0.43,0.73; 0.71,0.91; 1.0,1.0">
                                          <p:stCondLst>
                                            <p:cond delay="0"/>
                                          </p:stCondLst>
                                        </p:cTn>
                                        <p:tgtEl>
                                          <p:spTgt spid="2355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55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55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55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557"/>
                                        </p:tgtEl>
                                        <p:attrNameLst>
                                          <p:attrName>ppt_y</p:attrName>
                                        </p:attrNameLst>
                                      </p:cBhvr>
                                      <p:tavLst>
                                        <p:tav tm="0" fmla="#ppt_y-sin(pi*$)/81">
                                          <p:val>
                                            <p:fltVal val="0"/>
                                          </p:val>
                                        </p:tav>
                                        <p:tav tm="100000">
                                          <p:val>
                                            <p:fltVal val="1"/>
                                          </p:val>
                                        </p:tav>
                                      </p:tavLst>
                                    </p:anim>
                                    <p:animScale>
                                      <p:cBhvr>
                                        <p:cTn id="77" dur="26">
                                          <p:stCondLst>
                                            <p:cond delay="650"/>
                                          </p:stCondLst>
                                        </p:cTn>
                                        <p:tgtEl>
                                          <p:spTgt spid="23557"/>
                                        </p:tgtEl>
                                      </p:cBhvr>
                                      <p:to x="100000" y="60000"/>
                                    </p:animScale>
                                    <p:animScale>
                                      <p:cBhvr>
                                        <p:cTn id="78" dur="166" decel="50000">
                                          <p:stCondLst>
                                            <p:cond delay="676"/>
                                          </p:stCondLst>
                                        </p:cTn>
                                        <p:tgtEl>
                                          <p:spTgt spid="23557"/>
                                        </p:tgtEl>
                                      </p:cBhvr>
                                      <p:to x="100000" y="100000"/>
                                    </p:animScale>
                                    <p:animScale>
                                      <p:cBhvr>
                                        <p:cTn id="79" dur="26">
                                          <p:stCondLst>
                                            <p:cond delay="1312"/>
                                          </p:stCondLst>
                                        </p:cTn>
                                        <p:tgtEl>
                                          <p:spTgt spid="23557"/>
                                        </p:tgtEl>
                                      </p:cBhvr>
                                      <p:to x="100000" y="80000"/>
                                    </p:animScale>
                                    <p:animScale>
                                      <p:cBhvr>
                                        <p:cTn id="80" dur="166" decel="50000">
                                          <p:stCondLst>
                                            <p:cond delay="1338"/>
                                          </p:stCondLst>
                                        </p:cTn>
                                        <p:tgtEl>
                                          <p:spTgt spid="23557"/>
                                        </p:tgtEl>
                                      </p:cBhvr>
                                      <p:to x="100000" y="100000"/>
                                    </p:animScale>
                                    <p:animScale>
                                      <p:cBhvr>
                                        <p:cTn id="81" dur="26">
                                          <p:stCondLst>
                                            <p:cond delay="1642"/>
                                          </p:stCondLst>
                                        </p:cTn>
                                        <p:tgtEl>
                                          <p:spTgt spid="23557"/>
                                        </p:tgtEl>
                                      </p:cBhvr>
                                      <p:to x="100000" y="90000"/>
                                    </p:animScale>
                                    <p:animScale>
                                      <p:cBhvr>
                                        <p:cTn id="82" dur="166" decel="50000">
                                          <p:stCondLst>
                                            <p:cond delay="1668"/>
                                          </p:stCondLst>
                                        </p:cTn>
                                        <p:tgtEl>
                                          <p:spTgt spid="23557"/>
                                        </p:tgtEl>
                                      </p:cBhvr>
                                      <p:to x="100000" y="100000"/>
                                    </p:animScale>
                                    <p:animScale>
                                      <p:cBhvr>
                                        <p:cTn id="83" dur="26">
                                          <p:stCondLst>
                                            <p:cond delay="1808"/>
                                          </p:stCondLst>
                                        </p:cTn>
                                        <p:tgtEl>
                                          <p:spTgt spid="23557"/>
                                        </p:tgtEl>
                                      </p:cBhvr>
                                      <p:to x="100000" y="95000"/>
                                    </p:animScale>
                                    <p:animScale>
                                      <p:cBhvr>
                                        <p:cTn id="84" dur="166" decel="50000">
                                          <p:stCondLst>
                                            <p:cond delay="1834"/>
                                          </p:stCondLst>
                                        </p:cTn>
                                        <p:tgtEl>
                                          <p:spTgt spid="2355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3558"/>
                                        </p:tgtEl>
                                        <p:attrNameLst>
                                          <p:attrName>style.visibility</p:attrName>
                                        </p:attrNameLst>
                                      </p:cBhvr>
                                      <p:to>
                                        <p:strVal val="visible"/>
                                      </p:to>
                                    </p:set>
                                    <p:animEffect transition="in" filter="wipe(down)">
                                      <p:cBhvr>
                                        <p:cTn id="87" dur="580">
                                          <p:stCondLst>
                                            <p:cond delay="0"/>
                                          </p:stCondLst>
                                        </p:cTn>
                                        <p:tgtEl>
                                          <p:spTgt spid="23558"/>
                                        </p:tgtEl>
                                      </p:cBhvr>
                                    </p:animEffect>
                                    <p:anim calcmode="lin" valueType="num">
                                      <p:cBhvr>
                                        <p:cTn id="88" dur="1822" tmFilter="0,0; 0.14,0.36; 0.43,0.73; 0.71,0.91; 1.0,1.0">
                                          <p:stCondLst>
                                            <p:cond delay="0"/>
                                          </p:stCondLst>
                                        </p:cTn>
                                        <p:tgtEl>
                                          <p:spTgt spid="2355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355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355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355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3558"/>
                                        </p:tgtEl>
                                        <p:attrNameLst>
                                          <p:attrName>ppt_y</p:attrName>
                                        </p:attrNameLst>
                                      </p:cBhvr>
                                      <p:tavLst>
                                        <p:tav tm="0" fmla="#ppt_y-sin(pi*$)/81">
                                          <p:val>
                                            <p:fltVal val="0"/>
                                          </p:val>
                                        </p:tav>
                                        <p:tav tm="100000">
                                          <p:val>
                                            <p:fltVal val="1"/>
                                          </p:val>
                                        </p:tav>
                                      </p:tavLst>
                                    </p:anim>
                                    <p:animScale>
                                      <p:cBhvr>
                                        <p:cTn id="93" dur="26">
                                          <p:stCondLst>
                                            <p:cond delay="650"/>
                                          </p:stCondLst>
                                        </p:cTn>
                                        <p:tgtEl>
                                          <p:spTgt spid="23558"/>
                                        </p:tgtEl>
                                      </p:cBhvr>
                                      <p:to x="100000" y="60000"/>
                                    </p:animScale>
                                    <p:animScale>
                                      <p:cBhvr>
                                        <p:cTn id="94" dur="166" decel="50000">
                                          <p:stCondLst>
                                            <p:cond delay="676"/>
                                          </p:stCondLst>
                                        </p:cTn>
                                        <p:tgtEl>
                                          <p:spTgt spid="23558"/>
                                        </p:tgtEl>
                                      </p:cBhvr>
                                      <p:to x="100000" y="100000"/>
                                    </p:animScale>
                                    <p:animScale>
                                      <p:cBhvr>
                                        <p:cTn id="95" dur="26">
                                          <p:stCondLst>
                                            <p:cond delay="1312"/>
                                          </p:stCondLst>
                                        </p:cTn>
                                        <p:tgtEl>
                                          <p:spTgt spid="23558"/>
                                        </p:tgtEl>
                                      </p:cBhvr>
                                      <p:to x="100000" y="80000"/>
                                    </p:animScale>
                                    <p:animScale>
                                      <p:cBhvr>
                                        <p:cTn id="96" dur="166" decel="50000">
                                          <p:stCondLst>
                                            <p:cond delay="1338"/>
                                          </p:stCondLst>
                                        </p:cTn>
                                        <p:tgtEl>
                                          <p:spTgt spid="23558"/>
                                        </p:tgtEl>
                                      </p:cBhvr>
                                      <p:to x="100000" y="100000"/>
                                    </p:animScale>
                                    <p:animScale>
                                      <p:cBhvr>
                                        <p:cTn id="97" dur="26">
                                          <p:stCondLst>
                                            <p:cond delay="1642"/>
                                          </p:stCondLst>
                                        </p:cTn>
                                        <p:tgtEl>
                                          <p:spTgt spid="23558"/>
                                        </p:tgtEl>
                                      </p:cBhvr>
                                      <p:to x="100000" y="90000"/>
                                    </p:animScale>
                                    <p:animScale>
                                      <p:cBhvr>
                                        <p:cTn id="98" dur="166" decel="50000">
                                          <p:stCondLst>
                                            <p:cond delay="1668"/>
                                          </p:stCondLst>
                                        </p:cTn>
                                        <p:tgtEl>
                                          <p:spTgt spid="23558"/>
                                        </p:tgtEl>
                                      </p:cBhvr>
                                      <p:to x="100000" y="100000"/>
                                    </p:animScale>
                                    <p:animScale>
                                      <p:cBhvr>
                                        <p:cTn id="99" dur="26">
                                          <p:stCondLst>
                                            <p:cond delay="1808"/>
                                          </p:stCondLst>
                                        </p:cTn>
                                        <p:tgtEl>
                                          <p:spTgt spid="23558"/>
                                        </p:tgtEl>
                                      </p:cBhvr>
                                      <p:to x="100000" y="95000"/>
                                    </p:animScale>
                                    <p:animScale>
                                      <p:cBhvr>
                                        <p:cTn id="100" dur="166" decel="50000">
                                          <p:stCondLst>
                                            <p:cond delay="1834"/>
                                          </p:stCondLst>
                                        </p:cTn>
                                        <p:tgtEl>
                                          <p:spTgt spid="23558"/>
                                        </p:tgtEl>
                                      </p:cBhvr>
                                      <p:to x="100000" y="100000"/>
                                    </p:animScale>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3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Outputs of Different Types of Variables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7" name="Picture 6"/>
          <p:cNvPicPr>
            <a:picLocks noChangeAspect="1"/>
          </p:cNvPicPr>
          <p:nvPr/>
        </p:nvPicPr>
        <p:blipFill rotWithShape="1">
          <a:blip r:embed="rId3"/>
          <a:srcRect b="9334"/>
          <a:stretch/>
        </p:blipFill>
        <p:spPr>
          <a:xfrm>
            <a:off x="121848" y="2252593"/>
            <a:ext cx="7303496" cy="3926537"/>
          </a:xfrm>
          <a:prstGeom prst="rect">
            <a:avLst/>
          </a:prstGeom>
        </p:spPr>
      </p:pic>
      <p:sp>
        <p:nvSpPr>
          <p:cNvPr id="8" name="TextBox 7"/>
          <p:cNvSpPr txBox="1"/>
          <p:nvPr/>
        </p:nvSpPr>
        <p:spPr>
          <a:xfrm>
            <a:off x="6988222" y="2273789"/>
            <a:ext cx="2049026" cy="1200329"/>
          </a:xfrm>
          <a:prstGeom prst="rect">
            <a:avLst/>
          </a:prstGeom>
          <a:noFill/>
        </p:spPr>
        <p:txBody>
          <a:bodyPr wrap="square" rtlCol="0">
            <a:spAutoFit/>
          </a:bodyPr>
          <a:lstStyle/>
          <a:p>
            <a:r>
              <a:rPr lang="en-US" dirty="0"/>
              <a:t>Numeric Variables:</a:t>
            </a:r>
          </a:p>
          <a:p>
            <a:r>
              <a:rPr lang="en-US" dirty="0"/>
              <a:t>This will display 10 on the screen</a:t>
            </a:r>
          </a:p>
        </p:txBody>
      </p:sp>
      <p:sp>
        <p:nvSpPr>
          <p:cNvPr id="9" name="TextBox 8"/>
          <p:cNvSpPr txBox="1"/>
          <p:nvPr/>
        </p:nvSpPr>
        <p:spPr>
          <a:xfrm>
            <a:off x="6979848" y="3432541"/>
            <a:ext cx="1844674" cy="923330"/>
          </a:xfrm>
          <a:prstGeom prst="rect">
            <a:avLst/>
          </a:prstGeom>
          <a:noFill/>
        </p:spPr>
        <p:txBody>
          <a:bodyPr wrap="square" rtlCol="0">
            <a:spAutoFit/>
          </a:bodyPr>
          <a:lstStyle/>
          <a:p>
            <a:r>
              <a:rPr lang="en-US" dirty="0"/>
              <a:t>Logic Variables:</a:t>
            </a:r>
          </a:p>
          <a:p>
            <a:r>
              <a:rPr lang="en-US" dirty="0"/>
              <a:t>This will display 0 on the screen</a:t>
            </a:r>
          </a:p>
        </p:txBody>
      </p:sp>
      <p:sp>
        <p:nvSpPr>
          <p:cNvPr id="10" name="TextBox 9"/>
          <p:cNvSpPr txBox="1"/>
          <p:nvPr/>
        </p:nvSpPr>
        <p:spPr>
          <a:xfrm>
            <a:off x="7132248" y="4817548"/>
            <a:ext cx="1844674" cy="1200329"/>
          </a:xfrm>
          <a:prstGeom prst="rect">
            <a:avLst/>
          </a:prstGeom>
          <a:noFill/>
        </p:spPr>
        <p:txBody>
          <a:bodyPr wrap="square" rtlCol="0">
            <a:spAutoFit/>
          </a:bodyPr>
          <a:lstStyle/>
          <a:p>
            <a:r>
              <a:rPr lang="en-US" dirty="0"/>
              <a:t>Text Variables:</a:t>
            </a:r>
          </a:p>
          <a:p>
            <a:r>
              <a:rPr lang="en-US" dirty="0"/>
              <a:t>This will display Hello on the screen</a:t>
            </a:r>
          </a:p>
        </p:txBody>
      </p:sp>
      <p:sp>
        <p:nvSpPr>
          <p:cNvPr id="13" name="TextBox 12"/>
          <p:cNvSpPr txBox="1"/>
          <p:nvPr/>
        </p:nvSpPr>
        <p:spPr>
          <a:xfrm>
            <a:off x="917715" y="1549925"/>
            <a:ext cx="1075266" cy="923330"/>
          </a:xfrm>
          <a:prstGeom prst="rect">
            <a:avLst/>
          </a:prstGeom>
          <a:noFill/>
        </p:spPr>
        <p:txBody>
          <a:bodyPr wrap="square" rtlCol="0">
            <a:spAutoFit/>
          </a:bodyPr>
          <a:lstStyle/>
          <a:p>
            <a:r>
              <a:rPr lang="en-US" dirty="0"/>
              <a:t>Write to the variable</a:t>
            </a:r>
          </a:p>
        </p:txBody>
      </p:sp>
      <p:sp>
        <p:nvSpPr>
          <p:cNvPr id="14" name="TextBox 13"/>
          <p:cNvSpPr txBox="1"/>
          <p:nvPr/>
        </p:nvSpPr>
        <p:spPr>
          <a:xfrm>
            <a:off x="1992981" y="1820540"/>
            <a:ext cx="4851400" cy="646331"/>
          </a:xfrm>
          <a:prstGeom prst="rect">
            <a:avLst/>
          </a:prstGeom>
          <a:noFill/>
        </p:spPr>
        <p:txBody>
          <a:bodyPr wrap="square" rtlCol="0">
            <a:spAutoFit/>
          </a:bodyPr>
          <a:lstStyle/>
          <a:p>
            <a:r>
              <a:rPr lang="en-US" dirty="0"/>
              <a:t>Here we display the value of the variable to the screen</a:t>
            </a:r>
          </a:p>
        </p:txBody>
      </p:sp>
      <p:sp>
        <p:nvSpPr>
          <p:cNvPr id="15" name="Rectangle 14"/>
          <p:cNvSpPr/>
          <p:nvPr/>
        </p:nvSpPr>
        <p:spPr>
          <a:xfrm>
            <a:off x="2075523" y="1466795"/>
            <a:ext cx="4995334" cy="3632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Can you guess what each of these do?</a:t>
            </a:r>
          </a:p>
        </p:txBody>
      </p:sp>
    </p:spTree>
    <p:extLst>
      <p:ext uri="{BB962C8B-B14F-4D97-AF65-F5344CB8AC3E}">
        <p14:creationId xmlns:p14="http://schemas.microsoft.com/office/powerpoint/2010/main" val="38979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a:t>Challenge 1: </a:t>
            </a:r>
          </a:p>
          <a:p>
            <a:pPr lvl="1"/>
            <a:r>
              <a:rPr lang="en-US"/>
              <a:t>Can you make a program that displays the number of times that you have clicked the up button?</a:t>
            </a:r>
          </a:p>
          <a:p>
            <a:r>
              <a:rPr lang="en-US"/>
              <a:t> Challenge 2:</a:t>
            </a:r>
          </a:p>
          <a:p>
            <a:pPr lvl="1"/>
            <a:r>
              <a:rPr lang="en-US"/>
              <a:t>Can you write a program that counts the number of black lines you have crossed?</a:t>
            </a:r>
            <a:endParaRPr lang="en-US" dirty="0"/>
          </a:p>
        </p:txBody>
      </p:sp>
      <p:sp>
        <p:nvSpPr>
          <p:cNvPr id="3" name="Footer Placeholder 2"/>
          <p:cNvSpPr>
            <a:spLocks noGrp="1"/>
          </p:cNvSpPr>
          <p:nvPr>
            <p:ph type="ftr" sz="quarter" idx="11"/>
          </p:nvPr>
        </p:nvSpPr>
        <p:spPr/>
        <p:txBody>
          <a:bodyPr/>
          <a:lstStyle/>
          <a:p>
            <a:r>
              <a:rPr lang="en-US"/>
              <a:t>© 2015 EV3Lessons.com, Last edit 7/06/2016</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8</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3" y="2189750"/>
            <a:ext cx="838418"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sz="4300" dirty="0"/>
              <a:t>Challenge 1 Solution: Count Clicks</a:t>
            </a:r>
          </a:p>
        </p:txBody>
      </p:sp>
      <p:sp>
        <p:nvSpPr>
          <p:cNvPr id="2" name="Footer Placeholder 1"/>
          <p:cNvSpPr>
            <a:spLocks noGrp="1"/>
          </p:cNvSpPr>
          <p:nvPr>
            <p:ph type="ftr" sz="quarter" idx="11"/>
          </p:nvPr>
        </p:nvSpPr>
        <p:spPr/>
        <p:txBody>
          <a:bodyPr/>
          <a:lstStyle/>
          <a:p>
            <a:r>
              <a:rPr lang="en-US"/>
              <a:t>© 2015 EV3Lessons.com, Last edit 7/06/2016</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9</a:t>
            </a:fld>
            <a:endParaRPr lang="en-US" altLang="en-US"/>
          </a:p>
        </p:txBody>
      </p:sp>
      <p:pic>
        <p:nvPicPr>
          <p:cNvPr id="9" name="Picture 8" descr="Screen Shot 2015-05-27 at 7.06.59 PM.png"/>
          <p:cNvPicPr>
            <a:picLocks noChangeAspect="1"/>
          </p:cNvPicPr>
          <p:nvPr/>
        </p:nvPicPr>
        <p:blipFill rotWithShape="1">
          <a:blip r:embed="rId2" cstate="email">
            <a:extLst>
              <a:ext uri="{28A0092B-C50C-407E-A947-70E740481C1C}">
                <a14:useLocalDpi xmlns:a14="http://schemas.microsoft.com/office/drawing/2010/main" val="0"/>
              </a:ext>
            </a:extLst>
          </a:blip>
          <a:srcRect r="2873"/>
          <a:stretch/>
        </p:blipFill>
        <p:spPr>
          <a:xfrm>
            <a:off x="178256" y="2269665"/>
            <a:ext cx="8881375" cy="2427194"/>
          </a:xfrm>
          <a:prstGeom prst="rect">
            <a:avLst/>
          </a:prstGeom>
        </p:spPr>
      </p:pic>
    </p:spTree>
    <p:extLst>
      <p:ext uri="{BB962C8B-B14F-4D97-AF65-F5344CB8AC3E}">
        <p14:creationId xmlns:p14="http://schemas.microsoft.com/office/powerpoint/2010/main" val="222107106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4608</TotalTime>
  <Words>655</Words>
  <Application>Microsoft Office PowerPoint</Application>
  <PresentationFormat>On-screen Show (4:3)</PresentationFormat>
  <Paragraphs>103</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Helvetica Neue</vt:lpstr>
      <vt:lpstr>Tahoma</vt:lpstr>
      <vt:lpstr>Wingdings</vt:lpstr>
      <vt:lpstr>Retrospect</vt:lpstr>
      <vt:lpstr>intermediatev2</vt:lpstr>
      <vt:lpstr>INTERMEDIATE PROGRAMMING LESSON</vt:lpstr>
      <vt:lpstr>Objectives</vt:lpstr>
      <vt:lpstr>Additional Tool: Wired Display Blocks</vt:lpstr>
      <vt:lpstr>Variables</vt:lpstr>
      <vt:lpstr>Why Variables?</vt:lpstr>
      <vt:lpstr>Variable Blocks</vt:lpstr>
      <vt:lpstr>Outputs of Different Types of Variables</vt:lpstr>
      <vt:lpstr>Challenges</vt:lpstr>
      <vt:lpstr>Challenge 1 Solution: Count Clicks</vt:lpstr>
      <vt:lpstr>Challenge 2 Solution: Count the Lines</vt:lpstr>
      <vt:lpstr>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57</cp:revision>
  <dcterms:created xsi:type="dcterms:W3CDTF">2014-10-28T21:59:38Z</dcterms:created>
  <dcterms:modified xsi:type="dcterms:W3CDTF">2016-07-07T04:04:39Z</dcterms:modified>
</cp:coreProperties>
</file>