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9"/>
  </p:notesMasterIdLst>
  <p:handoutMasterIdLst>
    <p:handoutMasterId r:id="rId10"/>
  </p:handoutMasterIdLst>
  <p:sldIdLst>
    <p:sldId id="304" r:id="rId2"/>
    <p:sldId id="289" r:id="rId3"/>
    <p:sldId id="299" r:id="rId4"/>
    <p:sldId id="300" r:id="rId5"/>
    <p:sldId id="301" r:id="rId6"/>
    <p:sldId id="30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3" autoAdjust="0"/>
    <p:restoredTop sz="94613"/>
  </p:normalViewPr>
  <p:slideViewPr>
    <p:cSldViewPr snapToGrid="0" snapToObjects="1">
      <p:cViewPr>
        <p:scale>
          <a:sx n="104" d="100"/>
          <a:sy n="104" d="100"/>
        </p:scale>
        <p:origin x="304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6BA-D2A4-114F-8468-45721E6546AC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0E3-185A-0E4A-BA15-FBD8DC11AC38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B302-4D11-ED42-B07E-F4C01D7C67BD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E192-9C52-684B-AAD6-4F77E1B2BCB5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C995-5E6B-1543-83AA-2211F7258D9E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6CBA-855E-AA47-AC44-05A2123C60AB}" type="datetime1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FBD-3E12-A445-806B-4F0E7D1A930C}" type="datetime1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CB-7F13-6B42-854E-CFEDB8B0A637}" type="datetime1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A04B-0319-BF45-88BC-B6E410611BD2}" type="datetime1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FDB5D1E-3DB3-4B4B-8359-DD04BEF98FBC}" type="datetime1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47E-08E3-CA4C-944C-B87BD51C1B96}" type="datetime1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3DD08D-6F15-5145-9936-68048AA68A13}" type="datetime1">
              <a:rPr lang="en-US" smtClean="0"/>
              <a:t>11/13/15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6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LOGIC OPERATIONS &amp; DECISION MAKING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162" y="4053365"/>
            <a:ext cx="780659" cy="7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Learn what the Logic Block does</a:t>
            </a:r>
          </a:p>
          <a:p>
            <a:r>
              <a:rPr lang="en-US" smtClean="0"/>
              <a:t>Learn how to use the Logic Block</a:t>
            </a:r>
          </a:p>
          <a:p>
            <a:endParaRPr lang="en-US" smtClean="0"/>
          </a:p>
          <a:p>
            <a:r>
              <a:rPr lang="en-US" smtClean="0"/>
              <a:t>Prerequisites: Data Wires, Sensor Blocks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32" y="420677"/>
            <a:ext cx="780659" cy="780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Operations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Logic Bock does a Logic operation on its inputs, and outputs the result</a:t>
            </a:r>
          </a:p>
          <a:p>
            <a:r>
              <a:rPr lang="en-US" dirty="0" smtClean="0"/>
              <a:t>A Logic Block takes inputs that are True or False, and produces a True or False output </a:t>
            </a:r>
          </a:p>
          <a:p>
            <a:r>
              <a:rPr lang="en-US" dirty="0" smtClean="0"/>
              <a:t>Logic values can be used as inputs into loop exists and </a:t>
            </a:r>
            <a:br>
              <a:rPr lang="en-US" dirty="0" smtClean="0"/>
            </a:br>
            <a:r>
              <a:rPr lang="en-US" dirty="0" smtClean="0"/>
              <a:t>switch conditions.</a:t>
            </a:r>
            <a:endParaRPr lang="en-US" dirty="0" smtClean="0"/>
          </a:p>
          <a:p>
            <a:r>
              <a:rPr lang="en-US" dirty="0" smtClean="0"/>
              <a:t>It is found in the Red Programming Pallet tab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78105" y="4137809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4764621"/>
            <a:ext cx="7344229" cy="1183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76" y="2723770"/>
            <a:ext cx="2247900" cy="12319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062514" y="5144071"/>
            <a:ext cx="711200" cy="803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78892" y="382294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43041" y="3822948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Inputs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0960" y="4150301"/>
            <a:ext cx="155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Output/Result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908506" y="3808434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Modes in the Logic Block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809967"/>
              </p:ext>
            </p:extLst>
          </p:nvPr>
        </p:nvGraphicFramePr>
        <p:xfrm>
          <a:off x="356735" y="1770743"/>
          <a:ext cx="8574088" cy="384548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94750"/>
                <a:gridCol w="1194750"/>
                <a:gridCol w="1265029"/>
                <a:gridCol w="4919559"/>
              </a:tblGrid>
              <a:tr h="385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Output/Result</a:t>
                      </a:r>
                      <a:endParaRPr lang="en-US" dirty="0"/>
                    </a:p>
                  </a:txBody>
                  <a:tcPr/>
                </a:tc>
              </a:tr>
              <a:tr h="664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if both A </a:t>
                      </a:r>
                      <a:r>
                        <a:rPr lang="en-US" b="1" u="sng" baseline="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baseline="0" dirty="0" smtClean="0"/>
                        <a:t> B are both true, otherwise the result is False</a:t>
                      </a:r>
                      <a:endParaRPr lang="en-US" dirty="0"/>
                    </a:p>
                  </a:txBody>
                  <a:tcPr/>
                </a:tc>
              </a:tr>
              <a:tr h="664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True if either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/>
                        <a:t>B (or both) is/are True. The result is False if</a:t>
                      </a:r>
                      <a:r>
                        <a:rPr lang="en-US" baseline="0" dirty="0" smtClean="0"/>
                        <a:t> both A and B are False</a:t>
                      </a:r>
                      <a:endParaRPr lang="en-US" dirty="0"/>
                    </a:p>
                  </a:txBody>
                  <a:tcPr/>
                </a:tc>
              </a:tr>
              <a:tr h="12043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True only</a:t>
                      </a:r>
                      <a:r>
                        <a:rPr lang="en-US" baseline="0" dirty="0" smtClean="0"/>
                        <a:t> if </a:t>
                      </a:r>
                      <a:r>
                        <a:rPr lang="en-US" dirty="0" smtClean="0"/>
                        <a:t>one (and exactly</a:t>
                      </a:r>
                      <a:r>
                        <a:rPr lang="en-US" baseline="0" dirty="0" smtClean="0"/>
                        <a:t> one) </a:t>
                      </a:r>
                      <a:r>
                        <a:rPr lang="en-US" dirty="0" smtClean="0"/>
                        <a:t>of A</a:t>
                      </a:r>
                      <a:r>
                        <a:rPr lang="en-US" baseline="0" dirty="0" smtClean="0"/>
                        <a:t> and B is True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result is False if both A and B are True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result is False</a:t>
                      </a:r>
                      <a:r>
                        <a:rPr lang="en-US" baseline="0" dirty="0" smtClean="0"/>
                        <a:t> if both A and B are False</a:t>
                      </a:r>
                      <a:endParaRPr lang="en-US" dirty="0"/>
                    </a:p>
                  </a:txBody>
                  <a:tcPr/>
                </a:tc>
              </a:tr>
              <a:tr h="926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Outputs</a:t>
                      </a:r>
                      <a:r>
                        <a:rPr lang="en-US" baseline="0" dirty="0" smtClean="0"/>
                        <a:t> the opposite of what you input.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The result is </a:t>
                      </a:r>
                      <a:r>
                        <a:rPr lang="en-US" dirty="0" smtClean="0"/>
                        <a:t>True if A is False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result</a:t>
                      </a:r>
                      <a:r>
                        <a:rPr lang="en-US" dirty="0" smtClean="0"/>
                        <a:t> is False if A is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5" y="2250322"/>
            <a:ext cx="715847" cy="449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5" y="2952385"/>
            <a:ext cx="715847" cy="449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5" y="3828342"/>
            <a:ext cx="715847" cy="449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65" y="4842787"/>
            <a:ext cx="715847" cy="449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660569"/>
            <a:ext cx="825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icons are Venn Diagrams. The dark shaded areas identify what needs to happen for the block to output True.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1" t="31735" r="11568" b="34155"/>
          <a:stretch/>
        </p:blipFill>
        <p:spPr>
          <a:xfrm>
            <a:off x="6214382" y="3911211"/>
            <a:ext cx="2421924" cy="1124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Blocks in Three Easy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CHALLENGE: </a:t>
            </a:r>
            <a:r>
              <a:rPr lang="en-US" dirty="0" smtClean="0"/>
              <a:t>Make your robot drive forward until EITHER the Touch Sensor is pressed or the Color Sensor detects black.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Turn the motors on</a:t>
            </a:r>
          </a:p>
          <a:p>
            <a:r>
              <a:rPr lang="en-US" b="1" dirty="0" smtClean="0"/>
              <a:t>STEP 2: </a:t>
            </a:r>
            <a:r>
              <a:rPr lang="en-US" dirty="0" smtClean="0"/>
              <a:t>Add the Logic and </a:t>
            </a:r>
            <a:r>
              <a:rPr lang="en-US" dirty="0" err="1" smtClean="0"/>
              <a:t>Sesnsor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A. Use a Logic Block in the OR mode</a:t>
            </a:r>
          </a:p>
          <a:p>
            <a:pPr lvl="1"/>
            <a:r>
              <a:rPr lang="en-US" dirty="0" smtClean="0"/>
              <a:t>B. Add the inputs: Take a color sensor and a touch sensor blocks and wire them into the Logic Block as inputs</a:t>
            </a:r>
          </a:p>
          <a:p>
            <a:r>
              <a:rPr lang="en-US" b="1" dirty="0" smtClean="0"/>
              <a:t>STEP 3: </a:t>
            </a:r>
            <a:r>
              <a:rPr lang="en-US" dirty="0" smtClean="0"/>
              <a:t>Add a Loop and loop exit condition: </a:t>
            </a:r>
          </a:p>
          <a:p>
            <a:pPr lvl="1"/>
            <a:r>
              <a:rPr lang="en-US" dirty="0" smtClean="0"/>
              <a:t>Place the Sensor and Logic Blocks in a loop</a:t>
            </a:r>
          </a:p>
          <a:p>
            <a:pPr lvl="1"/>
            <a:r>
              <a:rPr lang="en-US" dirty="0" smtClean="0"/>
              <a:t>For the exit condition of the loop, select logic. Wire the </a:t>
            </a:r>
            <a:br>
              <a:rPr lang="en-US" dirty="0" smtClean="0"/>
            </a:br>
            <a:r>
              <a:rPr lang="en-US" dirty="0" smtClean="0"/>
              <a:t>result of the Logic Block into the exit condition</a:t>
            </a:r>
          </a:p>
          <a:p>
            <a:pPr lvl="1"/>
            <a:r>
              <a:rPr lang="en-US" dirty="0" smtClean="0"/>
              <a:t>If the result of STEP 2 is True, you should exit the loop and stop the robot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525265" y="4633782"/>
            <a:ext cx="45719" cy="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288632" y="4386646"/>
            <a:ext cx="1262244" cy="58724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845321"/>
            <a:ext cx="8699157" cy="329661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8411" y="1550131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STEP 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79151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1748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This tutorial was written by Sanjay and Arvind Seshan from Droids Robotics.  To contact the authors, email team@droidsrobotics.org</a:t>
            </a:r>
          </a:p>
          <a:p>
            <a:pPr lvl="1"/>
            <a:r>
              <a:rPr lang="en-US" smtClean="0"/>
              <a:t>More lessons at www.ev3lessons.com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60818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04" y="352907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419</Words>
  <Application>Microsoft Macintosh PowerPoint</Application>
  <PresentationFormat>On-screen Show (4:3)</PresentationFormat>
  <Paragraphs>69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Helvetica Neue</vt:lpstr>
      <vt:lpstr>Arial</vt:lpstr>
      <vt:lpstr>Retrospect</vt:lpstr>
      <vt:lpstr>INTERMEDIATE PROGRAMMING LESSON</vt:lpstr>
      <vt:lpstr>Lesson Objectives</vt:lpstr>
      <vt:lpstr>Logic Operations Block</vt:lpstr>
      <vt:lpstr>Different Modes in the Logic Block</vt:lpstr>
      <vt:lpstr>Logic Blocks in Three Easy Steps</vt:lpstr>
      <vt:lpstr>Challenge Solution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Srinivasan Seshan</cp:lastModifiedBy>
  <cp:revision>73</cp:revision>
  <dcterms:created xsi:type="dcterms:W3CDTF">2014-10-28T21:59:38Z</dcterms:created>
  <dcterms:modified xsi:type="dcterms:W3CDTF">2015-11-13T20:34:33Z</dcterms:modified>
</cp:coreProperties>
</file>