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64" r:id="rId1"/>
  </p:sldMasterIdLst>
  <p:notesMasterIdLst>
    <p:notesMasterId r:id="rId16"/>
  </p:notesMasterIdLst>
  <p:sldIdLst>
    <p:sldId id="259" r:id="rId2"/>
    <p:sldId id="273" r:id="rId3"/>
    <p:sldId id="260" r:id="rId4"/>
    <p:sldId id="261" r:id="rId5"/>
    <p:sldId id="279" r:id="rId6"/>
    <p:sldId id="271" r:id="rId7"/>
    <p:sldId id="262" r:id="rId8"/>
    <p:sldId id="263" r:id="rId9"/>
    <p:sldId id="264" r:id="rId10"/>
    <p:sldId id="277" r:id="rId11"/>
    <p:sldId id="272" r:id="rId12"/>
    <p:sldId id="280" r:id="rId13"/>
    <p:sldId id="281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/>
    <p:restoredTop sz="91638" autoAdjust="0"/>
  </p:normalViewPr>
  <p:slideViewPr>
    <p:cSldViewPr snapToGrid="0" snapToObjects="1">
      <p:cViewPr>
        <p:scale>
          <a:sx n="75" d="100"/>
          <a:sy n="75" d="100"/>
        </p:scale>
        <p:origin x="1589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219CF-C82C-D140-AFDA-2B230CE4D65C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C0FFA-9DAC-5346-9A3A-A5D0C7D2D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70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C0FFA-9DAC-5346-9A3A-A5D0C7D2D7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38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659CB61-2DEA-4517-A987-AB225A195277}" type="datetime1">
              <a:rPr lang="en-US" smtClean="0"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 2016 (Last Update: 2/1/2016)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9566" y="457285"/>
            <a:ext cx="4318946" cy="14684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130" y="4634464"/>
            <a:ext cx="1618735" cy="1618735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420130" y="468518"/>
            <a:ext cx="3979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Bonus </a:t>
            </a:r>
          </a:p>
          <a:p>
            <a:pPr algn="ctr"/>
            <a:r>
              <a:rPr lang="en-US" sz="3200" dirty="0" smtClean="0"/>
              <a:t>EV3</a:t>
            </a:r>
            <a:r>
              <a:rPr lang="en-US" sz="3200" baseline="0" dirty="0" smtClean="0"/>
              <a:t> Programming Lessons</a:t>
            </a:r>
            <a:endParaRPr lang="en-US" sz="3200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167623" y="2685828"/>
            <a:ext cx="7200900" cy="1485900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2038865" y="4562497"/>
            <a:ext cx="211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Droids Robotics</a:t>
            </a:r>
            <a:endParaRPr lang="en-US" dirty="0"/>
          </a:p>
        </p:txBody>
      </p:sp>
      <p:sp>
        <p:nvSpPr>
          <p:cNvPr id="24" name="L-Shape 23"/>
          <p:cNvSpPr/>
          <p:nvPr userDrawn="1"/>
        </p:nvSpPr>
        <p:spPr>
          <a:xfrm rot="5400000">
            <a:off x="402" y="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-Shape 24"/>
          <p:cNvSpPr/>
          <p:nvPr userDrawn="1"/>
        </p:nvSpPr>
        <p:spPr>
          <a:xfrm rot="16200000">
            <a:off x="7205917" y="4919916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-Shape 25"/>
          <p:cNvSpPr/>
          <p:nvPr userDrawn="1"/>
        </p:nvSpPr>
        <p:spPr>
          <a:xfrm rot="10800000">
            <a:off x="7205472" y="-444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-Shape 26"/>
          <p:cNvSpPr/>
          <p:nvPr userDrawn="1"/>
        </p:nvSpPr>
        <p:spPr>
          <a:xfrm>
            <a:off x="-43" y="492036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8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88C0-0A62-4E52-9821-76D6869F313E}" type="datetime1">
              <a:rPr lang="en-US" smtClean="0"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2/1/2016)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7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2595-7B31-4117-8085-05F09E43AD07}" type="datetime1">
              <a:rPr lang="en-US" smtClean="0"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2/1/2016)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9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632" y="290384"/>
            <a:ext cx="8452022" cy="8340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3"/>
            <a:ext cx="8452022" cy="48809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4248-B266-49D2-85E8-2F0F7F2E1C16}" type="datetime1">
              <a:rPr lang="en-US" smtClean="0"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2/1/2016)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57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F1CA78-EF42-49DA-B1BC-E88C07BA5961}" type="datetime1">
              <a:rPr lang="en-US" smtClean="0"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 2016 (Last Update: 2/1/2016)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6731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22FE-60EE-4D9A-9374-8DAA1CE49218}" type="datetime1">
              <a:rPr lang="en-US" smtClean="0"/>
              <a:t>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2/1/2016)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24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31BF-DE6D-40FE-873C-B3EA788CC217}" type="datetime1">
              <a:rPr lang="en-US" smtClean="0"/>
              <a:t>2/1/2016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2/1/2016)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7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1A3B-79DC-4968-A99F-0815B05292E7}" type="datetime1">
              <a:rPr lang="en-US" smtClean="0"/>
              <a:t>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2/1/2016)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4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39CC-C161-4DE6-8CA4-37828BB976AD}" type="datetime1">
              <a:rPr lang="en-US" smtClean="0"/>
              <a:t>2/1/2016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2/1/2016)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3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C73D84-F863-4EEF-8D47-14C23CFB4A27}" type="datetime1">
              <a:rPr lang="en-US" smtClean="0"/>
              <a:t>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 2016 (Last Update: 2/1/2016)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31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6CE153-30F2-4103-8692-C979032A9042}" type="datetime1">
              <a:rPr lang="en-US" smtClean="0"/>
              <a:t>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 2016 (Last Update: 2/1/2016)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469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829560A7-9765-403C-8C2C-3F4CCC292F8A}" type="datetime1">
              <a:rPr lang="en-US" smtClean="0"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 2016 (Last Update: 2/1/2016)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L-Shape 9"/>
          <p:cNvSpPr/>
          <p:nvPr userDrawn="1"/>
        </p:nvSpPr>
        <p:spPr>
          <a:xfrm rot="5400000">
            <a:off x="402" y="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-Shape 13"/>
          <p:cNvSpPr/>
          <p:nvPr userDrawn="1"/>
        </p:nvSpPr>
        <p:spPr>
          <a:xfrm rot="16200000">
            <a:off x="7205917" y="4919916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-Shape 14"/>
          <p:cNvSpPr/>
          <p:nvPr userDrawn="1"/>
        </p:nvSpPr>
        <p:spPr>
          <a:xfrm rot="10800000">
            <a:off x="7205472" y="-444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-Shape 15"/>
          <p:cNvSpPr/>
          <p:nvPr userDrawn="1"/>
        </p:nvSpPr>
        <p:spPr>
          <a:xfrm>
            <a:off x="-43" y="492036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5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tructables.com/member/Antzy+Carmasaic/" TargetMode="External"/><Relationship Id="rId2" Type="http://schemas.openxmlformats.org/officeDocument/2006/relationships/hyperlink" Target="mailto:team@droidsrobotics.or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pprojects.wordpress.com/2013/11/29/using-python-and-raspberry-pi-to-communicate-with-lego-mindstorms-ev3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hyperlink" Target="https://www.adafruit.com/products/157" TargetMode="Externa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LEGO MINDSTORMS and Raspberry Pi IR Light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17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Base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dirty="0" smtClean="0"/>
              <a:t>Open </a:t>
            </a:r>
            <a:r>
              <a:rPr lang="en-US" dirty="0" err="1" smtClean="0"/>
              <a:t>RPi</a:t>
            </a:r>
            <a:r>
              <a:rPr lang="en-US" dirty="0" smtClean="0"/>
              <a:t> code you made </a:t>
            </a:r>
            <a:r>
              <a:rPr lang="en-US" dirty="0"/>
              <a:t>in the </a:t>
            </a:r>
            <a:r>
              <a:rPr lang="en-US" i="0" dirty="0">
                <a:cs typeface="Courier New" panose="02070309020205020404" pitchFamily="49" charset="0"/>
              </a:rPr>
              <a:t>EV3-RPi Communicator </a:t>
            </a:r>
            <a:r>
              <a:rPr lang="en-US" i="0" dirty="0" smtClean="0">
                <a:cs typeface="Courier New" panose="02070309020205020404" pitchFamily="49" charset="0"/>
              </a:rPr>
              <a:t>Lesson</a:t>
            </a:r>
            <a:endParaRPr lang="en-US" dirty="0" smtClean="0"/>
          </a:p>
          <a:p>
            <a:pPr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dirty="0" smtClean="0"/>
              <a:t>Open EV3 code you made in the </a:t>
            </a:r>
            <a:r>
              <a:rPr lang="en-US" i="0" dirty="0">
                <a:cs typeface="Courier New" panose="02070309020205020404" pitchFamily="49" charset="0"/>
              </a:rPr>
              <a:t>EV3-RPi Communicator </a:t>
            </a:r>
            <a:r>
              <a:rPr lang="en-US" i="0" dirty="0" smtClean="0">
                <a:cs typeface="Courier New" panose="02070309020205020404" pitchFamily="49" charset="0"/>
              </a:rPr>
              <a:t>Lesson</a:t>
            </a: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2/1/2016)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8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 1: Change the LED’s Color Using the EV3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572467"/>
            <a:ext cx="8452022" cy="4880919"/>
          </a:xfrm>
        </p:spPr>
        <p:txBody>
          <a:bodyPr/>
          <a:lstStyle/>
          <a:p>
            <a:r>
              <a:rPr lang="en-US" dirty="0" smtClean="0"/>
              <a:t>Make the LED strip change color/change mode when the EV3 sends “</a:t>
            </a:r>
            <a:r>
              <a:rPr lang="en-US" dirty="0" err="1" smtClean="0"/>
              <a:t>color_change</a:t>
            </a:r>
            <a:r>
              <a:rPr lang="en-US" dirty="0" smtClean="0"/>
              <a:t>”</a:t>
            </a:r>
          </a:p>
          <a:p>
            <a:pPr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dirty="0" smtClean="0"/>
              <a:t>You will need to use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os.system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irsend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SEND_ONCE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remote ONE_OF_THE_BUTTONS_NAME")</a:t>
            </a:r>
            <a:r>
              <a:rPr lang="en-US" sz="1600" dirty="0" smtClean="0"/>
              <a:t> </a:t>
            </a:r>
            <a:r>
              <a:rPr lang="en-US" sz="1800" i="0" dirty="0" smtClean="0"/>
              <a:t>in python</a:t>
            </a:r>
          </a:p>
          <a:p>
            <a:pPr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endParaRPr lang="en-US" sz="1800" i="0" dirty="0"/>
          </a:p>
          <a:p>
            <a:pPr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dirty="0"/>
              <a:t>Download solution code from EV3Lessons.com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sz="1600" i="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2/1/2016)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678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Challenge 2: Change the LED’s Colors At Different Rates Using the Ultrasonic Sensor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572467"/>
            <a:ext cx="8452022" cy="4880919"/>
          </a:xfrm>
        </p:spPr>
        <p:txBody>
          <a:bodyPr/>
          <a:lstStyle/>
          <a:p>
            <a:r>
              <a:rPr lang="en-US" dirty="0" smtClean="0"/>
              <a:t>Make the LED strip change color/change mode when the EV3 sends “</a:t>
            </a:r>
            <a:r>
              <a:rPr lang="en-US" dirty="0" err="1" smtClean="0"/>
              <a:t>color_change</a:t>
            </a:r>
            <a:r>
              <a:rPr lang="en-US" dirty="0" smtClean="0"/>
              <a:t>”</a:t>
            </a:r>
            <a:endParaRPr lang="en-US" sz="1800" i="0" dirty="0"/>
          </a:p>
          <a:p>
            <a:pPr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dirty="0"/>
              <a:t>Download solution code from EV3Lessons.com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sz="1600" i="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2/1/2016)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877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 Solution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75" y="2426929"/>
            <a:ext cx="8451850" cy="274550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2/1/2016)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389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Seshan from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Author’s Email: </a:t>
            </a:r>
            <a:r>
              <a:rPr lang="en-US" sz="1800" dirty="0" smtClean="0">
                <a:hlinkClick r:id="rId2"/>
              </a:rPr>
              <a:t>team@droidsrobotics.org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b="0" dirty="0" smtClean="0"/>
              <a:t>Credits</a:t>
            </a:r>
            <a:r>
              <a:rPr lang="en-US" sz="1800" dirty="0"/>
              <a:t>: </a:t>
            </a:r>
            <a:r>
              <a:rPr lang="en-US" sz="1800" u="sng" dirty="0" err="1">
                <a:hlinkClick r:id="rId3"/>
              </a:rPr>
              <a:t>Antzy</a:t>
            </a:r>
            <a:r>
              <a:rPr lang="en-US" sz="1800" u="sng" dirty="0">
                <a:hlinkClick r:id="rId3"/>
              </a:rPr>
              <a:t> </a:t>
            </a:r>
            <a:r>
              <a:rPr lang="en-US" sz="1800" u="sng" dirty="0" err="1" smtClean="0">
                <a:hlinkClick r:id="rId3"/>
              </a:rPr>
              <a:t>Carmasaic</a:t>
            </a:r>
            <a:r>
              <a:rPr lang="en-US" sz="1800" u="sng" dirty="0" smtClean="0"/>
              <a:t> for the IR remote </a:t>
            </a:r>
            <a:r>
              <a:rPr lang="en-US" sz="1800" u="sng" dirty="0" err="1" smtClean="0"/>
              <a:t>recoder</a:t>
            </a:r>
            <a:r>
              <a:rPr lang="en-US" sz="1800" u="sng" dirty="0" smtClean="0"/>
              <a:t> </a:t>
            </a:r>
            <a:r>
              <a:rPr lang="en-US" sz="1800" dirty="0" smtClean="0"/>
              <a:t>&amp; </a:t>
            </a:r>
            <a:r>
              <a:rPr lang="en-US" sz="1800" dirty="0" smtClean="0">
                <a:hlinkClick r:id="rId4"/>
              </a:rPr>
              <a:t> </a:t>
            </a:r>
            <a:r>
              <a:rPr lang="en-US" sz="1800" dirty="0" err="1" smtClean="0">
                <a:hlinkClick r:id="rId4"/>
              </a:rPr>
              <a:t>gipprojects</a:t>
            </a:r>
            <a:r>
              <a:rPr lang="en-US" sz="1800" dirty="0" smtClean="0"/>
              <a:t> for the code to connect a Raspberry Pi to an EV3</a:t>
            </a: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2/1/2016)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869113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7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Program a Raspberry Pi to control a string of LED lights using an IR sensor</a:t>
            </a:r>
          </a:p>
          <a:p>
            <a:r>
              <a:rPr lang="en-US" dirty="0"/>
              <a:t>L</a:t>
            </a:r>
            <a:r>
              <a:rPr lang="en-US" dirty="0" smtClean="0"/>
              <a:t>earn how to make the EV3 communicate with a Raspberry Pi</a:t>
            </a:r>
          </a:p>
          <a:p>
            <a:r>
              <a:rPr lang="en-US" dirty="0"/>
              <a:t>L</a:t>
            </a:r>
            <a:r>
              <a:rPr lang="en-US" dirty="0" smtClean="0"/>
              <a:t>earn to use an IR sensor and IR LED to emulate remote signals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/>
              <a:t>Prerequisites: </a:t>
            </a:r>
            <a:endParaRPr lang="en-US" b="1" dirty="0" smtClean="0"/>
          </a:p>
          <a:p>
            <a:pPr lvl="1"/>
            <a:r>
              <a:rPr lang="en-US" dirty="0" smtClean="0"/>
              <a:t>Must have basic </a:t>
            </a:r>
            <a:r>
              <a:rPr lang="en-US" dirty="0"/>
              <a:t>Python </a:t>
            </a:r>
            <a:r>
              <a:rPr lang="en-US" dirty="0" smtClean="0"/>
              <a:t>programming knowledge</a:t>
            </a:r>
          </a:p>
          <a:p>
            <a:pPr lvl="1"/>
            <a:r>
              <a:rPr lang="en-US" dirty="0" smtClean="0"/>
              <a:t>Must be comfortable using </a:t>
            </a:r>
            <a:r>
              <a:rPr lang="en-US" dirty="0"/>
              <a:t>a Raspberry Pi (Unix/Linux commands &amp; </a:t>
            </a:r>
            <a:r>
              <a:rPr lang="en-US" dirty="0" smtClean="0"/>
              <a:t>GPIO)</a:t>
            </a:r>
          </a:p>
          <a:p>
            <a:pPr lvl="1"/>
            <a:r>
              <a:rPr lang="en-US" dirty="0" smtClean="0"/>
              <a:t>Must be familiar with EV3 Bluetooth Messaging</a:t>
            </a:r>
          </a:p>
          <a:p>
            <a:pPr lvl="1"/>
            <a:r>
              <a:rPr lang="en-US" dirty="0" smtClean="0"/>
              <a:t>Must have done EV3 Raspberry PI Communicator lesson on EV3Lessons.com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2/1/2016)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2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3"/>
            <a:ext cx="5292727" cy="4880919"/>
          </a:xfrm>
        </p:spPr>
        <p:txBody>
          <a:bodyPr>
            <a:normAutofit/>
          </a:bodyPr>
          <a:lstStyle/>
          <a:p>
            <a:r>
              <a:rPr lang="en-US" dirty="0" smtClean="0"/>
              <a:t>Raspberry Pi (Tested on Model B Edition 1 using </a:t>
            </a:r>
            <a:r>
              <a:rPr lang="en-US" dirty="0" err="1" smtClean="0"/>
              <a:t>Raspbian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EV3 brick</a:t>
            </a:r>
          </a:p>
          <a:p>
            <a:r>
              <a:rPr lang="en-US" dirty="0" smtClean="0"/>
              <a:t>USB Bluetooth (for the Raspberry Pi)</a:t>
            </a:r>
          </a:p>
          <a:p>
            <a:r>
              <a:rPr lang="en-US" dirty="0" smtClean="0"/>
              <a:t>IR Sensor (for the Raspberry Pi)</a:t>
            </a:r>
          </a:p>
          <a:p>
            <a:r>
              <a:rPr lang="en-US" dirty="0"/>
              <a:t>IR LED </a:t>
            </a:r>
            <a:r>
              <a:rPr lang="en-US" dirty="0" smtClean="0"/>
              <a:t>(for the Raspberry Pi)</a:t>
            </a:r>
            <a:endParaRPr lang="en-US" dirty="0" smtClean="0"/>
          </a:p>
          <a:p>
            <a:r>
              <a:rPr lang="en-US" dirty="0" smtClean="0"/>
              <a:t>LED Strip with IR </a:t>
            </a:r>
            <a:r>
              <a:rPr lang="en-US" dirty="0"/>
              <a:t>receiver and remote </a:t>
            </a:r>
            <a:endParaRPr lang="en-US" dirty="0" smtClean="0"/>
          </a:p>
          <a:p>
            <a:pPr lvl="1"/>
            <a:r>
              <a:rPr lang="en-US" dirty="0" smtClean="0"/>
              <a:t>E.g. Intertek </a:t>
            </a:r>
            <a:r>
              <a:rPr lang="en-US" dirty="0"/>
              <a:t>flexible lighting </a:t>
            </a:r>
            <a:r>
              <a:rPr lang="en-US" dirty="0" smtClean="0"/>
              <a:t>strips</a:t>
            </a:r>
          </a:p>
          <a:p>
            <a:r>
              <a:rPr lang="en-US" dirty="0" smtClean="0"/>
              <a:t>GPIO </a:t>
            </a:r>
            <a:r>
              <a:rPr lang="en-US" dirty="0"/>
              <a:t>compatible wires </a:t>
            </a:r>
            <a:r>
              <a:rPr lang="en-US" dirty="0" smtClean="0"/>
              <a:t>(for Raspberry Pi)</a:t>
            </a:r>
          </a:p>
          <a:p>
            <a:r>
              <a:rPr lang="en-US" dirty="0" smtClean="0"/>
              <a:t>Breadboard (optional)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 2016 (Last Update: 2/1/2016)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2" descr="LED Linkable, Flexible Lighting Strip 2 / 14 Foot Lengths RC Indoor &amp;Outdoor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49887" y="756717"/>
            <a:ext cx="1988157" cy="214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www.adafruit.com/images/1200x900/998-00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03423" y="3111726"/>
            <a:ext cx="2081084" cy="156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ensor pack 900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03423" y="4847345"/>
            <a:ext cx="357808" cy="143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Sensor pack 900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335408" y="4889168"/>
            <a:ext cx="1202636" cy="37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35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Pi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3"/>
            <a:ext cx="8452022" cy="5094143"/>
          </a:xfrm>
        </p:spPr>
        <p:txBody>
          <a:bodyPr>
            <a:normAutofit/>
          </a:bodyPr>
          <a:lstStyle/>
          <a:p>
            <a:r>
              <a:rPr lang="en-US" dirty="0" smtClean="0"/>
              <a:t>Setup the IR sensor and IR LED on the GPIO (see next slide). </a:t>
            </a:r>
          </a:p>
          <a:p>
            <a:pPr lvl="1"/>
            <a:r>
              <a:rPr lang="en-US" dirty="0" smtClean="0"/>
              <a:t>Make sure you arrange the wires correctly based on the sensor you own. (You can use a volt meter to arrange the wires correctly – to identify ground, voltage and ground)</a:t>
            </a:r>
            <a:endParaRPr lang="en-US" dirty="0" smtClean="0"/>
          </a:p>
          <a:p>
            <a:r>
              <a:rPr lang="en-US" dirty="0" smtClean="0"/>
              <a:t>Install packages on the Raspberry Pi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apt-get update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apt-get upgrade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reboot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lirc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i="0" dirty="0" smtClean="0">
                <a:cs typeface="Courier New" panose="02070309020205020404" pitchFamily="49" charset="0"/>
              </a:rPr>
              <a:t>Make sure you have completed all the steps in the EV3-RPi Communicator Lesson</a:t>
            </a:r>
            <a:endParaRPr lang="en-US" i="0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2/1/2016)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82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GPIO Setup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2/1/2016)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891146" y="1124465"/>
            <a:ext cx="3037850" cy="4394358"/>
            <a:chOff x="5476461" y="2061306"/>
            <a:chExt cx="3037850" cy="4394358"/>
          </a:xfrm>
        </p:grpSpPr>
        <p:pic>
          <p:nvPicPr>
            <p:cNvPr id="11" name="Picture 2" descr="http://cdn.instructables.com/FNR/D1TP/IAS24FW4/FNRD1TPIAS24FW4.LARGE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592824" y="3699606"/>
              <a:ext cx="1574890" cy="2756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Group 11"/>
            <p:cNvGrpSpPr/>
            <p:nvPr/>
          </p:nvGrpSpPr>
          <p:grpSpPr>
            <a:xfrm>
              <a:off x="5476461" y="2061306"/>
              <a:ext cx="3037850" cy="2124720"/>
              <a:chOff x="5476461" y="2061306"/>
              <a:chExt cx="3037850" cy="2124720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561119" y="2061306"/>
                <a:ext cx="1638300" cy="1367694"/>
              </a:xfrm>
              <a:prstGeom prst="rect">
                <a:avLst/>
              </a:prstGeom>
            </p:spPr>
          </p:pic>
          <p:sp>
            <p:nvSpPr>
              <p:cNvPr id="14" name="Right Arrow 13"/>
              <p:cNvSpPr/>
              <p:nvPr/>
            </p:nvSpPr>
            <p:spPr>
              <a:xfrm>
                <a:off x="5476461" y="2842591"/>
                <a:ext cx="1628091" cy="48701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IR LED</a:t>
                </a:r>
                <a:endParaRPr lang="en-US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5986537" y="3379305"/>
                <a:ext cx="1347217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5974884" y="3379306"/>
                <a:ext cx="10487" cy="609601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935128" y="3939210"/>
                <a:ext cx="685261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7460526" y="3427340"/>
                <a:ext cx="1053785" cy="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8502657" y="3377647"/>
                <a:ext cx="11654" cy="80837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8080515" y="4186026"/>
                <a:ext cx="41391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1" name="Picture 2" descr="http://cdn.instructables.com/FMA/ISE4/IAS24FUU/FMAISE4IAS24FUU.LARGE.jp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39" b="38084"/>
          <a:stretch/>
        </p:blipFill>
        <p:spPr bwMode="auto">
          <a:xfrm rot="16200000">
            <a:off x="626449" y="3302996"/>
            <a:ext cx="3115904" cy="150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5710" y="5662485"/>
            <a:ext cx="811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Configuration based on IR sensor available on </a:t>
            </a:r>
            <a:r>
              <a:rPr lang="en-US" dirty="0" err="1" smtClean="0"/>
              <a:t>Adafruit</a:t>
            </a:r>
            <a:r>
              <a:rPr lang="en-US" dirty="0" smtClean="0"/>
              <a:t> (</a:t>
            </a:r>
            <a:r>
              <a:rPr lang="en-US" dirty="0" smtClean="0">
                <a:hlinkClick r:id="rId5"/>
              </a:rPr>
              <a:t>Product link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146" name="Picture 2" descr="http://i.stack.imgur.com/rojKP.jp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7702">
            <a:off x="1354951" y="1301524"/>
            <a:ext cx="1593758" cy="98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/>
          <p:cNvCxnSpPr/>
          <p:nvPr/>
        </p:nvCxnSpPr>
        <p:spPr>
          <a:xfrm flipH="1">
            <a:off x="2262633" y="2537968"/>
            <a:ext cx="9479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736596" y="2957610"/>
            <a:ext cx="479060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06053" y="2549234"/>
            <a:ext cx="0" cy="45313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51830" y="2523086"/>
            <a:ext cx="0" cy="1850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111190" y="2665432"/>
            <a:ext cx="94792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054610" y="2701634"/>
            <a:ext cx="4507" cy="5475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753360" y="3188225"/>
            <a:ext cx="25818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039451" y="2523086"/>
            <a:ext cx="0" cy="32190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008972" y="2775801"/>
            <a:ext cx="1492304" cy="1763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501276" y="2793440"/>
            <a:ext cx="15853" cy="116074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882451" y="3921692"/>
            <a:ext cx="63467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79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Edit System </a:t>
            </a:r>
            <a:r>
              <a:rPr lang="en-US" dirty="0"/>
              <a:t>F</a:t>
            </a:r>
            <a:r>
              <a:rPr lang="en-US" dirty="0" smtClean="0"/>
              <a:t>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/modules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add these lines at the end to make LIRC start up on boot and set the IR sensor pin to Pin-18 and IR LED pin(for later) to Pin-17:</a:t>
            </a:r>
          </a:p>
          <a:p>
            <a:pPr lvl="3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lirc_dev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lirc_rpi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gpio_in_pin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=18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gpio_out_pin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=17</a:t>
            </a:r>
          </a:p>
          <a:p>
            <a:endParaRPr lang="en-US" dirty="0"/>
          </a:p>
          <a:p>
            <a:r>
              <a:rPr lang="en-US" dirty="0"/>
              <a:t>Now we need to edit the LIRC hardware configuration file. Open it </a:t>
            </a:r>
            <a:r>
              <a:rPr lang="en-US" dirty="0" smtClean="0"/>
              <a:t>using: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nano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lirc</a:t>
            </a:r>
            <a:r>
              <a:rPr lang="en-US" dirty="0"/>
              <a:t>/</a:t>
            </a:r>
            <a:r>
              <a:rPr lang="en-US" dirty="0" err="1"/>
              <a:t>hardware.conf</a:t>
            </a:r>
            <a:endParaRPr lang="en-US" dirty="0"/>
          </a:p>
          <a:p>
            <a:pPr lvl="1"/>
            <a:r>
              <a:rPr lang="en-US" dirty="0"/>
              <a:t>Change the following lines: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DRIVER="default"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DEVICE="/dev/lirc0"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lirc_rpi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/boot/config.txt</a:t>
            </a:r>
          </a:p>
          <a:p>
            <a:pPr lvl="1"/>
            <a:r>
              <a:rPr lang="en-US" dirty="0"/>
              <a:t>add the following line to the file: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dtoverlay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lirc-rpi,gpio_in_pin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=18,gpio_out_pin=17,gpio_in_pull=up</a:t>
            </a:r>
            <a:endParaRPr lang="en-US" i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Reboot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reboot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2/1/2016)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65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</a:t>
            </a:r>
            <a:r>
              <a:rPr lang="en-US" dirty="0" smtClean="0"/>
              <a:t>3: Record All Remote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4"/>
            <a:ext cx="8511119" cy="4808092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>
                <a:solidFill>
                  <a:srgbClr val="333333"/>
                </a:solidFill>
                <a:latin typeface="Monaco"/>
              </a:rPr>
              <a:t>Stop LIRC: </a:t>
            </a:r>
            <a:r>
              <a:rPr lang="en-US" altLang="en-US" i="1" dirty="0" err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en-US" i="1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i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i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en-US" i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i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altLang="en-US" i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i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lirc</a:t>
            </a:r>
            <a:r>
              <a:rPr lang="en-US" altLang="en-US" i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stop</a:t>
            </a:r>
            <a:r>
              <a:rPr lang="en-US" altLang="en-US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To make sure you setup the IR sensor correctly, use: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mode2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-d /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dev/lirc0 </a:t>
            </a:r>
            <a:r>
              <a:rPr lang="en-US" dirty="0"/>
              <a:t>(press buttons on a </a:t>
            </a:r>
            <a:r>
              <a:rPr lang="en-US" dirty="0" smtClean="0"/>
              <a:t>remote to get the readings)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Record </a:t>
            </a:r>
            <a:r>
              <a:rPr lang="en-US" dirty="0" smtClean="0"/>
              <a:t>all the </a:t>
            </a:r>
            <a:r>
              <a:rPr lang="en-US" dirty="0"/>
              <a:t>buttons to </a:t>
            </a:r>
            <a:r>
              <a:rPr lang="en-US" dirty="0" smtClean="0"/>
              <a:t>the </a:t>
            </a:r>
            <a:r>
              <a:rPr lang="en-US" dirty="0"/>
              <a:t>raspberry </a:t>
            </a:r>
            <a:r>
              <a:rPr lang="en-US" dirty="0" smtClean="0"/>
              <a:t>pi: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irrecord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–n -d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/dev/lirc0 ~/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lircd.conf</a:t>
            </a:r>
            <a:r>
              <a:rPr lang="en-US" dirty="0" smtClean="0"/>
              <a:t> -- It </a:t>
            </a:r>
            <a:r>
              <a:rPr lang="en-US" dirty="0"/>
              <a:t>will take you through some detailed instructions.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lircd.conf</a:t>
            </a:r>
            <a:r>
              <a:rPr lang="en-US" dirty="0" smtClean="0"/>
              <a:t>    Find </a:t>
            </a:r>
            <a:r>
              <a:rPr lang="en-US" dirty="0"/>
              <a:t>the line that says  "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/home/pi/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lircd.conf</a:t>
            </a:r>
            <a:r>
              <a:rPr lang="en-US" dirty="0"/>
              <a:t>" and change it to "name remote</a:t>
            </a:r>
            <a:r>
              <a:rPr lang="en-US" dirty="0" smtClean="0"/>
              <a:t>"</a:t>
            </a:r>
            <a:endParaRPr lang="en-US" dirty="0"/>
          </a:p>
          <a:p>
            <a:r>
              <a:rPr lang="en-US" dirty="0" smtClean="0"/>
              <a:t>Copy </a:t>
            </a:r>
            <a:r>
              <a:rPr lang="en-US" dirty="0"/>
              <a:t>the new </a:t>
            </a:r>
            <a:r>
              <a:rPr lang="en-US" dirty="0" smtClean="0"/>
              <a:t>configuration -- 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lircd.conf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lirc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lircd.conf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smtClean="0">
                <a:solidFill>
                  <a:srgbClr val="333333"/>
                </a:solidFill>
                <a:latin typeface="Monaco"/>
              </a:rPr>
              <a:t>Start </a:t>
            </a:r>
            <a:r>
              <a:rPr lang="en-US" altLang="en-US" dirty="0">
                <a:solidFill>
                  <a:srgbClr val="333333"/>
                </a:solidFill>
                <a:latin typeface="Monaco"/>
              </a:rPr>
              <a:t>LIRC: </a:t>
            </a:r>
            <a:r>
              <a:rPr lang="en-US" altLang="en-US" i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en-US" i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altLang="en-US" i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en-US" i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i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altLang="en-US" i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i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lirc</a:t>
            </a:r>
            <a:r>
              <a:rPr lang="en-US" altLang="en-US" i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i="1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  <a:p>
            <a:r>
              <a:rPr lang="en-US" dirty="0">
                <a:cs typeface="Courier New" panose="02070309020205020404" pitchFamily="49" charset="0"/>
              </a:rPr>
              <a:t>Reboot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reboot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To </a:t>
            </a:r>
            <a:r>
              <a:rPr lang="en-US" dirty="0"/>
              <a:t>test the </a:t>
            </a:r>
            <a:r>
              <a:rPr lang="en-US" dirty="0" smtClean="0"/>
              <a:t>configuration run the </a:t>
            </a:r>
            <a:r>
              <a:rPr lang="en-US" dirty="0" err="1" smtClean="0"/>
              <a:t>commmand</a:t>
            </a:r>
            <a:r>
              <a:rPr lang="en-US" dirty="0" smtClean="0"/>
              <a:t>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irw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Every time you press a button on the remote, you will get the name of the button. 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2/1/2016)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11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4: Send IR signals with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3"/>
            <a:ext cx="8058528" cy="4880919"/>
          </a:xfrm>
        </p:spPr>
        <p:txBody>
          <a:bodyPr>
            <a:normAutofit/>
          </a:bodyPr>
          <a:lstStyle/>
          <a:p>
            <a:r>
              <a:rPr lang="en-US" sz="1600" dirty="0" smtClean="0"/>
              <a:t>Connect the IR Led to the GPIO (See image on right)</a:t>
            </a:r>
          </a:p>
          <a:p>
            <a:r>
              <a:rPr lang="en-US" sz="1600" dirty="0" smtClean="0"/>
              <a:t>To send an IR </a:t>
            </a:r>
            <a:r>
              <a:rPr lang="en-US" sz="1600" dirty="0"/>
              <a:t>signal </a:t>
            </a:r>
            <a:r>
              <a:rPr lang="en-US" sz="1600" dirty="0" smtClean="0"/>
              <a:t>use 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irsend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SEND_ONCE remote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ONE_OF_THE_BUTTONS_NAME      </a:t>
            </a:r>
          </a:p>
          <a:p>
            <a:pPr lvl="3"/>
            <a:r>
              <a:rPr lang="en-US" sz="1400" dirty="0" smtClean="0">
                <a:cs typeface="Courier New" panose="02070309020205020404" pitchFamily="49" charset="0"/>
              </a:rPr>
              <a:t>We use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SEND_ONCE </a:t>
            </a:r>
            <a:r>
              <a:rPr lang="en-US" sz="1400" dirty="0" smtClean="0">
                <a:cs typeface="Courier New" panose="02070309020205020404" pitchFamily="49" charset="0"/>
              </a:rPr>
              <a:t>to only sent the light signal once</a:t>
            </a:r>
          </a:p>
          <a:p>
            <a:r>
              <a:rPr lang="en-US" sz="1600" dirty="0" smtClean="0"/>
              <a:t>Now </a:t>
            </a:r>
            <a:r>
              <a:rPr lang="en-US" sz="1600" dirty="0"/>
              <a:t>in python you can send a signal using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os.system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irsend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SEND_ONCE remote ONE_OF_THE_BUTTONS_NAME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lvl="1"/>
            <a:r>
              <a:rPr lang="en-US" sz="1600" i="0" dirty="0" smtClean="0">
                <a:cs typeface="Courier New" panose="02070309020205020404" pitchFamily="49" charset="0"/>
              </a:rPr>
              <a:t>Replace</a:t>
            </a:r>
            <a:r>
              <a:rPr lang="en-US" sz="1600" dirty="0" smtClean="0"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ONE_OF_THE_BUTTONS_NAME </a:t>
            </a:r>
            <a:r>
              <a:rPr lang="en-US" sz="1600" i="0" dirty="0" smtClean="0">
                <a:cs typeface="Courier New" panose="02070309020205020404" pitchFamily="49" charset="0"/>
              </a:rPr>
              <a:t>with one of the names you assigned to a button in step 3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In a terminal you can use </a:t>
            </a:r>
          </a:p>
          <a:p>
            <a:pPr lvl="1"/>
            <a:r>
              <a:rPr lang="en-US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irsend</a:t>
            </a:r>
            <a:r>
              <a:rPr 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SEND_ONCE remote ONE_OF_THE_BUTTONS_NAME</a:t>
            </a:r>
            <a:endParaRPr lang="en-US" sz="1600" i="1" dirty="0" smtClean="0">
              <a:cs typeface="Courier New" panose="02070309020205020404" pitchFamily="49" charset="0"/>
            </a:endParaRP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2/1/2016)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8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</a:t>
            </a:r>
            <a:r>
              <a:rPr lang="en-US" dirty="0" smtClean="0"/>
              <a:t>5: Bluetooth EV3 to Pi </a:t>
            </a:r>
            <a:r>
              <a:rPr lang="en-US" dirty="0" smtClean="0"/>
              <a:t>(If you are not already connected)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572467"/>
            <a:ext cx="8452021" cy="4880919"/>
          </a:xfrm>
        </p:spPr>
        <p:txBody>
          <a:bodyPr>
            <a:normAutofit/>
          </a:bodyPr>
          <a:lstStyle/>
          <a:p>
            <a:r>
              <a:rPr lang="en-US" dirty="0" smtClean="0"/>
              <a:t>Run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hcitool</a:t>
            </a:r>
            <a:r>
              <a:rPr lang="en-US" dirty="0" smtClean="0"/>
              <a:t> </a:t>
            </a:r>
            <a:r>
              <a:rPr lang="en-US" dirty="0"/>
              <a:t>scan </a:t>
            </a:r>
            <a:r>
              <a:rPr lang="en-US" dirty="0" smtClean="0"/>
              <a:t>to </a:t>
            </a:r>
            <a:r>
              <a:rPr lang="en-US" dirty="0"/>
              <a:t>find </a:t>
            </a:r>
            <a:r>
              <a:rPr lang="en-US" dirty="0" smtClean="0"/>
              <a:t>the mac </a:t>
            </a:r>
            <a:r>
              <a:rPr lang="en-US" dirty="0"/>
              <a:t>address of </a:t>
            </a:r>
            <a:r>
              <a:rPr lang="en-US" dirty="0" smtClean="0"/>
              <a:t>EV3 </a:t>
            </a:r>
            <a:r>
              <a:rPr lang="en-US" dirty="0"/>
              <a:t>(will look something like this: 00:16:53:3F:2F:C3</a:t>
            </a:r>
            <a:r>
              <a:rPr lang="en-US" dirty="0" smtClean="0"/>
              <a:t>)</a:t>
            </a:r>
          </a:p>
          <a:p>
            <a:r>
              <a:rPr lang="en-US" dirty="0" smtClean="0"/>
              <a:t>Run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bluetooth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-agent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1234 &amp;</a:t>
            </a:r>
            <a:r>
              <a:rPr lang="en-US" dirty="0"/>
              <a:t> :</a:t>
            </a:r>
            <a:r>
              <a:rPr lang="en-US" dirty="0" smtClean="0"/>
              <a:t>proxy </a:t>
            </a:r>
            <a:r>
              <a:rPr lang="en-US" dirty="0"/>
              <a:t>for entering passcode for ev3</a:t>
            </a:r>
          </a:p>
          <a:p>
            <a:r>
              <a:rPr lang="en-US" dirty="0" smtClean="0"/>
              <a:t>Run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rfcomm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connect /dev/rfcomm0 MAC_ADDRESS 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:</a:t>
            </a:r>
            <a:r>
              <a:rPr lang="en-US" dirty="0" smtClean="0"/>
              <a:t>to connect </a:t>
            </a:r>
            <a:r>
              <a:rPr lang="en-US" dirty="0"/>
              <a:t>the ev3 (press enter if </a:t>
            </a:r>
            <a:r>
              <a:rPr lang="en-US" dirty="0" smtClean="0"/>
              <a:t>any message(s) </a:t>
            </a:r>
            <a:r>
              <a:rPr lang="en-US" dirty="0"/>
              <a:t>appears on the screen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you are not returned to a terminal, try pressing “Return/Enter”. If that did not work you probably forgot the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dirty="0" smtClean="0">
                <a:cs typeface="Courier New" panose="02070309020205020404" pitchFamily="49" charset="0"/>
              </a:rPr>
              <a:t>symbol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2/1/2016)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7310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4108</TotalTime>
  <Words>948</Words>
  <Application>Microsoft Office PowerPoint</Application>
  <PresentationFormat>On-screen Show (4:3)</PresentationFormat>
  <Paragraphs>121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Franklin Gothic Book</vt:lpstr>
      <vt:lpstr>Helvetica neue</vt:lpstr>
      <vt:lpstr>Monaco</vt:lpstr>
      <vt:lpstr>Crop</vt:lpstr>
      <vt:lpstr>LEGO MINDSTORMS and Raspberry Pi IR Light controller</vt:lpstr>
      <vt:lpstr>Objectives</vt:lpstr>
      <vt:lpstr>Materials</vt:lpstr>
      <vt:lpstr>Step 1: Pi Setup</vt:lpstr>
      <vt:lpstr>GPIO Setup</vt:lpstr>
      <vt:lpstr>Step 2: Edit System Files</vt:lpstr>
      <vt:lpstr>Step 3: Record All Remote Buttons</vt:lpstr>
      <vt:lpstr>Step 4: Send IR signals with Pi</vt:lpstr>
      <vt:lpstr>Step 5: Bluetooth EV3 to Pi (If you are not already connected)</vt:lpstr>
      <vt:lpstr>Step 6: Base Code </vt:lpstr>
      <vt:lpstr>Challenge 1: Change the LED’s Color Using the EV3</vt:lpstr>
      <vt:lpstr>Challenge 2: Change the LED’s Colors At Different Rates Using the Ultrasonic Sensor</vt:lpstr>
      <vt:lpstr>Challenge 2 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Seshan</dc:creator>
  <cp:lastModifiedBy>Sanjay Seshan</cp:lastModifiedBy>
  <cp:revision>73</cp:revision>
  <cp:lastPrinted>2016-01-20T22:55:27Z</cp:lastPrinted>
  <dcterms:created xsi:type="dcterms:W3CDTF">2016-01-20T18:24:43Z</dcterms:created>
  <dcterms:modified xsi:type="dcterms:W3CDTF">2016-02-04T16:36:29Z</dcterms:modified>
</cp:coreProperties>
</file>