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14" r:id="rId1"/>
  </p:sldMasterIdLst>
  <p:notesMasterIdLst>
    <p:notesMasterId r:id="rId15"/>
  </p:notesMasterIdLst>
  <p:handoutMasterIdLst>
    <p:handoutMasterId r:id="rId16"/>
  </p:handoutMasterIdLst>
  <p:sldIdLst>
    <p:sldId id="369" r:id="rId2"/>
    <p:sldId id="372" r:id="rId3"/>
    <p:sldId id="371" r:id="rId4"/>
    <p:sldId id="345" r:id="rId5"/>
    <p:sldId id="375" r:id="rId6"/>
    <p:sldId id="376" r:id="rId7"/>
    <p:sldId id="374" r:id="rId8"/>
    <p:sldId id="357" r:id="rId9"/>
    <p:sldId id="373" r:id="rId10"/>
    <p:sldId id="378" r:id="rId11"/>
    <p:sldId id="355" r:id="rId12"/>
    <p:sldId id="377" r:id="rId13"/>
    <p:sldId id="370"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9563" autoAdjust="0"/>
  </p:normalViewPr>
  <p:slideViewPr>
    <p:cSldViewPr snapToGrid="0" snapToObjects="1">
      <p:cViewPr varScale="1">
        <p:scale>
          <a:sx n="91" d="100"/>
          <a:sy n="91" d="100"/>
        </p:scale>
        <p:origin x="1138" y="62"/>
      </p:cViewPr>
      <p:guideLst>
        <p:guide orient="horz" pos="2160"/>
        <p:guide pos="2880"/>
      </p:guideLst>
    </p:cSldViewPr>
  </p:slideViewPr>
  <p:notesTextViewPr>
    <p:cViewPr>
      <p:scale>
        <a:sx n="100" d="100"/>
        <a:sy n="100" d="100"/>
      </p:scale>
      <p:origin x="0" y="0"/>
    </p:cViewPr>
  </p:notesTextViewPr>
  <p:sorterViewPr>
    <p:cViewPr>
      <p:scale>
        <a:sx n="150" d="100"/>
        <a:sy n="15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00FA3B4-5499-9244-86B5-B0871A9DDD84}" type="datetimeFigureOut">
              <a:rPr lang="en-US" smtClean="0"/>
              <a:t>11/2/2015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BEFB77E-72D5-284D-AE7A-D8D155D764C9}" type="slidenum">
              <a:rPr lang="en-US" smtClean="0"/>
              <a:t>‹#›</a:t>
            </a:fld>
            <a:endParaRPr lang="en-US"/>
          </a:p>
        </p:txBody>
      </p:sp>
    </p:spTree>
    <p:extLst>
      <p:ext uri="{BB962C8B-B14F-4D97-AF65-F5344CB8AC3E}">
        <p14:creationId xmlns:p14="http://schemas.microsoft.com/office/powerpoint/2010/main" val="359210385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D3EFF1E-85A1-6640-AFB9-C38833E80A84}" type="datetimeFigureOut">
              <a:rPr lang="en-US" smtClean="0"/>
              <a:t>11/2/2015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3967457-1E83-1040-AFF7-8D09C473DBD5}" type="slidenum">
              <a:rPr lang="en-US" smtClean="0"/>
              <a:t>‹#›</a:t>
            </a:fld>
            <a:endParaRPr lang="en-US"/>
          </a:p>
        </p:txBody>
      </p:sp>
    </p:spTree>
    <p:extLst>
      <p:ext uri="{BB962C8B-B14F-4D97-AF65-F5344CB8AC3E}">
        <p14:creationId xmlns:p14="http://schemas.microsoft.com/office/powerpoint/2010/main" val="2489184269"/>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967457-1E83-1040-AFF7-8D09C473DBD5}" type="slidenum">
              <a:rPr lang="en-US" smtClean="0"/>
              <a:t>1</a:t>
            </a:fld>
            <a:endParaRPr lang="en-US"/>
          </a:p>
        </p:txBody>
      </p:sp>
    </p:spTree>
    <p:extLst>
      <p:ext uri="{BB962C8B-B14F-4D97-AF65-F5344CB8AC3E}">
        <p14:creationId xmlns:p14="http://schemas.microsoft.com/office/powerpoint/2010/main" val="18952967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967457-1E83-1040-AFF7-8D09C473DBD5}" type="slidenum">
              <a:rPr lang="en-US" smtClean="0"/>
              <a:t>4</a:t>
            </a:fld>
            <a:endParaRPr lang="en-US"/>
          </a:p>
        </p:txBody>
      </p:sp>
    </p:spTree>
    <p:extLst>
      <p:ext uri="{BB962C8B-B14F-4D97-AF65-F5344CB8AC3E}">
        <p14:creationId xmlns:p14="http://schemas.microsoft.com/office/powerpoint/2010/main" val="16067585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967457-1E83-1040-AFF7-8D09C473DBD5}" type="slidenum">
              <a:rPr lang="en-US" smtClean="0"/>
              <a:t>9</a:t>
            </a:fld>
            <a:endParaRPr lang="en-US"/>
          </a:p>
        </p:txBody>
      </p:sp>
    </p:spTree>
    <p:extLst>
      <p:ext uri="{BB962C8B-B14F-4D97-AF65-F5344CB8AC3E}">
        <p14:creationId xmlns:p14="http://schemas.microsoft.com/office/powerpoint/2010/main" val="1459444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967457-1E83-1040-AFF7-8D09C473DBD5}" type="slidenum">
              <a:rPr lang="en-US" smtClean="0"/>
              <a:t>13</a:t>
            </a:fld>
            <a:endParaRPr lang="en-US"/>
          </a:p>
        </p:txBody>
      </p:sp>
    </p:spTree>
    <p:extLst>
      <p:ext uri="{BB962C8B-B14F-4D97-AF65-F5344CB8AC3E}">
        <p14:creationId xmlns:p14="http://schemas.microsoft.com/office/powerpoint/2010/main" val="31083179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8800" spc="-8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7D3498C-3363-483B-8C36-DC8443671A07}" type="datetime1">
              <a:rPr lang="en-US" smtClean="0"/>
              <a:t>11/2/2015</a:t>
            </a:fld>
            <a:endParaRPr lang="en-US"/>
          </a:p>
        </p:txBody>
      </p:sp>
      <p:sp>
        <p:nvSpPr>
          <p:cNvPr id="5" name="Footer Placeholder 4"/>
          <p:cNvSpPr>
            <a:spLocks noGrp="1"/>
          </p:cNvSpPr>
          <p:nvPr>
            <p:ph type="ftr" sz="quarter" idx="11"/>
          </p:nvPr>
        </p:nvSpPr>
        <p:spPr/>
        <p:txBody>
          <a:bodyPr/>
          <a:lstStyle/>
          <a:p>
            <a:r>
              <a:rPr lang="en-US" smtClean="0"/>
              <a:t>© 2015, EV3Lessons.com, (last edit 11/02/2015)</a:t>
            </a:r>
            <a:endParaRPr lang="en-US"/>
          </a:p>
        </p:txBody>
      </p:sp>
      <p:sp>
        <p:nvSpPr>
          <p:cNvPr id="11" name="Slide Number Placeholder 6"/>
          <p:cNvSpPr>
            <a:spLocks noGrp="1"/>
          </p:cNvSpPr>
          <p:nvPr>
            <p:ph type="sldNum" sz="quarter" idx="4"/>
          </p:nvPr>
        </p:nvSpPr>
        <p:spPr>
          <a:xfrm>
            <a:off x="8477026" y="6358106"/>
            <a:ext cx="666974" cy="365125"/>
          </a:xfrm>
          <a:prstGeom prst="rect">
            <a:avLst/>
          </a:prstGeom>
        </p:spPr>
        <p:txBody>
          <a:bodyPr/>
          <a:lstStyle/>
          <a:p>
            <a:fld id="{4DBC7FC8-25FB-FC45-8177-2B991DA6778C}" type="slidenum">
              <a:rPr lang="en-US" smtClean="0"/>
              <a:t>‹#›</a:t>
            </a:fld>
            <a:endParaRPr lang="en-US"/>
          </a:p>
        </p:txBody>
      </p:sp>
      <p:sp>
        <p:nvSpPr>
          <p:cNvPr id="12" name="Rectangle 11"/>
          <p:cNvSpPr/>
          <p:nvPr userDrawn="1"/>
        </p:nvSpPr>
        <p:spPr>
          <a:xfrm>
            <a:off x="8996106"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userDrawn="1"/>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userDrawn="1"/>
        </p:nvSpPr>
        <p:spPr>
          <a:xfrm>
            <a:off x="8913670" y="-4618"/>
            <a:ext cx="91440" cy="686261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7175A08-F342-4CB7-9892-F320B2E7B9B8}" type="datetime1">
              <a:rPr lang="en-US" smtClean="0"/>
              <a:t>11/2/2015</a:t>
            </a:fld>
            <a:endParaRPr lang="en-US"/>
          </a:p>
        </p:txBody>
      </p:sp>
      <p:sp>
        <p:nvSpPr>
          <p:cNvPr id="5" name="Footer Placeholder 4"/>
          <p:cNvSpPr>
            <a:spLocks noGrp="1"/>
          </p:cNvSpPr>
          <p:nvPr>
            <p:ph type="ftr" sz="quarter" idx="11"/>
          </p:nvPr>
        </p:nvSpPr>
        <p:spPr/>
        <p:txBody>
          <a:bodyPr/>
          <a:lstStyle/>
          <a:p>
            <a:r>
              <a:rPr lang="en-US" smtClean="0"/>
              <a:t>© 2015, EV3Lessons.com, (last edit 11/02/2015)</a:t>
            </a:r>
            <a:endParaRPr lang="en-US"/>
          </a:p>
        </p:txBody>
      </p:sp>
      <p:sp>
        <p:nvSpPr>
          <p:cNvPr id="6" name="Slide Number Placeholder 5"/>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smtClean="0"/>
              <a:t>Click to edit Master title style</a:t>
            </a:r>
            <a:endParaRPr lang="en-US"/>
          </a:p>
        </p:txBody>
      </p:sp>
      <p:sp>
        <p:nvSpPr>
          <p:cNvPr id="3" name="Content Placeholder 2"/>
          <p:cNvSpPr>
            <a:spLocks noGrp="1"/>
          </p:cNvSpPr>
          <p:nvPr>
            <p:ph idx="1"/>
          </p:nvPr>
        </p:nvSpPr>
        <p:spPr>
          <a:xfrm>
            <a:off x="457200" y="1752600"/>
            <a:ext cx="8245474" cy="43735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B8093AD-BAFE-46C1-88FD-61FFB703EEBA}" type="datetime1">
              <a:rPr lang="en-US" smtClean="0"/>
              <a:t>11/2/2015</a:t>
            </a:fld>
            <a:endParaRPr lang="en-US"/>
          </a:p>
        </p:txBody>
      </p:sp>
      <p:sp>
        <p:nvSpPr>
          <p:cNvPr id="5" name="Footer Placeholder 4"/>
          <p:cNvSpPr>
            <a:spLocks noGrp="1"/>
          </p:cNvSpPr>
          <p:nvPr>
            <p:ph type="ftr" sz="quarter" idx="11"/>
          </p:nvPr>
        </p:nvSpPr>
        <p:spPr/>
        <p:txBody>
          <a:bodyPr/>
          <a:lstStyle/>
          <a:p>
            <a:r>
              <a:rPr lang="en-US" smtClean="0"/>
              <a:t>© 2015, EV3Lessons.com, (last edit 11/02/2015)</a:t>
            </a:r>
            <a:endParaRPr lang="en-US"/>
          </a:p>
        </p:txBody>
      </p:sp>
      <p:sp>
        <p:nvSpPr>
          <p:cNvPr id="6" name="Slide Number Placeholder 5"/>
          <p:cNvSpPr>
            <a:spLocks noGrp="1"/>
          </p:cNvSpPr>
          <p:nvPr>
            <p:ph type="sldNum" sz="quarter" idx="12"/>
          </p:nvPr>
        </p:nvSpPr>
        <p:spPr>
          <a:xfrm>
            <a:off x="8398042" y="6411595"/>
            <a:ext cx="497305" cy="365125"/>
          </a:xfrm>
          <a:prstGeom prst="rect">
            <a:avLst/>
          </a:prstGeom>
        </p:spPr>
        <p:txBody>
          <a:bodyPr/>
          <a:lstStyle/>
          <a:p>
            <a:fld id="{4DBC7FC8-25FB-FC45-8177-2B991DA6778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AD8ACA23-793B-4712-A6DC-ECB0EA7C8158}" type="datetime1">
              <a:rPr lang="en-US" smtClean="0"/>
              <a:t>11/2/2015</a:t>
            </a:fld>
            <a:endParaRPr lang="en-US"/>
          </a:p>
        </p:txBody>
      </p:sp>
      <p:sp>
        <p:nvSpPr>
          <p:cNvPr id="9" name="Footer Placeholder 8"/>
          <p:cNvSpPr>
            <a:spLocks noGrp="1"/>
          </p:cNvSpPr>
          <p:nvPr>
            <p:ph type="ftr" sz="quarter" idx="12"/>
          </p:nvPr>
        </p:nvSpPr>
        <p:spPr/>
        <p:txBody>
          <a:bodyPr/>
          <a:lstStyle/>
          <a:p>
            <a:r>
              <a:rPr lang="en-US" smtClean="0"/>
              <a:t>© 2015, EV3Lessons.com, (last edit 11/02/2015)</a:t>
            </a:r>
            <a:endParaRPr lang="en-US"/>
          </a:p>
        </p:txBody>
      </p:sp>
      <p:sp>
        <p:nvSpPr>
          <p:cNvPr id="10" name="Slide Number Placeholder 5"/>
          <p:cNvSpPr txBox="1">
            <a:spLocks/>
          </p:cNvSpPr>
          <p:nvPr userDrawn="1"/>
        </p:nvSpPr>
        <p:spPr>
          <a:xfrm>
            <a:off x="8398042" y="6411595"/>
            <a:ext cx="497305"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4DBC7FC8-25FB-FC45-8177-2B991DA6778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74800"/>
            <a:ext cx="3877529"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886923" y="1574800"/>
            <a:ext cx="3815751"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9D309D3E-54EA-4208-86A4-CDBBAEC14320}" type="datetime1">
              <a:rPr lang="en-US" smtClean="0"/>
              <a:t>11/2/2015</a:t>
            </a:fld>
            <a:endParaRPr lang="en-US"/>
          </a:p>
        </p:txBody>
      </p:sp>
      <p:sp>
        <p:nvSpPr>
          <p:cNvPr id="6" name="Footer Placeholder 5"/>
          <p:cNvSpPr>
            <a:spLocks noGrp="1"/>
          </p:cNvSpPr>
          <p:nvPr>
            <p:ph type="ftr" sz="quarter" idx="11"/>
          </p:nvPr>
        </p:nvSpPr>
        <p:spPr/>
        <p:txBody>
          <a:bodyPr/>
          <a:lstStyle/>
          <a:p>
            <a:r>
              <a:rPr lang="en-US" smtClean="0"/>
              <a:t>© 2015, EV3Lessons.com, (last edit 11/02/2015)</a:t>
            </a:r>
            <a:endParaRPr lang="en-US"/>
          </a:p>
        </p:txBody>
      </p:sp>
      <p:sp>
        <p:nvSpPr>
          <p:cNvPr id="8" name="Slide Number Placeholder 5"/>
          <p:cNvSpPr txBox="1">
            <a:spLocks/>
          </p:cNvSpPr>
          <p:nvPr userDrawn="1"/>
        </p:nvSpPr>
        <p:spPr>
          <a:xfrm>
            <a:off x="8398042" y="6411595"/>
            <a:ext cx="497305"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4DBC7FC8-25FB-FC45-8177-2B991DA6778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87A5A25-A3A0-4BED-A646-2506038D95E1}" type="datetime1">
              <a:rPr lang="en-US" smtClean="0"/>
              <a:t>11/2/2015</a:t>
            </a:fld>
            <a:endParaRPr lang="en-US"/>
          </a:p>
        </p:txBody>
      </p:sp>
      <p:sp>
        <p:nvSpPr>
          <p:cNvPr id="8" name="Footer Placeholder 7"/>
          <p:cNvSpPr>
            <a:spLocks noGrp="1"/>
          </p:cNvSpPr>
          <p:nvPr>
            <p:ph type="ftr" sz="quarter" idx="11"/>
          </p:nvPr>
        </p:nvSpPr>
        <p:spPr/>
        <p:txBody>
          <a:bodyPr/>
          <a:lstStyle/>
          <a:p>
            <a:r>
              <a:rPr lang="en-US" smtClean="0"/>
              <a:t>© 2015, EV3Lessons.com, (last edit 11/02/2015)</a:t>
            </a:r>
            <a:endParaRPr lang="en-US"/>
          </a:p>
        </p:txBody>
      </p:sp>
      <p:sp>
        <p:nvSpPr>
          <p:cNvPr id="10" name="Slide Number Placeholder 5"/>
          <p:cNvSpPr>
            <a:spLocks noGrp="1"/>
          </p:cNvSpPr>
          <p:nvPr>
            <p:ph type="sldNum" sz="quarter" idx="12"/>
          </p:nvPr>
        </p:nvSpPr>
        <p:spPr>
          <a:xfrm>
            <a:off x="8398042" y="6411595"/>
            <a:ext cx="497305" cy="365125"/>
          </a:xfrm>
          <a:prstGeom prst="rect">
            <a:avLst/>
          </a:prstGeom>
        </p:spPr>
        <p:txBody>
          <a:bodyPr/>
          <a:lstStyle/>
          <a:p>
            <a:fld id="{4DBC7FC8-25FB-FC45-8177-2B991DA6778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B87AC23-AB54-452F-AF35-6B30BFF99D81}" type="datetime1">
              <a:rPr lang="en-US" smtClean="0"/>
              <a:t>11/2/2015</a:t>
            </a:fld>
            <a:endParaRPr lang="en-US"/>
          </a:p>
        </p:txBody>
      </p:sp>
      <p:sp>
        <p:nvSpPr>
          <p:cNvPr id="4" name="Footer Placeholder 3"/>
          <p:cNvSpPr>
            <a:spLocks noGrp="1"/>
          </p:cNvSpPr>
          <p:nvPr>
            <p:ph type="ftr" sz="quarter" idx="11"/>
          </p:nvPr>
        </p:nvSpPr>
        <p:spPr/>
        <p:txBody>
          <a:bodyPr/>
          <a:lstStyle/>
          <a:p>
            <a:r>
              <a:rPr lang="en-US" smtClean="0"/>
              <a:t>© 2015, EV3Lessons.com, (last edit 11/02/2015)</a:t>
            </a:r>
            <a:endParaRPr lang="en-US"/>
          </a:p>
        </p:txBody>
      </p:sp>
      <p:sp>
        <p:nvSpPr>
          <p:cNvPr id="6" name="Slide Number Placeholder 5"/>
          <p:cNvSpPr>
            <a:spLocks noGrp="1"/>
          </p:cNvSpPr>
          <p:nvPr>
            <p:ph type="sldNum" sz="quarter" idx="12"/>
          </p:nvPr>
        </p:nvSpPr>
        <p:spPr>
          <a:xfrm>
            <a:off x="8398042" y="6411595"/>
            <a:ext cx="497305" cy="365125"/>
          </a:xfrm>
          <a:prstGeom prst="rect">
            <a:avLst/>
          </a:prstGeom>
        </p:spPr>
        <p:txBody>
          <a:bodyPr/>
          <a:lstStyle/>
          <a:p>
            <a:fld id="{4DBC7FC8-25FB-FC45-8177-2B991DA6778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CF96D4-8804-4674-9B4B-6EAE1777B4F9}" type="datetime1">
              <a:rPr lang="en-US" smtClean="0"/>
              <a:t>11/2/2015</a:t>
            </a:fld>
            <a:endParaRPr lang="en-US"/>
          </a:p>
        </p:txBody>
      </p:sp>
      <p:sp>
        <p:nvSpPr>
          <p:cNvPr id="3" name="Footer Placeholder 2"/>
          <p:cNvSpPr>
            <a:spLocks noGrp="1"/>
          </p:cNvSpPr>
          <p:nvPr>
            <p:ph type="ftr" sz="quarter" idx="11"/>
          </p:nvPr>
        </p:nvSpPr>
        <p:spPr/>
        <p:txBody>
          <a:bodyPr/>
          <a:lstStyle/>
          <a:p>
            <a:r>
              <a:rPr lang="en-US" smtClean="0"/>
              <a:t>© 2015, EV3Lessons.com, (last edit 11/02/2015)</a:t>
            </a:r>
            <a:endParaRPr lang="en-US"/>
          </a:p>
        </p:txBody>
      </p:sp>
      <p:sp>
        <p:nvSpPr>
          <p:cNvPr id="5" name="Slide Number Placeholder 5"/>
          <p:cNvSpPr>
            <a:spLocks noGrp="1"/>
          </p:cNvSpPr>
          <p:nvPr>
            <p:ph type="sldNum" sz="quarter" idx="12"/>
          </p:nvPr>
        </p:nvSpPr>
        <p:spPr>
          <a:xfrm>
            <a:off x="8398042" y="6411595"/>
            <a:ext cx="497305" cy="365125"/>
          </a:xfrm>
          <a:prstGeom prst="rect">
            <a:avLst/>
          </a:prstGeom>
        </p:spPr>
        <p:txBody>
          <a:bodyPr/>
          <a:lstStyle/>
          <a:p>
            <a:fld id="{4DBC7FC8-25FB-FC45-8177-2B991DA6778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48FF9E5-2BBB-4E01-AB9C-39A1813127A6}" type="datetime1">
              <a:rPr lang="en-US" smtClean="0"/>
              <a:t>11/2/2015</a:t>
            </a:fld>
            <a:endParaRPr lang="en-US"/>
          </a:p>
        </p:txBody>
      </p:sp>
      <p:sp>
        <p:nvSpPr>
          <p:cNvPr id="6" name="Footer Placeholder 5"/>
          <p:cNvSpPr>
            <a:spLocks noGrp="1"/>
          </p:cNvSpPr>
          <p:nvPr>
            <p:ph type="ftr" sz="quarter" idx="11"/>
          </p:nvPr>
        </p:nvSpPr>
        <p:spPr/>
        <p:txBody>
          <a:bodyPr/>
          <a:lstStyle/>
          <a:p>
            <a:r>
              <a:rPr lang="en-US" smtClean="0"/>
              <a:t>© 2015, EV3Lessons.com, (last edit 11/02/2015)</a:t>
            </a:r>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
        <p:nvSpPr>
          <p:cNvPr id="9" name="Slide Number Placeholder 5"/>
          <p:cNvSpPr>
            <a:spLocks noGrp="1"/>
          </p:cNvSpPr>
          <p:nvPr>
            <p:ph type="sldNum" sz="quarter" idx="12"/>
          </p:nvPr>
        </p:nvSpPr>
        <p:spPr>
          <a:xfrm>
            <a:off x="8398042" y="6411595"/>
            <a:ext cx="497305" cy="365125"/>
          </a:xfrm>
          <a:prstGeom prst="rect">
            <a:avLst/>
          </a:prstGeom>
        </p:spPr>
        <p:txBody>
          <a:bodyPr/>
          <a:lstStyle/>
          <a:p>
            <a:fld id="{4DBC7FC8-25FB-FC45-8177-2B991DA6778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F84C1F9-5206-4DCE-8294-70B29343271A}" type="datetime1">
              <a:rPr lang="en-US" smtClean="0"/>
              <a:t>11/2/2015</a:t>
            </a:fld>
            <a:endParaRPr lang="en-US"/>
          </a:p>
        </p:txBody>
      </p:sp>
      <p:sp>
        <p:nvSpPr>
          <p:cNvPr id="5" name="Footer Placeholder 4"/>
          <p:cNvSpPr>
            <a:spLocks noGrp="1"/>
          </p:cNvSpPr>
          <p:nvPr>
            <p:ph type="ftr" sz="quarter" idx="11"/>
          </p:nvPr>
        </p:nvSpPr>
        <p:spPr/>
        <p:txBody>
          <a:bodyPr/>
          <a:lstStyle/>
          <a:p>
            <a:r>
              <a:rPr lang="en-US" smtClean="0"/>
              <a:t>© 2015, EV3Lessons.com, (last edit 11/02/2015)</a:t>
            </a:r>
            <a:endParaRPr lang="en-US"/>
          </a:p>
        </p:txBody>
      </p:sp>
      <p:sp>
        <p:nvSpPr>
          <p:cNvPr id="6" name="Slide Number Placeholder 5"/>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199" y="152718"/>
            <a:ext cx="8245475" cy="1371600"/>
          </a:xfrm>
          <a:prstGeom prst="rect">
            <a:avLst/>
          </a:prstGeom>
        </p:spPr>
        <p:txBody>
          <a:bodyPr vert="horz" lIns="91440" tIns="45720" rIns="91440" bIns="45720" rtlCol="0" anchor="t" anchorCtr="0">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752600"/>
            <a:ext cx="8245474"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237C9B8C-7996-4659-93BB-8E2ECCD8A3AA}" type="datetime1">
              <a:rPr lang="en-US" smtClean="0"/>
              <a:t>11/2/2015</a:t>
            </a:fld>
            <a:endParaRPr lang="en-US"/>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r>
              <a:rPr lang="en-US" smtClean="0"/>
              <a:t>© 2015, EV3Lessons.com, (last edit 11/02/2015)</a:t>
            </a:r>
            <a:endParaRPr lang="en-US"/>
          </a:p>
        </p:txBody>
      </p:sp>
      <p:sp>
        <p:nvSpPr>
          <p:cNvPr id="9" name="Slide Number Placeholder 6"/>
          <p:cNvSpPr>
            <a:spLocks noGrp="1"/>
          </p:cNvSpPr>
          <p:nvPr>
            <p:ph type="sldNum" sz="quarter" idx="4"/>
          </p:nvPr>
        </p:nvSpPr>
        <p:spPr>
          <a:xfrm>
            <a:off x="8477026" y="6358106"/>
            <a:ext cx="666974" cy="365125"/>
          </a:xfrm>
          <a:prstGeom prst="rect">
            <a:avLst/>
          </a:prstGeom>
        </p:spPr>
        <p:txBody>
          <a:bodyPr/>
          <a:lstStyle/>
          <a:p>
            <a:fld id="{4DBC7FC8-25FB-FC45-8177-2B991DA6778C}" type="slidenum">
              <a:rPr lang="en-US" smtClean="0"/>
              <a:t>‹#›</a:t>
            </a:fld>
            <a:endParaRPr lang="en-US"/>
          </a:p>
        </p:txBody>
      </p:sp>
      <p:sp>
        <p:nvSpPr>
          <p:cNvPr id="10" name="Rectangle 9"/>
          <p:cNvSpPr/>
          <p:nvPr userDrawn="1"/>
        </p:nvSpPr>
        <p:spPr>
          <a:xfrm>
            <a:off x="8996106"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userDrawn="1"/>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userDrawn="1"/>
        </p:nvSpPr>
        <p:spPr>
          <a:xfrm>
            <a:off x="8913670" y="-4618"/>
            <a:ext cx="91440" cy="686261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4" r:id="rId9"/>
    <p:sldLayoutId id="2147483725" r:id="rId10"/>
  </p:sldLayoutIdLst>
  <p:hf hdr="0" dt="0"/>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mailto:team@droidsrobotics.org"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hyperlink" Target="http://creativecommons.org/licenses/by-nc-sa/4.0/"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tmp"/><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02305" y="311631"/>
            <a:ext cx="4182799" cy="1923569"/>
          </a:xfrm>
        </p:spPr>
        <p:txBody>
          <a:bodyPr/>
          <a:lstStyle/>
          <a:p>
            <a:pPr algn="ctr"/>
            <a:r>
              <a:rPr lang="en-US" sz="3200" dirty="0" smtClean="0"/>
              <a:t>INTERMEDIATE PROGRAMMING</a:t>
            </a:r>
            <a:r>
              <a:rPr lang="en-US" sz="4000" dirty="0" smtClean="0"/>
              <a:t/>
            </a:r>
            <a:br>
              <a:rPr lang="en-US" sz="4000" dirty="0" smtClean="0"/>
            </a:br>
            <a:r>
              <a:rPr lang="en-US" sz="3200" dirty="0" smtClean="0"/>
              <a:t>Lesson</a:t>
            </a:r>
            <a:endParaRPr lang="en-US" sz="3200" dirty="0"/>
          </a:p>
        </p:txBody>
      </p:sp>
      <p:sp>
        <p:nvSpPr>
          <p:cNvPr id="7" name="TextBox 6"/>
          <p:cNvSpPr txBox="1"/>
          <p:nvPr/>
        </p:nvSpPr>
        <p:spPr>
          <a:xfrm>
            <a:off x="1689186" y="5949643"/>
            <a:ext cx="4750545" cy="523220"/>
          </a:xfrm>
          <a:prstGeom prst="rect">
            <a:avLst/>
          </a:prstGeom>
          <a:noFill/>
        </p:spPr>
        <p:txBody>
          <a:bodyPr wrap="square" rtlCol="0">
            <a:spAutoFit/>
          </a:bodyPr>
          <a:lstStyle/>
          <a:p>
            <a:r>
              <a:rPr lang="en-US" sz="2800" dirty="0" smtClean="0"/>
              <a:t>By: Droids Robotics</a:t>
            </a:r>
          </a:p>
        </p:txBody>
      </p:sp>
      <p:sp>
        <p:nvSpPr>
          <p:cNvPr id="4" name="TextBox 3"/>
          <p:cNvSpPr txBox="1"/>
          <p:nvPr/>
        </p:nvSpPr>
        <p:spPr>
          <a:xfrm>
            <a:off x="550088" y="2713113"/>
            <a:ext cx="8187512" cy="954107"/>
          </a:xfrm>
          <a:prstGeom prst="rect">
            <a:avLst/>
          </a:prstGeom>
          <a:noFill/>
        </p:spPr>
        <p:txBody>
          <a:bodyPr wrap="square" rtlCol="0">
            <a:spAutoFit/>
          </a:bodyPr>
          <a:lstStyle/>
          <a:p>
            <a:r>
              <a:rPr lang="en-US" sz="2800" dirty="0" err="1" smtClean="0">
                <a:solidFill>
                  <a:srgbClr val="FF0000"/>
                </a:solidFill>
              </a:rPr>
              <a:t>Move_Distance</a:t>
            </a:r>
            <a:r>
              <a:rPr lang="en-US" sz="2800" dirty="0" smtClean="0">
                <a:solidFill>
                  <a:srgbClr val="FF0000"/>
                </a:solidFill>
              </a:rPr>
              <a:t> My Block (Move_CM)</a:t>
            </a:r>
            <a:endParaRPr lang="en-US" sz="2800" dirty="0">
              <a:solidFill>
                <a:srgbClr val="FF0000"/>
              </a:solidFill>
            </a:endParaRPr>
          </a:p>
          <a:p>
            <a:endParaRPr lang="en-US" sz="2800" dirty="0"/>
          </a:p>
        </p:txBody>
      </p:sp>
      <p:pic>
        <p:nvPicPr>
          <p:cNvPr id="1026" name="Picture 2" descr="EV3Lessons.co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85105" y="436041"/>
            <a:ext cx="4231698" cy="1571774"/>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2305" y="5241747"/>
            <a:ext cx="1286881" cy="1231116"/>
          </a:xfrm>
          <a:prstGeom prst="rect">
            <a:avLst/>
          </a:prstGeom>
        </p:spPr>
      </p:pic>
    </p:spTree>
    <p:extLst>
      <p:ext uri="{BB962C8B-B14F-4D97-AF65-F5344CB8AC3E}">
        <p14:creationId xmlns:p14="http://schemas.microsoft.com/office/powerpoint/2010/main" val="243353822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5444" y="1708027"/>
            <a:ext cx="8351421" cy="1853050"/>
          </a:xfrm>
          <a:prstGeom prst="rect">
            <a:avLst/>
          </a:prstGeom>
        </p:spPr>
      </p:pic>
      <p:sp>
        <p:nvSpPr>
          <p:cNvPr id="2" name="Title 1"/>
          <p:cNvSpPr>
            <a:spLocks noGrp="1"/>
          </p:cNvSpPr>
          <p:nvPr>
            <p:ph type="title"/>
          </p:nvPr>
        </p:nvSpPr>
        <p:spPr/>
        <p:txBody>
          <a:bodyPr/>
          <a:lstStyle/>
          <a:p>
            <a:r>
              <a:rPr lang="en-US" dirty="0" smtClean="0">
                <a:cs typeface="Courier"/>
              </a:rPr>
              <a:t>STEP 3A: WIRE THE My BLOCK</a:t>
            </a:r>
            <a:endParaRPr lang="en-US" dirty="0"/>
          </a:p>
        </p:txBody>
      </p:sp>
      <p:sp>
        <p:nvSpPr>
          <p:cNvPr id="4" name="Footer Placeholder 3"/>
          <p:cNvSpPr>
            <a:spLocks noGrp="1"/>
          </p:cNvSpPr>
          <p:nvPr>
            <p:ph type="ftr" sz="quarter" idx="11"/>
          </p:nvPr>
        </p:nvSpPr>
        <p:spPr/>
        <p:txBody>
          <a:bodyPr/>
          <a:lstStyle/>
          <a:p>
            <a:r>
              <a:rPr lang="en-US" smtClean="0"/>
              <a:t>© 2015, EV3Lessons.com, (last edit 11/02/2015)</a:t>
            </a:r>
            <a:endParaRPr lang="en-US"/>
          </a:p>
        </p:txBody>
      </p:sp>
      <p:sp>
        <p:nvSpPr>
          <p:cNvPr id="3" name="Slide Number Placeholder 2"/>
          <p:cNvSpPr>
            <a:spLocks noGrp="1"/>
          </p:cNvSpPr>
          <p:nvPr>
            <p:ph type="sldNum" sz="quarter" idx="12"/>
          </p:nvPr>
        </p:nvSpPr>
        <p:spPr/>
        <p:txBody>
          <a:bodyPr/>
          <a:lstStyle/>
          <a:p>
            <a:fld id="{4DBC7FC8-25FB-FC45-8177-2B991DA6778C}" type="slidenum">
              <a:rPr lang="en-US" smtClean="0"/>
              <a:t>10</a:t>
            </a:fld>
            <a:endParaRPr lang="en-US"/>
          </a:p>
        </p:txBody>
      </p:sp>
      <p:sp>
        <p:nvSpPr>
          <p:cNvPr id="7" name="TextBox 6"/>
          <p:cNvSpPr txBox="1"/>
          <p:nvPr/>
        </p:nvSpPr>
        <p:spPr>
          <a:xfrm>
            <a:off x="631837" y="3744786"/>
            <a:ext cx="7660640" cy="1200329"/>
          </a:xfrm>
          <a:prstGeom prst="rect">
            <a:avLst/>
          </a:prstGeom>
          <a:noFill/>
        </p:spPr>
        <p:txBody>
          <a:bodyPr wrap="square" rtlCol="0">
            <a:spAutoFit/>
          </a:bodyPr>
          <a:lstStyle/>
          <a:p>
            <a:r>
              <a:rPr lang="en-US" dirty="0" smtClean="0">
                <a:solidFill>
                  <a:srgbClr val="7030A0"/>
                </a:solidFill>
              </a:rPr>
              <a:t>C. Wire the inputs in the grey block.  The centimeters input connects to the Math Block. The power goes into the Move Steering Block’s power input. The result of the Math Block is wired into the degrees input in the Move Steering Block.</a:t>
            </a:r>
            <a:endParaRPr lang="en-US" dirty="0">
              <a:solidFill>
                <a:srgbClr val="7030A0"/>
              </a:solidFill>
            </a:endParaRPr>
          </a:p>
        </p:txBody>
      </p:sp>
    </p:spTree>
    <p:extLst>
      <p:ext uri="{BB962C8B-B14F-4D97-AF65-F5344CB8AC3E}">
        <p14:creationId xmlns:p14="http://schemas.microsoft.com/office/powerpoint/2010/main" val="19875273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3b: COMPLETED </a:t>
            </a:r>
            <a:r>
              <a:rPr lang="en-US" dirty="0" smtClean="0">
                <a:latin typeface="Courier"/>
                <a:cs typeface="Courier"/>
              </a:rPr>
              <a:t>Move_CM </a:t>
            </a:r>
            <a:r>
              <a:rPr lang="en-US" dirty="0" smtClean="0"/>
              <a:t>MY BLOCK</a:t>
            </a:r>
            <a:endParaRPr lang="en-US" dirty="0"/>
          </a:p>
        </p:txBody>
      </p:sp>
      <p:sp>
        <p:nvSpPr>
          <p:cNvPr id="4" name="Footer Placeholder 3"/>
          <p:cNvSpPr>
            <a:spLocks noGrp="1"/>
          </p:cNvSpPr>
          <p:nvPr>
            <p:ph type="ftr" sz="quarter" idx="11"/>
          </p:nvPr>
        </p:nvSpPr>
        <p:spPr/>
        <p:txBody>
          <a:bodyPr/>
          <a:lstStyle/>
          <a:p>
            <a:r>
              <a:rPr lang="en-US" smtClean="0"/>
              <a:t>© 2015, EV3Lessons.com, (last edit 11/02/2015)</a:t>
            </a:r>
            <a:endParaRPr lang="en-US"/>
          </a:p>
        </p:txBody>
      </p:sp>
      <p:sp>
        <p:nvSpPr>
          <p:cNvPr id="3" name="Slide Number Placeholder 2"/>
          <p:cNvSpPr>
            <a:spLocks noGrp="1"/>
          </p:cNvSpPr>
          <p:nvPr>
            <p:ph type="sldNum" sz="quarter" idx="12"/>
          </p:nvPr>
        </p:nvSpPr>
        <p:spPr/>
        <p:txBody>
          <a:bodyPr/>
          <a:lstStyle/>
          <a:p>
            <a:fld id="{4DBC7FC8-25FB-FC45-8177-2B991DA6778C}" type="slidenum">
              <a:rPr lang="en-US" smtClean="0"/>
              <a:t>11</a:t>
            </a:fld>
            <a:endParaRPr lang="en-US"/>
          </a:p>
        </p:txBody>
      </p:sp>
      <p:pic>
        <p:nvPicPr>
          <p:cNvPr id="8" name="Picture 7"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5901" y="1362958"/>
            <a:ext cx="5471910" cy="5129917"/>
          </a:xfrm>
          <a:prstGeom prst="rect">
            <a:avLst/>
          </a:prstGeom>
        </p:spPr>
      </p:pic>
    </p:spTree>
    <p:extLst>
      <p:ext uri="{BB962C8B-B14F-4D97-AF65-F5344CB8AC3E}">
        <p14:creationId xmlns:p14="http://schemas.microsoft.com/office/powerpoint/2010/main" val="35724782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a:t>
            </a:r>
            <a:endParaRPr lang="en-US" dirty="0"/>
          </a:p>
        </p:txBody>
      </p:sp>
      <p:sp>
        <p:nvSpPr>
          <p:cNvPr id="3" name="Content Placeholder 2"/>
          <p:cNvSpPr>
            <a:spLocks noGrp="1"/>
          </p:cNvSpPr>
          <p:nvPr>
            <p:ph idx="1"/>
          </p:nvPr>
        </p:nvSpPr>
        <p:spPr>
          <a:xfrm>
            <a:off x="457200" y="1051560"/>
            <a:ext cx="8245474" cy="4960620"/>
          </a:xfrm>
        </p:spPr>
        <p:txBody>
          <a:bodyPr>
            <a:normAutofit lnSpcReduction="10000"/>
          </a:bodyPr>
          <a:lstStyle/>
          <a:p>
            <a:r>
              <a:rPr lang="en-US" dirty="0" smtClean="0"/>
              <a:t>Why is a Move_CM My Block useful?</a:t>
            </a:r>
          </a:p>
          <a:p>
            <a:pPr lvl="1"/>
            <a:r>
              <a:rPr lang="en-US" b="0" dirty="0" smtClean="0"/>
              <a:t>You can measure distances in centimeters and input this number into your block instead of programming in degrees or rotations</a:t>
            </a:r>
          </a:p>
          <a:p>
            <a:pPr lvl="1"/>
            <a:endParaRPr lang="en-US" b="0" dirty="0"/>
          </a:p>
          <a:p>
            <a:r>
              <a:rPr lang="en-US" dirty="0" smtClean="0"/>
              <a:t>Will changing the inputs in one copy of Move_CM impact another copy of it?</a:t>
            </a:r>
          </a:p>
          <a:p>
            <a:pPr lvl="1"/>
            <a:r>
              <a:rPr lang="en-US" dirty="0" smtClean="0"/>
              <a:t>No. That is exactly why a My Block is useful.  You can use the same block multiple times, each time using a different number for power and centimeters (or any other parameter you set up).</a:t>
            </a:r>
          </a:p>
          <a:p>
            <a:pPr lvl="1"/>
            <a:endParaRPr lang="en-US" dirty="0"/>
          </a:p>
          <a:p>
            <a:r>
              <a:rPr lang="en-US" dirty="0" smtClean="0"/>
              <a:t>Can you alter a My Block after it is made?</a:t>
            </a:r>
            <a:endParaRPr lang="en-US" dirty="0"/>
          </a:p>
          <a:p>
            <a:pPr lvl="1"/>
            <a:r>
              <a:rPr lang="en-US" dirty="0" smtClean="0"/>
              <a:t>You can change any of the contents, but not the grey blocks (input and output parameters). </a:t>
            </a:r>
            <a:r>
              <a:rPr lang="en-US" dirty="0"/>
              <a:t>If you need to make changes to the parameters, you must remake your My Block.</a:t>
            </a:r>
          </a:p>
          <a:p>
            <a:pPr lvl="1"/>
            <a:endParaRPr lang="en-US" dirty="0"/>
          </a:p>
        </p:txBody>
      </p:sp>
      <p:sp>
        <p:nvSpPr>
          <p:cNvPr id="4" name="Footer Placeholder 3"/>
          <p:cNvSpPr>
            <a:spLocks noGrp="1"/>
          </p:cNvSpPr>
          <p:nvPr>
            <p:ph type="ftr" sz="quarter" idx="11"/>
          </p:nvPr>
        </p:nvSpPr>
        <p:spPr/>
        <p:txBody>
          <a:bodyPr/>
          <a:lstStyle/>
          <a:p>
            <a:r>
              <a:rPr lang="en-US" smtClean="0"/>
              <a:t>© 2015, EV3Lessons.com (last edit 11/02/15)</a:t>
            </a:r>
            <a:endParaRPr lang="en-US"/>
          </a:p>
        </p:txBody>
      </p:sp>
      <p:sp>
        <p:nvSpPr>
          <p:cNvPr id="5" name="Slide Number Placeholder 4"/>
          <p:cNvSpPr>
            <a:spLocks noGrp="1"/>
          </p:cNvSpPr>
          <p:nvPr>
            <p:ph type="sldNum" sz="quarter" idx="12"/>
          </p:nvPr>
        </p:nvSpPr>
        <p:spPr/>
        <p:txBody>
          <a:bodyPr/>
          <a:lstStyle/>
          <a:p>
            <a:fld id="{4DBC7FC8-25FB-FC45-8177-2B991DA6778C}" type="slidenum">
              <a:rPr lang="en-US" smtClean="0"/>
              <a:t>12</a:t>
            </a:fld>
            <a:endParaRPr lang="en-US"/>
          </a:p>
        </p:txBody>
      </p:sp>
    </p:spTree>
    <p:extLst>
      <p:ext uri="{BB962C8B-B14F-4D97-AF65-F5344CB8AC3E}">
        <p14:creationId xmlns:p14="http://schemas.microsoft.com/office/powerpoint/2010/main" val="37336698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CREDITS</a:t>
            </a:r>
            <a:endParaRPr lang="en-US" dirty="0"/>
          </a:p>
        </p:txBody>
      </p:sp>
      <p:sp>
        <p:nvSpPr>
          <p:cNvPr id="3" name="Content Placeholder 2"/>
          <p:cNvSpPr>
            <a:spLocks noGrp="1"/>
          </p:cNvSpPr>
          <p:nvPr>
            <p:ph idx="1"/>
          </p:nvPr>
        </p:nvSpPr>
        <p:spPr/>
        <p:txBody>
          <a:bodyPr/>
          <a:lstStyle/>
          <a:p>
            <a:r>
              <a:rPr lang="en-US" dirty="0" smtClean="0"/>
              <a:t>This tutorial was created by Sanjay Seshan and Arvind Seshan from Droids Robotics.</a:t>
            </a:r>
          </a:p>
          <a:p>
            <a:r>
              <a:rPr lang="en-US" dirty="0" smtClean="0"/>
              <a:t>More lessons are available at www.ev3lessons.com</a:t>
            </a:r>
          </a:p>
          <a:p>
            <a:r>
              <a:rPr lang="en-US" dirty="0" smtClean="0"/>
              <a:t>Author’s Email: </a:t>
            </a:r>
            <a:r>
              <a:rPr lang="en-US" dirty="0" smtClean="0">
                <a:hlinkClick r:id="rId3"/>
              </a:rPr>
              <a:t>team@droidsrobotics.org</a:t>
            </a:r>
            <a:r>
              <a:rPr lang="en-US" dirty="0" smtClean="0"/>
              <a:t/>
            </a:r>
            <a:br>
              <a:rPr lang="en-US" dirty="0" smtClean="0"/>
            </a:br>
            <a:endParaRPr lang="en-US" dirty="0" smtClean="0"/>
          </a:p>
        </p:txBody>
      </p:sp>
      <p:sp>
        <p:nvSpPr>
          <p:cNvPr id="4" name="Footer Placeholder 3"/>
          <p:cNvSpPr>
            <a:spLocks noGrp="1"/>
          </p:cNvSpPr>
          <p:nvPr>
            <p:ph type="ftr" sz="quarter" idx="11"/>
          </p:nvPr>
        </p:nvSpPr>
        <p:spPr/>
        <p:txBody>
          <a:bodyPr/>
          <a:lstStyle/>
          <a:p>
            <a:r>
              <a:rPr lang="en-US" smtClean="0"/>
              <a:t>© 2015, EV3Lessons.com, (last edit 11/02/2015)</a:t>
            </a:r>
            <a:endParaRPr lang="en-US" dirty="0"/>
          </a:p>
        </p:txBody>
      </p:sp>
      <p:sp>
        <p:nvSpPr>
          <p:cNvPr id="9" name="Slide Number Placeholder 8"/>
          <p:cNvSpPr>
            <a:spLocks noGrp="1"/>
          </p:cNvSpPr>
          <p:nvPr>
            <p:ph type="sldNum" sz="quarter" idx="4294967295"/>
          </p:nvPr>
        </p:nvSpPr>
        <p:spPr>
          <a:xfrm>
            <a:off x="8477026" y="6358106"/>
            <a:ext cx="666974" cy="365125"/>
          </a:xfrm>
          <a:prstGeom prst="rect">
            <a:avLst/>
          </a:prstGeom>
        </p:spPr>
        <p:txBody>
          <a:bodyPr/>
          <a:lstStyle/>
          <a:p>
            <a:fld id="{4DBC7FC8-25FB-FC45-8177-2B991DA6778C}" type="slidenum">
              <a:rPr lang="en-US" smtClean="0"/>
              <a:pPr/>
              <a:t>13</a:t>
            </a:fld>
            <a:endParaRPr lang="en-US"/>
          </a:p>
        </p:txBody>
      </p:sp>
      <p:sp>
        <p:nvSpPr>
          <p:cNvPr id="6" name="Rectangle 1"/>
          <p:cNvSpPr>
            <a:spLocks noChangeArrowheads="1"/>
          </p:cNvSpPr>
          <p:nvPr/>
        </p:nvSpPr>
        <p:spPr bwMode="auto">
          <a:xfrm>
            <a:off x="457199" y="4630535"/>
            <a:ext cx="7913347" cy="923330"/>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4374B7"/>
                </a:solidFill>
                <a:effectLst/>
                <a:latin typeface="Helvetica Neue"/>
              </a:rPr>
              <a:t>                         </a:t>
            </a:r>
            <a:r>
              <a:rPr kumimoji="0" lang="en-US" altLang="en-US" sz="1600" b="0" i="0" u="none" strike="noStrike" cap="none" normalizeH="0" baseline="0" dirty="0" smtClean="0">
                <a:ln>
                  <a:noFill/>
                </a:ln>
                <a:solidFill>
                  <a:schemeClr val="tx1"/>
                </a:solidFill>
                <a:effectLst/>
              </a:rPr>
              <a:t/>
            </a:r>
            <a:br>
              <a:rPr kumimoji="0" lang="en-US" altLang="en-US" sz="1600" b="0" i="0" u="none" strike="noStrike" cap="none" normalizeH="0" baseline="0" dirty="0" smtClean="0">
                <a:ln>
                  <a:noFill/>
                </a:ln>
                <a:solidFill>
                  <a:schemeClr val="tx1"/>
                </a:solidFill>
                <a:effectLst/>
              </a:rPr>
            </a:br>
            <a:r>
              <a:rPr kumimoji="0" lang="en-US" altLang="en-US" sz="2000" b="0" i="0" u="none" strike="noStrike" cap="none" normalizeH="0" baseline="0" dirty="0" smtClean="0">
                <a:ln>
                  <a:noFill/>
                </a:ln>
                <a:solidFill>
                  <a:srgbClr val="000000"/>
                </a:solidFill>
                <a:effectLst/>
                <a:latin typeface="Helvetica Neue"/>
              </a:rPr>
              <a:t>This work is licensed under a </a:t>
            </a:r>
            <a:r>
              <a:rPr kumimoji="0" lang="en-US" altLang="en-US" sz="2000" b="0" i="0" u="none" strike="noStrike" cap="none" normalizeH="0" baseline="0" dirty="0" smtClean="0">
                <a:ln>
                  <a:noFill/>
                </a:ln>
                <a:solidFill>
                  <a:srgbClr val="4374B7"/>
                </a:solidFill>
                <a:effectLst/>
                <a:latin typeface="Helvetica Neue"/>
                <a:hlinkClick r:id="rId4"/>
              </a:rPr>
              <a:t>Creative Commons Attribution-</a:t>
            </a:r>
            <a:r>
              <a:rPr kumimoji="0" lang="en-US" altLang="en-US" sz="2000" b="0" i="0" u="none" strike="noStrike" cap="none" normalizeH="0" baseline="0" dirty="0" err="1" smtClean="0">
                <a:ln>
                  <a:noFill/>
                </a:ln>
                <a:solidFill>
                  <a:srgbClr val="4374B7"/>
                </a:solidFill>
                <a:effectLst/>
                <a:latin typeface="Helvetica Neue"/>
                <a:hlinkClick r:id="rId4"/>
              </a:rPr>
              <a:t>NonCommercial</a:t>
            </a:r>
            <a:r>
              <a:rPr kumimoji="0" lang="en-US" altLang="en-US" sz="2000" b="0" i="0" u="none" strike="noStrike" cap="none" normalizeH="0" baseline="0" dirty="0" smtClean="0">
                <a:ln>
                  <a:noFill/>
                </a:ln>
                <a:solidFill>
                  <a:srgbClr val="4374B7"/>
                </a:solidFill>
                <a:effectLst/>
                <a:latin typeface="Helvetica Neue"/>
                <a:hlinkClick r:id="rId4"/>
              </a:rPr>
              <a:t>-</a:t>
            </a:r>
            <a:r>
              <a:rPr kumimoji="0" lang="en-US" altLang="en-US" sz="2000" b="0" i="0" u="none" strike="noStrike" cap="none" normalizeH="0" baseline="0" dirty="0" err="1" smtClean="0">
                <a:ln>
                  <a:noFill/>
                </a:ln>
                <a:solidFill>
                  <a:srgbClr val="4374B7"/>
                </a:solidFill>
                <a:effectLst/>
                <a:latin typeface="Helvetica Neue"/>
                <a:hlinkClick r:id="rId4"/>
              </a:rPr>
              <a:t>ShareAlike</a:t>
            </a:r>
            <a:r>
              <a:rPr kumimoji="0" lang="en-US" altLang="en-US" sz="2000" b="0" i="0" u="none" strike="noStrike" cap="none" normalizeH="0" baseline="0" dirty="0" smtClean="0">
                <a:ln>
                  <a:noFill/>
                </a:ln>
                <a:solidFill>
                  <a:srgbClr val="4374B7"/>
                </a:solidFill>
                <a:effectLst/>
                <a:latin typeface="Helvetica Neue"/>
                <a:hlinkClick r:id="rId4"/>
              </a:rPr>
              <a:t> 4.0 International License</a:t>
            </a:r>
            <a:r>
              <a:rPr kumimoji="0" lang="en-US" altLang="en-US" sz="2000" b="0" i="0" u="none" strike="noStrike" cap="none" normalizeH="0" baseline="0" dirty="0" smtClean="0">
                <a:ln>
                  <a:noFill/>
                </a:ln>
                <a:solidFill>
                  <a:srgbClr val="000000"/>
                </a:solidFill>
                <a:effectLst/>
                <a:latin typeface="Helvetica Neue"/>
              </a:rPr>
              <a:t>.</a:t>
            </a:r>
            <a:r>
              <a:rPr kumimoji="0" lang="en-US" altLang="en-US" sz="1600" b="0" i="0" u="none" strike="noStrike" cap="none" normalizeH="0" baseline="0" dirty="0" smtClean="0">
                <a:ln>
                  <a:noFill/>
                </a:ln>
                <a:solidFill>
                  <a:schemeClr val="tx1"/>
                </a:solidFill>
                <a:effectLst/>
              </a:rPr>
              <a:t> </a:t>
            </a:r>
            <a:endParaRPr kumimoji="0" lang="en-US" altLang="en-US" sz="2000" b="0" i="0" u="none" strike="noStrike" cap="none" normalizeH="0" baseline="0" dirty="0" smtClean="0">
              <a:ln>
                <a:noFill/>
              </a:ln>
              <a:solidFill>
                <a:srgbClr val="4374B7"/>
              </a:solidFill>
              <a:effectLst/>
              <a:latin typeface="Helvetica Neue"/>
            </a:endParaRPr>
          </a:p>
        </p:txBody>
      </p:sp>
      <p:pic>
        <p:nvPicPr>
          <p:cNvPr id="2050" name="Picture 2" descr="Creative Commons License">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18595" y="3609409"/>
            <a:ext cx="2161449" cy="7614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50232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Objectives</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en-US" dirty="0" smtClean="0"/>
              <a:t>Create a useful My Block</a:t>
            </a:r>
          </a:p>
          <a:p>
            <a:pPr marL="457200" indent="-457200">
              <a:buFont typeface="+mj-lt"/>
              <a:buAutoNum type="arabicPeriod"/>
            </a:pPr>
            <a:r>
              <a:rPr lang="en-US" dirty="0" smtClean="0"/>
              <a:t>Learn why creating a My Block that takes measurements made with a ruler can be useful</a:t>
            </a:r>
          </a:p>
          <a:p>
            <a:pPr marL="457200" indent="-457200">
              <a:buFont typeface="+mj-lt"/>
              <a:buAutoNum type="arabicPeriod"/>
            </a:pPr>
            <a:r>
              <a:rPr lang="en-US" dirty="0" smtClean="0"/>
              <a:t>Make a Move_CM My Block</a:t>
            </a:r>
          </a:p>
          <a:p>
            <a:pPr marL="457200" indent="-457200">
              <a:buFont typeface="+mj-lt"/>
              <a:buAutoNum type="arabicPeriod"/>
            </a:pPr>
            <a:endParaRPr lang="en-US" dirty="0"/>
          </a:p>
          <a:p>
            <a:r>
              <a:rPr lang="en-US" dirty="0"/>
              <a:t>Prerequisites: </a:t>
            </a:r>
            <a:r>
              <a:rPr lang="en-US" dirty="0" smtClean="0"/>
              <a:t>Move Straight, Port View, My </a:t>
            </a:r>
            <a:r>
              <a:rPr lang="en-US" dirty="0"/>
              <a:t>Blocks with Inputs and Outputs, Math </a:t>
            </a:r>
            <a:r>
              <a:rPr lang="en-US" dirty="0" smtClean="0"/>
              <a:t>Blocks, Data Wires</a:t>
            </a:r>
            <a:endParaRPr lang="en-US" dirty="0"/>
          </a:p>
          <a:p>
            <a:pPr marL="457200" indent="-457200">
              <a:buFont typeface="+mj-lt"/>
              <a:buAutoNum type="arabicPeriod"/>
            </a:pPr>
            <a:endParaRPr lang="en-US" dirty="0"/>
          </a:p>
        </p:txBody>
      </p:sp>
      <p:sp>
        <p:nvSpPr>
          <p:cNvPr id="4" name="Footer Placeholder 3"/>
          <p:cNvSpPr>
            <a:spLocks noGrp="1"/>
          </p:cNvSpPr>
          <p:nvPr>
            <p:ph type="ftr" sz="quarter" idx="11"/>
          </p:nvPr>
        </p:nvSpPr>
        <p:spPr/>
        <p:txBody>
          <a:bodyPr/>
          <a:lstStyle/>
          <a:p>
            <a:r>
              <a:rPr lang="en-US" smtClean="0"/>
              <a:t>© 2015, EV3Lessons.com, (last edit 11/02/2015)</a:t>
            </a:r>
            <a:endParaRPr lang="en-US"/>
          </a:p>
        </p:txBody>
      </p:sp>
      <p:sp>
        <p:nvSpPr>
          <p:cNvPr id="5" name="Slide Number Placeholder 4"/>
          <p:cNvSpPr>
            <a:spLocks noGrp="1"/>
          </p:cNvSpPr>
          <p:nvPr>
            <p:ph type="sldNum" sz="quarter" idx="12"/>
          </p:nvPr>
        </p:nvSpPr>
        <p:spPr/>
        <p:txBody>
          <a:bodyPr/>
          <a:lstStyle/>
          <a:p>
            <a:fld id="{4DBC7FC8-25FB-FC45-8177-2B991DA6778C}" type="slidenum">
              <a:rPr lang="en-US" smtClean="0"/>
              <a:t>2</a:t>
            </a:fld>
            <a:endParaRPr lang="en-US"/>
          </a:p>
        </p:txBody>
      </p:sp>
    </p:spTree>
    <p:extLst>
      <p:ext uri="{BB962C8B-B14F-4D97-AF65-F5344CB8AC3E}">
        <p14:creationId xmlns:p14="http://schemas.microsoft.com/office/powerpoint/2010/main" val="6715752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IS A </a:t>
            </a:r>
            <a:r>
              <a:rPr lang="en-US" dirty="0" smtClean="0">
                <a:cs typeface="Courier"/>
              </a:rPr>
              <a:t>Move DISTANCE </a:t>
            </a:r>
            <a:r>
              <a:rPr lang="en-US" dirty="0" smtClean="0"/>
              <a:t>My Block a Good IDEA?</a:t>
            </a:r>
            <a:endParaRPr lang="en-US" dirty="0"/>
          </a:p>
        </p:txBody>
      </p:sp>
      <p:sp>
        <p:nvSpPr>
          <p:cNvPr id="3" name="Content Placeholder 2"/>
          <p:cNvSpPr>
            <a:spLocks noGrp="1"/>
          </p:cNvSpPr>
          <p:nvPr>
            <p:ph idx="1"/>
          </p:nvPr>
        </p:nvSpPr>
        <p:spPr>
          <a:xfrm>
            <a:off x="457200" y="1524318"/>
            <a:ext cx="8019826" cy="4373563"/>
          </a:xfrm>
        </p:spPr>
        <p:txBody>
          <a:bodyPr>
            <a:noAutofit/>
          </a:bodyPr>
          <a:lstStyle/>
          <a:p>
            <a:pPr marL="285750" indent="-285750">
              <a:buFont typeface="Arial"/>
              <a:buChar char="•"/>
            </a:pPr>
            <a:r>
              <a:rPr lang="en-US" dirty="0"/>
              <a:t>Built-in move blocks will not take inputs (values) in </a:t>
            </a:r>
            <a:r>
              <a:rPr lang="en-US" dirty="0" smtClean="0"/>
              <a:t>centimeters </a:t>
            </a:r>
            <a:r>
              <a:rPr lang="en-US" dirty="0"/>
              <a:t>or inches.  </a:t>
            </a:r>
            <a:endParaRPr lang="en-US" dirty="0" smtClean="0"/>
          </a:p>
          <a:p>
            <a:pPr marL="285750" indent="-285750">
              <a:buFont typeface="Arial"/>
              <a:buChar char="•"/>
            </a:pPr>
            <a:r>
              <a:rPr lang="en-US" dirty="0" smtClean="0"/>
              <a:t>It is much easier to measure distance with a ruler than degrees or rotations.</a:t>
            </a:r>
          </a:p>
          <a:p>
            <a:pPr marL="285750" indent="-285750">
              <a:buFont typeface="Arial"/>
              <a:buChar char="•"/>
            </a:pPr>
            <a:r>
              <a:rPr lang="en-US" dirty="0" smtClean="0"/>
              <a:t>If you change </a:t>
            </a:r>
            <a:r>
              <a:rPr lang="en-US" dirty="0"/>
              <a:t>your robot design to have bigger or smaller </a:t>
            </a:r>
            <a:r>
              <a:rPr lang="en-US" dirty="0" smtClean="0"/>
              <a:t>wheels later on, you don’t have to re-measure </a:t>
            </a:r>
            <a:r>
              <a:rPr lang="en-US" dirty="0"/>
              <a:t>every movement of your </a:t>
            </a:r>
            <a:r>
              <a:rPr lang="en-US" dirty="0" smtClean="0"/>
              <a:t>robot</a:t>
            </a:r>
          </a:p>
          <a:p>
            <a:pPr marL="742950" lvl="1" indent="-285750">
              <a:buFont typeface="Arial"/>
              <a:buChar char="•"/>
            </a:pPr>
            <a:r>
              <a:rPr lang="en-US" dirty="0" smtClean="0"/>
              <a:t>Instead </a:t>
            </a:r>
            <a:r>
              <a:rPr lang="en-US" dirty="0"/>
              <a:t>of changing distances in every single program you wrote, just go into your </a:t>
            </a:r>
            <a:r>
              <a:rPr lang="en-US" dirty="0" smtClean="0"/>
              <a:t>new </a:t>
            </a:r>
            <a:r>
              <a:rPr lang="en-US" dirty="0" smtClean="0">
                <a:cs typeface="Courier"/>
              </a:rPr>
              <a:t>Move Distance </a:t>
            </a:r>
            <a:r>
              <a:rPr lang="en-US" dirty="0"/>
              <a:t>Block and change the value for how many inches/cm one motor rotation would take</a:t>
            </a:r>
            <a:r>
              <a:rPr lang="en-US" dirty="0" smtClean="0"/>
              <a:t>.</a:t>
            </a:r>
            <a:endParaRPr lang="en-US" dirty="0"/>
          </a:p>
        </p:txBody>
      </p:sp>
      <p:sp>
        <p:nvSpPr>
          <p:cNvPr id="4" name="Footer Placeholder 3"/>
          <p:cNvSpPr>
            <a:spLocks noGrp="1"/>
          </p:cNvSpPr>
          <p:nvPr>
            <p:ph type="ftr" sz="quarter" idx="11"/>
          </p:nvPr>
        </p:nvSpPr>
        <p:spPr/>
        <p:txBody>
          <a:bodyPr/>
          <a:lstStyle/>
          <a:p>
            <a:r>
              <a:rPr lang="en-US" smtClean="0"/>
              <a:t>© 2015, EV3Lessons.com, (last edit 11/02/2015)</a:t>
            </a:r>
            <a:endParaRPr lang="en-US"/>
          </a:p>
        </p:txBody>
      </p:sp>
      <p:pic>
        <p:nvPicPr>
          <p:cNvPr id="5" name="Picture 4" descr="ruler_0_10.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9936" y="5496620"/>
            <a:ext cx="3484790" cy="1138177"/>
          </a:xfrm>
          <a:prstGeom prst="rect">
            <a:avLst/>
          </a:prstGeom>
        </p:spPr>
      </p:pic>
      <p:sp>
        <p:nvSpPr>
          <p:cNvPr id="7" name="Slide Number Placeholder 6"/>
          <p:cNvSpPr>
            <a:spLocks noGrp="1"/>
          </p:cNvSpPr>
          <p:nvPr>
            <p:ph type="sldNum" sz="quarter" idx="4294967295"/>
          </p:nvPr>
        </p:nvSpPr>
        <p:spPr>
          <a:xfrm>
            <a:off x="8477026" y="6358106"/>
            <a:ext cx="666974" cy="365125"/>
          </a:xfrm>
          <a:prstGeom prst="rect">
            <a:avLst/>
          </a:prstGeom>
        </p:spPr>
        <p:txBody>
          <a:bodyPr/>
          <a:lstStyle/>
          <a:p>
            <a:fld id="{4DBC7FC8-25FB-FC45-8177-2B991DA6778C}" type="slidenum">
              <a:rPr lang="en-US" smtClean="0"/>
              <a:t>3</a:t>
            </a:fld>
            <a:endParaRPr lang="en-US"/>
          </a:p>
        </p:txBody>
      </p:sp>
    </p:spTree>
    <p:extLst>
      <p:ext uri="{BB962C8B-B14F-4D97-AF65-F5344CB8AC3E}">
        <p14:creationId xmlns:p14="http://schemas.microsoft.com/office/powerpoint/2010/main" val="29966854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MOVE_CM IN THREE EASY STEPS</a:t>
            </a:r>
            <a:endParaRPr lang="en-US" dirty="0"/>
          </a:p>
        </p:txBody>
      </p:sp>
      <p:sp>
        <p:nvSpPr>
          <p:cNvPr id="3" name="Content Placeholder 2"/>
          <p:cNvSpPr>
            <a:spLocks noGrp="1"/>
          </p:cNvSpPr>
          <p:nvPr>
            <p:ph idx="1"/>
          </p:nvPr>
        </p:nvSpPr>
        <p:spPr>
          <a:xfrm>
            <a:off x="457200" y="1550884"/>
            <a:ext cx="7940842" cy="4373563"/>
          </a:xfrm>
        </p:spPr>
        <p:txBody>
          <a:bodyPr>
            <a:normAutofit/>
          </a:bodyPr>
          <a:lstStyle/>
          <a:p>
            <a:r>
              <a:rPr lang="en-US" dirty="0" smtClean="0"/>
              <a:t>STEP 1: </a:t>
            </a:r>
            <a:r>
              <a:rPr lang="en-US" b="0" dirty="0" smtClean="0"/>
              <a:t>Determine how many motor degrees your robot moves in 1cm</a:t>
            </a:r>
          </a:p>
          <a:p>
            <a:r>
              <a:rPr lang="en-US" b="0" dirty="0"/>
              <a:t>	</a:t>
            </a:r>
            <a:r>
              <a:rPr lang="en-US" b="0" dirty="0" smtClean="0"/>
              <a:t>STEP 1A: Wheel Measurement</a:t>
            </a:r>
          </a:p>
          <a:p>
            <a:r>
              <a:rPr lang="en-US" b="0" dirty="0"/>
              <a:t>	</a:t>
            </a:r>
            <a:r>
              <a:rPr lang="en-US" b="0" dirty="0" smtClean="0"/>
              <a:t>STEP 1B: Program the robot to move 1cm</a:t>
            </a:r>
          </a:p>
          <a:p>
            <a:endParaRPr lang="en-US" b="0" dirty="0"/>
          </a:p>
          <a:p>
            <a:r>
              <a:rPr lang="en-US" dirty="0" smtClean="0"/>
              <a:t>STEP 2: </a:t>
            </a:r>
            <a:r>
              <a:rPr lang="en-US" b="0" dirty="0" smtClean="0"/>
              <a:t>Add a Math Block to convert centimeters to degrees</a:t>
            </a:r>
          </a:p>
          <a:p>
            <a:endParaRPr lang="en-US" b="0" dirty="0"/>
          </a:p>
          <a:p>
            <a:r>
              <a:rPr lang="en-US" dirty="0" smtClean="0"/>
              <a:t>STEP 3: </a:t>
            </a:r>
            <a:r>
              <a:rPr lang="en-US" b="0" dirty="0" smtClean="0"/>
              <a:t>Create a Move_CM My Block with 2 inputs (power and degrees)</a:t>
            </a:r>
          </a:p>
          <a:p>
            <a:pPr marL="342900" indent="-342900">
              <a:buFont typeface="Arial" panose="020B0604020202020204" pitchFamily="34" charset="0"/>
              <a:buChar char="•"/>
            </a:pPr>
            <a:endParaRPr lang="en-US" b="0" dirty="0"/>
          </a:p>
        </p:txBody>
      </p:sp>
      <p:sp>
        <p:nvSpPr>
          <p:cNvPr id="4" name="Footer Placeholder 3"/>
          <p:cNvSpPr>
            <a:spLocks noGrp="1"/>
          </p:cNvSpPr>
          <p:nvPr>
            <p:ph type="ftr" sz="quarter" idx="11"/>
          </p:nvPr>
        </p:nvSpPr>
        <p:spPr/>
        <p:txBody>
          <a:bodyPr/>
          <a:lstStyle/>
          <a:p>
            <a:r>
              <a:rPr lang="en-US" smtClean="0"/>
              <a:t>© 2015, EV3Lessons.com, (last edit 11/02/2015)</a:t>
            </a:r>
            <a:endParaRPr lang="en-US"/>
          </a:p>
        </p:txBody>
      </p:sp>
      <p:sp>
        <p:nvSpPr>
          <p:cNvPr id="6" name="Slide Number Placeholder 5"/>
          <p:cNvSpPr>
            <a:spLocks noGrp="1"/>
          </p:cNvSpPr>
          <p:nvPr>
            <p:ph type="sldNum" sz="quarter" idx="12"/>
          </p:nvPr>
        </p:nvSpPr>
        <p:spPr/>
        <p:txBody>
          <a:bodyPr/>
          <a:lstStyle/>
          <a:p>
            <a:fld id="{4DBC7FC8-25FB-FC45-8177-2B991DA6778C}" type="slidenum">
              <a:rPr lang="en-US" smtClean="0"/>
              <a:t>4</a:t>
            </a:fld>
            <a:endParaRPr lang="en-US"/>
          </a:p>
        </p:txBody>
      </p:sp>
    </p:spTree>
    <p:extLst>
      <p:ext uri="{BB962C8B-B14F-4D97-AF65-F5344CB8AC3E}">
        <p14:creationId xmlns:p14="http://schemas.microsoft.com/office/powerpoint/2010/main" val="1127730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Step 1A: How Many MOTOR degrees does your robot move in 1 centimeter?</a:t>
            </a:r>
            <a:endParaRPr lang="en-US" dirty="0"/>
          </a:p>
        </p:txBody>
      </p:sp>
      <p:sp>
        <p:nvSpPr>
          <p:cNvPr id="4" name="Footer Placeholder 3"/>
          <p:cNvSpPr>
            <a:spLocks noGrp="1"/>
          </p:cNvSpPr>
          <p:nvPr>
            <p:ph type="ftr" sz="quarter" idx="11"/>
          </p:nvPr>
        </p:nvSpPr>
        <p:spPr/>
        <p:txBody>
          <a:bodyPr/>
          <a:lstStyle/>
          <a:p>
            <a:r>
              <a:rPr lang="en-US" smtClean="0"/>
              <a:t>© 2015, EV3Lessons.com, (last edit 11/02/2015)</a:t>
            </a:r>
            <a:endParaRPr lang="en-US"/>
          </a:p>
        </p:txBody>
      </p:sp>
      <p:sp>
        <p:nvSpPr>
          <p:cNvPr id="3" name="Slide Number Placeholder 2"/>
          <p:cNvSpPr>
            <a:spLocks noGrp="1"/>
          </p:cNvSpPr>
          <p:nvPr>
            <p:ph type="sldNum" sz="quarter" idx="12"/>
          </p:nvPr>
        </p:nvSpPr>
        <p:spPr/>
        <p:txBody>
          <a:bodyPr/>
          <a:lstStyle/>
          <a:p>
            <a:fld id="{4DBC7FC8-25FB-FC45-8177-2B991DA6778C}" type="slidenum">
              <a:rPr lang="en-US" smtClean="0"/>
              <a:t>5</a:t>
            </a:fld>
            <a:endParaRPr lang="en-US"/>
          </a:p>
        </p:txBody>
      </p:sp>
      <p:sp>
        <p:nvSpPr>
          <p:cNvPr id="10" name="TextBox 9"/>
          <p:cNvSpPr txBox="1"/>
          <p:nvPr/>
        </p:nvSpPr>
        <p:spPr>
          <a:xfrm>
            <a:off x="536787" y="1868359"/>
            <a:ext cx="7742722" cy="2062103"/>
          </a:xfrm>
          <a:prstGeom prst="rect">
            <a:avLst/>
          </a:prstGeom>
          <a:noFill/>
        </p:spPr>
        <p:txBody>
          <a:bodyPr wrap="square" rtlCol="0">
            <a:spAutoFit/>
          </a:bodyPr>
          <a:lstStyle/>
          <a:p>
            <a:r>
              <a:rPr lang="en-US" sz="1600" b="1" dirty="0" smtClean="0"/>
              <a:t>Method 1: </a:t>
            </a:r>
          </a:p>
          <a:p>
            <a:pPr marL="800100" lvl="1" indent="-342900">
              <a:buAutoNum type="arabicPeriod"/>
            </a:pPr>
            <a:r>
              <a:rPr lang="en-US" sz="1600" dirty="0" smtClean="0"/>
              <a:t>Look </a:t>
            </a:r>
            <a:r>
              <a:rPr lang="en-US" sz="1600" dirty="0"/>
              <a:t>up the wheel </a:t>
            </a:r>
            <a:r>
              <a:rPr lang="en-US" sz="1600" dirty="0" smtClean="0"/>
              <a:t>size in mm printed on your tire and divide by 10 to convert to cm (because 1cm=10mm)</a:t>
            </a:r>
          </a:p>
          <a:p>
            <a:pPr marL="800100" lvl="1" indent="-342900">
              <a:buAutoNum type="arabicPeriod"/>
            </a:pPr>
            <a:r>
              <a:rPr lang="en-US" sz="1600" dirty="0" smtClean="0"/>
              <a:t>Multiply the answer in step 1 by </a:t>
            </a:r>
            <a:r>
              <a:rPr lang="el-GR" sz="1600" dirty="0" smtClean="0"/>
              <a:t>π</a:t>
            </a:r>
            <a:r>
              <a:rPr lang="en-US" sz="1600" dirty="0" smtClean="0"/>
              <a:t> (3.1415…) to compute circumference </a:t>
            </a:r>
          </a:p>
          <a:p>
            <a:pPr marL="800100" lvl="1" indent="-342900">
              <a:buFont typeface="+mj-lt"/>
              <a:buAutoNum type="arabicPeriod"/>
            </a:pPr>
            <a:r>
              <a:rPr lang="en-US" sz="1600" dirty="0" smtClean="0"/>
              <a:t>Divide 360 degrees by value from step 2. This computes degrees in 1cm since you travel one circumference in 1 rotation and 1 </a:t>
            </a:r>
            <a:r>
              <a:rPr lang="en-US" sz="1600" dirty="0"/>
              <a:t>rotation </a:t>
            </a:r>
            <a:r>
              <a:rPr lang="en-US" sz="1600" dirty="0" smtClean="0"/>
              <a:t>is </a:t>
            </a:r>
            <a:r>
              <a:rPr lang="en-US" sz="1600" dirty="0"/>
              <a:t>360 </a:t>
            </a:r>
            <a:r>
              <a:rPr lang="en-US" sz="1600" dirty="0" smtClean="0"/>
              <a:t>degrees</a:t>
            </a:r>
          </a:p>
          <a:p>
            <a:pPr marL="800100" lvl="1" indent="-342900">
              <a:buFont typeface="+mj-lt"/>
              <a:buAutoNum type="arabicPeriod"/>
            </a:pPr>
            <a:endParaRPr lang="en-US" sz="1600" dirty="0" smtClean="0"/>
          </a:p>
        </p:txBody>
      </p:sp>
      <p:sp>
        <p:nvSpPr>
          <p:cNvPr id="5" name="Rectangle 4"/>
          <p:cNvSpPr/>
          <p:nvPr/>
        </p:nvSpPr>
        <p:spPr>
          <a:xfrm>
            <a:off x="507468" y="4313549"/>
            <a:ext cx="5265207" cy="1815882"/>
          </a:xfrm>
          <a:prstGeom prst="rect">
            <a:avLst/>
          </a:prstGeom>
        </p:spPr>
        <p:txBody>
          <a:bodyPr wrap="square">
            <a:spAutoFit/>
          </a:bodyPr>
          <a:lstStyle/>
          <a:p>
            <a:r>
              <a:rPr lang="en-US" sz="1600" b="1" dirty="0" smtClean="0"/>
              <a:t>Example calculation using the standard EV3 Edu 45544 set wheels:</a:t>
            </a:r>
          </a:p>
          <a:p>
            <a:pPr marL="800100" lvl="1" indent="-342900">
              <a:buFont typeface="+mj-lt"/>
              <a:buAutoNum type="arabicPeriod"/>
            </a:pPr>
            <a:r>
              <a:rPr lang="en-US" sz="1600" dirty="0" smtClean="0"/>
              <a:t>EV3 </a:t>
            </a:r>
            <a:r>
              <a:rPr lang="en-US" sz="1600" dirty="0"/>
              <a:t>EDU (45544) wheels are 56mm = 5.6cm in diameter</a:t>
            </a:r>
          </a:p>
          <a:p>
            <a:pPr marL="800100" lvl="1" indent="-342900">
              <a:buFont typeface="+mj-lt"/>
              <a:buAutoNum type="arabicPeriod"/>
            </a:pPr>
            <a:r>
              <a:rPr lang="en-US" sz="1600" dirty="0" smtClean="0"/>
              <a:t>5.6cm × </a:t>
            </a:r>
            <a:r>
              <a:rPr lang="el-GR" sz="1600" dirty="0" smtClean="0"/>
              <a:t>π</a:t>
            </a:r>
            <a:r>
              <a:rPr lang="en-US" sz="1600" dirty="0" smtClean="0"/>
              <a:t> </a:t>
            </a:r>
            <a:r>
              <a:rPr lang="en-US" sz="1600" dirty="0"/>
              <a:t>= </a:t>
            </a:r>
            <a:r>
              <a:rPr lang="en-US" sz="1600" dirty="0" smtClean="0"/>
              <a:t>17.6cm </a:t>
            </a:r>
            <a:r>
              <a:rPr lang="en-US" sz="1600" dirty="0"/>
              <a:t>per rotation</a:t>
            </a:r>
          </a:p>
          <a:p>
            <a:pPr marL="800100" lvl="1" indent="-342900">
              <a:buFont typeface="+mj-lt"/>
              <a:buAutoNum type="arabicPeriod"/>
            </a:pPr>
            <a:r>
              <a:rPr lang="en-US" sz="1600" dirty="0" smtClean="0"/>
              <a:t>360 </a:t>
            </a:r>
            <a:r>
              <a:rPr lang="en-US" sz="1600" dirty="0"/>
              <a:t>degrees </a:t>
            </a:r>
            <a:r>
              <a:rPr lang="en-US" sz="1600" dirty="0" smtClean="0"/>
              <a:t>÷ 17.6cm </a:t>
            </a:r>
            <a:r>
              <a:rPr lang="en-US" sz="1600" dirty="0"/>
              <a:t>= </a:t>
            </a:r>
            <a:r>
              <a:rPr lang="en-US" sz="1600" dirty="0" smtClean="0"/>
              <a:t>20.5 motor degrees </a:t>
            </a:r>
            <a:r>
              <a:rPr lang="en-US" sz="1600" dirty="0"/>
              <a:t>per </a:t>
            </a:r>
            <a:r>
              <a:rPr lang="en-US" sz="1600" dirty="0" smtClean="0"/>
              <a:t>cm</a:t>
            </a:r>
            <a:endParaRPr lang="en-US" sz="1600" dirty="0"/>
          </a:p>
        </p:txBody>
      </p:sp>
      <p:sp>
        <p:nvSpPr>
          <p:cNvPr id="6" name="TextBox 5"/>
          <p:cNvSpPr txBox="1"/>
          <p:nvPr/>
        </p:nvSpPr>
        <p:spPr>
          <a:xfrm>
            <a:off x="5772675" y="4313549"/>
            <a:ext cx="2860307" cy="1477328"/>
          </a:xfrm>
          <a:prstGeom prst="rect">
            <a:avLst/>
          </a:prstGeom>
          <a:solidFill>
            <a:srgbClr val="FF0000"/>
          </a:solidFill>
        </p:spPr>
        <p:txBody>
          <a:bodyPr wrap="square" rtlCol="0">
            <a:spAutoFit/>
          </a:bodyPr>
          <a:lstStyle/>
          <a:p>
            <a:pPr algn="ctr"/>
            <a:r>
              <a:rPr lang="en-US" dirty="0" smtClean="0">
                <a:solidFill>
                  <a:schemeClr val="bg1"/>
                </a:solidFill>
              </a:rPr>
              <a:t>Helpful chart with common LEGO wheels and their diameters.</a:t>
            </a:r>
          </a:p>
          <a:p>
            <a:endParaRPr lang="en-US" dirty="0">
              <a:solidFill>
                <a:schemeClr val="bg1"/>
              </a:solidFill>
            </a:endParaRPr>
          </a:p>
          <a:p>
            <a:pPr algn="ctr"/>
            <a:r>
              <a:rPr lang="en-US" dirty="0">
                <a:solidFill>
                  <a:schemeClr val="bg1"/>
                </a:solidFill>
              </a:rPr>
              <a:t>http://wheels.sariel.pl/</a:t>
            </a:r>
          </a:p>
        </p:txBody>
      </p:sp>
    </p:spTree>
    <p:extLst>
      <p:ext uri="{BB962C8B-B14F-4D97-AF65-F5344CB8AC3E}">
        <p14:creationId xmlns:p14="http://schemas.microsoft.com/office/powerpoint/2010/main" val="33065586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val 7"/>
          <p:cNvSpPr/>
          <p:nvPr/>
        </p:nvSpPr>
        <p:spPr>
          <a:xfrm>
            <a:off x="939269" y="4477827"/>
            <a:ext cx="254000" cy="1354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930272" y="4930450"/>
            <a:ext cx="254000" cy="1354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a:bodyPr>
          <a:lstStyle/>
          <a:p>
            <a:r>
              <a:rPr lang="en-US" dirty="0" smtClean="0"/>
              <a:t>Step 1A: ALTERNATE METHOD</a:t>
            </a:r>
            <a:endParaRPr lang="en-US" dirty="0"/>
          </a:p>
        </p:txBody>
      </p:sp>
      <p:sp>
        <p:nvSpPr>
          <p:cNvPr id="4" name="Footer Placeholder 3"/>
          <p:cNvSpPr>
            <a:spLocks noGrp="1"/>
          </p:cNvSpPr>
          <p:nvPr>
            <p:ph type="ftr" sz="quarter" idx="11"/>
          </p:nvPr>
        </p:nvSpPr>
        <p:spPr/>
        <p:txBody>
          <a:bodyPr/>
          <a:lstStyle/>
          <a:p>
            <a:r>
              <a:rPr lang="en-US" smtClean="0"/>
              <a:t>© 2015, EV3Lessons.com, (last edit 11/02/2015)</a:t>
            </a:r>
            <a:endParaRPr lang="en-US"/>
          </a:p>
        </p:txBody>
      </p:sp>
      <p:sp>
        <p:nvSpPr>
          <p:cNvPr id="3" name="Slide Number Placeholder 2"/>
          <p:cNvSpPr>
            <a:spLocks noGrp="1"/>
          </p:cNvSpPr>
          <p:nvPr>
            <p:ph type="sldNum" sz="quarter" idx="12"/>
          </p:nvPr>
        </p:nvSpPr>
        <p:spPr/>
        <p:txBody>
          <a:bodyPr/>
          <a:lstStyle/>
          <a:p>
            <a:fld id="{4DBC7FC8-25FB-FC45-8177-2B991DA6778C}" type="slidenum">
              <a:rPr lang="en-US" smtClean="0"/>
              <a:t>6</a:t>
            </a:fld>
            <a:endParaRPr lang="en-US"/>
          </a:p>
        </p:txBody>
      </p:sp>
      <p:sp>
        <p:nvSpPr>
          <p:cNvPr id="10" name="TextBox 9"/>
          <p:cNvSpPr txBox="1"/>
          <p:nvPr/>
        </p:nvSpPr>
        <p:spPr>
          <a:xfrm>
            <a:off x="457200" y="1407194"/>
            <a:ext cx="7742722" cy="2800767"/>
          </a:xfrm>
          <a:prstGeom prst="rect">
            <a:avLst/>
          </a:prstGeom>
          <a:noFill/>
        </p:spPr>
        <p:txBody>
          <a:bodyPr wrap="square" rtlCol="0">
            <a:spAutoFit/>
          </a:bodyPr>
          <a:lstStyle/>
          <a:p>
            <a:pPr marL="0" lvl="1"/>
            <a:r>
              <a:rPr lang="en-US" sz="1600" dirty="0" smtClean="0"/>
              <a:t>Alternate Method: Use Port View to find the Motor Degrees value. Use this method if you cannot find the diameter value printed on your wheel. </a:t>
            </a:r>
          </a:p>
          <a:p>
            <a:pPr marL="800100" lvl="1" indent="-342900">
              <a:buFont typeface="+mj-lt"/>
              <a:buAutoNum type="arabicPeriod"/>
            </a:pPr>
            <a:r>
              <a:rPr lang="en-US" sz="1600" dirty="0" smtClean="0"/>
              <a:t>Put </a:t>
            </a:r>
            <a:r>
              <a:rPr lang="en-US" sz="1600" dirty="0"/>
              <a:t>your ruler next to your wheel/robot at 0 </a:t>
            </a:r>
            <a:r>
              <a:rPr lang="en-US" sz="1600" dirty="0" smtClean="0"/>
              <a:t>centimeters</a:t>
            </a:r>
            <a:r>
              <a:rPr lang="en-US" sz="1600" dirty="0"/>
              <a:t> </a:t>
            </a:r>
            <a:r>
              <a:rPr lang="en-US" sz="1600" dirty="0" smtClean="0"/>
              <a:t>(whatever part of the robot you use to align with 0, you should use to use to measure distance in step 2)</a:t>
            </a:r>
          </a:p>
          <a:p>
            <a:pPr marL="800100" lvl="1" indent="-342900">
              <a:buFont typeface="+mj-lt"/>
              <a:buAutoNum type="arabicPeriod"/>
            </a:pPr>
            <a:r>
              <a:rPr lang="en-US" sz="1600" dirty="0" smtClean="0"/>
              <a:t>Roll </a:t>
            </a:r>
            <a:r>
              <a:rPr lang="en-US" sz="1600" dirty="0"/>
              <a:t>your robot forward any amount of </a:t>
            </a:r>
            <a:r>
              <a:rPr lang="en-US" sz="1600" dirty="0" smtClean="0"/>
              <a:t>centimeters, </a:t>
            </a:r>
            <a:r>
              <a:rPr lang="en-US" sz="1600" dirty="0"/>
              <a:t>making sure your robot does not slip</a:t>
            </a:r>
            <a:r>
              <a:rPr lang="en-US" sz="1600" dirty="0" smtClean="0"/>
              <a:t>.</a:t>
            </a:r>
          </a:p>
          <a:p>
            <a:pPr marL="800100" lvl="1" indent="-342900">
              <a:buFont typeface="+mj-lt"/>
              <a:buAutoNum type="arabicPeriod"/>
            </a:pPr>
            <a:r>
              <a:rPr lang="en-US" sz="1600" dirty="0" smtClean="0"/>
              <a:t>Take </a:t>
            </a:r>
            <a:r>
              <a:rPr lang="en-US" sz="1600" dirty="0"/>
              <a:t>the degree reading you see on the screen for the motor sensor and divide by the amount of centimeters you moved.  </a:t>
            </a:r>
            <a:endParaRPr lang="en-US" sz="1600" dirty="0" smtClean="0"/>
          </a:p>
          <a:p>
            <a:pPr marL="800100" lvl="1" indent="-342900">
              <a:buFont typeface="+mj-lt"/>
              <a:buAutoNum type="arabicPeriod"/>
            </a:pPr>
            <a:r>
              <a:rPr lang="en-US" sz="1600" dirty="0" smtClean="0"/>
              <a:t>The </a:t>
            </a:r>
            <a:r>
              <a:rPr lang="en-US" sz="1600" dirty="0"/>
              <a:t>answer will be the number of degrees your robot's wheels turn in 1 centimeter.</a:t>
            </a:r>
            <a:endParaRPr lang="en-US" sz="1600" dirty="0" smtClean="0"/>
          </a:p>
        </p:txBody>
      </p:sp>
      <p:pic>
        <p:nvPicPr>
          <p:cNvPr id="6" name="Picture 5" descr="ruler_0_10.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3541" y="4998184"/>
            <a:ext cx="3484790" cy="1138177"/>
          </a:xfrm>
          <a:prstGeom prst="rect">
            <a:avLst/>
          </a:prstGeom>
        </p:spPr>
      </p:pic>
      <p:sp>
        <p:nvSpPr>
          <p:cNvPr id="5" name="Rounded Rectangle 4"/>
          <p:cNvSpPr/>
          <p:nvPr/>
        </p:nvSpPr>
        <p:spPr>
          <a:xfrm>
            <a:off x="533402" y="4548480"/>
            <a:ext cx="710669" cy="41591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p:nvPicPr>
        <p:blipFill>
          <a:blip r:embed="rId3"/>
          <a:stretch>
            <a:fillRect/>
          </a:stretch>
        </p:blipFill>
        <p:spPr>
          <a:xfrm>
            <a:off x="5831946" y="4774286"/>
            <a:ext cx="2085975" cy="1362075"/>
          </a:xfrm>
          <a:prstGeom prst="rect">
            <a:avLst/>
          </a:prstGeom>
        </p:spPr>
      </p:pic>
      <p:cxnSp>
        <p:nvCxnSpPr>
          <p:cNvPr id="9" name="Straight Arrow Connector 8"/>
          <p:cNvCxnSpPr/>
          <p:nvPr/>
        </p:nvCxnSpPr>
        <p:spPr>
          <a:xfrm>
            <a:off x="1362974" y="4774286"/>
            <a:ext cx="810883"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83119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9698" y="2282497"/>
            <a:ext cx="6113004" cy="3169706"/>
          </a:xfrm>
          <a:prstGeom prst="rect">
            <a:avLst/>
          </a:prstGeom>
        </p:spPr>
      </p:pic>
      <p:sp>
        <p:nvSpPr>
          <p:cNvPr id="2" name="Title 1"/>
          <p:cNvSpPr>
            <a:spLocks noGrp="1"/>
          </p:cNvSpPr>
          <p:nvPr>
            <p:ph type="title"/>
          </p:nvPr>
        </p:nvSpPr>
        <p:spPr/>
        <p:txBody>
          <a:bodyPr/>
          <a:lstStyle/>
          <a:p>
            <a:r>
              <a:rPr lang="en-US" dirty="0" smtClean="0"/>
              <a:t>Step 1B: PROGRAM Your robot to move 1CM</a:t>
            </a:r>
            <a:endParaRPr lang="en-US" dirty="0"/>
          </a:p>
        </p:txBody>
      </p:sp>
      <p:sp>
        <p:nvSpPr>
          <p:cNvPr id="4" name="Footer Placeholder 3"/>
          <p:cNvSpPr>
            <a:spLocks noGrp="1"/>
          </p:cNvSpPr>
          <p:nvPr>
            <p:ph type="ftr" sz="quarter" idx="11"/>
          </p:nvPr>
        </p:nvSpPr>
        <p:spPr/>
        <p:txBody>
          <a:bodyPr/>
          <a:lstStyle/>
          <a:p>
            <a:r>
              <a:rPr lang="en-US" smtClean="0"/>
              <a:t>© 2015, EV3Lessons.com, (last edit 11/02/2015)</a:t>
            </a:r>
            <a:endParaRPr lang="en-US"/>
          </a:p>
        </p:txBody>
      </p:sp>
      <p:sp>
        <p:nvSpPr>
          <p:cNvPr id="3" name="Slide Number Placeholder 2"/>
          <p:cNvSpPr>
            <a:spLocks noGrp="1"/>
          </p:cNvSpPr>
          <p:nvPr>
            <p:ph type="sldNum" sz="quarter" idx="12"/>
          </p:nvPr>
        </p:nvSpPr>
        <p:spPr/>
        <p:txBody>
          <a:bodyPr/>
          <a:lstStyle/>
          <a:p>
            <a:fld id="{4DBC7FC8-25FB-FC45-8177-2B991DA6778C}" type="slidenum">
              <a:rPr lang="en-US" smtClean="0"/>
              <a:t>7</a:t>
            </a:fld>
            <a:endParaRPr lang="en-US"/>
          </a:p>
        </p:txBody>
      </p:sp>
      <p:sp>
        <p:nvSpPr>
          <p:cNvPr id="5" name="TextBox 4"/>
          <p:cNvSpPr txBox="1"/>
          <p:nvPr/>
        </p:nvSpPr>
        <p:spPr>
          <a:xfrm>
            <a:off x="5545499" y="4334930"/>
            <a:ext cx="3157175" cy="923330"/>
          </a:xfrm>
          <a:prstGeom prst="rect">
            <a:avLst/>
          </a:prstGeom>
          <a:solidFill>
            <a:srgbClr val="92D050"/>
          </a:solidFill>
        </p:spPr>
        <p:txBody>
          <a:bodyPr wrap="square" rtlCol="0">
            <a:spAutoFit/>
          </a:bodyPr>
          <a:lstStyle/>
          <a:p>
            <a:r>
              <a:rPr lang="en-US" dirty="0" smtClean="0"/>
              <a:t>Use the Motor Degrees value you obtained for your robot in slides 5 or 6</a:t>
            </a:r>
            <a:endParaRPr lang="en-US" dirty="0"/>
          </a:p>
        </p:txBody>
      </p:sp>
      <p:cxnSp>
        <p:nvCxnSpPr>
          <p:cNvPr id="10" name="Elbow Connector 9"/>
          <p:cNvCxnSpPr/>
          <p:nvPr/>
        </p:nvCxnSpPr>
        <p:spPr>
          <a:xfrm rot="5400000">
            <a:off x="5848920" y="3446150"/>
            <a:ext cx="8323" cy="3700267"/>
          </a:xfrm>
          <a:prstGeom prst="bentConnector3">
            <a:avLst>
              <a:gd name="adj1" fmla="val 2846606"/>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90228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2: degree to Centimeters conversion</a:t>
            </a:r>
            <a:endParaRPr lang="en-US" dirty="0"/>
          </a:p>
        </p:txBody>
      </p:sp>
      <p:sp>
        <p:nvSpPr>
          <p:cNvPr id="4" name="Footer Placeholder 3"/>
          <p:cNvSpPr>
            <a:spLocks noGrp="1"/>
          </p:cNvSpPr>
          <p:nvPr>
            <p:ph type="ftr" sz="quarter" idx="11"/>
          </p:nvPr>
        </p:nvSpPr>
        <p:spPr/>
        <p:txBody>
          <a:bodyPr/>
          <a:lstStyle/>
          <a:p>
            <a:r>
              <a:rPr lang="en-US" smtClean="0"/>
              <a:t>© 2015, EV3Lessons.com, (last edit 11/02/2015)</a:t>
            </a:r>
            <a:endParaRPr lang="en-US"/>
          </a:p>
        </p:txBody>
      </p:sp>
      <p:sp>
        <p:nvSpPr>
          <p:cNvPr id="3" name="Slide Number Placeholder 2"/>
          <p:cNvSpPr>
            <a:spLocks noGrp="1"/>
          </p:cNvSpPr>
          <p:nvPr>
            <p:ph type="sldNum" sz="quarter" idx="12"/>
          </p:nvPr>
        </p:nvSpPr>
        <p:spPr/>
        <p:txBody>
          <a:bodyPr/>
          <a:lstStyle/>
          <a:p>
            <a:fld id="{4DBC7FC8-25FB-FC45-8177-2B991DA6778C}" type="slidenum">
              <a:rPr lang="en-US" smtClean="0"/>
              <a:t>8</a:t>
            </a:fld>
            <a:endParaRPr lang="en-US"/>
          </a:p>
        </p:txBody>
      </p:sp>
      <p:sp>
        <p:nvSpPr>
          <p:cNvPr id="8" name="TextBox 7"/>
          <p:cNvSpPr txBox="1"/>
          <p:nvPr/>
        </p:nvSpPr>
        <p:spPr>
          <a:xfrm>
            <a:off x="558800" y="1486218"/>
            <a:ext cx="7975600" cy="369332"/>
          </a:xfrm>
          <a:prstGeom prst="rect">
            <a:avLst/>
          </a:prstGeom>
          <a:noFill/>
        </p:spPr>
        <p:txBody>
          <a:bodyPr wrap="square" rtlCol="0">
            <a:spAutoFit/>
          </a:bodyPr>
          <a:lstStyle/>
          <a:p>
            <a:r>
              <a:rPr lang="en-US" dirty="0" smtClean="0"/>
              <a:t>Create the Calculator that coverts degrees to centimeters</a:t>
            </a:r>
            <a:endParaRPr lang="en-US" dirty="0"/>
          </a:p>
        </p:txBody>
      </p:sp>
      <p:pic>
        <p:nvPicPr>
          <p:cNvPr id="6" name="Picture 5" descr="Screen Clipping"/>
          <p:cNvPicPr>
            <a:picLocks noChangeAspect="1"/>
          </p:cNvPicPr>
          <p:nvPr/>
        </p:nvPicPr>
        <p:blipFill rotWithShape="1">
          <a:blip r:embed="rId2">
            <a:extLst>
              <a:ext uri="{28A0092B-C50C-407E-A947-70E740481C1C}">
                <a14:useLocalDpi xmlns:a14="http://schemas.microsoft.com/office/drawing/2010/main" val="0"/>
              </a:ext>
            </a:extLst>
          </a:blip>
          <a:srcRect t="20329"/>
          <a:stretch/>
        </p:blipFill>
        <p:spPr>
          <a:xfrm>
            <a:off x="1104181" y="2001162"/>
            <a:ext cx="7358333" cy="4160481"/>
          </a:xfrm>
          <a:prstGeom prst="rect">
            <a:avLst/>
          </a:prstGeom>
        </p:spPr>
      </p:pic>
    </p:spTree>
    <p:extLst>
      <p:ext uri="{BB962C8B-B14F-4D97-AF65-F5344CB8AC3E}">
        <p14:creationId xmlns:p14="http://schemas.microsoft.com/office/powerpoint/2010/main" val="40025903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descr="Screen Clipping"/>
          <p:cNvPicPr>
            <a:picLocks noChangeAspect="1"/>
          </p:cNvPicPr>
          <p:nvPr/>
        </p:nvPicPr>
        <p:blipFill rotWithShape="1">
          <a:blip r:embed="rId3">
            <a:extLst>
              <a:ext uri="{28A0092B-C50C-407E-A947-70E740481C1C}">
                <a14:useLocalDpi xmlns:a14="http://schemas.microsoft.com/office/drawing/2010/main" val="0"/>
              </a:ext>
            </a:extLst>
          </a:blip>
          <a:srcRect l="3258" t="22076" r="13592" b="52657"/>
          <a:stretch/>
        </p:blipFill>
        <p:spPr>
          <a:xfrm>
            <a:off x="4762339" y="1381973"/>
            <a:ext cx="3871327" cy="834871"/>
          </a:xfrm>
          <a:prstGeom prst="rect">
            <a:avLst/>
          </a:prstGeom>
        </p:spPr>
      </p:pic>
      <p:sp>
        <p:nvSpPr>
          <p:cNvPr id="2" name="Title 1"/>
          <p:cNvSpPr>
            <a:spLocks noGrp="1"/>
          </p:cNvSpPr>
          <p:nvPr>
            <p:ph type="title"/>
          </p:nvPr>
        </p:nvSpPr>
        <p:spPr/>
        <p:txBody>
          <a:bodyPr/>
          <a:lstStyle/>
          <a:p>
            <a:r>
              <a:rPr lang="en-US" dirty="0" smtClean="0"/>
              <a:t>Step 3a: SETUP the My Block</a:t>
            </a:r>
            <a:endParaRPr lang="en-US" dirty="0"/>
          </a:p>
        </p:txBody>
      </p:sp>
      <p:sp>
        <p:nvSpPr>
          <p:cNvPr id="3" name="Content Placeholder 2"/>
          <p:cNvSpPr>
            <a:spLocks noGrp="1"/>
          </p:cNvSpPr>
          <p:nvPr>
            <p:ph idx="1"/>
          </p:nvPr>
        </p:nvSpPr>
        <p:spPr>
          <a:xfrm>
            <a:off x="457200" y="1367750"/>
            <a:ext cx="4400026" cy="4373563"/>
          </a:xfrm>
        </p:spPr>
        <p:txBody>
          <a:bodyPr>
            <a:normAutofit/>
          </a:bodyPr>
          <a:lstStyle/>
          <a:p>
            <a:pPr marL="342900" indent="-342900">
              <a:buFont typeface="Arial" panose="020B0604020202020204" pitchFamily="34" charset="0"/>
              <a:buChar char="•"/>
            </a:pPr>
            <a:r>
              <a:rPr lang="en-US" dirty="0" smtClean="0">
                <a:solidFill>
                  <a:srgbClr val="0070C0"/>
                </a:solidFill>
              </a:rPr>
              <a:t>A. Highlight the two blocks in Step 2 and go to My Block Builder </a:t>
            </a:r>
          </a:p>
          <a:p>
            <a:pPr marL="342900" indent="-342900">
              <a:buFont typeface="Arial" panose="020B0604020202020204" pitchFamily="34" charset="0"/>
              <a:buChar char="•"/>
            </a:pPr>
            <a:endParaRPr lang="en-US" dirty="0" smtClean="0">
              <a:solidFill>
                <a:srgbClr val="0070C0"/>
              </a:solidFill>
            </a:endParaRPr>
          </a:p>
          <a:p>
            <a:pPr marL="342900" indent="-342900">
              <a:buFont typeface="Arial" panose="020B0604020202020204" pitchFamily="34" charset="0"/>
              <a:buChar char="•"/>
            </a:pPr>
            <a:r>
              <a:rPr lang="en-US" dirty="0" smtClean="0">
                <a:solidFill>
                  <a:srgbClr val="00B050"/>
                </a:solidFill>
              </a:rPr>
              <a:t>B.  Add two inputs: Power and Centimeters and complete the setup process.</a:t>
            </a:r>
          </a:p>
          <a:p>
            <a:pPr marL="342900" indent="-342900">
              <a:buFont typeface="Arial" panose="020B0604020202020204" pitchFamily="34" charset="0"/>
              <a:buChar char="•"/>
            </a:pPr>
            <a:endParaRPr lang="en-US" dirty="0" smtClean="0">
              <a:solidFill>
                <a:srgbClr val="00B050"/>
              </a:solidFill>
            </a:endParaRPr>
          </a:p>
          <a:p>
            <a:pPr marL="342900" indent="-342900">
              <a:buFont typeface="Arial" panose="020B0604020202020204" pitchFamily="34" charset="0"/>
              <a:buChar char="•"/>
            </a:pPr>
            <a:r>
              <a:rPr lang="en-US" dirty="0" smtClean="0"/>
              <a:t>If you need help in the My Block Builder, refer to the My Block with Inputs and Outputs Lesson in Intermediate</a:t>
            </a:r>
            <a:endParaRPr lang="en-US" dirty="0"/>
          </a:p>
        </p:txBody>
      </p:sp>
      <p:sp>
        <p:nvSpPr>
          <p:cNvPr id="4" name="Footer Placeholder 3"/>
          <p:cNvSpPr>
            <a:spLocks noGrp="1"/>
          </p:cNvSpPr>
          <p:nvPr>
            <p:ph type="ftr" sz="quarter" idx="11"/>
          </p:nvPr>
        </p:nvSpPr>
        <p:spPr/>
        <p:txBody>
          <a:bodyPr/>
          <a:lstStyle/>
          <a:p>
            <a:r>
              <a:rPr lang="en-US" smtClean="0"/>
              <a:t>© 2015, EV3Lessons.com, (last edit 11/02/2015)</a:t>
            </a:r>
            <a:endParaRPr lang="en-US"/>
          </a:p>
        </p:txBody>
      </p:sp>
      <p:sp>
        <p:nvSpPr>
          <p:cNvPr id="5" name="Slide Number Placeholder 4"/>
          <p:cNvSpPr>
            <a:spLocks noGrp="1"/>
          </p:cNvSpPr>
          <p:nvPr>
            <p:ph type="sldNum" sz="quarter" idx="12"/>
          </p:nvPr>
        </p:nvSpPr>
        <p:spPr/>
        <p:txBody>
          <a:bodyPr/>
          <a:lstStyle/>
          <a:p>
            <a:fld id="{4DBC7FC8-25FB-FC45-8177-2B991DA6778C}" type="slidenum">
              <a:rPr lang="en-US" smtClean="0"/>
              <a:t>9</a:t>
            </a:fld>
            <a:endParaRPr lang="en-US"/>
          </a:p>
        </p:txBody>
      </p:sp>
      <p:pic>
        <p:nvPicPr>
          <p:cNvPr id="6" name="Picture 5"/>
          <p:cNvPicPr>
            <a:picLocks noChangeAspect="1"/>
          </p:cNvPicPr>
          <p:nvPr/>
        </p:nvPicPr>
        <p:blipFill>
          <a:blip r:embed="rId4"/>
          <a:stretch>
            <a:fillRect/>
          </a:stretch>
        </p:blipFill>
        <p:spPr>
          <a:xfrm>
            <a:off x="4995223" y="2759772"/>
            <a:ext cx="3707451" cy="3366391"/>
          </a:xfrm>
          <a:prstGeom prst="rect">
            <a:avLst/>
          </a:prstGeom>
        </p:spPr>
      </p:pic>
      <p:sp>
        <p:nvSpPr>
          <p:cNvPr id="7" name="Rectangle 6"/>
          <p:cNvSpPr/>
          <p:nvPr/>
        </p:nvSpPr>
        <p:spPr>
          <a:xfrm>
            <a:off x="6988029" y="3137277"/>
            <a:ext cx="268448" cy="536895"/>
          </a:xfrm>
          <a:prstGeom prst="rect">
            <a:avLst/>
          </a:prstGeom>
          <a:noFill/>
          <a:ln w="762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7340367" y="3271501"/>
            <a:ext cx="234892" cy="2013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B050"/>
                </a:solidFill>
              </a:rPr>
              <a:t>B</a:t>
            </a:r>
          </a:p>
        </p:txBody>
      </p:sp>
      <p:sp>
        <p:nvSpPr>
          <p:cNvPr id="10" name="Rectangle 9"/>
          <p:cNvSpPr/>
          <p:nvPr/>
        </p:nvSpPr>
        <p:spPr>
          <a:xfrm>
            <a:off x="5486400" y="1264920"/>
            <a:ext cx="3160294" cy="1047789"/>
          </a:xfrm>
          <a:prstGeom prst="rect">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8702674" y="1566366"/>
            <a:ext cx="234892" cy="2013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70C0"/>
                </a:solidFill>
              </a:rPr>
              <a:t>A</a:t>
            </a:r>
            <a:endParaRPr lang="en-US" b="1" dirty="0">
              <a:solidFill>
                <a:srgbClr val="0070C0"/>
              </a:solidFill>
            </a:endParaRPr>
          </a:p>
        </p:txBody>
      </p:sp>
    </p:spTree>
    <p:extLst>
      <p:ext uri="{BB962C8B-B14F-4D97-AF65-F5344CB8AC3E}">
        <p14:creationId xmlns:p14="http://schemas.microsoft.com/office/powerpoint/2010/main" val="298336407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sential">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Essential.thmx</Template>
  <TotalTime>8691</TotalTime>
  <Words>891</Words>
  <Application>Microsoft Office PowerPoint</Application>
  <PresentationFormat>On-screen Show (4:3)</PresentationFormat>
  <Paragraphs>97</Paragraphs>
  <Slides>13</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Arial Black</vt:lpstr>
      <vt:lpstr>Calibri</vt:lpstr>
      <vt:lpstr>Courier</vt:lpstr>
      <vt:lpstr>Helvetica Neue</vt:lpstr>
      <vt:lpstr>Essential</vt:lpstr>
      <vt:lpstr>INTERMEDIATE PROGRAMMING Lesson</vt:lpstr>
      <vt:lpstr>Lesson Objectives</vt:lpstr>
      <vt:lpstr>Why IS A Move DISTANCE My Block a Good IDEA?</vt:lpstr>
      <vt:lpstr>MOVE_CM IN THREE EASY STEPS</vt:lpstr>
      <vt:lpstr>Step 1A: How Many MOTOR degrees does your robot move in 1 centimeter?</vt:lpstr>
      <vt:lpstr>Step 1A: ALTERNATE METHOD</vt:lpstr>
      <vt:lpstr>Step 1B: PROGRAM Your robot to move 1CM</vt:lpstr>
      <vt:lpstr>Step 2: degree to Centimeters conversion</vt:lpstr>
      <vt:lpstr>Step 3a: SETUP the My Block</vt:lpstr>
      <vt:lpstr>STEP 3A: WIRE THE My BLOCK</vt:lpstr>
      <vt:lpstr>Step 3b: COMPLETED Move_CM MY BLOCK</vt:lpstr>
      <vt:lpstr>DISCUSSION</vt:lpstr>
      <vt:lpstr>CREDITS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INTERMEDIATE PROGRAMMING Lesson</dc:title>
  <dc:creator>Sanjay Seshan</dc:creator>
  <cp:lastModifiedBy>Sanjay Seshan</cp:lastModifiedBy>
  <cp:revision>44</cp:revision>
  <dcterms:created xsi:type="dcterms:W3CDTF">2014-08-07T02:19:13Z</dcterms:created>
  <dcterms:modified xsi:type="dcterms:W3CDTF">2015-11-03T01:25:52Z</dcterms:modified>
</cp:coreProperties>
</file>