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79" r:id="rId7"/>
    <p:sldId id="271" r:id="rId8"/>
    <p:sldId id="273" r:id="rId9"/>
    <p:sldId id="275" r:id="rId10"/>
    <p:sldId id="276" r:id="rId11"/>
    <p:sldId id="277"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6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4/16/15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v3lessons.com" TargetMode="Externa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Nivel Intermedio - Programación</a:t>
            </a:r>
            <a:endParaRPr lang="es-ES" dirty="0"/>
          </a:p>
        </p:txBody>
      </p:sp>
      <p:sp>
        <p:nvSpPr>
          <p:cNvPr id="3" name="Subtítulo 2"/>
          <p:cNvSpPr>
            <a:spLocks noGrp="1"/>
          </p:cNvSpPr>
          <p:nvPr>
            <p:ph type="subTitle" idx="1"/>
          </p:nvPr>
        </p:nvSpPr>
        <p:spPr/>
        <p:txBody>
          <a:bodyPr/>
          <a:lstStyle/>
          <a:p>
            <a:r>
              <a:rPr lang="es-ES" dirty="0" smtClean="0"/>
              <a:t>Mover la distancia de My Block</a:t>
            </a:r>
            <a:endParaRPr lang="es-ES" dirty="0"/>
          </a:p>
        </p:txBody>
      </p:sp>
      <p:pic>
        <p:nvPicPr>
          <p:cNvPr id="4" name="Imagen 3" descr="Captura de pantalla 2015-04-13 a la(s) 09.11.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05" y="5163500"/>
            <a:ext cx="3352734" cy="992289"/>
          </a:xfrm>
          <a:prstGeom prst="rect">
            <a:avLst/>
          </a:prstGeom>
        </p:spPr>
      </p:pic>
      <p:sp>
        <p:nvSpPr>
          <p:cNvPr id="5" name="CuadroTexto 4"/>
          <p:cNvSpPr txBox="1"/>
          <p:nvPr/>
        </p:nvSpPr>
        <p:spPr>
          <a:xfrm>
            <a:off x="6264634" y="5509458"/>
            <a:ext cx="2583355" cy="646331"/>
          </a:xfrm>
          <a:prstGeom prst="rect">
            <a:avLst/>
          </a:prstGeom>
          <a:noFill/>
        </p:spPr>
        <p:txBody>
          <a:bodyPr wrap="square" rtlCol="0">
            <a:spAutoFit/>
          </a:bodyPr>
          <a:lstStyle/>
          <a:p>
            <a:r>
              <a:rPr lang="es-ES" dirty="0" err="1" smtClean="0"/>
              <a:t>Translated</a:t>
            </a:r>
            <a:r>
              <a:rPr lang="es-ES" dirty="0" smtClean="0"/>
              <a:t> by: Tec Balam Esmeralda</a:t>
            </a:r>
            <a:endParaRPr lang="es-ES" dirty="0"/>
          </a:p>
        </p:txBody>
      </p:sp>
      <p:pic>
        <p:nvPicPr>
          <p:cNvPr id="6" name="Imagen 5" descr="Captura de pantalla 2015-04-13 a la(s) 09.16.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818" y="2082800"/>
            <a:ext cx="5474171" cy="1963662"/>
          </a:xfrm>
          <a:prstGeom prst="rect">
            <a:avLst/>
          </a:prstGeom>
        </p:spPr>
      </p:pic>
      <p:pic>
        <p:nvPicPr>
          <p:cNvPr id="7" name="Imagen 6" descr="Logo.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6846" y="5163500"/>
            <a:ext cx="1227092" cy="795906"/>
          </a:xfrm>
          <a:prstGeom prst="rect">
            <a:avLst/>
          </a:prstGeom>
        </p:spPr>
      </p:pic>
    </p:spTree>
    <p:extLst>
      <p:ext uri="{BB962C8B-B14F-4D97-AF65-F5344CB8AC3E}">
        <p14:creationId xmlns:p14="http://schemas.microsoft.com/office/powerpoint/2010/main" val="41847895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Fase 5:Bloque completo de “Mover Pulgadas”</a:t>
            </a:r>
            <a:endParaRPr lang="es-ES" dirty="0"/>
          </a:p>
        </p:txBody>
      </p:sp>
      <p:sp>
        <p:nvSpPr>
          <p:cNvPr id="3" name="Marcador de contenido 2"/>
          <p:cNvSpPr>
            <a:spLocks noGrp="1"/>
          </p:cNvSpPr>
          <p:nvPr>
            <p:ph idx="1"/>
          </p:nvPr>
        </p:nvSpPr>
        <p:spPr>
          <a:xfrm>
            <a:off x="284163" y="1781909"/>
            <a:ext cx="8574087" cy="3019902"/>
          </a:xfrm>
          <a:solidFill>
            <a:srgbClr val="BFBFBF"/>
          </a:solidFill>
          <a:ln>
            <a:solidFill>
              <a:srgbClr val="BFBFBF"/>
            </a:solidFill>
          </a:ln>
        </p:spPr>
        <p:txBody>
          <a:bodyPr/>
          <a:lstStyle/>
          <a:p>
            <a:pPr marL="0" indent="0">
              <a:buNone/>
            </a:pPr>
            <a:r>
              <a:rPr lang="es-ES_tradnl" dirty="0"/>
              <a:t>Esta es como la fase 4 convertida en un My Block. Lo llamamos Mover pulgadas. Tiene 2 entradas ahora:  ENEGRÍA y PULGADAS. Puede hacer doble clic en cualquier "My Block" para ver lo que está dentro de él o hacer ciertos cambios. Pulgadas Mover es un “My Block</a:t>
            </a:r>
            <a:r>
              <a:rPr lang="es-ES_tradnl" dirty="0" smtClean="0"/>
              <a:t>” que </a:t>
            </a:r>
            <a:r>
              <a:rPr lang="es-ES_tradnl" dirty="0"/>
              <a:t>se puede utilizar con frecuencia en FLL. Cuando se programa, sólo tienes que utilizar una regla y medir hasta qué punto quieres que tu robot se mueva para llegar a un determinado modelo </a:t>
            </a:r>
          </a:p>
          <a:p>
            <a:endParaRPr lang="es-ES" dirty="0"/>
          </a:p>
        </p:txBody>
      </p:sp>
      <p:pic>
        <p:nvPicPr>
          <p:cNvPr id="4" name="Imagen 3" descr="Captura de pantalla 2015-04-16 a la(s) 13.15.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076" y="4961966"/>
            <a:ext cx="4376615" cy="1896034"/>
          </a:xfrm>
          <a:prstGeom prst="rect">
            <a:avLst/>
          </a:prstGeom>
        </p:spPr>
      </p:pic>
    </p:spTree>
    <p:extLst>
      <p:ext uri="{BB962C8B-B14F-4D97-AF65-F5344CB8AC3E}">
        <p14:creationId xmlns:p14="http://schemas.microsoft.com/office/powerpoint/2010/main" val="300480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Una mirada al interior:  Mover pulgadas</a:t>
            </a:r>
            <a:endParaRPr lang="es-ES" dirty="0"/>
          </a:p>
        </p:txBody>
      </p:sp>
      <p:sp>
        <p:nvSpPr>
          <p:cNvPr id="3" name="Marcador de contenido 2"/>
          <p:cNvSpPr>
            <a:spLocks noGrp="1"/>
          </p:cNvSpPr>
          <p:nvPr>
            <p:ph idx="1"/>
          </p:nvPr>
        </p:nvSpPr>
        <p:spPr>
          <a:xfrm>
            <a:off x="332543" y="1871969"/>
            <a:ext cx="8574087" cy="2373457"/>
          </a:xfrm>
          <a:solidFill>
            <a:srgbClr val="BFBFBF"/>
          </a:solidFill>
          <a:ln>
            <a:solidFill>
              <a:srgbClr val="BFBFBF"/>
            </a:solidFill>
          </a:ln>
        </p:spPr>
        <p:txBody>
          <a:bodyPr/>
          <a:lstStyle/>
          <a:p>
            <a:pPr marL="0" indent="0">
              <a:buNone/>
            </a:pPr>
            <a:r>
              <a:rPr lang="es-ES_tradnl" dirty="0"/>
              <a:t>Así es como se ve el Bloque Mover Pulgadas en el interior si hace doble clic en él. Esta programación se ve un poco diferente de la Fase 4. Recuerda cuando hicimos "My Block", no seleccionamos la constante para ser parte de  My Block. El programa convierte automáticamente los dos cables que van en el "My Block" (Energía y Pulgadas) en el bloque especial de la izquierda</a:t>
            </a:r>
          </a:p>
          <a:p>
            <a:endParaRPr lang="es-ES" dirty="0"/>
          </a:p>
        </p:txBody>
      </p:sp>
      <p:pic>
        <p:nvPicPr>
          <p:cNvPr id="4" name="Imagen 3" descr="Captura de pantalla 2015-04-16 a la(s) 13.30.25.png"/>
          <p:cNvPicPr>
            <a:picLocks noChangeAspect="1"/>
          </p:cNvPicPr>
          <p:nvPr/>
        </p:nvPicPr>
        <p:blipFill rotWithShape="1">
          <a:blip r:embed="rId2">
            <a:extLst>
              <a:ext uri="{28A0092B-C50C-407E-A947-70E740481C1C}">
                <a14:useLocalDpi xmlns:a14="http://schemas.microsoft.com/office/drawing/2010/main" val="0"/>
              </a:ext>
            </a:extLst>
          </a:blip>
          <a:srcRect t="-1" b="-10228"/>
          <a:stretch/>
        </p:blipFill>
        <p:spPr>
          <a:xfrm>
            <a:off x="965200" y="4432300"/>
            <a:ext cx="7213600" cy="1693864"/>
          </a:xfrm>
          <a:prstGeom prst="rect">
            <a:avLst/>
          </a:prstGeom>
        </p:spPr>
      </p:pic>
    </p:spTree>
    <p:extLst>
      <p:ext uri="{BB962C8B-B14F-4D97-AF65-F5344CB8AC3E}">
        <p14:creationId xmlns:p14="http://schemas.microsoft.com/office/powerpoint/2010/main" val="85878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Créditos:</a:t>
            </a:r>
            <a:endParaRPr lang="es-ES" dirty="0"/>
          </a:p>
        </p:txBody>
      </p:sp>
      <p:sp>
        <p:nvSpPr>
          <p:cNvPr id="3" name="Marcador de contenido 2"/>
          <p:cNvSpPr>
            <a:spLocks noGrp="1"/>
          </p:cNvSpPr>
          <p:nvPr>
            <p:ph idx="1"/>
          </p:nvPr>
        </p:nvSpPr>
        <p:spPr>
          <a:xfrm>
            <a:off x="284163" y="1778000"/>
            <a:ext cx="8574087" cy="4348163"/>
          </a:xfrm>
        </p:spPr>
        <p:txBody>
          <a:bodyPr/>
          <a:lstStyle/>
          <a:p>
            <a:r>
              <a:rPr lang="es-ES" dirty="0" smtClean="0"/>
              <a:t>Este tutorial </a:t>
            </a:r>
            <a:r>
              <a:rPr lang="es-ES" dirty="0"/>
              <a:t>fue </a:t>
            </a:r>
            <a:r>
              <a:rPr lang="es-ES" dirty="0" smtClean="0"/>
              <a:t>creado </a:t>
            </a:r>
            <a:r>
              <a:rPr lang="es-ES" dirty="0" err="1" smtClean="0"/>
              <a:t>Sanjay</a:t>
            </a:r>
            <a:r>
              <a:rPr lang="es-ES" dirty="0" smtClean="0"/>
              <a:t> </a:t>
            </a:r>
            <a:r>
              <a:rPr lang="es-ES" dirty="0" err="1"/>
              <a:t>Seshan</a:t>
            </a:r>
            <a:r>
              <a:rPr lang="es-ES" dirty="0"/>
              <a:t> y </a:t>
            </a:r>
            <a:r>
              <a:rPr lang="es-ES" dirty="0" err="1"/>
              <a:t>Arvind</a:t>
            </a:r>
            <a:r>
              <a:rPr lang="es-ES" dirty="0"/>
              <a:t> </a:t>
            </a:r>
            <a:r>
              <a:rPr lang="es-ES" dirty="0" err="1"/>
              <a:t>Seshan</a:t>
            </a:r>
            <a:r>
              <a:rPr lang="es-ES" dirty="0"/>
              <a:t> de </a:t>
            </a:r>
            <a:r>
              <a:rPr lang="es-ES" dirty="0" err="1"/>
              <a:t>Droids</a:t>
            </a:r>
            <a:r>
              <a:rPr lang="es-ES" dirty="0"/>
              <a:t> </a:t>
            </a:r>
            <a:r>
              <a:rPr lang="es-ES" dirty="0" smtClean="0"/>
              <a:t>Robotics.</a:t>
            </a:r>
          </a:p>
          <a:p>
            <a:r>
              <a:rPr lang="es-ES" dirty="0" smtClean="0"/>
              <a:t>Traducción por Rossanna Huerta de Tec Balam Esmeralda</a:t>
            </a:r>
          </a:p>
          <a:p>
            <a:r>
              <a:rPr lang="es-ES" dirty="0"/>
              <a:t>Más lecciones están disponibles en </a:t>
            </a:r>
            <a:r>
              <a:rPr lang="es-ES" dirty="0" smtClean="0">
                <a:hlinkClick r:id="rId2"/>
              </a:rPr>
              <a:t>www.ev3lessons.com</a:t>
            </a:r>
            <a:endParaRPr lang="es-ES" dirty="0" smtClean="0"/>
          </a:p>
          <a:p>
            <a:r>
              <a:rPr lang="es-ES" dirty="0" smtClean="0"/>
              <a:t>Email del Autor: </a:t>
            </a:r>
            <a:r>
              <a:rPr lang="es-ES" dirty="0" err="1"/>
              <a:t>team@droidsrobotics.org</a:t>
            </a:r>
            <a:r>
              <a:rPr lang="es-ES" dirty="0"/>
              <a:t> </a:t>
            </a:r>
            <a:endParaRPr lang="es-ES" dirty="0" smtClean="0"/>
          </a:p>
          <a:p>
            <a:endParaRPr lang="es-ES" dirty="0"/>
          </a:p>
        </p:txBody>
      </p:sp>
      <p:pic>
        <p:nvPicPr>
          <p:cNvPr id="5" name="Imagen 4" descr="Captura de pantalla 2015-04-16 a la(s) 13.33.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70" y="4508838"/>
            <a:ext cx="7790962" cy="2018962"/>
          </a:xfrm>
          <a:prstGeom prst="rect">
            <a:avLst/>
          </a:prstGeom>
        </p:spPr>
      </p:pic>
    </p:spTree>
    <p:extLst>
      <p:ext uri="{BB962C8B-B14F-4D97-AF65-F5344CB8AC3E}">
        <p14:creationId xmlns:p14="http://schemas.microsoft.com/office/powerpoint/2010/main" val="4951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a:xfrm>
            <a:off x="284163" y="2133600"/>
            <a:ext cx="8574087" cy="4276876"/>
          </a:xfrm>
        </p:spPr>
        <p:txBody>
          <a:bodyPr/>
          <a:lstStyle/>
          <a:p>
            <a:r>
              <a:rPr lang="es-ES" dirty="0" smtClean="0"/>
              <a:t>Crear un funcional “My Block”</a:t>
            </a:r>
          </a:p>
          <a:p>
            <a:r>
              <a:rPr lang="es-ES" dirty="0" smtClean="0"/>
              <a:t>Comprender porque es conveniente utilizar “My Block” que tome medidas con una regla </a:t>
            </a:r>
          </a:p>
          <a:p>
            <a:r>
              <a:rPr lang="es-ES" dirty="0" smtClean="0"/>
              <a:t>Practicar haciendo “Inputs” y “Outputs” en “My Blocks”</a:t>
            </a:r>
            <a:endParaRPr lang="es-ES" dirty="0"/>
          </a:p>
        </p:txBody>
      </p:sp>
    </p:spTree>
    <p:extLst>
      <p:ext uri="{BB962C8B-B14F-4D97-AF65-F5344CB8AC3E}">
        <p14:creationId xmlns:p14="http://schemas.microsoft.com/office/powerpoint/2010/main" val="30952687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200" dirty="0" smtClean="0"/>
              <a:t>Por qué utilizar “Mover Distancia” dentro de My Block una buena idea</a:t>
            </a:r>
            <a:endParaRPr lang="es-ES" sz="3200" dirty="0"/>
          </a:p>
        </p:txBody>
      </p:sp>
      <p:sp>
        <p:nvSpPr>
          <p:cNvPr id="3" name="Marcador de contenido 2"/>
          <p:cNvSpPr>
            <a:spLocks noGrp="1"/>
          </p:cNvSpPr>
          <p:nvPr>
            <p:ph idx="1"/>
          </p:nvPr>
        </p:nvSpPr>
        <p:spPr>
          <a:xfrm>
            <a:off x="284163" y="2133600"/>
            <a:ext cx="8574087" cy="3992563"/>
          </a:xfrm>
        </p:spPr>
        <p:txBody>
          <a:bodyPr>
            <a:normAutofit fontScale="92500" lnSpcReduction="10000"/>
          </a:bodyPr>
          <a:lstStyle/>
          <a:p>
            <a:r>
              <a:rPr lang="es-ES" dirty="0" smtClean="0"/>
              <a:t>La acción “Built in – move blocks” no tomara medidas (inputs) ni en centímetros ni pulgadas</a:t>
            </a:r>
          </a:p>
          <a:p>
            <a:r>
              <a:rPr lang="es-ES" dirty="0" smtClean="0"/>
              <a:t>Es muchísimo más fácil tomar medidas con una regla que con grados o rotaciones </a:t>
            </a:r>
          </a:p>
          <a:p>
            <a:r>
              <a:rPr lang="es-ES" dirty="0" smtClean="0"/>
              <a:t>Si cambias el diseño de tu robot para tener llantas más pequeñas o grandes ya avanzada la temporada de construcción, no tendrás que volver a tomar medidas para cada movimiento del </a:t>
            </a:r>
            <a:r>
              <a:rPr lang="es-ES" dirty="0" smtClean="0"/>
              <a:t>robot</a:t>
            </a:r>
          </a:p>
          <a:p>
            <a:r>
              <a:rPr lang="es-ES" dirty="0"/>
              <a:t>En vez de cambiar las distancias en cada programa que escribiste, solamente tienes que ir a la acción “</a:t>
            </a:r>
            <a:r>
              <a:rPr lang="es-ES" dirty="0" err="1"/>
              <a:t>Move</a:t>
            </a:r>
            <a:r>
              <a:rPr lang="es-ES" dirty="0"/>
              <a:t> </a:t>
            </a:r>
            <a:r>
              <a:rPr lang="es-ES" dirty="0" err="1"/>
              <a:t>Distance</a:t>
            </a:r>
            <a:r>
              <a:rPr lang="es-ES" dirty="0"/>
              <a:t>” y cambiar el valor de cuantos centímetros o pulgadas tomaría un giro de motor</a:t>
            </a:r>
          </a:p>
          <a:p>
            <a:endParaRPr lang="es-ES" dirty="0"/>
          </a:p>
        </p:txBody>
      </p:sp>
    </p:spTree>
    <p:extLst>
      <p:ext uri="{BB962C8B-B14F-4D97-AF65-F5344CB8AC3E}">
        <p14:creationId xmlns:p14="http://schemas.microsoft.com/office/powerpoint/2010/main" val="521221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My Blocks  con Inputs y Outputs (mover pulgadas)</a:t>
            </a:r>
            <a:endParaRPr lang="es-ES" dirty="0"/>
          </a:p>
        </p:txBody>
      </p:sp>
      <p:sp>
        <p:nvSpPr>
          <p:cNvPr id="3" name="Marcador de contenido 2"/>
          <p:cNvSpPr>
            <a:spLocks noGrp="1"/>
          </p:cNvSpPr>
          <p:nvPr>
            <p:ph idx="1"/>
          </p:nvPr>
        </p:nvSpPr>
        <p:spPr>
          <a:xfrm>
            <a:off x="284163" y="1792077"/>
            <a:ext cx="4134024" cy="4896590"/>
          </a:xfrm>
        </p:spPr>
        <p:txBody>
          <a:bodyPr>
            <a:normAutofit fontScale="92500"/>
          </a:bodyPr>
          <a:lstStyle/>
          <a:p>
            <a:r>
              <a:rPr lang="es-ES" dirty="0" smtClean="0"/>
              <a:t>En las próximas diapositivas corresponden a la codificación de “Move Distance/Move Inches” y como hacerla.</a:t>
            </a:r>
          </a:p>
          <a:p>
            <a:r>
              <a:rPr lang="es-ES" dirty="0" smtClean="0"/>
              <a:t> Puedes convertir el código para utilizar CM</a:t>
            </a:r>
          </a:p>
          <a:p>
            <a:r>
              <a:rPr lang="es-ES" dirty="0" smtClean="0"/>
              <a:t>Empieza en la Fase/Phase 1 en la codificación </a:t>
            </a:r>
          </a:p>
          <a:p>
            <a:r>
              <a:rPr lang="es-ES" dirty="0" smtClean="0"/>
              <a:t>Checa que haya una hoja de trabajo correspondiente y una calculadora que te ayudara durante la codificación </a:t>
            </a:r>
            <a:endParaRPr lang="es-ES" dirty="0"/>
          </a:p>
        </p:txBody>
      </p:sp>
      <p:pic>
        <p:nvPicPr>
          <p:cNvPr id="4" name="Marcador de contenido 3" descr="Captura de pantalla 2015-04-13 a la(s) 09.47.32.png"/>
          <p:cNvPicPr>
            <a:picLocks noChangeAspect="1"/>
          </p:cNvPicPr>
          <p:nvPr/>
        </p:nvPicPr>
        <p:blipFill rotWithShape="1">
          <a:blip r:embed="rId2">
            <a:extLst>
              <a:ext uri="{28A0092B-C50C-407E-A947-70E740481C1C}">
                <a14:useLocalDpi xmlns:a14="http://schemas.microsoft.com/office/drawing/2010/main" val="0"/>
              </a:ext>
            </a:extLst>
          </a:blip>
          <a:srcRect l="219" r="95"/>
          <a:stretch/>
        </p:blipFill>
        <p:spPr>
          <a:xfrm>
            <a:off x="5491069" y="1888544"/>
            <a:ext cx="3523748" cy="4800123"/>
          </a:xfrm>
          <a:prstGeom prst="rect">
            <a:avLst/>
          </a:prstGeom>
        </p:spPr>
      </p:pic>
    </p:spTree>
    <p:extLst>
      <p:ext uri="{BB962C8B-B14F-4D97-AF65-F5344CB8AC3E}">
        <p14:creationId xmlns:p14="http://schemas.microsoft.com/office/powerpoint/2010/main" val="37333862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Fase 1: medidas de las llantas </a:t>
            </a:r>
          </a:p>
        </p:txBody>
      </p:sp>
      <p:pic>
        <p:nvPicPr>
          <p:cNvPr id="4" name="Imagen 3" descr="Captura de pantalla 2015-04-16 a la(s) 08.3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63" y="4420758"/>
            <a:ext cx="5267551" cy="1747814"/>
          </a:xfrm>
          <a:prstGeom prst="rect">
            <a:avLst/>
          </a:prstGeom>
        </p:spPr>
      </p:pic>
      <p:sp>
        <p:nvSpPr>
          <p:cNvPr id="5" name="Rectangle 4"/>
          <p:cNvSpPr/>
          <p:nvPr/>
        </p:nvSpPr>
        <p:spPr>
          <a:xfrm>
            <a:off x="405493" y="2394857"/>
            <a:ext cx="4771270" cy="1753810"/>
          </a:xfrm>
          <a:prstGeom prst="rect">
            <a:avLst/>
          </a:prstGeom>
          <a:solidFill>
            <a:schemeClr val="bg1">
              <a:lumMod val="7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chemeClr val="tx1"/>
                </a:solidFill>
              </a:rPr>
              <a:t>Este es un programa el cual mueve 1 pulgada. El valor de 67 grados se basan en el tamaño de las ruedas del robot. Tendrás que calcular o medir la cantidad de grados que se mueve la llanta gira para moverse 1 pulgada. Por favor, lee nuestro correo electrónico para obtener instrucciones para calcular cuántos grados se encuentran en 1 pulgada:</a:t>
            </a:r>
          </a:p>
          <a:p>
            <a:r>
              <a:rPr lang="es-ES_tradnl" sz="1400" dirty="0">
                <a:solidFill>
                  <a:schemeClr val="tx1"/>
                </a:solidFill>
              </a:rPr>
              <a:t>Este es el primer paso para hacer  "</a:t>
            </a:r>
            <a:r>
              <a:rPr lang="es-ES_tradnl" sz="1400" dirty="0" err="1">
                <a:solidFill>
                  <a:schemeClr val="tx1"/>
                </a:solidFill>
              </a:rPr>
              <a:t>Move</a:t>
            </a:r>
            <a:r>
              <a:rPr lang="es-ES_tradnl" sz="1400" dirty="0">
                <a:solidFill>
                  <a:schemeClr val="tx1"/>
                </a:solidFill>
              </a:rPr>
              <a:t> </a:t>
            </a:r>
            <a:r>
              <a:rPr lang="es-ES_tradnl" sz="1400" dirty="0" err="1">
                <a:solidFill>
                  <a:schemeClr val="tx1"/>
                </a:solidFill>
              </a:rPr>
              <a:t>Inches</a:t>
            </a:r>
            <a:r>
              <a:rPr lang="es-ES_tradnl" sz="1400" dirty="0">
                <a:solidFill>
                  <a:schemeClr val="tx1"/>
                </a:solidFill>
              </a:rPr>
              <a:t> </a:t>
            </a:r>
            <a:r>
              <a:rPr lang="es-ES_tradnl" sz="1400" dirty="0" err="1">
                <a:solidFill>
                  <a:schemeClr val="tx1"/>
                </a:solidFill>
              </a:rPr>
              <a:t>My</a:t>
            </a:r>
            <a:r>
              <a:rPr lang="es-ES_tradnl" sz="1400" dirty="0">
                <a:solidFill>
                  <a:schemeClr val="tx1"/>
                </a:solidFill>
              </a:rPr>
              <a:t> Block"</a:t>
            </a:r>
          </a:p>
          <a:p>
            <a:endParaRPr lang="es-ES" sz="1400" dirty="0">
              <a:solidFill>
                <a:schemeClr val="tx1"/>
              </a:solidFill>
            </a:endParaRPr>
          </a:p>
        </p:txBody>
      </p:sp>
      <p:sp>
        <p:nvSpPr>
          <p:cNvPr id="6" name="Rectangle 5"/>
          <p:cNvSpPr/>
          <p:nvPr/>
        </p:nvSpPr>
        <p:spPr>
          <a:xfrm>
            <a:off x="5382384" y="1850569"/>
            <a:ext cx="3592286" cy="4946954"/>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200" dirty="0">
                <a:solidFill>
                  <a:srgbClr val="000000"/>
                </a:solidFill>
              </a:rPr>
              <a:t>Hay dos maneras de medir cuantos grados se mueve el robot por una pulgada</a:t>
            </a:r>
          </a:p>
          <a:p>
            <a:endParaRPr lang="es-ES" sz="1200" dirty="0" smtClean="0">
              <a:solidFill>
                <a:srgbClr val="000000"/>
              </a:solidFill>
            </a:endParaRPr>
          </a:p>
          <a:p>
            <a:r>
              <a:rPr lang="es-ES" sz="1200" dirty="0" smtClean="0">
                <a:solidFill>
                  <a:srgbClr val="000000"/>
                </a:solidFill>
              </a:rPr>
              <a:t>1) Pon </a:t>
            </a:r>
            <a:r>
              <a:rPr lang="es-ES" sz="1200" dirty="0">
                <a:solidFill>
                  <a:srgbClr val="000000"/>
                </a:solidFill>
              </a:rPr>
              <a:t>la regla junto a una rueda/robot en la pulgada 0. Luego ve al menú donde se encuentran la vista del sensor y los motores (Elige la vista PORT, debajo de la pestaña con 6 círculos). Mueve tu robot 10 pulgadas para asegurarse que no se resbale </a:t>
            </a:r>
          </a:p>
          <a:p>
            <a:r>
              <a:rPr lang="es-ES" sz="1200" dirty="0">
                <a:solidFill>
                  <a:srgbClr val="000000"/>
                </a:solidFill>
              </a:rPr>
              <a:t>Toma la lectura de los grados que se ve en pantalla para el sensor del motor y divídelo entre 10. La respuesta será el número de grados que las ruedas del robot que se moverán en 1 </a:t>
            </a:r>
            <a:r>
              <a:rPr lang="es-ES" sz="1200" dirty="0" smtClean="0">
                <a:solidFill>
                  <a:srgbClr val="000000"/>
                </a:solidFill>
              </a:rPr>
              <a:t>pulgada</a:t>
            </a:r>
          </a:p>
          <a:p>
            <a:endParaRPr lang="es-ES" sz="1200" dirty="0" smtClean="0">
              <a:solidFill>
                <a:srgbClr val="000000"/>
              </a:solidFill>
            </a:endParaRPr>
          </a:p>
          <a:p>
            <a:r>
              <a:rPr lang="es-ES" sz="1200" dirty="0" smtClean="0">
                <a:solidFill>
                  <a:srgbClr val="000000"/>
                </a:solidFill>
              </a:rPr>
              <a:t>2) </a:t>
            </a:r>
            <a:r>
              <a:rPr lang="es-ES_tradnl" sz="1200" dirty="0" smtClean="0">
                <a:solidFill>
                  <a:srgbClr val="000000"/>
                </a:solidFill>
              </a:rPr>
              <a:t>Generalmente </a:t>
            </a:r>
            <a:r>
              <a:rPr lang="es-ES_tradnl" sz="1200" dirty="0">
                <a:solidFill>
                  <a:srgbClr val="000000"/>
                </a:solidFill>
              </a:rPr>
              <a:t>Lego imprime el diámetro de la rueda en el lado de las llantas en milímetros. Si no lo puedes encontrar  impreso, hay un montón de sitios de Internet que indican el tamaño de las piezas de lego. Desde circunferencia es pi X diámetro, puedes utilizar los milímetros impresos en las llantas para convertir a centímetros o pulgadas y calcular la cuanto se mueve la llanta en una rotación de 360 grados</a:t>
            </a:r>
          </a:p>
          <a:p>
            <a:r>
              <a:rPr lang="es-ES_tradnl" sz="1200" dirty="0">
                <a:solidFill>
                  <a:srgbClr val="000000"/>
                </a:solidFill>
              </a:rPr>
              <a:t>Por ejemplo:</a:t>
            </a:r>
          </a:p>
          <a:p>
            <a:r>
              <a:rPr lang="es-ES_tradnl" sz="1200" dirty="0">
                <a:solidFill>
                  <a:srgbClr val="000000"/>
                </a:solidFill>
              </a:rPr>
              <a:t>El tamaño estándar de las llantas de una motocicleta grande son de 81.6 mm = 3.21 pulgadas.</a:t>
            </a:r>
          </a:p>
          <a:p>
            <a:r>
              <a:rPr lang="es-ES_tradnl" sz="1200" dirty="0">
                <a:solidFill>
                  <a:srgbClr val="000000"/>
                </a:solidFill>
              </a:rPr>
              <a:t>(3.21)(π) = 10.1 pulgadas por rotación </a:t>
            </a:r>
          </a:p>
          <a:p>
            <a:r>
              <a:rPr lang="es-ES_tradnl" sz="1200" dirty="0">
                <a:solidFill>
                  <a:srgbClr val="000000"/>
                </a:solidFill>
              </a:rPr>
              <a:t>1 rotación = 360 grados </a:t>
            </a:r>
          </a:p>
          <a:p>
            <a:r>
              <a:rPr lang="es-ES_tradnl" sz="1200" dirty="0">
                <a:solidFill>
                  <a:srgbClr val="000000"/>
                </a:solidFill>
              </a:rPr>
              <a:t>(360 º) / (10.1 pulgadas) = 35.7º por pulgada  </a:t>
            </a:r>
            <a:endParaRPr lang="es-ES" sz="1200" dirty="0">
              <a:solidFill>
                <a:srgbClr val="000000"/>
              </a:solidFill>
            </a:endParaRPr>
          </a:p>
        </p:txBody>
      </p:sp>
    </p:spTree>
    <p:extLst>
      <p:ext uri="{BB962C8B-B14F-4D97-AF65-F5344CB8AC3E}">
        <p14:creationId xmlns:p14="http://schemas.microsoft.com/office/powerpoint/2010/main" val="8731053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200" dirty="0"/>
              <a:t>Fase 2: Convertir las pulgadas a grados en </a:t>
            </a:r>
            <a:r>
              <a:rPr lang="es-ES" sz="3200" dirty="0" err="1"/>
              <a:t>My</a:t>
            </a:r>
            <a:r>
              <a:rPr lang="es-ES" sz="3200" dirty="0"/>
              <a:t> Blocks</a:t>
            </a:r>
            <a:endParaRPr lang="en-US" sz="3200" dirty="0"/>
          </a:p>
        </p:txBody>
      </p:sp>
      <p:pic>
        <p:nvPicPr>
          <p:cNvPr id="6" name="Imagen 4" descr="Captura de pantalla 2015-04-16 a la(s) 10.0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5578"/>
            <a:ext cx="9144000" cy="1553836"/>
          </a:xfrm>
          <a:prstGeom prst="rect">
            <a:avLst/>
          </a:prstGeom>
        </p:spPr>
      </p:pic>
      <p:sp>
        <p:nvSpPr>
          <p:cNvPr id="7" name="Rectangle 6"/>
          <p:cNvSpPr/>
          <p:nvPr/>
        </p:nvSpPr>
        <p:spPr>
          <a:xfrm>
            <a:off x="399143" y="3217333"/>
            <a:ext cx="2648835" cy="1828246"/>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100" dirty="0">
                <a:solidFill>
                  <a:srgbClr val="000000"/>
                </a:solidFill>
              </a:rPr>
              <a:t>Este bloque es constante y se encuentra en la pestaña roja. El valor en el número que aparece en la esquina superior derecha del bloque representa el número de pulgadas que el robot se moverá. Este valor de bloque se puede cambiar haciendo clic en él. En este programa, el bloque se utiliza para crear una entrada para nuestra "</a:t>
            </a:r>
            <a:r>
              <a:rPr lang="es-ES_tradnl" sz="1100" dirty="0" err="1">
                <a:solidFill>
                  <a:srgbClr val="000000"/>
                </a:solidFill>
              </a:rPr>
              <a:t>My</a:t>
            </a:r>
            <a:r>
              <a:rPr lang="es-ES_tradnl" sz="1100" dirty="0">
                <a:solidFill>
                  <a:srgbClr val="000000"/>
                </a:solidFill>
              </a:rPr>
              <a:t> Block" en el próximo paso de hacer un "</a:t>
            </a:r>
            <a:r>
              <a:rPr lang="es-ES_tradnl" sz="1100" dirty="0" err="1">
                <a:solidFill>
                  <a:srgbClr val="000000"/>
                </a:solidFill>
              </a:rPr>
              <a:t>My</a:t>
            </a:r>
            <a:r>
              <a:rPr lang="es-ES_tradnl" sz="1100" dirty="0">
                <a:solidFill>
                  <a:srgbClr val="000000"/>
                </a:solidFill>
              </a:rPr>
              <a:t> </a:t>
            </a:r>
            <a:r>
              <a:rPr lang="es-ES_tradnl" sz="1100" dirty="0" smtClean="0">
                <a:solidFill>
                  <a:srgbClr val="000000"/>
                </a:solidFill>
              </a:rPr>
              <a:t>Block”</a:t>
            </a:r>
            <a:endParaRPr lang="es-ES_tradnl" sz="1100" dirty="0">
              <a:solidFill>
                <a:srgbClr val="000000"/>
              </a:solidFill>
            </a:endParaRPr>
          </a:p>
        </p:txBody>
      </p:sp>
      <p:sp>
        <p:nvSpPr>
          <p:cNvPr id="8" name="Rectangle 7"/>
          <p:cNvSpPr/>
          <p:nvPr/>
        </p:nvSpPr>
        <p:spPr>
          <a:xfrm>
            <a:off x="491067" y="1833638"/>
            <a:ext cx="6330647" cy="1141791"/>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rgbClr val="000000"/>
                </a:solidFill>
              </a:rPr>
              <a:t>En la Fase 1, sólo se podía mover el robot 1 pulgada. Este programa te permite poner  cualquier número de pulgadas que deseas que el robot se mueva. El número de pulgadas que se debe de mover se almacena en el bloque constante y esta conectado mediante un cable al bloque “</a:t>
            </a:r>
            <a:r>
              <a:rPr lang="es-ES_tradnl" sz="1400" dirty="0" err="1">
                <a:solidFill>
                  <a:srgbClr val="000000"/>
                </a:solidFill>
              </a:rPr>
              <a:t>Math</a:t>
            </a:r>
            <a:r>
              <a:rPr lang="es-ES_tradnl" sz="1400" dirty="0">
                <a:solidFill>
                  <a:srgbClr val="000000"/>
                </a:solidFill>
              </a:rPr>
              <a:t>”. Recuerda cambiar el tamaño de su llanta de 67 </a:t>
            </a:r>
          </a:p>
        </p:txBody>
      </p:sp>
      <p:sp>
        <p:nvSpPr>
          <p:cNvPr id="9" name="Rectangle 8"/>
          <p:cNvSpPr/>
          <p:nvPr/>
        </p:nvSpPr>
        <p:spPr>
          <a:xfrm>
            <a:off x="3321353" y="3217333"/>
            <a:ext cx="2648835" cy="1828246"/>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rgbClr val="000000"/>
                </a:solidFill>
              </a:rPr>
              <a:t>Este bloque matemático toma el valor introducido y lo multiplica por 67 para convertir el número introducido (en pulgadas) a grados. El cable de salida envía los resultados a la entrada de grados del bloque de </a:t>
            </a:r>
            <a:r>
              <a:rPr lang="es-ES_tradnl" sz="1400" dirty="0" smtClean="0">
                <a:solidFill>
                  <a:srgbClr val="000000"/>
                </a:solidFill>
              </a:rPr>
              <a:t>movimiento</a:t>
            </a:r>
            <a:endParaRPr lang="es-ES_tradnl" sz="1400" dirty="0">
              <a:solidFill>
                <a:srgbClr val="000000"/>
              </a:solidFill>
            </a:endParaRPr>
          </a:p>
        </p:txBody>
      </p:sp>
      <p:sp>
        <p:nvSpPr>
          <p:cNvPr id="10" name="Rectangle 9"/>
          <p:cNvSpPr/>
          <p:nvPr/>
        </p:nvSpPr>
        <p:spPr>
          <a:xfrm>
            <a:off x="6352420" y="3725332"/>
            <a:ext cx="2648835" cy="1320245"/>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600" dirty="0">
                <a:solidFill>
                  <a:srgbClr val="000000"/>
                </a:solidFill>
              </a:rPr>
              <a:t>El bloque de movimiento regular tiene un cable de entrada. El robot debe moverse de 1 pulgada con las ruedas correctas</a:t>
            </a:r>
            <a:endParaRPr lang="es-ES_tradnl" sz="1600" dirty="0">
              <a:solidFill>
                <a:srgbClr val="000000"/>
              </a:solidFill>
            </a:endParaRPr>
          </a:p>
        </p:txBody>
      </p:sp>
      <p:sp>
        <p:nvSpPr>
          <p:cNvPr id="12" name="Rectangle 11"/>
          <p:cNvSpPr/>
          <p:nvPr/>
        </p:nvSpPr>
        <p:spPr>
          <a:xfrm>
            <a:off x="7075714" y="1833638"/>
            <a:ext cx="1889255" cy="1758648"/>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200" dirty="0">
                <a:solidFill>
                  <a:srgbClr val="000000"/>
                </a:solidFill>
              </a:rPr>
              <a:t>Tendrás que resaltar y elegir el bloque matemático. Luego el botón seleccionar herramientas </a:t>
            </a:r>
            <a:r>
              <a:rPr lang="es-ES" sz="1200" dirty="0">
                <a:solidFill>
                  <a:srgbClr val="000000"/>
                </a:solidFill>
              </a:rPr>
              <a:t>→</a:t>
            </a:r>
            <a:r>
              <a:rPr lang="es-ES_tradnl" sz="1200" dirty="0">
                <a:solidFill>
                  <a:srgbClr val="000000"/>
                </a:solidFill>
              </a:rPr>
              <a:t> "Bloque Constructor" desde el menú para crear "</a:t>
            </a:r>
            <a:r>
              <a:rPr lang="es-ES_tradnl" sz="1200" dirty="0" err="1">
                <a:solidFill>
                  <a:srgbClr val="000000"/>
                </a:solidFill>
              </a:rPr>
              <a:t>My</a:t>
            </a:r>
            <a:r>
              <a:rPr lang="es-ES_tradnl" sz="1200" dirty="0">
                <a:solidFill>
                  <a:srgbClr val="000000"/>
                </a:solidFill>
              </a:rPr>
              <a:t> Block" que se pueden ver en la Fase </a:t>
            </a:r>
            <a:r>
              <a:rPr lang="es-ES_tradnl" sz="1200" dirty="0" smtClean="0">
                <a:solidFill>
                  <a:srgbClr val="000000"/>
                </a:solidFill>
              </a:rPr>
              <a:t>3</a:t>
            </a:r>
            <a:endParaRPr lang="es-ES_tradnl" sz="1200" dirty="0">
              <a:solidFill>
                <a:srgbClr val="000000"/>
              </a:solidFill>
            </a:endParaRPr>
          </a:p>
        </p:txBody>
      </p:sp>
      <p:sp>
        <p:nvSpPr>
          <p:cNvPr id="14" name="Rectangle 13"/>
          <p:cNvSpPr/>
          <p:nvPr/>
        </p:nvSpPr>
        <p:spPr>
          <a:xfrm>
            <a:off x="266091" y="6599414"/>
            <a:ext cx="8744856" cy="258586"/>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rgbClr val="000000"/>
                </a:solidFill>
              </a:rPr>
              <a:t>Estas líneas amarillas so  cables de datos. Los utilizas para mandar los datos entrantes y salientes de un bloque a otro </a:t>
            </a:r>
            <a:endParaRPr lang="es-ES_tradnl" sz="1400" dirty="0">
              <a:solidFill>
                <a:srgbClr val="000000"/>
              </a:solidFill>
            </a:endParaRPr>
          </a:p>
        </p:txBody>
      </p:sp>
    </p:spTree>
    <p:extLst>
      <p:ext uri="{BB962C8B-B14F-4D97-AF65-F5344CB8AC3E}">
        <p14:creationId xmlns:p14="http://schemas.microsoft.com/office/powerpoint/2010/main" val="15361111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fontScale="90000"/>
          </a:bodyPr>
          <a:lstStyle/>
          <a:p>
            <a:r>
              <a:rPr lang="es-ES" dirty="0" smtClean="0"/>
              <a:t>Fase 3: Usar  “pulgadas a grados” en       My Blocks</a:t>
            </a:r>
            <a:endParaRPr lang="es-ES" dirty="0"/>
          </a:p>
        </p:txBody>
      </p:sp>
      <p:pic>
        <p:nvPicPr>
          <p:cNvPr id="5" name="Imagen 4" descr="Captura de pantalla 2015-04-16 a la(s) 12.25.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13759"/>
            <a:ext cx="9144000" cy="1768652"/>
          </a:xfrm>
          <a:prstGeom prst="rect">
            <a:avLst/>
          </a:prstGeom>
        </p:spPr>
      </p:pic>
      <p:sp>
        <p:nvSpPr>
          <p:cNvPr id="6" name="Rectangle 5"/>
          <p:cNvSpPr/>
          <p:nvPr/>
        </p:nvSpPr>
        <p:spPr>
          <a:xfrm>
            <a:off x="3551163" y="3495523"/>
            <a:ext cx="2133599" cy="604763"/>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rgbClr val="000000"/>
                </a:solidFill>
              </a:rPr>
              <a:t>El bloque matemático de la fase 2 se cambia por un </a:t>
            </a:r>
            <a:r>
              <a:rPr lang="es-ES_tradnl" sz="1400" dirty="0" err="1">
                <a:solidFill>
                  <a:srgbClr val="000000"/>
                </a:solidFill>
              </a:rPr>
              <a:t>My</a:t>
            </a:r>
            <a:r>
              <a:rPr lang="es-ES_tradnl" sz="1400" dirty="0">
                <a:solidFill>
                  <a:srgbClr val="000000"/>
                </a:solidFill>
              </a:rPr>
              <a:t> Block</a:t>
            </a:r>
            <a:r>
              <a:rPr lang="es-ES_tradnl" sz="1400" dirty="0" smtClean="0">
                <a:solidFill>
                  <a:srgbClr val="000000"/>
                </a:solidFill>
              </a:rPr>
              <a:t>.</a:t>
            </a:r>
            <a:endParaRPr lang="es-ES_tradnl" sz="1400" dirty="0">
              <a:solidFill>
                <a:srgbClr val="000000"/>
              </a:solidFill>
            </a:endParaRPr>
          </a:p>
        </p:txBody>
      </p:sp>
      <p:sp>
        <p:nvSpPr>
          <p:cNvPr id="7" name="Rectangle 6"/>
          <p:cNvSpPr/>
          <p:nvPr/>
        </p:nvSpPr>
        <p:spPr>
          <a:xfrm>
            <a:off x="284163" y="1807029"/>
            <a:ext cx="6330647" cy="1301448"/>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200" dirty="0">
                <a:solidFill>
                  <a:srgbClr val="000000"/>
                </a:solidFill>
              </a:rPr>
              <a:t>Este programación es igual a la fase 2 pero en vez de tener un bloque matemático para convertir las pulgadas a grados, nosotros tenemos un “</a:t>
            </a:r>
            <a:r>
              <a:rPr lang="es-ES_tradnl" sz="1200" dirty="0" err="1">
                <a:solidFill>
                  <a:srgbClr val="000000"/>
                </a:solidFill>
              </a:rPr>
              <a:t>My</a:t>
            </a:r>
            <a:r>
              <a:rPr lang="es-ES_tradnl" sz="1200" dirty="0">
                <a:solidFill>
                  <a:srgbClr val="000000"/>
                </a:solidFill>
              </a:rPr>
              <a:t> block” con el bloque matemático  dentro de él. Como podrás ver, este </a:t>
            </a:r>
            <a:r>
              <a:rPr lang="es-ES_tradnl" sz="1200" dirty="0" err="1">
                <a:solidFill>
                  <a:srgbClr val="000000"/>
                </a:solidFill>
              </a:rPr>
              <a:t>My</a:t>
            </a:r>
            <a:r>
              <a:rPr lang="es-ES_tradnl" sz="1200" dirty="0">
                <a:solidFill>
                  <a:srgbClr val="000000"/>
                </a:solidFill>
              </a:rPr>
              <a:t> Block tiene un input y un output. Sin embrago, es algo largo. Nosotros aún así hicimos este “</a:t>
            </a:r>
            <a:r>
              <a:rPr lang="es-ES_tradnl" sz="1200" dirty="0" err="1">
                <a:solidFill>
                  <a:srgbClr val="000000"/>
                </a:solidFill>
              </a:rPr>
              <a:t>My</a:t>
            </a:r>
            <a:r>
              <a:rPr lang="es-ES_tradnl" sz="1200" dirty="0">
                <a:solidFill>
                  <a:srgbClr val="000000"/>
                </a:solidFill>
              </a:rPr>
              <a:t> Block” porque reusamos este código una y otra vez. Por ejemplo, lo utilizamos en la “Bloque Pared Continuación de Pulgadas” y en nuestro “Continuación de Línea para las Pulgadas” programación. Si cambiamos las llantas en el robot, solamente tendríamos que cambiar el valor “1” del bloque y todo se actualizaría  </a:t>
            </a:r>
          </a:p>
        </p:txBody>
      </p:sp>
      <p:sp>
        <p:nvSpPr>
          <p:cNvPr id="8" name="Rectangle 7"/>
          <p:cNvSpPr/>
          <p:nvPr/>
        </p:nvSpPr>
        <p:spPr>
          <a:xfrm>
            <a:off x="6740297" y="1809636"/>
            <a:ext cx="2154238" cy="1601221"/>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a:solidFill>
                  <a:srgbClr val="000000"/>
                </a:solidFill>
              </a:rPr>
              <a:t>El </a:t>
            </a:r>
            <a:r>
              <a:rPr lang="es-ES_tradnl" sz="1400" dirty="0" err="1">
                <a:solidFill>
                  <a:srgbClr val="000000"/>
                </a:solidFill>
              </a:rPr>
              <a:t>My</a:t>
            </a:r>
            <a:r>
              <a:rPr lang="es-ES_tradnl" sz="1400" dirty="0">
                <a:solidFill>
                  <a:srgbClr val="000000"/>
                </a:solidFill>
              </a:rPr>
              <a:t> Block  en esta programación fue hecho seleccionando el anterior bloque matemático  y luego das </a:t>
            </a:r>
            <a:r>
              <a:rPr lang="es-ES_tradnl" sz="1400" dirty="0" err="1">
                <a:solidFill>
                  <a:srgbClr val="000000"/>
                </a:solidFill>
              </a:rPr>
              <a:t>click</a:t>
            </a:r>
            <a:r>
              <a:rPr lang="es-ES_tradnl" sz="1400" dirty="0">
                <a:solidFill>
                  <a:srgbClr val="000000"/>
                </a:solidFill>
              </a:rPr>
              <a:t> en las herramientas </a:t>
            </a:r>
            <a:r>
              <a:rPr lang="es-ES_tradnl" sz="1400" dirty="0">
                <a:solidFill>
                  <a:srgbClr val="000000"/>
                </a:solidFill>
                <a:sym typeface="Wingdings"/>
              </a:rPr>
              <a:t></a:t>
            </a:r>
            <a:r>
              <a:rPr lang="es-ES_tradnl" sz="1400" dirty="0">
                <a:solidFill>
                  <a:srgbClr val="000000"/>
                </a:solidFill>
              </a:rPr>
              <a:t> Block </a:t>
            </a:r>
            <a:r>
              <a:rPr lang="es-ES_tradnl" sz="1400" dirty="0" err="1">
                <a:solidFill>
                  <a:srgbClr val="000000"/>
                </a:solidFill>
              </a:rPr>
              <a:t>Builder</a:t>
            </a:r>
            <a:endParaRPr lang="es-ES_tradnl" sz="1400" dirty="0">
              <a:solidFill>
                <a:srgbClr val="000000"/>
              </a:solidFill>
            </a:endParaRPr>
          </a:p>
        </p:txBody>
      </p:sp>
      <p:sp>
        <p:nvSpPr>
          <p:cNvPr id="10" name="Rectangle 9"/>
          <p:cNvSpPr/>
          <p:nvPr/>
        </p:nvSpPr>
        <p:spPr>
          <a:xfrm>
            <a:off x="1667554" y="5748866"/>
            <a:ext cx="2843969" cy="926495"/>
          </a:xfrm>
          <a:prstGeom prst="rect">
            <a:avLst/>
          </a:prstGeom>
          <a:solidFill>
            <a:srgbClr val="BFBFB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_tradnl" sz="1400" dirty="0" smtClean="0">
                <a:solidFill>
                  <a:srgbClr val="000000"/>
                </a:solidFill>
              </a:rPr>
              <a:t>Todos </a:t>
            </a:r>
            <a:r>
              <a:rPr lang="es-ES_tradnl" sz="1400" dirty="0">
                <a:solidFill>
                  <a:srgbClr val="000000"/>
                </a:solidFill>
              </a:rPr>
              <a:t>los bloques que hagas aparecerán con una pestaña verde debajo de la pantalla para que los </a:t>
            </a:r>
            <a:r>
              <a:rPr lang="es-ES_tradnl" sz="1400" dirty="0" smtClean="0">
                <a:solidFill>
                  <a:srgbClr val="000000"/>
                </a:solidFill>
              </a:rPr>
              <a:t>usen</a:t>
            </a:r>
            <a:endParaRPr lang="es-ES_tradnl" sz="1400" dirty="0">
              <a:solidFill>
                <a:srgbClr val="000000"/>
              </a:solidFill>
            </a:endParaRPr>
          </a:p>
        </p:txBody>
      </p:sp>
    </p:spTree>
    <p:extLst>
      <p:ext uri="{BB962C8B-B14F-4D97-AF65-F5344CB8AC3E}">
        <p14:creationId xmlns:p14="http://schemas.microsoft.com/office/powerpoint/2010/main" val="11610241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Una mirada al interior de: Pulgadas a Grados </a:t>
            </a:r>
            <a:endParaRPr lang="es-ES" dirty="0"/>
          </a:p>
        </p:txBody>
      </p:sp>
      <p:sp>
        <p:nvSpPr>
          <p:cNvPr id="3" name="Marcador de contenido 2"/>
          <p:cNvSpPr>
            <a:spLocks noGrp="1"/>
          </p:cNvSpPr>
          <p:nvPr>
            <p:ph idx="1"/>
          </p:nvPr>
        </p:nvSpPr>
        <p:spPr>
          <a:xfrm>
            <a:off x="284163" y="1856154"/>
            <a:ext cx="8574087" cy="2123179"/>
          </a:xfrm>
          <a:solidFill>
            <a:srgbClr val="BFBFBF"/>
          </a:solidFill>
          <a:ln>
            <a:solidFill>
              <a:srgbClr val="BFBFBF"/>
            </a:solidFill>
          </a:ln>
        </p:spPr>
        <p:txBody>
          <a:bodyPr/>
          <a:lstStyle/>
          <a:p>
            <a:pPr marL="0" indent="0">
              <a:buNone/>
            </a:pPr>
            <a:r>
              <a:rPr lang="es-ES_tradnl" dirty="0"/>
              <a:t>Así es como se ve dentro de la acción “Pulgadas a Grados” si le das </a:t>
            </a:r>
            <a:r>
              <a:rPr lang="es-ES_tradnl" dirty="0" err="1"/>
              <a:t>click</a:t>
            </a:r>
            <a:r>
              <a:rPr lang="es-ES_tradnl" dirty="0"/>
              <a:t> en ésta. La entrada (input) de la izquierda es la cantidad de pulgadas introducidos y  la salida (output) de la derecha está la cantidad de grados la programación que  cambió los cables para que parezca el bloque 2 que aparece a continuación</a:t>
            </a:r>
          </a:p>
          <a:p>
            <a:endParaRPr lang="es-ES" dirty="0"/>
          </a:p>
        </p:txBody>
      </p:sp>
      <p:pic>
        <p:nvPicPr>
          <p:cNvPr id="4" name="Imagen 3" descr="Captura de pantalla 2015-04-16 a la(s) 12.39.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08" y="4259566"/>
            <a:ext cx="8010769" cy="2066126"/>
          </a:xfrm>
          <a:prstGeom prst="rect">
            <a:avLst/>
          </a:prstGeom>
        </p:spPr>
      </p:pic>
      <p:sp>
        <p:nvSpPr>
          <p:cNvPr id="5" name="CuadroTexto 4"/>
          <p:cNvSpPr txBox="1"/>
          <p:nvPr/>
        </p:nvSpPr>
        <p:spPr>
          <a:xfrm>
            <a:off x="284163" y="6364769"/>
            <a:ext cx="1396145" cy="369332"/>
          </a:xfrm>
          <a:prstGeom prst="rect">
            <a:avLst/>
          </a:prstGeom>
          <a:noFill/>
        </p:spPr>
        <p:txBody>
          <a:bodyPr wrap="square" rtlCol="0">
            <a:spAutoFit/>
          </a:bodyPr>
          <a:lstStyle/>
          <a:p>
            <a:r>
              <a:rPr lang="es-ES" dirty="0" smtClean="0"/>
              <a:t>Input: </a:t>
            </a:r>
            <a:r>
              <a:rPr lang="es-ES" dirty="0" err="1" smtClean="0"/>
              <a:t>inches</a:t>
            </a:r>
            <a:r>
              <a:rPr lang="es-ES" dirty="0" smtClean="0"/>
              <a:t> </a:t>
            </a:r>
            <a:endParaRPr lang="es-ES" dirty="0"/>
          </a:p>
        </p:txBody>
      </p:sp>
      <p:sp>
        <p:nvSpPr>
          <p:cNvPr id="6" name="CuadroTexto 5"/>
          <p:cNvSpPr txBox="1"/>
          <p:nvPr/>
        </p:nvSpPr>
        <p:spPr>
          <a:xfrm>
            <a:off x="6662616" y="6364769"/>
            <a:ext cx="2012462" cy="369332"/>
          </a:xfrm>
          <a:prstGeom prst="rect">
            <a:avLst/>
          </a:prstGeom>
          <a:noFill/>
        </p:spPr>
        <p:txBody>
          <a:bodyPr wrap="square" rtlCol="0">
            <a:spAutoFit/>
          </a:bodyPr>
          <a:lstStyle/>
          <a:p>
            <a:r>
              <a:rPr lang="es-ES" dirty="0" smtClean="0"/>
              <a:t>Output: </a:t>
            </a:r>
            <a:r>
              <a:rPr lang="es-ES" dirty="0" err="1" smtClean="0"/>
              <a:t>degrees</a:t>
            </a:r>
            <a:endParaRPr lang="es-ES" dirty="0"/>
          </a:p>
        </p:txBody>
      </p:sp>
    </p:spTree>
    <p:extLst>
      <p:ext uri="{BB962C8B-B14F-4D97-AF65-F5344CB8AC3E}">
        <p14:creationId xmlns:p14="http://schemas.microsoft.com/office/powerpoint/2010/main" val="39352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ES" dirty="0" smtClean="0"/>
              <a:t>Fase 4: Agregando una entrada  </a:t>
            </a:r>
            <a:endParaRPr lang="es-ES" dirty="0"/>
          </a:p>
        </p:txBody>
      </p:sp>
      <p:pic>
        <p:nvPicPr>
          <p:cNvPr id="5" name="Imagen 4" descr="Captura de pantalla 2015-04-16 a la(s) 13.01.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8" y="3543573"/>
            <a:ext cx="7925796" cy="2103042"/>
          </a:xfrm>
          <a:prstGeom prst="rect">
            <a:avLst/>
          </a:prstGeom>
        </p:spPr>
      </p:pic>
      <p:sp>
        <p:nvSpPr>
          <p:cNvPr id="6" name="CuadroTexto 5"/>
          <p:cNvSpPr txBox="1"/>
          <p:nvPr/>
        </p:nvSpPr>
        <p:spPr>
          <a:xfrm>
            <a:off x="1131371" y="2911205"/>
            <a:ext cx="1524000" cy="646331"/>
          </a:xfrm>
          <a:prstGeom prst="rect">
            <a:avLst/>
          </a:prstGeom>
          <a:solidFill>
            <a:srgbClr val="BFBFBF"/>
          </a:solidFill>
          <a:ln>
            <a:solidFill>
              <a:srgbClr val="BFBFBF"/>
            </a:solidFill>
          </a:ln>
        </p:spPr>
        <p:txBody>
          <a:bodyPr wrap="square" rtlCol="0">
            <a:spAutoFit/>
          </a:bodyPr>
          <a:lstStyle/>
          <a:p>
            <a:r>
              <a:rPr lang="es-ES" dirty="0" smtClean="0"/>
              <a:t>Energía constante: 50</a:t>
            </a:r>
            <a:endParaRPr lang="es-ES" dirty="0"/>
          </a:p>
        </p:txBody>
      </p:sp>
      <p:sp>
        <p:nvSpPr>
          <p:cNvPr id="7" name="CuadroTexto 6"/>
          <p:cNvSpPr txBox="1"/>
          <p:nvPr/>
        </p:nvSpPr>
        <p:spPr>
          <a:xfrm>
            <a:off x="2715846" y="2717003"/>
            <a:ext cx="1391139" cy="923330"/>
          </a:xfrm>
          <a:prstGeom prst="rect">
            <a:avLst/>
          </a:prstGeom>
          <a:solidFill>
            <a:srgbClr val="BFBFBF"/>
          </a:solidFill>
          <a:ln>
            <a:solidFill>
              <a:srgbClr val="BFBFBF"/>
            </a:solidFill>
          </a:ln>
        </p:spPr>
        <p:txBody>
          <a:bodyPr wrap="square" rtlCol="0">
            <a:spAutoFit/>
          </a:bodyPr>
          <a:lstStyle/>
          <a:p>
            <a:r>
              <a:rPr lang="es-ES" dirty="0" smtClean="0"/>
              <a:t>Pulgadas constante: 50</a:t>
            </a:r>
            <a:endParaRPr lang="es-ES" dirty="0"/>
          </a:p>
        </p:txBody>
      </p:sp>
      <p:sp>
        <p:nvSpPr>
          <p:cNvPr id="8" name="CuadroTexto 7"/>
          <p:cNvSpPr txBox="1"/>
          <p:nvPr/>
        </p:nvSpPr>
        <p:spPr>
          <a:xfrm>
            <a:off x="4200769" y="2741151"/>
            <a:ext cx="1719385" cy="923330"/>
          </a:xfrm>
          <a:prstGeom prst="rect">
            <a:avLst/>
          </a:prstGeom>
          <a:solidFill>
            <a:srgbClr val="BFBFBF"/>
          </a:solidFill>
          <a:ln>
            <a:solidFill>
              <a:srgbClr val="BFBFBF"/>
            </a:solidFill>
          </a:ln>
        </p:spPr>
        <p:txBody>
          <a:bodyPr wrap="square" rtlCol="0">
            <a:spAutoFit/>
          </a:bodyPr>
          <a:lstStyle/>
          <a:p>
            <a:r>
              <a:rPr lang="es-ES" dirty="0" smtClean="0"/>
              <a:t>El nuevo bloque de Pulgadas a Grados</a:t>
            </a:r>
            <a:endParaRPr lang="es-ES" dirty="0"/>
          </a:p>
        </p:txBody>
      </p:sp>
      <p:sp>
        <p:nvSpPr>
          <p:cNvPr id="9" name="CuadroTexto 8"/>
          <p:cNvSpPr txBox="1"/>
          <p:nvPr/>
        </p:nvSpPr>
        <p:spPr>
          <a:xfrm>
            <a:off x="6330461" y="2992141"/>
            <a:ext cx="1348154" cy="646331"/>
          </a:xfrm>
          <a:prstGeom prst="rect">
            <a:avLst/>
          </a:prstGeom>
          <a:solidFill>
            <a:srgbClr val="BFBFBF"/>
          </a:solidFill>
          <a:ln>
            <a:solidFill>
              <a:srgbClr val="BFBFBF"/>
            </a:solidFill>
          </a:ln>
        </p:spPr>
        <p:txBody>
          <a:bodyPr wrap="square" rtlCol="0">
            <a:spAutoFit/>
          </a:bodyPr>
          <a:lstStyle/>
          <a:p>
            <a:r>
              <a:rPr lang="es-ES" dirty="0" smtClean="0"/>
              <a:t>Bloque de movimiento</a:t>
            </a:r>
            <a:endParaRPr lang="es-ES" dirty="0"/>
          </a:p>
        </p:txBody>
      </p:sp>
      <p:sp>
        <p:nvSpPr>
          <p:cNvPr id="10" name="CuadroTexto 6"/>
          <p:cNvSpPr txBox="1"/>
          <p:nvPr/>
        </p:nvSpPr>
        <p:spPr>
          <a:xfrm>
            <a:off x="284163" y="1795492"/>
            <a:ext cx="8315551" cy="923330"/>
          </a:xfrm>
          <a:prstGeom prst="rect">
            <a:avLst/>
          </a:prstGeom>
          <a:solidFill>
            <a:srgbClr val="BFBFBF"/>
          </a:solidFill>
          <a:ln>
            <a:solidFill>
              <a:srgbClr val="BFBFBF"/>
            </a:solidFill>
          </a:ln>
        </p:spPr>
        <p:txBody>
          <a:bodyPr wrap="square" rtlCol="0">
            <a:spAutoFit/>
          </a:bodyPr>
          <a:lstStyle/>
          <a:p>
            <a:r>
              <a:rPr lang="es-ES_tradnl" dirty="0"/>
              <a:t>Esta programación añade una constante de energía para que pueda alterar la potencia. Este es el primer paso para hacer un "</a:t>
            </a:r>
            <a:r>
              <a:rPr lang="es-ES_tradnl" dirty="0" err="1"/>
              <a:t>My</a:t>
            </a:r>
            <a:r>
              <a:rPr lang="es-ES_tradnl" dirty="0"/>
              <a:t> Block" con múltiples entradas - en el caso, estamos utilizando la Energía y </a:t>
            </a:r>
            <a:r>
              <a:rPr lang="es-ES_tradnl" dirty="0" smtClean="0"/>
              <a:t>Pulgadas</a:t>
            </a:r>
            <a:endParaRPr lang="es-ES_tradnl" dirty="0"/>
          </a:p>
        </p:txBody>
      </p:sp>
      <p:sp>
        <p:nvSpPr>
          <p:cNvPr id="2" name="TextBox 1"/>
          <p:cNvSpPr txBox="1"/>
          <p:nvPr/>
        </p:nvSpPr>
        <p:spPr>
          <a:xfrm>
            <a:off x="0" y="5612183"/>
            <a:ext cx="9144000" cy="1200329"/>
          </a:xfrm>
          <a:prstGeom prst="rect">
            <a:avLst/>
          </a:prstGeom>
          <a:solidFill>
            <a:srgbClr val="BFBFBF"/>
          </a:solidFill>
          <a:ln>
            <a:solidFill>
              <a:srgbClr val="BFBFBF"/>
            </a:solidFill>
          </a:ln>
        </p:spPr>
        <p:txBody>
          <a:bodyPr wrap="square" rtlCol="0">
            <a:spAutoFit/>
          </a:bodyPr>
          <a:lstStyle/>
          <a:p>
            <a:r>
              <a:rPr lang="es-ES_tradnl" dirty="0"/>
              <a:t>En este paso, tendrás que seleccionar ambos bloques: tanto las “Pulgadas a Grados” como el “Bloque de Movimiento”. No selecciones las 2 constantes. Vas a hacer esto en otro “Mi Bloque” seleccionando Herramientas </a:t>
            </a:r>
            <a:r>
              <a:rPr lang="es-ES" dirty="0"/>
              <a:t>→ </a:t>
            </a:r>
            <a:r>
              <a:rPr lang="es-ES_tradnl" dirty="0"/>
              <a:t>“Mis Bloques Constructor” desde el menú.</a:t>
            </a:r>
          </a:p>
          <a:p>
            <a:r>
              <a:rPr lang="es-ES_tradnl" dirty="0"/>
              <a:t>Eso es lo que se verá en la fase </a:t>
            </a:r>
            <a:r>
              <a:rPr lang="es-ES_tradnl" dirty="0" smtClean="0"/>
              <a:t>5</a:t>
            </a:r>
            <a:endParaRPr lang="es-ES_tradnl" dirty="0"/>
          </a:p>
        </p:txBody>
      </p:sp>
    </p:spTree>
    <p:extLst>
      <p:ext uri="{BB962C8B-B14F-4D97-AF65-F5344CB8AC3E}">
        <p14:creationId xmlns:p14="http://schemas.microsoft.com/office/powerpoint/2010/main" val="30540839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Espectro.thmx</Template>
  <TotalTime>1191</TotalTime>
  <Words>1459</Words>
  <Application>Microsoft Macintosh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Spectrum</vt:lpstr>
      <vt:lpstr>Nivel Intermedio - Programación</vt:lpstr>
      <vt:lpstr>Objetivos</vt:lpstr>
      <vt:lpstr>Por qué utilizar “Mover Distancia” dentro de My Block una buena idea</vt:lpstr>
      <vt:lpstr>My Blocks  con Inputs y Outputs (mover pulgadas)</vt:lpstr>
      <vt:lpstr>Fase 1: medidas de las llantas </vt:lpstr>
      <vt:lpstr>Fase 2: Convertir las pulgadas a grados en My Blocks</vt:lpstr>
      <vt:lpstr>Fase 3: Usar  “pulgadas a grados” en       My Blocks</vt:lpstr>
      <vt:lpstr>Una mirada al interior de: Pulgadas a Grados </vt:lpstr>
      <vt:lpstr>Fase 4: Agregando una entrada  </vt:lpstr>
      <vt:lpstr>Fase 5:Bloque completo de “Mover Pulgadas”</vt:lpstr>
      <vt:lpstr>Una mirada al interior:  Mover pulgadas</vt:lpstr>
      <vt:lpstr>Créditos:</vt:lpstr>
    </vt:vector>
  </TitlesOfParts>
  <Company>AUTO HAUS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Nivel Intermedio - Programación</dc:title>
  <dc:creator>ROSSANNA ROMERO</dc:creator>
  <cp:lastModifiedBy>Sanjay Seshan</cp:lastModifiedBy>
  <cp:revision>23</cp:revision>
  <dcterms:created xsi:type="dcterms:W3CDTF">2015-04-13T12:45:57Z</dcterms:created>
  <dcterms:modified xsi:type="dcterms:W3CDTF">2015-04-16T19:26:44Z</dcterms:modified>
</cp:coreProperties>
</file>