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8"/>
  </p:notesMasterIdLst>
  <p:handoutMasterIdLst>
    <p:handoutMasterId r:id="rId19"/>
  </p:handoutMasterIdLst>
  <p:sldIdLst>
    <p:sldId id="261" r:id="rId2"/>
    <p:sldId id="307" r:id="rId3"/>
    <p:sldId id="286" r:id="rId4"/>
    <p:sldId id="291" r:id="rId5"/>
    <p:sldId id="292" r:id="rId6"/>
    <p:sldId id="309" r:id="rId7"/>
    <p:sldId id="310" r:id="rId8"/>
    <p:sldId id="311" r:id="rId9"/>
    <p:sldId id="288" r:id="rId10"/>
    <p:sldId id="289" r:id="rId11"/>
    <p:sldId id="296" r:id="rId12"/>
    <p:sldId id="297" r:id="rId13"/>
    <p:sldId id="300" r:id="rId14"/>
    <p:sldId id="298" r:id="rId15"/>
    <p:sldId id="301"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7" autoAdjust="0"/>
    <p:restoredTop sz="95268" autoAdjust="0"/>
  </p:normalViewPr>
  <p:slideViewPr>
    <p:cSldViewPr snapToGrid="0" snapToObjects="1">
      <p:cViewPr>
        <p:scale>
          <a:sx n="101" d="100"/>
          <a:sy n="101" d="100"/>
        </p:scale>
        <p:origin x="1704" y="616"/>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8/26/17</a:t>
            </a:fld>
            <a:endParaRPr lang="en-US"/>
          </a:p>
        </p:txBody>
      </p:sp>
      <p:sp>
        <p:nvSpPr>
          <p:cNvPr id="4" name="Footer Placeholder 3">
            <a:extLst>
              <a:ext uri="{FF2B5EF4-FFF2-40B4-BE49-F238E27FC236}">
                <a16:creationId xmlns=""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B78C3510-F136-EF4F-97FF-4A90A54CF171}" type="datetime1">
              <a:rPr lang="en-US" smtClean="0"/>
              <a:t>8/26/17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552" y="348450"/>
            <a:ext cx="8371059" cy="2846160"/>
          </a:xfrm>
          <a:prstGeom prst="rect">
            <a:avLst/>
          </a:prstGeom>
        </p:spPr>
      </p:pic>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35631-3C47-2940-A869-4E1C8DF2163F}" type="datetime1">
              <a:rPr lang="en-US" smtClean="0"/>
              <a:t>8/26/17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B7B8C-078C-5345-BD42-663A96D91347}" type="datetime1">
              <a:rPr lang="en-US" smtClean="0"/>
              <a:t>8/26/17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39093-107C-5640-9BF0-A05D24D4DEC4}" type="datetime1">
              <a:rPr lang="en-US" smtClean="0"/>
              <a:t>8/26/17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47C8C-7628-D440-8BEB-A9D615FEFC5E}" type="datetime1">
              <a:rPr lang="en-US" smtClean="0"/>
              <a:t>8/26/17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8/26/2017)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6270D-4110-BF4E-8D2C-54376E298126}" type="datetime1">
              <a:rPr lang="en-US" smtClean="0"/>
              <a:t>8/26/17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8/26/2017)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9F51B0-2A22-8A4A-B30F-5B1ED351A0BF}" type="datetime1">
              <a:rPr lang="en-US" smtClean="0"/>
              <a:t>8/26/17</a:t>
            </a:fld>
            <a:endParaRPr lang="en-US" dirty="0"/>
          </a:p>
        </p:txBody>
      </p:sp>
      <p:sp>
        <p:nvSpPr>
          <p:cNvPr id="8" name="Footer Placeholder 7"/>
          <p:cNvSpPr>
            <a:spLocks noGrp="1"/>
          </p:cNvSpPr>
          <p:nvPr>
            <p:ph type="ftr" sz="quarter" idx="11"/>
          </p:nvPr>
        </p:nvSpPr>
        <p:spPr/>
        <p:txBody>
          <a:bodyPr/>
          <a:lstStyle/>
          <a:p>
            <a:r>
              <a:rPr lang="en-US" smtClean="0"/>
              <a:t>Copyright 2017, EV3Lessons.com (Last Edit 8/26/2017)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4CDDD9-C3E4-5A4E-9FD9-395073559F67}" type="datetime1">
              <a:rPr lang="en-US" smtClean="0"/>
              <a:t>8/26/17</a:t>
            </a:fld>
            <a:endParaRPr lang="en-US" dirty="0"/>
          </a:p>
        </p:txBody>
      </p:sp>
      <p:sp>
        <p:nvSpPr>
          <p:cNvPr id="4" name="Footer Placeholder 3"/>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C628E9-03C2-1F42-92D5-9F73A33F2133}" type="datetime1">
              <a:rPr lang="en-US" smtClean="0"/>
              <a:t>8/26/17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2017, EV3Lessons.com (Last Edit 8/26/2017)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618C966-F3B9-044A-AD2F-C1A96419628D}" type="datetime1">
              <a:rPr lang="en-US" smtClean="0"/>
              <a:t>8/26/17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Copyright 2017, EV3Lessons.com (Last Edit 8/26/2017)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F1E5CC-92D4-B440-B96C-2ED7C16A2814}" type="datetime1">
              <a:rPr lang="en-US" smtClean="0"/>
              <a:t>8/26/17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8/26/2017)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1D11AA8-EBCD-B140-8DB0-BA7611CCF548}" type="datetime1">
              <a:rPr lang="en-US" smtClean="0"/>
              <a:t>8/26/17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2017, EV3Lessons.com (Last Edit 8/26/2017)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irstinspires.org/robotics/fll/global-innov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t>
            </a:r>
            <a:r>
              <a:rPr lang="en-US" dirty="0" smtClean="0"/>
              <a:t>Award (GIA)</a:t>
            </a:r>
            <a:endParaRPr lang="en-US" dirty="0"/>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
        <p:nvSpPr>
          <p:cNvPr id="4" name="Footer Placeholder 3"/>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8" name="Picture 7">
            <a:extLst>
              <a:ext uri="{FF2B5EF4-FFF2-40B4-BE49-F238E27FC236}">
                <a16:creationId xmlns="" xmlns:a16="http://schemas.microsoft.com/office/drawing/2014/main" id="{2FAC7C43-3F3F-4682-BCA1-920A01A7051E}"/>
              </a:ext>
            </a:extLst>
          </p:cNvPr>
          <p:cNvPicPr>
            <a:picLocks noChangeAspect="1"/>
          </p:cNvPicPr>
          <p:nvPr/>
        </p:nvPicPr>
        <p:blipFill>
          <a:blip r:embed="rId3"/>
          <a:stretch>
            <a:fillRect/>
          </a:stretch>
        </p:blipFill>
        <p:spPr>
          <a:xfrm>
            <a:off x="1666754" y="4935360"/>
            <a:ext cx="3112816" cy="581779"/>
          </a:xfrm>
          <a:prstGeom prst="rect">
            <a:avLst/>
          </a:prstGeom>
        </p:spPr>
      </p:pic>
      <p:pic>
        <p:nvPicPr>
          <p:cNvPr id="9" name="Picture 8">
            <a:extLst>
              <a:ext uri="{FF2B5EF4-FFF2-40B4-BE49-F238E27FC236}">
                <a16:creationId xmlns="" xmlns:a16="http://schemas.microsoft.com/office/drawing/2014/main" id="{A58CEA5D-C842-4693-B0A9-A8BB8F90A402}"/>
              </a:ext>
            </a:extLst>
          </p:cNvPr>
          <p:cNvPicPr>
            <a:picLocks noChangeAspect="1"/>
          </p:cNvPicPr>
          <p:nvPr/>
        </p:nvPicPr>
        <p:blipFill>
          <a:blip r:embed="rId4"/>
          <a:stretch>
            <a:fillRect/>
          </a:stretch>
        </p:blipFill>
        <p:spPr>
          <a:xfrm>
            <a:off x="5437746" y="4988502"/>
            <a:ext cx="1887991" cy="475494"/>
          </a:xfrm>
          <a:prstGeom prst="rect">
            <a:avLst/>
          </a:prstGeom>
        </p:spPr>
      </p:pic>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 xmlns:a16="http://schemas.microsoft.com/office/drawing/2014/main" id="{76DCCC5B-C058-4FE5-8A04-71761AF559FA}"/>
              </a:ext>
            </a:extLst>
          </p:cNvPr>
          <p:cNvSpPr>
            <a:spLocks noGrp="1"/>
          </p:cNvSpPr>
          <p:nvPr>
            <p:ph idx="1"/>
          </p:nvPr>
        </p:nvSpPr>
        <p:spPr>
          <a:xfrm>
            <a:off x="241739" y="1840895"/>
            <a:ext cx="4939861" cy="4500637"/>
          </a:xfrm>
          <a:ln>
            <a:noFill/>
          </a:ln>
        </p:spPr>
        <p:txBody>
          <a:bodyPr>
            <a:normAutofit fontScale="92500"/>
          </a:bodyPr>
          <a:lstStyle/>
          <a:p>
            <a:pPr>
              <a:lnSpc>
                <a:spcPct val="150000"/>
              </a:lnSpc>
            </a:pPr>
            <a:r>
              <a:rPr lang="en-US" b="1" dirty="0" smtClean="0">
                <a:solidFill>
                  <a:srgbClr val="7030A0"/>
                </a:solidFill>
              </a:rPr>
              <a:t>Implementation</a:t>
            </a:r>
            <a:r>
              <a:rPr lang="en-US" b="1" dirty="0">
                <a:solidFill>
                  <a:srgbClr val="7030A0"/>
                </a:solidFill>
              </a:rPr>
              <a:t>: </a:t>
            </a:r>
            <a:r>
              <a:rPr lang="en-US" sz="1600" dirty="0" smtClean="0"/>
              <a:t>The </a:t>
            </a:r>
            <a:r>
              <a:rPr lang="en-US" sz="1600" dirty="0"/>
              <a:t>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r>
              <a:rPr lang="en-US" sz="1600" dirty="0" smtClean="0"/>
              <a:t>?</a:t>
            </a:r>
          </a:p>
          <a:p>
            <a:pPr>
              <a:lnSpc>
                <a:spcPct val="150000"/>
              </a:lnSpc>
            </a:pPr>
            <a:r>
              <a:rPr lang="en-US" b="1" dirty="0">
                <a:solidFill>
                  <a:srgbClr val="FFC000"/>
                </a:solidFill>
              </a:rPr>
              <a:t>Motivation to Implement: </a:t>
            </a:r>
            <a:r>
              <a:rPr lang="en-US" sz="1600" dirty="0" smtClean="0"/>
              <a:t>The </a:t>
            </a:r>
            <a:r>
              <a:rPr lang="en-US" sz="1600" dirty="0"/>
              <a:t>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 xmlns:a16="http://schemas.microsoft.com/office/drawing/2014/main" id="{B3AB935C-693A-4BE4-93FC-C400F802D784}"/>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1199F-7E3E-440D-83F9-4A1B6C62992F}"/>
              </a:ext>
            </a:extLst>
          </p:cNvPr>
          <p:cNvSpPr>
            <a:spLocks noGrp="1"/>
          </p:cNvSpPr>
          <p:nvPr>
            <p:ph type="title"/>
          </p:nvPr>
        </p:nvSpPr>
        <p:spPr/>
        <p:txBody>
          <a:bodyPr/>
          <a:lstStyle/>
          <a:p>
            <a:r>
              <a:rPr lang="en-US" dirty="0" smtClean="0"/>
              <a:t>What Happens as a Semi-Finalist?</a:t>
            </a:r>
            <a:endParaRPr lang="en-US" dirty="0"/>
          </a:p>
        </p:txBody>
      </p:sp>
      <p:sp>
        <p:nvSpPr>
          <p:cNvPr id="3" name="Content Placeholder 2">
            <a:extLst>
              <a:ext uri="{FF2B5EF4-FFF2-40B4-BE49-F238E27FC236}">
                <a16:creationId xmlns="" xmlns:a16="http://schemas.microsoft.com/office/drawing/2014/main" id="{C129EE7C-955F-4973-844C-88E89273074A}"/>
              </a:ext>
            </a:extLst>
          </p:cNvPr>
          <p:cNvSpPr>
            <a:spLocks noGrp="1"/>
          </p:cNvSpPr>
          <p:nvPr>
            <p:ph idx="1"/>
          </p:nvPr>
        </p:nvSpPr>
        <p:spPr>
          <a:xfrm>
            <a:off x="381965" y="1761754"/>
            <a:ext cx="5173883" cy="4722426"/>
          </a:xfrm>
        </p:spPr>
        <p:txBody>
          <a:bodyPr>
            <a:normAutofit/>
          </a:bodyPr>
          <a:lstStyle/>
          <a:p>
            <a:pPr marL="0" indent="0">
              <a:lnSpc>
                <a:spcPct val="150000"/>
              </a:lnSpc>
              <a:buNone/>
            </a:pPr>
            <a:r>
              <a:rPr lang="en-US" dirty="0"/>
              <a:t>I</a:t>
            </a:r>
            <a:r>
              <a:rPr lang="en-US" dirty="0" smtClean="0"/>
              <a:t>nvited </a:t>
            </a:r>
            <a:r>
              <a:rPr lang="en-US" dirty="0"/>
              <a:t>to attend the Global Innovation Award Event in Washington, D.C</a:t>
            </a:r>
            <a:r>
              <a:rPr lang="en-US" dirty="0" smtClean="0"/>
              <a:t>. </a:t>
            </a:r>
            <a:endParaRPr lang="en-US" dirty="0"/>
          </a:p>
          <a:p>
            <a:pPr marL="0" indent="0">
              <a:lnSpc>
                <a:spcPct val="150000"/>
              </a:lnSpc>
              <a:buNone/>
            </a:pPr>
            <a:r>
              <a:rPr lang="en-US" dirty="0"/>
              <a:t>The team will need to create a 5</a:t>
            </a:r>
            <a:r>
              <a:rPr lang="en-US" dirty="0" smtClean="0"/>
              <a:t> </a:t>
            </a:r>
            <a:r>
              <a:rPr lang="en-US" dirty="0"/>
              <a:t>minute presentation </a:t>
            </a:r>
            <a:r>
              <a:rPr lang="en-US" dirty="0" smtClean="0"/>
              <a:t>for </a:t>
            </a:r>
            <a:r>
              <a:rPr lang="en-US" dirty="0"/>
              <a:t>the judges. Judging will last </a:t>
            </a:r>
            <a:r>
              <a:rPr lang="en-US" dirty="0" smtClean="0"/>
              <a:t>15 minutes</a:t>
            </a:r>
            <a:r>
              <a:rPr lang="en-US" dirty="0"/>
              <a:t>. Judges </a:t>
            </a:r>
            <a:r>
              <a:rPr lang="en-US" dirty="0" smtClean="0"/>
              <a:t>have 10 </a:t>
            </a:r>
            <a:r>
              <a:rPr lang="en-US" dirty="0"/>
              <a:t>minutes to ask questions</a:t>
            </a:r>
            <a:r>
              <a:rPr lang="en-US" dirty="0" smtClean="0"/>
              <a:t>.</a:t>
            </a:r>
          </a:p>
          <a:p>
            <a:pPr marL="0" indent="0">
              <a:lnSpc>
                <a:spcPct val="150000"/>
              </a:lnSpc>
              <a:buNone/>
            </a:pPr>
            <a:r>
              <a:rPr lang="en-US" dirty="0" smtClean="0"/>
              <a:t>You also have to fill </a:t>
            </a:r>
            <a:r>
              <a:rPr lang="en-US" dirty="0"/>
              <a:t>out an Engineering Change Notice </a:t>
            </a:r>
            <a:r>
              <a:rPr lang="en-US" dirty="0" smtClean="0"/>
              <a:t>form. </a:t>
            </a:r>
            <a:endParaRPr lang="en-US" sz="1100" dirty="0"/>
          </a:p>
        </p:txBody>
      </p:sp>
      <p:sp>
        <p:nvSpPr>
          <p:cNvPr id="4" name="Footer Placeholder 3">
            <a:extLst>
              <a:ext uri="{FF2B5EF4-FFF2-40B4-BE49-F238E27FC236}">
                <a16:creationId xmlns="" xmlns:a16="http://schemas.microsoft.com/office/drawing/2014/main" id="{73815A05-5A37-4260-B08C-6055DBF25CE6}"/>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 xmlns:a16="http://schemas.microsoft.com/office/drawing/2014/main" id="{B606DEEE-C348-4CD4-9430-269D868710D7}"/>
              </a:ext>
            </a:extLst>
          </p:cNvPr>
          <p:cNvPicPr>
            <a:picLocks noChangeAspect="1"/>
          </p:cNvPicPr>
          <p:nvPr/>
        </p:nvPicPr>
        <p:blipFill rotWithShape="1">
          <a:blip r:embed="rId2"/>
          <a:srcRect r="28538"/>
          <a:stretch/>
        </p:blipFill>
        <p:spPr>
          <a:xfrm>
            <a:off x="5742986" y="2037145"/>
            <a:ext cx="2984326" cy="2363124"/>
          </a:xfrm>
          <a:prstGeom prst="rect">
            <a:avLst/>
          </a:prstGeom>
        </p:spPr>
      </p:pic>
      <p:sp>
        <p:nvSpPr>
          <p:cNvPr id="7" name="TextBox 6"/>
          <p:cNvSpPr txBox="1"/>
          <p:nvPr/>
        </p:nvSpPr>
        <p:spPr>
          <a:xfrm>
            <a:off x="5798916" y="4606724"/>
            <a:ext cx="2916821" cy="1448730"/>
          </a:xfrm>
          <a:prstGeom prst="rect">
            <a:avLst/>
          </a:prstGeom>
          <a:noFill/>
        </p:spPr>
        <p:txBody>
          <a:bodyPr wrap="square" rtlCol="0">
            <a:spAutoFit/>
          </a:bodyPr>
          <a:lstStyle/>
          <a:p>
            <a:pPr>
              <a:lnSpc>
                <a:spcPct val="150000"/>
              </a:lnSpc>
            </a:pPr>
            <a:r>
              <a:rPr lang="en-US" sz="1200"/>
              <a:t>It is recommended that semi-finalist, that the team get a provisional patent on their solution since information about the team’s solution will be listed on the Global Innovation Award website.</a:t>
            </a:r>
            <a:endParaRPr lang="en-US" sz="1200" dirty="0"/>
          </a:p>
        </p:txBody>
      </p:sp>
    </p:spTree>
    <p:extLst>
      <p:ext uri="{BB962C8B-B14F-4D97-AF65-F5344CB8AC3E}">
        <p14:creationId xmlns:p14="http://schemas.microsoft.com/office/powerpoint/2010/main" val="305633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5FCDBA-CEC9-47A6-94D9-FD81EB5BDB97}"/>
              </a:ext>
            </a:extLst>
          </p:cNvPr>
          <p:cNvSpPr>
            <a:spLocks noGrp="1"/>
          </p:cNvSpPr>
          <p:nvPr>
            <p:ph type="title"/>
          </p:nvPr>
        </p:nvSpPr>
        <p:spPr/>
        <p:txBody>
          <a:bodyPr/>
          <a:lstStyle/>
          <a:p>
            <a:r>
              <a:rPr lang="en-US" dirty="0" smtClean="0"/>
              <a:t>GIA Judging Presentation</a:t>
            </a:r>
            <a:endParaRPr lang="en-US" dirty="0"/>
          </a:p>
        </p:txBody>
      </p:sp>
      <p:sp>
        <p:nvSpPr>
          <p:cNvPr id="3" name="Content Placeholder 2">
            <a:extLst>
              <a:ext uri="{FF2B5EF4-FFF2-40B4-BE49-F238E27FC236}">
                <a16:creationId xmlns="" xmlns:a16="http://schemas.microsoft.com/office/drawing/2014/main" id="{C5853E52-4524-44F2-B5F4-FDE45926613C}"/>
              </a:ext>
            </a:extLst>
          </p:cNvPr>
          <p:cNvSpPr>
            <a:spLocks noGrp="1"/>
          </p:cNvSpPr>
          <p:nvPr>
            <p:ph idx="1"/>
          </p:nvPr>
        </p:nvSpPr>
        <p:spPr>
          <a:xfrm>
            <a:off x="241739" y="1845733"/>
            <a:ext cx="5054161" cy="4359123"/>
          </a:xfrm>
        </p:spPr>
        <p:txBody>
          <a:bodyPr>
            <a:noAutofit/>
          </a:bodyPr>
          <a:lstStyle/>
          <a:p>
            <a:pPr marL="0" indent="0">
              <a:lnSpc>
                <a:spcPct val="150000"/>
              </a:lnSpc>
              <a:buNone/>
            </a:pPr>
            <a:r>
              <a:rPr lang="en-US" sz="1600" dirty="0"/>
              <a:t>We highly recommend that the team creates a new presentation for the Global Innovation Award </a:t>
            </a:r>
            <a:endParaRPr lang="en-US" sz="1600" dirty="0" smtClean="0"/>
          </a:p>
          <a:p>
            <a:pPr marL="0" indent="0">
              <a:lnSpc>
                <a:spcPct val="150000"/>
              </a:lnSpc>
              <a:buNone/>
            </a:pPr>
            <a:r>
              <a:rPr lang="en-US" sz="1600" dirty="0" smtClean="0"/>
              <a:t>We recommend writing a script based on the GIA </a:t>
            </a:r>
            <a:r>
              <a:rPr lang="en-US" sz="1600" dirty="0"/>
              <a:t>rubric. Make your presentation creative and </a:t>
            </a:r>
            <a:r>
              <a:rPr lang="en-US" sz="1600" dirty="0" smtClean="0"/>
              <a:t>unique, and make </a:t>
            </a:r>
            <a:r>
              <a:rPr lang="en-US" sz="1600" dirty="0"/>
              <a:t>sure the entire team participates</a:t>
            </a:r>
            <a:r>
              <a:rPr lang="en-US" sz="1600" dirty="0" smtClean="0"/>
              <a:t>.</a:t>
            </a:r>
          </a:p>
          <a:p>
            <a:pPr marL="0" indent="0">
              <a:lnSpc>
                <a:spcPct val="150000"/>
              </a:lnSpc>
              <a:buNone/>
            </a:pPr>
            <a:r>
              <a:rPr lang="en-US" sz="1600" dirty="0" smtClean="0"/>
              <a:t>If </a:t>
            </a:r>
            <a:r>
              <a:rPr lang="en-US" sz="1600" dirty="0"/>
              <a:t>the team has a </a:t>
            </a:r>
            <a:r>
              <a:rPr lang="en-US" sz="1600" dirty="0" smtClean="0"/>
              <a:t>prototype, they </a:t>
            </a:r>
            <a:r>
              <a:rPr lang="en-US" sz="1600" dirty="0"/>
              <a:t>need to bring it</a:t>
            </a:r>
            <a:r>
              <a:rPr lang="en-US" sz="1600" dirty="0" smtClean="0"/>
              <a:t>! Bring a smaller model if needed. </a:t>
            </a:r>
          </a:p>
          <a:p>
            <a:pPr marL="0" indent="0">
              <a:lnSpc>
                <a:spcPct val="150000"/>
              </a:lnSpc>
              <a:buNone/>
            </a:pPr>
            <a:r>
              <a:rPr lang="en-US" sz="1600" dirty="0" smtClean="0"/>
              <a:t>If you are a semi-finalist, FIRST also suggests </a:t>
            </a:r>
            <a:r>
              <a:rPr lang="en-US" sz="1600" dirty="0"/>
              <a:t>getting a </a:t>
            </a:r>
            <a:r>
              <a:rPr lang="en-US" sz="1600" i="1" dirty="0"/>
              <a:t>provisional patent</a:t>
            </a:r>
            <a:r>
              <a:rPr lang="en-US" sz="1600" dirty="0" smtClean="0"/>
              <a:t>.  </a:t>
            </a:r>
            <a:endParaRPr lang="en-US" sz="1600" dirty="0"/>
          </a:p>
        </p:txBody>
      </p:sp>
      <p:sp>
        <p:nvSpPr>
          <p:cNvPr id="4" name="Footer Placeholder 3">
            <a:extLst>
              <a:ext uri="{FF2B5EF4-FFF2-40B4-BE49-F238E27FC236}">
                <a16:creationId xmlns="" xmlns:a16="http://schemas.microsoft.com/office/drawing/2014/main" id="{9BAC6EEA-A67C-456D-992E-46B6403B8587}"/>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037" y="2497306"/>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smtClean="0"/>
              <a:t>Image credit: USPTO</a:t>
            </a:r>
            <a:endParaRPr lang="en-US" sz="1200" dirty="0"/>
          </a:p>
        </p:txBody>
      </p:sp>
      <p:pic>
        <p:nvPicPr>
          <p:cNvPr id="9" name="Picture 8">
            <a:extLst>
              <a:ext uri="{FF2B5EF4-FFF2-40B4-BE49-F238E27FC236}">
                <a16:creationId xmlns="" xmlns:a16="http://schemas.microsoft.com/office/drawing/2014/main" id="{4B309160-7AC5-4EE3-9136-5498D5C61B09}"/>
              </a:ext>
            </a:extLst>
          </p:cNvPr>
          <p:cNvPicPr>
            <a:picLocks noChangeAspect="1"/>
          </p:cNvPicPr>
          <p:nvPr/>
        </p:nvPicPr>
        <p:blipFill rotWithShape="1">
          <a:blip r:embed="rId4"/>
          <a:srcRect t="31430" b="22674"/>
          <a:stretch/>
        </p:blipFill>
        <p:spPr>
          <a:xfrm>
            <a:off x="5066958" y="4546141"/>
            <a:ext cx="3892542" cy="1339866"/>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25AB16-A7C3-45CD-A246-2A2F8AF8C811}"/>
              </a:ext>
            </a:extLst>
          </p:cNvPr>
          <p:cNvSpPr>
            <a:spLocks noGrp="1"/>
          </p:cNvSpPr>
          <p:nvPr>
            <p:ph type="title"/>
          </p:nvPr>
        </p:nvSpPr>
        <p:spPr/>
        <p:txBody>
          <a:bodyPr/>
          <a:lstStyle/>
          <a:p>
            <a:r>
              <a:rPr lang="en-US" dirty="0" smtClean="0"/>
              <a:t>Tips for Judging Part 1</a:t>
            </a:r>
            <a:endParaRPr lang="en-US" dirty="0"/>
          </a:p>
        </p:txBody>
      </p:sp>
      <p:sp>
        <p:nvSpPr>
          <p:cNvPr id="3" name="Content Placeholder 2">
            <a:extLst>
              <a:ext uri="{FF2B5EF4-FFF2-40B4-BE49-F238E27FC236}">
                <a16:creationId xmlns="" xmlns:a16="http://schemas.microsoft.com/office/drawing/2014/main" id="{F1620C52-D741-4DD5-9DEE-30613DB2AD4D}"/>
              </a:ext>
            </a:extLst>
          </p:cNvPr>
          <p:cNvSpPr>
            <a:spLocks noGrp="1"/>
          </p:cNvSpPr>
          <p:nvPr>
            <p:ph idx="1"/>
          </p:nvPr>
        </p:nvSpPr>
        <p:spPr>
          <a:xfrm>
            <a:off x="232418" y="1864646"/>
            <a:ext cx="5685782" cy="4536153"/>
          </a:xfrm>
        </p:spPr>
        <p:txBody>
          <a:bodyPr>
            <a:noAutofit/>
          </a:bodyPr>
          <a:lstStyle/>
          <a:p>
            <a:pPr marL="0" indent="0">
              <a:lnSpc>
                <a:spcPct val="150000"/>
              </a:lnSpc>
              <a:buNone/>
            </a:pPr>
            <a:r>
              <a:rPr lang="en-US" sz="1800" dirty="0"/>
              <a:t>We recommend having a “captain” who helps direct questions and makes sure everyone answers a question. </a:t>
            </a:r>
          </a:p>
          <a:p>
            <a:pPr marL="0" indent="0">
              <a:lnSpc>
                <a:spcPct val="150000"/>
              </a:lnSpc>
              <a:buNone/>
            </a:pPr>
            <a:r>
              <a:rPr lang="en-US" sz="1800" dirty="0" smtClean="0"/>
              <a:t>The captain </a:t>
            </a:r>
            <a:r>
              <a:rPr lang="en-US" sz="1800" dirty="0"/>
              <a:t>needs to know what everyone feels comfortable talking </a:t>
            </a:r>
            <a:r>
              <a:rPr lang="en-US" sz="1800" dirty="0" smtClean="0"/>
              <a:t>about. The </a:t>
            </a:r>
            <a:r>
              <a:rPr lang="en-US" sz="1800" dirty="0"/>
              <a:t>captain </a:t>
            </a:r>
            <a:r>
              <a:rPr lang="en-US" sz="1800" dirty="0" smtClean="0"/>
              <a:t>answers questions </a:t>
            </a:r>
            <a:r>
              <a:rPr lang="en-US" sz="1800" dirty="0"/>
              <a:t>too.</a:t>
            </a:r>
          </a:p>
          <a:p>
            <a:pPr marL="0" indent="0">
              <a:lnSpc>
                <a:spcPct val="150000"/>
              </a:lnSpc>
              <a:buNone/>
            </a:pPr>
            <a:r>
              <a:rPr lang="en-US" sz="1800" dirty="0" smtClean="0"/>
              <a:t>Just </a:t>
            </a:r>
            <a:r>
              <a:rPr lang="en-US" sz="1800" dirty="0"/>
              <a:t>because there is a captain for a judging session, does not mean that the team has an overall </a:t>
            </a:r>
            <a:r>
              <a:rPr lang="en-US" sz="1800" dirty="0" smtClean="0"/>
              <a:t>team captain</a:t>
            </a:r>
            <a:r>
              <a:rPr lang="en-US" sz="1800" dirty="0"/>
              <a:t>. </a:t>
            </a:r>
            <a:endParaRPr lang="en-US" sz="1800" dirty="0" smtClean="0"/>
          </a:p>
          <a:p>
            <a:pPr marL="0" indent="0">
              <a:lnSpc>
                <a:spcPct val="150000"/>
              </a:lnSpc>
              <a:buNone/>
            </a:pPr>
            <a:r>
              <a:rPr lang="en-US" sz="1800" dirty="0" smtClean="0"/>
              <a:t>If the judges don’t have questions, you can present additional information to them.</a:t>
            </a:r>
            <a:endParaRPr lang="en-US" sz="1800" dirty="0"/>
          </a:p>
        </p:txBody>
      </p:sp>
      <p:sp>
        <p:nvSpPr>
          <p:cNvPr id="4" name="Footer Placeholder 3">
            <a:extLst>
              <a:ext uri="{FF2B5EF4-FFF2-40B4-BE49-F238E27FC236}">
                <a16:creationId xmlns="" xmlns:a16="http://schemas.microsoft.com/office/drawing/2014/main" id="{67DDAE65-5F6A-4494-AEEF-BB0F45CC9C85}"/>
              </a:ext>
            </a:extLst>
          </p:cNvPr>
          <p:cNvSpPr>
            <a:spLocks noGrp="1"/>
          </p:cNvSpPr>
          <p:nvPr>
            <p:ph type="ftr" sz="quarter" idx="11"/>
          </p:nvPr>
        </p:nvSpPr>
        <p:spPr>
          <a:xfrm>
            <a:off x="2764639" y="6459786"/>
            <a:ext cx="3617103" cy="365125"/>
          </a:xfrm>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85442-4074-469F-8A4B-254E75D8BF61}"/>
              </a:ext>
            </a:extLst>
          </p:cNvPr>
          <p:cNvSpPr>
            <a:spLocks noGrp="1"/>
          </p:cNvSpPr>
          <p:nvPr>
            <p:ph type="title"/>
          </p:nvPr>
        </p:nvSpPr>
        <p:spPr/>
        <p:txBody>
          <a:bodyPr/>
          <a:lstStyle/>
          <a:p>
            <a:r>
              <a:rPr lang="en-US" dirty="0" smtClean="0"/>
              <a:t>Tips for Judging Part 2</a:t>
            </a:r>
            <a:endParaRPr lang="en-US" dirty="0"/>
          </a:p>
        </p:txBody>
      </p:sp>
      <p:sp>
        <p:nvSpPr>
          <p:cNvPr id="3" name="Content Placeholder 2">
            <a:extLst>
              <a:ext uri="{FF2B5EF4-FFF2-40B4-BE49-F238E27FC236}">
                <a16:creationId xmlns="" xmlns:a16="http://schemas.microsoft.com/office/drawing/2014/main" id="{4ABD0397-04FA-4D38-9BD8-CA889E5ED9CF}"/>
              </a:ext>
            </a:extLst>
          </p:cNvPr>
          <p:cNvSpPr>
            <a:spLocks noGrp="1"/>
          </p:cNvSpPr>
          <p:nvPr>
            <p:ph idx="1"/>
          </p:nvPr>
        </p:nvSpPr>
        <p:spPr>
          <a:xfrm>
            <a:off x="241739" y="1758645"/>
            <a:ext cx="5302534" cy="4718353"/>
          </a:xfrm>
        </p:spPr>
        <p:txBody>
          <a:bodyPr>
            <a:normAutofit/>
          </a:bodyPr>
          <a:lstStyle/>
          <a:p>
            <a:pPr marL="0" indent="0">
              <a:lnSpc>
                <a:spcPct val="150000"/>
              </a:lnSpc>
              <a:buNone/>
            </a:pPr>
            <a:r>
              <a:rPr lang="en-US" sz="1200" dirty="0" smtClean="0"/>
              <a:t> </a:t>
            </a:r>
            <a:r>
              <a:rPr lang="en-US" sz="1600" dirty="0" smtClean="0"/>
              <a:t>Additional judges may come </a:t>
            </a:r>
            <a:r>
              <a:rPr lang="en-US" sz="1600" dirty="0"/>
              <a:t>to the pit area and ask questions about the team’s </a:t>
            </a:r>
            <a:r>
              <a:rPr lang="en-US" sz="1600" dirty="0" smtClean="0"/>
              <a:t>project.</a:t>
            </a:r>
          </a:p>
          <a:p>
            <a:pPr marL="0" indent="0">
              <a:lnSpc>
                <a:spcPct val="150000"/>
              </a:lnSpc>
              <a:buNone/>
            </a:pPr>
            <a:r>
              <a:rPr lang="en-US" sz="1600" dirty="0"/>
              <a:t> </a:t>
            </a:r>
            <a:r>
              <a:rPr lang="en-US" sz="1600" dirty="0" smtClean="0"/>
              <a:t>Everyone </a:t>
            </a:r>
            <a:r>
              <a:rPr lang="en-US" sz="1600" dirty="0"/>
              <a:t>from the team should be there during the pit area judging and </a:t>
            </a:r>
            <a:r>
              <a:rPr lang="en-US" sz="1600" dirty="0" smtClean="0"/>
              <a:t>everyone </a:t>
            </a:r>
            <a:r>
              <a:rPr lang="en-US" sz="1600" dirty="0"/>
              <a:t>needs to answer a question</a:t>
            </a:r>
            <a:r>
              <a:rPr lang="en-US" sz="1600" dirty="0" smtClean="0"/>
              <a:t>.</a:t>
            </a:r>
            <a:endParaRPr lang="en-US" sz="1600" dirty="0"/>
          </a:p>
          <a:p>
            <a:pPr marL="0" indent="0">
              <a:lnSpc>
                <a:spcPct val="150000"/>
              </a:lnSpc>
              <a:buNone/>
            </a:pPr>
            <a:r>
              <a:rPr lang="en-US" sz="1600" dirty="0" smtClean="0"/>
              <a:t> It’s </a:t>
            </a:r>
            <a:r>
              <a:rPr lang="en-US" sz="1600" dirty="0"/>
              <a:t>a good idea to have a display board </a:t>
            </a:r>
            <a:r>
              <a:rPr lang="en-US" sz="1600" dirty="0" smtClean="0"/>
              <a:t>that summarizes the team’s project. It can serve as a useful prompt for the team.</a:t>
            </a:r>
            <a:endParaRPr lang="en-US" sz="1600" dirty="0"/>
          </a:p>
          <a:p>
            <a:pPr marL="0" indent="0">
              <a:lnSpc>
                <a:spcPct val="150000"/>
              </a:lnSpc>
              <a:buNone/>
            </a:pPr>
            <a:r>
              <a:rPr lang="en-US" sz="1600" dirty="0" smtClean="0"/>
              <a:t> Show </a:t>
            </a:r>
            <a:r>
              <a:rPr lang="en-US" sz="1600" dirty="0"/>
              <a:t>the judges the prototype/model.</a:t>
            </a:r>
          </a:p>
          <a:p>
            <a:pPr marL="0" indent="0">
              <a:lnSpc>
                <a:spcPct val="150000"/>
              </a:lnSpc>
              <a:buNone/>
            </a:pPr>
            <a:r>
              <a:rPr lang="en-US" sz="1600" dirty="0" smtClean="0"/>
              <a:t> Don’t </a:t>
            </a:r>
            <a:r>
              <a:rPr lang="en-US" sz="1600" dirty="0"/>
              <a:t>let the judges walk away without knowing </a:t>
            </a:r>
            <a:r>
              <a:rPr lang="en-US" sz="1600" dirty="0" smtClean="0"/>
              <a:t>everything about </a:t>
            </a:r>
            <a:r>
              <a:rPr lang="en-US" sz="1600" dirty="0"/>
              <a:t>the team’s project</a:t>
            </a:r>
            <a:r>
              <a:rPr lang="en-US" sz="1600" dirty="0" smtClean="0"/>
              <a:t>.</a:t>
            </a:r>
            <a:endParaRPr lang="en-US" sz="1600" dirty="0"/>
          </a:p>
        </p:txBody>
      </p:sp>
      <p:sp>
        <p:nvSpPr>
          <p:cNvPr id="4" name="Footer Placeholder 3">
            <a:extLst>
              <a:ext uri="{FF2B5EF4-FFF2-40B4-BE49-F238E27FC236}">
                <a16:creationId xmlns="" xmlns:a16="http://schemas.microsoft.com/office/drawing/2014/main" id="{EE0E3BBE-8724-4B72-B49C-EF68DAAA9D87}"/>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DB9B5-7884-4286-BB9B-887C55215A3D}"/>
              </a:ext>
            </a:extLst>
          </p:cNvPr>
          <p:cNvSpPr>
            <a:spLocks noGrp="1"/>
          </p:cNvSpPr>
          <p:nvPr>
            <p:ph type="title"/>
          </p:nvPr>
        </p:nvSpPr>
        <p:spPr/>
        <p:txBody>
          <a:bodyPr/>
          <a:lstStyle/>
          <a:p>
            <a:r>
              <a:rPr lang="en-US" dirty="0"/>
              <a:t>Engineering Change </a:t>
            </a:r>
            <a:r>
              <a:rPr lang="en-US" dirty="0" smtClean="0"/>
              <a:t>Notice Form</a:t>
            </a:r>
            <a:endParaRPr lang="en-US" dirty="0"/>
          </a:p>
        </p:txBody>
      </p:sp>
      <p:sp>
        <p:nvSpPr>
          <p:cNvPr id="3" name="Content Placeholder 2">
            <a:extLst>
              <a:ext uri="{FF2B5EF4-FFF2-40B4-BE49-F238E27FC236}">
                <a16:creationId xmlns="" xmlns:a16="http://schemas.microsoft.com/office/drawing/2014/main" id="{9AC6FC5A-CCD8-41C0-9BF4-3F1E635D528D}"/>
              </a:ext>
            </a:extLst>
          </p:cNvPr>
          <p:cNvSpPr>
            <a:spLocks noGrp="1"/>
          </p:cNvSpPr>
          <p:nvPr>
            <p:ph idx="1"/>
          </p:nvPr>
        </p:nvSpPr>
        <p:spPr>
          <a:xfrm>
            <a:off x="241739" y="2108718"/>
            <a:ext cx="5079561" cy="3760376"/>
          </a:xfrm>
        </p:spPr>
        <p:txBody>
          <a:bodyPr>
            <a:normAutofit fontScale="92500" lnSpcReduction="20000"/>
          </a:bodyPr>
          <a:lstStyle/>
          <a:p>
            <a:pPr>
              <a:lnSpc>
                <a:spcPct val="150000"/>
              </a:lnSpc>
              <a:buFont typeface="Wingdings" panose="05000000000000000000" pitchFamily="2" charset="2"/>
              <a:buChar char="§"/>
            </a:pPr>
            <a:r>
              <a:rPr lang="en-US" sz="1600" dirty="0"/>
              <a:t> </a:t>
            </a:r>
            <a:r>
              <a:rPr lang="en-US" sz="1600" dirty="0" smtClean="0"/>
              <a:t>The team lists </a:t>
            </a:r>
            <a:r>
              <a:rPr lang="en-US" sz="1600" dirty="0"/>
              <a:t>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600" dirty="0" smtClean="0"/>
              <a:t> Include </a:t>
            </a:r>
            <a:r>
              <a:rPr lang="en-US" sz="1600" dirty="0"/>
              <a:t>several drawings of the team’s solution. Describe the changes and how they improved the solution.</a:t>
            </a:r>
          </a:p>
          <a:p>
            <a:pPr>
              <a:lnSpc>
                <a:spcPct val="150000"/>
              </a:lnSpc>
              <a:buFont typeface="Wingdings" panose="05000000000000000000" pitchFamily="2" charset="2"/>
              <a:buChar char="§"/>
            </a:pPr>
            <a:r>
              <a:rPr lang="en-US" sz="1600" dirty="0" smtClean="0"/>
              <a:t> The </a:t>
            </a:r>
            <a:r>
              <a:rPr lang="en-US" sz="1600" dirty="0"/>
              <a:t>Engineering Change Notice form is basically about the team’s solution </a:t>
            </a:r>
            <a:r>
              <a:rPr lang="en-US" sz="1600" dirty="0" smtClean="0"/>
              <a:t>development. Think </a:t>
            </a:r>
            <a:r>
              <a:rPr lang="en-US" sz="1600" dirty="0"/>
              <a:t>back to every change that was made which is why it is helpful to track the changes that were made while the team was developing their </a:t>
            </a:r>
            <a:r>
              <a:rPr lang="en-US" sz="1600" dirty="0" smtClean="0"/>
              <a:t>solution. Explain </a:t>
            </a:r>
            <a:r>
              <a:rPr lang="en-US" sz="1600" dirty="0"/>
              <a:t>why they made those changes.</a:t>
            </a:r>
          </a:p>
        </p:txBody>
      </p:sp>
      <p:sp>
        <p:nvSpPr>
          <p:cNvPr id="4" name="Footer Placeholder 3">
            <a:extLst>
              <a:ext uri="{FF2B5EF4-FFF2-40B4-BE49-F238E27FC236}">
                <a16:creationId xmlns="" xmlns:a16="http://schemas.microsoft.com/office/drawing/2014/main" id="{C63ACA71-1C8B-4831-8620-87E3594E60B7}"/>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241739" y="1845734"/>
            <a:ext cx="8681544" cy="4023360"/>
          </a:xfrm>
        </p:spPr>
        <p:txBody>
          <a:bodyPr>
            <a:normAutofit/>
          </a:bodyPr>
          <a:lstStyle/>
          <a:p>
            <a:r>
              <a:rPr lang="en-US" dirty="0"/>
              <a:t>This lesson was written by Team 3659 NeXT </a:t>
            </a:r>
            <a:r>
              <a:rPr lang="en-US" dirty="0" smtClean="0"/>
              <a:t>GEN, with some edits by EV3Lessons</a:t>
            </a:r>
          </a:p>
          <a:p>
            <a:r>
              <a:rPr lang="en-US" dirty="0" smtClean="0"/>
              <a:t>You can </a:t>
            </a:r>
            <a:r>
              <a:rPr lang="en-US" dirty="0"/>
              <a:t>contact Team 3659 NeXT GEN through </a:t>
            </a:r>
            <a:r>
              <a:rPr lang="en-US" dirty="0" smtClean="0"/>
              <a:t>their Facebook page: </a:t>
            </a:r>
            <a:r>
              <a:rPr lang="en-US" dirty="0"/>
              <a:t>Garrett County </a:t>
            </a:r>
            <a:r>
              <a:rPr lang="en-US" dirty="0" smtClean="0"/>
              <a:t>FIRST LEGO </a:t>
            </a:r>
            <a:r>
              <a:rPr lang="en-US" dirty="0"/>
              <a:t>League Team 3659. </a:t>
            </a:r>
            <a:endParaRPr lang="en-US" dirty="0" smtClean="0"/>
          </a:p>
          <a:p>
            <a:r>
              <a:rPr lang="en-US" dirty="0" smtClean="0"/>
              <a:t>More lessons available at www.ev3lesssons.com</a:t>
            </a:r>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a:t>Us</a:t>
            </a:r>
          </a:p>
        </p:txBody>
      </p:sp>
      <p:sp>
        <p:nvSpPr>
          <p:cNvPr id="3" name="Content Placeholder 2"/>
          <p:cNvSpPr>
            <a:spLocks noGrp="1"/>
          </p:cNvSpPr>
          <p:nvPr>
            <p:ph idx="1"/>
          </p:nvPr>
        </p:nvSpPr>
        <p:spPr>
          <a:xfrm>
            <a:off x="241738" y="1853552"/>
            <a:ext cx="4331451" cy="4478554"/>
          </a:xfrm>
        </p:spPr>
        <p:txBody>
          <a:bodyPr>
            <a:noAutofit/>
          </a:bodyPr>
          <a:lstStyle/>
          <a:p>
            <a:pPr>
              <a:lnSpc>
                <a:spcPct val="150000"/>
              </a:lnSpc>
              <a:buFont typeface="Wingdings" panose="05000000000000000000" pitchFamily="2" charset="2"/>
              <a:buChar char="§"/>
            </a:pPr>
            <a:r>
              <a:rPr lang="en-US" sz="1600" dirty="0" smtClean="0"/>
              <a:t> Middle school team from Garrett County, Maryland</a:t>
            </a:r>
          </a:p>
          <a:p>
            <a:pPr>
              <a:lnSpc>
                <a:spcPct val="150000"/>
              </a:lnSpc>
              <a:buFont typeface="Wingdings" panose="05000000000000000000" pitchFamily="2" charset="2"/>
              <a:buChar char="§"/>
            </a:pPr>
            <a:r>
              <a:rPr lang="en-US" sz="1600" dirty="0" smtClean="0"/>
              <a:t> 13 years in FIRST LEGO League (including competing in International Tournaments)</a:t>
            </a:r>
          </a:p>
          <a:p>
            <a:pPr>
              <a:lnSpc>
                <a:spcPct val="150000"/>
              </a:lnSpc>
              <a:buFont typeface="Wingdings" panose="05000000000000000000" pitchFamily="2" charset="2"/>
              <a:buChar char="§"/>
            </a:pPr>
            <a:r>
              <a:rPr lang="en-US" sz="1600" dirty="0"/>
              <a:t> </a:t>
            </a:r>
            <a:r>
              <a:rPr lang="en-US" sz="1600" dirty="0" smtClean="0"/>
              <a:t>First place 2013 Global </a:t>
            </a:r>
            <a:r>
              <a:rPr lang="en-US" sz="1600" dirty="0"/>
              <a:t>Innovation </a:t>
            </a:r>
            <a:r>
              <a:rPr lang="en-US" sz="1600" dirty="0" smtClean="0"/>
              <a:t>Award for the </a:t>
            </a:r>
            <a:r>
              <a:rPr lang="en-US" sz="1600" dirty="0"/>
              <a:t>Gramma </a:t>
            </a:r>
            <a:r>
              <a:rPr lang="en-US" sz="1600" dirty="0" err="1" smtClean="0"/>
              <a:t>Jamma</a:t>
            </a:r>
            <a:endParaRPr lang="en-US" sz="1600" dirty="0"/>
          </a:p>
          <a:p>
            <a:pPr>
              <a:lnSpc>
                <a:spcPct val="150000"/>
              </a:lnSpc>
              <a:buFont typeface="Wingdings" panose="05000000000000000000" pitchFamily="2" charset="2"/>
              <a:buChar char="§"/>
            </a:pPr>
            <a:r>
              <a:rPr lang="en-US" sz="1600" dirty="0" smtClean="0"/>
              <a:t> Top 20 GIA Semi-Finalist in 2017 for innovative solution, </a:t>
            </a:r>
            <a:r>
              <a:rPr lang="en-US" sz="1600" dirty="0" err="1" smtClean="0"/>
              <a:t>BeeHaven</a:t>
            </a:r>
            <a:endParaRPr lang="en-US" sz="1600" dirty="0" smtClean="0"/>
          </a:p>
          <a:p>
            <a:pPr>
              <a:lnSpc>
                <a:spcPct val="150000"/>
              </a:lnSpc>
              <a:buFont typeface="Wingdings" panose="05000000000000000000" pitchFamily="2" charset="2"/>
              <a:buChar char="§"/>
            </a:pPr>
            <a:r>
              <a:rPr lang="en-US" sz="1600" dirty="0" smtClean="0"/>
              <a:t> First Place Innovative Solution at Mountain State Invitational in 2017</a:t>
            </a:r>
          </a:p>
        </p:txBody>
      </p:sp>
      <p:sp>
        <p:nvSpPr>
          <p:cNvPr id="4" name="Footer Placeholder 3"/>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73190" y="4603515"/>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73189" y="1888508"/>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42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F420A84-70CA-4260-B3F9-B1E534867174}"/>
              </a:ext>
            </a:extLst>
          </p:cNvPr>
          <p:cNvSpPr>
            <a:spLocks noGrp="1"/>
          </p:cNvSpPr>
          <p:nvPr>
            <p:ph type="title"/>
          </p:nvPr>
        </p:nvSpPr>
        <p:spPr/>
        <p:txBody>
          <a:bodyPr/>
          <a:lstStyle/>
          <a:p>
            <a:r>
              <a:rPr lang="en-US" dirty="0" smtClean="0"/>
              <a:t>Nomination &amp; Application Process</a:t>
            </a:r>
            <a:endParaRPr lang="en-US" dirty="0"/>
          </a:p>
        </p:txBody>
      </p:sp>
      <p:sp>
        <p:nvSpPr>
          <p:cNvPr id="3" name="Content Placeholder 2">
            <a:extLst>
              <a:ext uri="{FF2B5EF4-FFF2-40B4-BE49-F238E27FC236}">
                <a16:creationId xmlns=""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a:t>
            </a:r>
            <a:r>
              <a:rPr lang="en-US" sz="1800" dirty="0" smtClean="0"/>
              <a:t>. </a:t>
            </a:r>
          </a:p>
          <a:p>
            <a:pPr>
              <a:lnSpc>
                <a:spcPct val="150000"/>
              </a:lnSpc>
              <a:buFont typeface="Arial" panose="020B0604020202020204" pitchFamily="34" charset="0"/>
              <a:buChar char="•"/>
            </a:pPr>
            <a:r>
              <a:rPr lang="en-US" sz="1800" dirty="0" smtClean="0"/>
              <a:t>Once </a:t>
            </a:r>
            <a:r>
              <a:rPr lang="en-US" sz="1800" dirty="0"/>
              <a:t>nominated, </a:t>
            </a:r>
            <a:r>
              <a:rPr lang="en-US" sz="1800" dirty="0" smtClean="0"/>
              <a:t>you have to fill </a:t>
            </a:r>
            <a:r>
              <a:rPr lang="en-US" sz="1800" dirty="0"/>
              <a:t>out an application (</a:t>
            </a:r>
            <a:r>
              <a:rPr lang="en-US" sz="1800" dirty="0" smtClean="0"/>
              <a:t>due </a:t>
            </a:r>
            <a:r>
              <a:rPr lang="en-US" sz="1800" dirty="0"/>
              <a:t>at the end of </a:t>
            </a:r>
            <a:r>
              <a:rPr lang="en-US" sz="1800" dirty="0" smtClean="0"/>
              <a:t>March</a:t>
            </a:r>
            <a:r>
              <a:rPr lang="en-US" sz="1800" dirty="0"/>
              <a:t>)</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endParaRPr lang="en-US" sz="1800" dirty="0" smtClean="0"/>
          </a:p>
          <a:p>
            <a:pPr>
              <a:lnSpc>
                <a:spcPct val="150000"/>
              </a:lnSpc>
              <a:buFont typeface="Arial" panose="020B0604020202020204" pitchFamily="34" charset="0"/>
              <a:buChar char="•"/>
            </a:pPr>
            <a:r>
              <a:rPr lang="en-US" sz="1800" dirty="0" smtClean="0"/>
              <a:t>For more information about GIA nomination, visit </a:t>
            </a:r>
            <a:r>
              <a:rPr lang="en-US" sz="1800" dirty="0" smtClean="0">
                <a:hlinkClick r:id="rId2"/>
              </a:rPr>
              <a:t>https</a:t>
            </a:r>
            <a:r>
              <a:rPr lang="en-US" sz="1800" dirty="0">
                <a:hlinkClick r:id="rId2"/>
              </a:rPr>
              <a:t>://www.firstinspires.org/robotics/fll/global-innovation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 xmlns:a16="http://schemas.microsoft.com/office/drawing/2014/main" id="{0740746C-5A6A-47D2-B694-C69CA684AFC0}"/>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Identification</a:t>
            </a:r>
            <a:endParaRPr lang="en-US" dirty="0"/>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a:t>
            </a:r>
            <a:endParaRPr lang="en-US" dirty="0"/>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 Development</a:t>
            </a:r>
            <a:endParaRPr lang="en-US" dirty="0"/>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12" name="Content Placeholder 2">
            <a:extLst>
              <a:ext uri="{FF2B5EF4-FFF2-40B4-BE49-F238E27FC236}">
                <a16:creationId xmlns=""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smtClean="0"/>
              <a:t> Application Requirements</a:t>
            </a:r>
            <a:endParaRPr lang="en-US" sz="1800" b="1" u="sng" dirty="0"/>
          </a:p>
        </p:txBody>
      </p:sp>
      <p:sp>
        <p:nvSpPr>
          <p:cNvPr id="13" name="Content Placeholder 2">
            <a:extLst>
              <a:ext uri="{FF2B5EF4-FFF2-40B4-BE49-F238E27FC236}">
                <a16:creationId xmlns="" xmlns:a16="http://schemas.microsoft.com/office/drawing/2014/main" id="{13B020DC-457A-4256-91D1-97F56FF5FA3E}"/>
              </a:ext>
            </a:extLst>
          </p:cNvPr>
          <p:cNvSpPr txBox="1">
            <a:spLocks/>
          </p:cNvSpPr>
          <p:nvPr/>
        </p:nvSpPr>
        <p:spPr>
          <a:xfrm>
            <a:off x="5153338" y="4266102"/>
            <a:ext cx="2947415"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smtClean="0"/>
              <a:t>Publicly Posted Information</a:t>
            </a:r>
            <a:endParaRPr lang="en-US" sz="1800" b="1" u="sng" dirty="0"/>
          </a:p>
        </p:txBody>
      </p:sp>
      <p:sp>
        <p:nvSpPr>
          <p:cNvPr id="14" name="Rectangle 13"/>
          <p:cNvSpPr/>
          <p:nvPr/>
        </p:nvSpPr>
        <p:spPr>
          <a:xfrm>
            <a:off x="4502742"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Description</a:t>
            </a:r>
            <a:endParaRPr lang="en-US" dirty="0"/>
          </a:p>
        </p:txBody>
      </p:sp>
      <p:sp>
        <p:nvSpPr>
          <p:cNvPr id="15" name="Rectangle 14"/>
          <p:cNvSpPr/>
          <p:nvPr/>
        </p:nvSpPr>
        <p:spPr>
          <a:xfrm>
            <a:off x="6651921"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Innovative Solution</a:t>
            </a:r>
            <a:endParaRPr lang="en-US" dirty="0"/>
          </a:p>
        </p:txBody>
      </p:sp>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81FB8-CDB2-48B0-BFBE-2725AFD26493}"/>
              </a:ext>
            </a:extLst>
          </p:cNvPr>
          <p:cNvSpPr>
            <a:spLocks noGrp="1"/>
          </p:cNvSpPr>
          <p:nvPr>
            <p:ph type="title"/>
          </p:nvPr>
        </p:nvSpPr>
        <p:spPr/>
        <p:txBody>
          <a:bodyPr>
            <a:normAutofit/>
          </a:bodyPr>
          <a:lstStyle/>
          <a:p>
            <a:r>
              <a:rPr lang="en-US" dirty="0" smtClean="0"/>
              <a:t/>
            </a:r>
            <a:br>
              <a:rPr lang="en-US" dirty="0" smtClean="0"/>
            </a:br>
            <a:r>
              <a:rPr lang="en-US" dirty="0" smtClean="0"/>
              <a:t>Problem Identification Section</a:t>
            </a:r>
            <a:endParaRPr lang="en-US" dirty="0"/>
          </a:p>
        </p:txBody>
      </p:sp>
      <p:sp>
        <p:nvSpPr>
          <p:cNvPr id="3" name="Content Placeholder 2">
            <a:extLst>
              <a:ext uri="{FF2B5EF4-FFF2-40B4-BE49-F238E27FC236}">
                <a16:creationId xmlns="" xmlns:a16="http://schemas.microsoft.com/office/drawing/2014/main" id="{83140F35-D52F-4C36-9E4C-411B8B1E6135}"/>
              </a:ext>
            </a:extLst>
          </p:cNvPr>
          <p:cNvSpPr>
            <a:spLocks noGrp="1"/>
          </p:cNvSpPr>
          <p:nvPr>
            <p:ph idx="1"/>
          </p:nvPr>
        </p:nvSpPr>
        <p:spPr>
          <a:xfrm>
            <a:off x="241739" y="1845734"/>
            <a:ext cx="6362261" cy="4023360"/>
          </a:xfrm>
        </p:spPr>
        <p:txBody>
          <a:bodyPr>
            <a:normAutofit fontScale="92500" lnSpcReduction="10000"/>
          </a:bodyPr>
          <a:lstStyle/>
          <a:p>
            <a:pPr>
              <a:lnSpc>
                <a:spcPct val="150000"/>
              </a:lnSpc>
            </a:pPr>
            <a:r>
              <a:rPr lang="en-US" sz="1600" b="1" dirty="0" smtClean="0">
                <a:solidFill>
                  <a:srgbClr val="FF0000"/>
                </a:solidFill>
              </a:rPr>
              <a:t>Overview</a:t>
            </a:r>
            <a:r>
              <a:rPr lang="en-US" sz="1600" b="1" dirty="0">
                <a:solidFill>
                  <a:srgbClr val="FF0000"/>
                </a:solidFill>
              </a:rPr>
              <a:t>: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 xmlns:a16="http://schemas.microsoft.com/office/drawing/2014/main" id="{307A8311-E126-44A8-AC72-C2CE1B82D718}"/>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Identification</a:t>
            </a:r>
            <a:endParaRPr lang="en-US" dirty="0"/>
          </a:p>
        </p:txBody>
      </p:sp>
      <p:pic>
        <p:nvPicPr>
          <p:cNvPr id="7" name="Picture 6">
            <a:extLst>
              <a:ext uri="{FF2B5EF4-FFF2-40B4-BE49-F238E27FC236}">
                <a16:creationId xmlns=""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181E88-7B23-4FC8-A7B0-3CAD3162D50E}"/>
              </a:ext>
            </a:extLst>
          </p:cNvPr>
          <p:cNvSpPr>
            <a:spLocks noGrp="1"/>
          </p:cNvSpPr>
          <p:nvPr>
            <p:ph type="title"/>
          </p:nvPr>
        </p:nvSpPr>
        <p:spPr/>
        <p:txBody>
          <a:bodyPr/>
          <a:lstStyle/>
          <a:p>
            <a:r>
              <a:rPr lang="en-US" dirty="0" smtClean="0"/>
              <a:t>Innovation Section</a:t>
            </a:r>
            <a:endParaRPr lang="en-US" dirty="0"/>
          </a:p>
        </p:txBody>
      </p:sp>
      <p:sp>
        <p:nvSpPr>
          <p:cNvPr id="3" name="Content Placeholder 2">
            <a:extLst>
              <a:ext uri="{FF2B5EF4-FFF2-40B4-BE49-F238E27FC236}">
                <a16:creationId xmlns="" xmlns:a16="http://schemas.microsoft.com/office/drawing/2014/main" id="{EBB15F7E-092D-492D-B2D1-A9EB142B070E}"/>
              </a:ext>
            </a:extLst>
          </p:cNvPr>
          <p:cNvSpPr>
            <a:spLocks noGrp="1"/>
          </p:cNvSpPr>
          <p:nvPr>
            <p:ph idx="1"/>
          </p:nvPr>
        </p:nvSpPr>
        <p:spPr>
          <a:xfrm>
            <a:off x="241739" y="1845734"/>
            <a:ext cx="5447861" cy="4023360"/>
          </a:xfrm>
        </p:spPr>
        <p:txBody>
          <a:bodyPr>
            <a:normAutofit fontScale="92500" lnSpcReduction="20000"/>
          </a:bodyPr>
          <a:lstStyle/>
          <a:p>
            <a:pPr marL="0" indent="0">
              <a:lnSpc>
                <a:spcPct val="150000"/>
              </a:lnSpc>
              <a:buNone/>
            </a:pPr>
            <a:r>
              <a:rPr lang="en-US" sz="1600" dirty="0" smtClean="0"/>
              <a:t>The team </a:t>
            </a:r>
            <a:r>
              <a:rPr lang="en-US" sz="1600" dirty="0"/>
              <a:t>has 500 words </a:t>
            </a:r>
            <a:r>
              <a:rPr lang="en-US" sz="1600" dirty="0" smtClean="0"/>
              <a:t>to </a:t>
            </a:r>
            <a:r>
              <a:rPr lang="en-US" sz="1600" dirty="0"/>
              <a:t>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 xmlns:a16="http://schemas.microsoft.com/office/drawing/2014/main" id="{BE77AF2C-2719-4731-9A72-21CD87F1DDDD}"/>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a:t>
            </a:r>
            <a:endParaRPr lang="en-US" dirty="0"/>
          </a:p>
        </p:txBody>
      </p:sp>
      <p:pic>
        <p:nvPicPr>
          <p:cNvPr id="7" name="Picture 6" descr="A group of people around each other&#10;&#10;Description generated with very high confidence">
            <a:extLst>
              <a:ext uri="{FF2B5EF4-FFF2-40B4-BE49-F238E27FC236}">
                <a16:creationId xmlns=""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EBA50-942E-4DB1-B324-946FB1E82D43}"/>
              </a:ext>
            </a:extLst>
          </p:cNvPr>
          <p:cNvSpPr>
            <a:spLocks noGrp="1"/>
          </p:cNvSpPr>
          <p:nvPr>
            <p:ph type="title"/>
          </p:nvPr>
        </p:nvSpPr>
        <p:spPr/>
        <p:txBody>
          <a:bodyPr/>
          <a:lstStyle/>
          <a:p>
            <a:r>
              <a:rPr lang="en-US" dirty="0" smtClean="0"/>
              <a:t>Solution </a:t>
            </a:r>
            <a:r>
              <a:rPr lang="en-US" dirty="0"/>
              <a:t>Development </a:t>
            </a:r>
            <a:r>
              <a:rPr lang="en-US" dirty="0" smtClean="0"/>
              <a:t>Section</a:t>
            </a:r>
            <a:endParaRPr lang="en-US" dirty="0"/>
          </a:p>
        </p:txBody>
      </p:sp>
      <p:sp>
        <p:nvSpPr>
          <p:cNvPr id="3" name="Content Placeholder 2">
            <a:extLst>
              <a:ext uri="{FF2B5EF4-FFF2-40B4-BE49-F238E27FC236}">
                <a16:creationId xmlns="" xmlns:a16="http://schemas.microsoft.com/office/drawing/2014/main" id="{98231205-1800-4B1A-884F-6E40D9C14D5C}"/>
              </a:ext>
            </a:extLst>
          </p:cNvPr>
          <p:cNvSpPr>
            <a:spLocks noGrp="1"/>
          </p:cNvSpPr>
          <p:nvPr>
            <p:ph idx="1"/>
          </p:nvPr>
        </p:nvSpPr>
        <p:spPr>
          <a:xfrm>
            <a:off x="232418" y="1662715"/>
            <a:ext cx="8379147" cy="4722425"/>
          </a:xfrm>
        </p:spPr>
        <p:txBody>
          <a:bodyPr>
            <a:normAutofit/>
          </a:bodyPr>
          <a:lstStyle/>
          <a:p>
            <a:pPr>
              <a:lnSpc>
                <a:spcPct val="150000"/>
              </a:lnSpc>
            </a:pPr>
            <a:r>
              <a:rPr lang="en-US" sz="1600" dirty="0" smtClean="0"/>
              <a:t>The team </a:t>
            </a:r>
            <a:r>
              <a:rPr lang="en-US" sz="1600" dirty="0"/>
              <a:t>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400" dirty="0"/>
              <a:t>The problem							</a:t>
            </a:r>
          </a:p>
          <a:p>
            <a:pPr marL="521208" lvl="1" indent="-228600">
              <a:lnSpc>
                <a:spcPct val="150000"/>
              </a:lnSpc>
              <a:buFont typeface="+mj-lt"/>
              <a:buAutoNum type="arabicPeriod"/>
            </a:pPr>
            <a:r>
              <a:rPr lang="en-US" sz="1400" dirty="0"/>
              <a:t>How the team researched the problem and existing solutions</a:t>
            </a:r>
          </a:p>
          <a:p>
            <a:pPr marL="521208" lvl="1" indent="-228600">
              <a:lnSpc>
                <a:spcPct val="150000"/>
              </a:lnSpc>
              <a:buFont typeface="+mj-lt"/>
              <a:buAutoNum type="arabicPeriod"/>
            </a:pPr>
            <a:r>
              <a:rPr lang="en-US" sz="1400" dirty="0"/>
              <a:t>The hypothesis</a:t>
            </a:r>
          </a:p>
          <a:p>
            <a:pPr marL="521208" lvl="1" indent="-228600">
              <a:lnSpc>
                <a:spcPct val="150000"/>
              </a:lnSpc>
              <a:buFont typeface="+mj-lt"/>
              <a:buAutoNum type="arabicPeriod"/>
            </a:pPr>
            <a:r>
              <a:rPr lang="en-US" sz="1400" dirty="0"/>
              <a:t>How the team built and modified their prototypes</a:t>
            </a:r>
          </a:p>
          <a:p>
            <a:pPr marL="521208" lvl="1" indent="-228600">
              <a:lnSpc>
                <a:spcPct val="150000"/>
              </a:lnSpc>
              <a:buFont typeface="+mj-lt"/>
              <a:buAutoNum type="arabicPeriod"/>
            </a:pPr>
            <a:r>
              <a:rPr lang="en-US" sz="1400" dirty="0"/>
              <a:t>How the team tested their prototype(s) and hypothesis by experimenting</a:t>
            </a:r>
          </a:p>
          <a:p>
            <a:pPr marL="521208" lvl="1" indent="-228600">
              <a:lnSpc>
                <a:spcPct val="150000"/>
              </a:lnSpc>
              <a:buFont typeface="+mj-lt"/>
              <a:buAutoNum type="arabicPeriod"/>
            </a:pPr>
            <a:r>
              <a:rPr lang="en-US" sz="1400" dirty="0"/>
              <a:t>What the team plans on doing next to improve their solution</a:t>
            </a:r>
          </a:p>
          <a:p>
            <a:pPr>
              <a:lnSpc>
                <a:spcPct val="150000"/>
              </a:lnSpc>
              <a:buFont typeface="Wingdings" panose="05000000000000000000" pitchFamily="2" charset="2"/>
              <a:buChar char="§"/>
            </a:pPr>
            <a:endParaRPr lang="en-US" sz="1400" dirty="0"/>
          </a:p>
        </p:txBody>
      </p:sp>
      <p:sp>
        <p:nvSpPr>
          <p:cNvPr id="4" name="Footer Placeholder 3">
            <a:extLst>
              <a:ext uri="{FF2B5EF4-FFF2-40B4-BE49-F238E27FC236}">
                <a16:creationId xmlns="" xmlns:a16="http://schemas.microsoft.com/office/drawing/2014/main" id="{2E15989E-ECDE-45CD-B39F-7F4FD73F5425}"/>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6075182" y="3411480"/>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232418" y="13273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 Development</a:t>
            </a:r>
            <a:endParaRPr lang="en-US" dirty="0"/>
          </a:p>
        </p:txBody>
      </p:sp>
    </p:spTree>
    <p:extLst>
      <p:ext uri="{BB962C8B-B14F-4D97-AF65-F5344CB8AC3E}">
        <p14:creationId xmlns:p14="http://schemas.microsoft.com/office/powerpoint/2010/main" val="2433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5CF5-9F86-4198-9EC7-93A314B8830C}"/>
              </a:ext>
            </a:extLst>
          </p:cNvPr>
          <p:cNvSpPr>
            <a:spLocks noGrp="1"/>
          </p:cNvSpPr>
          <p:nvPr>
            <p:ph type="title"/>
          </p:nvPr>
        </p:nvSpPr>
        <p:spPr/>
        <p:txBody>
          <a:bodyPr/>
          <a:lstStyle/>
          <a:p>
            <a:r>
              <a:rPr lang="en-US" dirty="0" smtClean="0"/>
              <a:t>Implementation Section</a:t>
            </a:r>
            <a:endParaRPr lang="en-US" dirty="0"/>
          </a:p>
        </p:txBody>
      </p:sp>
      <p:sp>
        <p:nvSpPr>
          <p:cNvPr id="3" name="Content Placeholder 2">
            <a:extLst>
              <a:ext uri="{FF2B5EF4-FFF2-40B4-BE49-F238E27FC236}">
                <a16:creationId xmlns="" xmlns:a16="http://schemas.microsoft.com/office/drawing/2014/main" id="{D4E33461-F234-4C49-BFA0-1263FD135D72}"/>
              </a:ext>
            </a:extLst>
          </p:cNvPr>
          <p:cNvSpPr>
            <a:spLocks noGrp="1"/>
          </p:cNvSpPr>
          <p:nvPr>
            <p:ph idx="1"/>
          </p:nvPr>
        </p:nvSpPr>
        <p:spPr>
          <a:xfrm>
            <a:off x="241739" y="1732765"/>
            <a:ext cx="8681544" cy="4614052"/>
          </a:xfrm>
        </p:spPr>
        <p:txBody>
          <a:bodyPr>
            <a:normAutofit/>
          </a:bodyPr>
          <a:lstStyle/>
          <a:p>
            <a:pPr marL="0" indent="0">
              <a:lnSpc>
                <a:spcPct val="150000"/>
              </a:lnSpc>
              <a:buNone/>
            </a:pPr>
            <a:r>
              <a:rPr lang="en-US" sz="1700" dirty="0" smtClean="0"/>
              <a:t>The team </a:t>
            </a:r>
            <a:r>
              <a:rPr lang="en-US" sz="1700" dirty="0"/>
              <a:t>has 500 words maximum to describe how their solution will be implemented, what factors </a:t>
            </a:r>
            <a:r>
              <a:rPr lang="en-US" sz="1700" dirty="0" smtClean="0"/>
              <a:t>they </a:t>
            </a:r>
            <a:r>
              <a:rPr lang="en-US" sz="1700" dirty="0"/>
              <a:t>considered (cost, materials, manufacturing, market </a:t>
            </a:r>
            <a:r>
              <a:rPr lang="en-US" sz="1700" dirty="0" smtClean="0"/>
              <a:t>research), </a:t>
            </a:r>
            <a:r>
              <a:rPr lang="en-US" sz="1700" dirty="0"/>
              <a:t>how they determined feasibility, their marketing plan, whether or not they will get a provisional patent, and would they consider getting a full patent for their </a:t>
            </a:r>
            <a:r>
              <a:rPr lang="en-US" sz="1700" dirty="0" smtClean="0"/>
              <a:t>solution.</a:t>
            </a:r>
          </a:p>
          <a:p>
            <a:pPr marL="578358" lvl="1" indent="-285750">
              <a:lnSpc>
                <a:spcPct val="150000"/>
              </a:lnSpc>
              <a:buFont typeface="Arial" panose="020B0604020202020204" pitchFamily="34" charset="0"/>
              <a:buChar char="•"/>
            </a:pPr>
            <a:r>
              <a:rPr lang="en-US" sz="1500" dirty="0" smtClean="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smtClean="0"/>
              <a:t>Discuss </a:t>
            </a:r>
            <a:r>
              <a:rPr lang="en-US" sz="1500" dirty="0"/>
              <a:t>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 xmlns:a16="http://schemas.microsoft.com/office/drawing/2014/main" id="{D5E1D59F-36BD-488D-A776-C7FF8414F571}"/>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Rectangle 5"/>
          <p:cNvSpPr/>
          <p:nvPr/>
        </p:nvSpPr>
        <p:spPr>
          <a:xfrm>
            <a:off x="241738" y="12422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Tree>
    <p:extLst>
      <p:ext uri="{BB962C8B-B14F-4D97-AF65-F5344CB8AC3E}">
        <p14:creationId xmlns:p14="http://schemas.microsoft.com/office/powerpoint/2010/main" val="5591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36CC2-C84E-4916-AFE7-BB5B383DF5B6}"/>
              </a:ext>
            </a:extLst>
          </p:cNvPr>
          <p:cNvSpPr>
            <a:spLocks noGrp="1"/>
          </p:cNvSpPr>
          <p:nvPr>
            <p:ph type="title"/>
          </p:nvPr>
        </p:nvSpPr>
        <p:spPr>
          <a:xfrm>
            <a:off x="241739" y="286604"/>
            <a:ext cx="8681543" cy="1450757"/>
          </a:xfrm>
        </p:spPr>
        <p:txBody>
          <a:bodyPr/>
          <a:lstStyle/>
          <a:p>
            <a:r>
              <a:rPr lang="en-US" dirty="0"/>
              <a:t>Public Website </a:t>
            </a:r>
            <a:r>
              <a:rPr lang="en-US" dirty="0" smtClean="0"/>
              <a:t>Sections</a:t>
            </a:r>
            <a:endParaRPr lang="en-US" dirty="0"/>
          </a:p>
        </p:txBody>
      </p:sp>
      <p:sp>
        <p:nvSpPr>
          <p:cNvPr id="3" name="Content Placeholder 2">
            <a:extLst>
              <a:ext uri="{FF2B5EF4-FFF2-40B4-BE49-F238E27FC236}">
                <a16:creationId xmlns="" xmlns:a16="http://schemas.microsoft.com/office/drawing/2014/main" id="{7F6C7466-3F26-4FA1-9E5D-A4EF3FD6186C}"/>
              </a:ext>
            </a:extLst>
          </p:cNvPr>
          <p:cNvSpPr>
            <a:spLocks noGrp="1"/>
          </p:cNvSpPr>
          <p:nvPr>
            <p:ph idx="1"/>
          </p:nvPr>
        </p:nvSpPr>
        <p:spPr>
          <a:xfrm>
            <a:off x="241739" y="1845734"/>
            <a:ext cx="5522453" cy="1513168"/>
          </a:xfrm>
        </p:spPr>
        <p:txBody>
          <a:bodyPr>
            <a:normAutofit lnSpcReduction="10000"/>
          </a:bodyPr>
          <a:lstStyle/>
          <a:p>
            <a:pPr>
              <a:lnSpc>
                <a:spcPct val="150000"/>
              </a:lnSpc>
            </a:pPr>
            <a:r>
              <a:rPr lang="en-US" sz="1600" dirty="0"/>
              <a:t>As part of the application, teams create </a:t>
            </a:r>
            <a:r>
              <a:rPr lang="en-US" sz="1600" dirty="0" smtClean="0"/>
              <a:t>descriptions </a:t>
            </a:r>
            <a:r>
              <a:rPr lang="en-US" sz="1600" dirty="0"/>
              <a:t>that will not be evaluated by the judges. The descriptions of the 20 semi-finalists are published on the FIRST LEGO League Global Innovation Award </a:t>
            </a:r>
            <a:r>
              <a:rPr lang="en-US" sz="1600" dirty="0" smtClean="0"/>
              <a:t>website</a:t>
            </a:r>
            <a:endParaRPr lang="en-US" sz="1600" dirty="0"/>
          </a:p>
        </p:txBody>
      </p:sp>
      <p:sp>
        <p:nvSpPr>
          <p:cNvPr id="4" name="Footer Placeholder 3">
            <a:extLst>
              <a:ext uri="{FF2B5EF4-FFF2-40B4-BE49-F238E27FC236}">
                <a16:creationId xmlns="" xmlns:a16="http://schemas.microsoft.com/office/drawing/2014/main" id="{E6544574-9390-49C1-AA1C-7CA937955DB2}"/>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 xmlns:a16="http://schemas.microsoft.com/office/drawing/2014/main" id="{F3B0337C-14F0-4454-BEAF-8E850F5216D1}"/>
              </a:ext>
            </a:extLst>
          </p:cNvPr>
          <p:cNvPicPr>
            <a:picLocks noChangeAspect="1"/>
          </p:cNvPicPr>
          <p:nvPr/>
        </p:nvPicPr>
        <p:blipFill>
          <a:blip r:embed="rId2"/>
          <a:stretch>
            <a:fillRect/>
          </a:stretch>
        </p:blipFill>
        <p:spPr>
          <a:xfrm>
            <a:off x="5969123" y="1892522"/>
            <a:ext cx="2912441" cy="1638248"/>
          </a:xfrm>
          <a:prstGeom prst="rect">
            <a:avLst/>
          </a:prstGeom>
        </p:spPr>
      </p:pic>
      <p:sp>
        <p:nvSpPr>
          <p:cNvPr id="7" name="TextBox 6"/>
          <p:cNvSpPr txBox="1"/>
          <p:nvPr/>
        </p:nvSpPr>
        <p:spPr>
          <a:xfrm>
            <a:off x="232418" y="368593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241739" y="131443"/>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Description</a:t>
            </a:r>
            <a:endParaRPr lang="en-US" dirty="0"/>
          </a:p>
        </p:txBody>
      </p:sp>
      <p:sp>
        <p:nvSpPr>
          <p:cNvPr id="9" name="Rectangle 8"/>
          <p:cNvSpPr/>
          <p:nvPr/>
        </p:nvSpPr>
        <p:spPr>
          <a:xfrm>
            <a:off x="2359907" y="131442"/>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Innovative Solution</a:t>
            </a:r>
            <a:endParaRPr lang="en-US" dirty="0"/>
          </a:p>
        </p:txBody>
      </p:sp>
    </p:spTree>
    <p:extLst>
      <p:ext uri="{BB962C8B-B14F-4D97-AF65-F5344CB8AC3E}">
        <p14:creationId xmlns:p14="http://schemas.microsoft.com/office/powerpoint/2010/main" val="16057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6B2D6-210B-4784-BA87-0E92F3C174FB}"/>
              </a:ext>
            </a:extLst>
          </p:cNvPr>
          <p:cNvSpPr>
            <a:spLocks noGrp="1"/>
          </p:cNvSpPr>
          <p:nvPr>
            <p:ph type="title"/>
          </p:nvPr>
        </p:nvSpPr>
        <p:spPr/>
        <p:txBody>
          <a:bodyPr/>
          <a:lstStyle/>
          <a:p>
            <a:r>
              <a:rPr lang="en-US" dirty="0"/>
              <a:t>Understanding the GIA </a:t>
            </a:r>
            <a:r>
              <a:rPr lang="en-US" dirty="0" smtClean="0"/>
              <a:t>Rubric</a:t>
            </a:r>
            <a:endParaRPr lang="en-US" dirty="0"/>
          </a:p>
        </p:txBody>
      </p:sp>
      <p:sp>
        <p:nvSpPr>
          <p:cNvPr id="3" name="Content Placeholder 2">
            <a:extLst>
              <a:ext uri="{FF2B5EF4-FFF2-40B4-BE49-F238E27FC236}">
                <a16:creationId xmlns="" xmlns:a16="http://schemas.microsoft.com/office/drawing/2014/main" id="{48E36AA5-28E3-4749-9659-61530C4E2F6E}"/>
              </a:ext>
            </a:extLst>
          </p:cNvPr>
          <p:cNvSpPr>
            <a:spLocks noGrp="1"/>
          </p:cNvSpPr>
          <p:nvPr>
            <p:ph idx="1"/>
          </p:nvPr>
        </p:nvSpPr>
        <p:spPr>
          <a:xfrm>
            <a:off x="241739" y="1845734"/>
            <a:ext cx="4874271" cy="4023360"/>
          </a:xfrm>
        </p:spPr>
        <p:txBody>
          <a:bodyPr>
            <a:noAutofit/>
          </a:bodyPr>
          <a:lstStyle/>
          <a:p>
            <a:pPr>
              <a:lnSpc>
                <a:spcPct val="150000"/>
              </a:lnSpc>
            </a:pPr>
            <a:r>
              <a:rPr lang="en-US" sz="1800" b="1" dirty="0" smtClean="0">
                <a:solidFill>
                  <a:srgbClr val="FF0000"/>
                </a:solidFill>
              </a:rPr>
              <a:t>Problem </a:t>
            </a:r>
            <a:r>
              <a:rPr lang="en-US" sz="1800" b="1" dirty="0">
                <a:solidFill>
                  <a:srgbClr val="FF0000"/>
                </a:solidFill>
              </a:rPr>
              <a:t>Identification: </a:t>
            </a:r>
            <a:r>
              <a:rPr lang="en-US" sz="1400" dirty="0" smtClean="0"/>
              <a:t>The </a:t>
            </a:r>
            <a:r>
              <a:rPr lang="en-US" sz="1400" dirty="0"/>
              <a:t>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smtClean="0"/>
              <a:t>The </a:t>
            </a:r>
            <a:r>
              <a:rPr lang="en-US" sz="1400" dirty="0"/>
              <a:t>team needs to explain why their solution is original, innovative, and will have a large impact on others</a:t>
            </a:r>
            <a:r>
              <a:rPr lang="en-US" sz="1400" dirty="0" smtClean="0"/>
              <a:t>.</a:t>
            </a:r>
          </a:p>
          <a:p>
            <a:pPr>
              <a:lnSpc>
                <a:spcPct val="150000"/>
              </a:lnSpc>
            </a:pPr>
            <a:r>
              <a:rPr lang="en-US" sz="1700" b="1" dirty="0">
                <a:solidFill>
                  <a:srgbClr val="0070C0"/>
                </a:solidFill>
              </a:rPr>
              <a:t>Solution Development: </a:t>
            </a:r>
            <a:r>
              <a:rPr lang="en-US" sz="1300" dirty="0" smtClean="0"/>
              <a:t>The </a:t>
            </a:r>
            <a:r>
              <a:rPr lang="en-US" sz="1300" dirty="0"/>
              <a:t>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 xmlns:a16="http://schemas.microsoft.com/office/drawing/2014/main" id="{63C17151-E14B-42D6-B396-8A67316B7A7A}"/>
              </a:ext>
            </a:extLst>
          </p:cNvPr>
          <p:cNvSpPr>
            <a:spLocks noGrp="1"/>
          </p:cNvSpPr>
          <p:nvPr>
            <p:ph type="ftr" sz="quarter" idx="11"/>
          </p:nvPr>
        </p:nvSpPr>
        <p:spPr/>
        <p:txBody>
          <a:bodyPr/>
          <a:lstStyle/>
          <a:p>
            <a:r>
              <a:rPr lang="en-US" smtClean="0"/>
              <a:t>Copyright 2017, EV3Lessons.com (Last Edit 8/26/2017)</a:t>
            </a:r>
            <a:endParaRPr lang="en-US" dirty="0"/>
          </a:p>
        </p:txBody>
      </p:sp>
      <p:sp>
        <p:nvSpPr>
          <p:cNvPr id="5" name="Slide Number Placeholder 4">
            <a:extLst>
              <a:ext uri="{FF2B5EF4-FFF2-40B4-BE49-F238E27FC236}">
                <a16:creationId xmlns=""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28774</TotalTime>
  <Words>1743</Words>
  <Application>Microsoft Macintosh PowerPoint</Application>
  <PresentationFormat>On-screen Show (4:3)</PresentationFormat>
  <Paragraphs>130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Wingdings</vt:lpstr>
      <vt:lpstr>Arial</vt:lpstr>
      <vt:lpstr>Retrospect</vt:lpstr>
      <vt:lpstr>Global Innovation Award (GIA)</vt:lpstr>
      <vt:lpstr>About Us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164</cp:revision>
  <cp:lastPrinted>2017-08-25T20:33:50Z</cp:lastPrinted>
  <dcterms:created xsi:type="dcterms:W3CDTF">2017-08-13T17:46:18Z</dcterms:created>
  <dcterms:modified xsi:type="dcterms:W3CDTF">2017-08-26T20:06:20Z</dcterms:modified>
</cp:coreProperties>
</file>