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 id="2147483726" r:id="rId2"/>
  </p:sldMasterIdLst>
  <p:notesMasterIdLst>
    <p:notesMasterId r:id="rId9"/>
  </p:notesMasterIdLst>
  <p:handoutMasterIdLst>
    <p:handoutMasterId r:id="rId10"/>
  </p:handoutMasterIdLst>
  <p:sldIdLst>
    <p:sldId id="408" r:id="rId3"/>
    <p:sldId id="412" r:id="rId4"/>
    <p:sldId id="411" r:id="rId5"/>
    <p:sldId id="413" r:id="rId6"/>
    <p:sldId id="414" r:id="rId7"/>
    <p:sldId id="41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78" autoAdjust="0"/>
    <p:restoredTop sz="96271" autoAdjust="0"/>
  </p:normalViewPr>
  <p:slideViewPr>
    <p:cSldViewPr snapToGrid="0" snapToObjects="1">
      <p:cViewPr>
        <p:scale>
          <a:sx n="114" d="100"/>
          <a:sy n="114" d="100"/>
        </p:scale>
        <p:origin x="152" y="328"/>
      </p:cViewPr>
      <p:guideLst>
        <p:guide orient="horz" pos="2160"/>
        <p:guide pos="2880"/>
      </p:guideLst>
    </p:cSldViewPr>
  </p:slideViewPr>
  <p:outlineViewPr>
    <p:cViewPr>
      <p:scale>
        <a:sx n="33" d="100"/>
        <a:sy n="33" d="100"/>
      </p:scale>
      <p:origin x="0" y="-144"/>
    </p:cViewPr>
  </p:outlineViewPr>
  <p:notesTextViewPr>
    <p:cViewPr>
      <p:scale>
        <a:sx n="100" d="100"/>
        <a:sy n="100" d="100"/>
      </p:scale>
      <p:origin x="0" y="0"/>
    </p:cViewPr>
  </p:notesTextViewPr>
  <p:sorterViewPr>
    <p:cViewPr>
      <p:scale>
        <a:sx n="158" d="100"/>
        <a:sy n="158" d="100"/>
      </p:scale>
      <p:origin x="0" y="-1992"/>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dirty="0"/>
          </a:p>
        </p:txBody>
      </p:sp>
    </p:spTree>
    <p:extLst>
      <p:ext uri="{BB962C8B-B14F-4D97-AF65-F5344CB8AC3E}">
        <p14:creationId xmlns:p14="http://schemas.microsoft.com/office/powerpoint/2010/main" val="170935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53214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9C9D81-F438-2745-97F8-133E36EABB88}"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69DBC-D0EA-1348-A177-C5B80AE4E5F5}"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D34F3-3106-0444-A80B-70FBE92F0820}"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A20EFF-D518-0C45-8B36-230F665B46CE}"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51FF3-7E08-B649-A0F3-75C19A4AACD4}"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9E441-753E-E44E-AD1B-C957042FBCD6}"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EFCFF9-AF5F-BF49-90F0-DDF41B6CC7B8}"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152A46-DD1F-3C41-B574-11ADB24DA25A}" type="datetime1">
              <a:rPr lang="en-US" smtClean="0"/>
              <a:t>11/14/15</a:t>
            </a:fld>
            <a:endParaRPr lang="en-US"/>
          </a:p>
        </p:txBody>
      </p:sp>
      <p:sp>
        <p:nvSpPr>
          <p:cNvPr id="8" name="Footer Placeholder 7"/>
          <p:cNvSpPr>
            <a:spLocks noGrp="1"/>
          </p:cNvSpPr>
          <p:nvPr>
            <p:ph type="ftr" sz="quarter" idx="11"/>
          </p:nvPr>
        </p:nvSpPr>
        <p:spPr/>
        <p:txBody>
          <a:bodyPr/>
          <a:lstStyle/>
          <a:p>
            <a:r>
              <a:rPr lang="en-US" smtClean="0"/>
              <a:t>Copyright © EV3Lessons.com 2015 (Last edit: 11/14/2015)</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37F69-D527-6B4B-A600-FE540023F5CD}" type="datetime1">
              <a:rPr lang="en-US" smtClean="0"/>
              <a:t>11/14/15</a:t>
            </a:fld>
            <a:endParaRPr lang="en-US"/>
          </a:p>
        </p:txBody>
      </p:sp>
      <p:sp>
        <p:nvSpPr>
          <p:cNvPr id="4" name="Footer Placeholder 3"/>
          <p:cNvSpPr>
            <a:spLocks noGrp="1"/>
          </p:cNvSpPr>
          <p:nvPr>
            <p:ph type="ftr" sz="quarter" idx="11"/>
          </p:nvPr>
        </p:nvSpPr>
        <p:spPr/>
        <p:txBody>
          <a:bodyPr/>
          <a:lstStyle/>
          <a:p>
            <a:r>
              <a:rPr lang="en-US" smtClean="0"/>
              <a:t>Copyright © EV3Lessons.com 2015 (Last edit: 11/14/2015)</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1E19C-0B3A-BA4F-8CC8-5C94F6CE09E7}" type="datetime1">
              <a:rPr lang="en-US" smtClean="0"/>
              <a:t>11/14/15</a:t>
            </a:fld>
            <a:endParaRPr lang="en-US"/>
          </a:p>
        </p:txBody>
      </p:sp>
      <p:sp>
        <p:nvSpPr>
          <p:cNvPr id="3" name="Footer Placeholder 2"/>
          <p:cNvSpPr>
            <a:spLocks noGrp="1"/>
          </p:cNvSpPr>
          <p:nvPr>
            <p:ph type="ftr" sz="quarter" idx="11"/>
          </p:nvPr>
        </p:nvSpPr>
        <p:spPr/>
        <p:txBody>
          <a:bodyPr/>
          <a:lstStyle/>
          <a:p>
            <a:r>
              <a:rPr lang="en-US" smtClean="0"/>
              <a:t>Copyright © EV3Lessons.com 2015 (Last edit: 11/14/2015)</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4E0B0-151A-B342-B6EE-B8B0DFBE9EDE}"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FF5A97-22EB-F942-8CE0-FED47BEA1C55}"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EDB43-6DCF-EB49-AAAF-BEB9124C4886}"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217AB-BDE9-2344-99E0-68D39B1E84AD}"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58C23-8D55-D042-9EF2-B4D519730B0D}"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2867D50-624D-CF40-BC8F-1C1D6079E728}" type="datetime1">
              <a:rPr lang="en-US" smtClean="0"/>
              <a:t>11/14/15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Copyright © EV3Lessons.com 2015 (Last edit: 11/14/2015)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2E88C5F-AE01-8F4F-9DD6-CDC18A107922}"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5BFA7E-4E72-FD4F-B627-1C3E5D03F598}" type="datetime1">
              <a:rPr lang="en-US" smtClean="0"/>
              <a:t>11/14/15</a:t>
            </a:fld>
            <a:endParaRPr lang="en-US"/>
          </a:p>
        </p:txBody>
      </p:sp>
      <p:sp>
        <p:nvSpPr>
          <p:cNvPr id="8" name="Footer Placeholder 7"/>
          <p:cNvSpPr>
            <a:spLocks noGrp="1"/>
          </p:cNvSpPr>
          <p:nvPr>
            <p:ph type="ftr" sz="quarter" idx="11"/>
          </p:nvPr>
        </p:nvSpPr>
        <p:spPr/>
        <p:txBody>
          <a:bodyPr/>
          <a:lstStyle/>
          <a:p>
            <a:r>
              <a:rPr lang="en-US" smtClean="0"/>
              <a:t>Copyright © EV3Lessons.com 2015 (Last edit: 11/14/2015)</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6BBE9-3123-1046-8D4F-85383600DC81}" type="datetime1">
              <a:rPr lang="en-US" smtClean="0"/>
              <a:t>11/14/15</a:t>
            </a:fld>
            <a:endParaRPr lang="en-US"/>
          </a:p>
        </p:txBody>
      </p:sp>
      <p:sp>
        <p:nvSpPr>
          <p:cNvPr id="4" name="Footer Placeholder 3"/>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964FD-8438-3E4C-8DC8-F2C04E7E2D5B}" type="datetime1">
              <a:rPr lang="en-US" smtClean="0"/>
              <a:t>11/14/15</a:t>
            </a:fld>
            <a:endParaRPr lang="en-US"/>
          </a:p>
        </p:txBody>
      </p:sp>
      <p:sp>
        <p:nvSpPr>
          <p:cNvPr id="3" name="Footer Placeholder 2"/>
          <p:cNvSpPr>
            <a:spLocks noGrp="1"/>
          </p:cNvSpPr>
          <p:nvPr>
            <p:ph type="ftr" sz="quarter" idx="11"/>
          </p:nvPr>
        </p:nvSpPr>
        <p:spPr/>
        <p:txBody>
          <a:bodyPr/>
          <a:lstStyle/>
          <a:p>
            <a:r>
              <a:rPr lang="en-US" smtClean="0"/>
              <a:t>Copyright © EV3Lessons.com 2015 (Last edit: 11/14/2015)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A6C56-32AA-B641-85F1-74D62CA09F46}"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4AC1E-9729-7147-9ECF-9E7B6B69E947}"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F676CE2-3EE8-354F-B923-0AA8488C6ED8}" type="datetime1">
              <a:rPr lang="en-US" smtClean="0"/>
              <a:t>11/14/15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Copyright © EV3Lessons.com 2015 (Last edit: 11/14/2015)</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5710A-6085-B441-B442-516A904B4789}" type="datetime1">
              <a:rPr lang="en-US" smtClean="0"/>
              <a:t>11/14/15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EV3Lessons.com 2015 (Last edit: 11/14/2015)</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0936" y="3510939"/>
            <a:ext cx="4927357" cy="523220"/>
          </a:xfrm>
          <a:prstGeom prst="rect">
            <a:avLst/>
          </a:prstGeom>
          <a:noFill/>
        </p:spPr>
        <p:txBody>
          <a:bodyPr wrap="square" rtlCol="0">
            <a:spAutoFit/>
          </a:bodyPr>
          <a:lstStyle/>
          <a:p>
            <a:pPr algn="ctr"/>
            <a:r>
              <a:rPr lang="en-US" sz="2800" dirty="0" smtClean="0">
                <a:solidFill>
                  <a:srgbClr val="FF0000"/>
                </a:solidFill>
              </a:rPr>
              <a:t>How to Use EV3 Lessons</a:t>
            </a:r>
          </a:p>
        </p:txBody>
      </p:sp>
      <p:pic>
        <p:nvPicPr>
          <p:cNvPr id="1026" name="Picture 2"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063" y="1678963"/>
            <a:ext cx="4231698" cy="15717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37626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STRUCTURE</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Arial"/>
              <a:buChar char="•"/>
            </a:pPr>
            <a:r>
              <a:rPr lang="en-US" u="sng" dirty="0" smtClean="0"/>
              <a:t>Beginner Lessons</a:t>
            </a:r>
            <a:r>
              <a:rPr lang="en-US" dirty="0" smtClean="0"/>
              <a:t>: </a:t>
            </a:r>
            <a:r>
              <a:rPr lang="en-US" b="0" dirty="0" smtClean="0"/>
              <a:t>These lessons will teach you to move and turn the robot, use the sensors, and use loops and switches. </a:t>
            </a:r>
          </a:p>
          <a:p>
            <a:pPr marL="457200" indent="-457200">
              <a:buFont typeface="Arial"/>
              <a:buChar char="•"/>
            </a:pPr>
            <a:r>
              <a:rPr lang="en-US" u="sng" dirty="0"/>
              <a:t>Intermediate </a:t>
            </a:r>
            <a:r>
              <a:rPr lang="en-US" u="sng" dirty="0" smtClean="0"/>
              <a:t>Lessons</a:t>
            </a:r>
            <a:r>
              <a:rPr lang="en-US" dirty="0" smtClean="0"/>
              <a:t>: </a:t>
            </a:r>
            <a:r>
              <a:rPr lang="en-US" b="0" dirty="0" smtClean="0"/>
              <a:t>These </a:t>
            </a:r>
            <a:r>
              <a:rPr lang="en-US" b="0" dirty="0"/>
              <a:t>lessons </a:t>
            </a:r>
            <a:r>
              <a:rPr lang="en-US" b="0" dirty="0" smtClean="0"/>
              <a:t>introduce more advanced programming techniques such as My Blocks, variables</a:t>
            </a:r>
            <a:r>
              <a:rPr lang="en-US" b="0" dirty="0"/>
              <a:t>, </a:t>
            </a:r>
            <a:r>
              <a:rPr lang="en-US" b="0" dirty="0" smtClean="0"/>
              <a:t>parallel beams, calibration and math</a:t>
            </a:r>
            <a:r>
              <a:rPr lang="en-US" b="0" dirty="0"/>
              <a:t>/logic </a:t>
            </a:r>
            <a:r>
              <a:rPr lang="en-US" b="0" dirty="0" smtClean="0"/>
              <a:t>blocks. </a:t>
            </a:r>
          </a:p>
          <a:p>
            <a:pPr marL="457200" indent="-457200">
              <a:buFont typeface="Arial"/>
              <a:buChar char="•"/>
            </a:pPr>
            <a:r>
              <a:rPr lang="en-US" u="sng" dirty="0" smtClean="0"/>
              <a:t>Advanced Lessons</a:t>
            </a:r>
            <a:r>
              <a:rPr lang="en-US" dirty="0" smtClean="0"/>
              <a:t>: </a:t>
            </a:r>
            <a:r>
              <a:rPr lang="en-US" b="0" dirty="0" smtClean="0"/>
              <a:t>These lessons assume that you are comfortable using all the blocks in the EV3 environment. The advanced lessons teach you to more </a:t>
            </a:r>
            <a:r>
              <a:rPr lang="en-US" b="0" dirty="0"/>
              <a:t>sophisticated programs such as menu </a:t>
            </a:r>
            <a:r>
              <a:rPr lang="en-US" b="0" dirty="0" smtClean="0"/>
              <a:t>systems, proportional line followers, squaring on lines and stall detection techniques.</a:t>
            </a:r>
          </a:p>
          <a:p>
            <a:pPr marL="457200" indent="-457200">
              <a:buFont typeface="Arial"/>
              <a:buChar char="•"/>
            </a:pPr>
            <a:r>
              <a:rPr lang="en-US" b="0" dirty="0" smtClean="0"/>
              <a:t>Beginner Lessons are designed to be done in order. Intermediate and Advanced Lessons may be done out of order.  Lessons usually mention specific pre-requisites when needed</a:t>
            </a:r>
            <a:r>
              <a:rPr lang="en-US" b="0" dirty="0" smtClean="0"/>
              <a:t>.</a:t>
            </a:r>
          </a:p>
          <a:p>
            <a:pPr marL="457200" indent="-457200">
              <a:buFont typeface="Arial"/>
              <a:buChar char="•"/>
            </a:pPr>
            <a:r>
              <a:rPr lang="en-US" b="0" dirty="0" smtClean="0"/>
              <a:t>If you print the lessons out, make sure to return to the site often to check the date on the bottom of the page to make sure you have the latest version of the lesson.</a:t>
            </a:r>
          </a:p>
          <a:p>
            <a:pPr marL="457200" indent="-457200">
              <a:buFont typeface="Arial"/>
              <a:buChar char="•"/>
            </a:pPr>
            <a:r>
              <a:rPr lang="en-US" b="0" dirty="0" smtClean="0"/>
              <a:t>To be notified of updates, new lessons and more, go to Contacts.</a:t>
            </a:r>
            <a:endParaRPr lang="en-US" b="0" dirty="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1"/>
          </p:nvPr>
        </p:nvSpPr>
        <p:spPr>
          <a:xfrm>
            <a:off x="457200" y="6492875"/>
            <a:ext cx="3862552" cy="283845"/>
          </a:xfrm>
        </p:spPr>
        <p:txBody>
          <a:bodyPr/>
          <a:lstStyle/>
          <a:p>
            <a:r>
              <a:rPr lang="en-US" smtClean="0"/>
              <a:t>Copyright © EV3Lessons.com 2015 (Last edit: 11/14/2015)</a:t>
            </a:r>
            <a:endParaRPr lang="en-US"/>
          </a:p>
        </p:txBody>
      </p:sp>
    </p:spTree>
    <p:extLst>
      <p:ext uri="{BB962C8B-B14F-4D97-AF65-F5344CB8AC3E}">
        <p14:creationId xmlns:p14="http://schemas.microsoft.com/office/powerpoint/2010/main" val="159417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Structure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Each lesson starts with a list of objectives and ends with a challenge</a:t>
            </a:r>
          </a:p>
          <a:p>
            <a:pPr marL="457200" indent="-457200">
              <a:buFont typeface="+mj-lt"/>
              <a:buAutoNum type="arabicPeriod"/>
            </a:pPr>
            <a:r>
              <a:rPr lang="en-US" dirty="0" smtClean="0"/>
              <a:t>In most lessons, we provide hints in the form of </a:t>
            </a:r>
            <a:r>
              <a:rPr lang="en-US" dirty="0" err="1" smtClean="0"/>
              <a:t>Pseudocode</a:t>
            </a:r>
            <a:r>
              <a:rPr lang="en-US" dirty="0" smtClean="0"/>
              <a:t>.  Students who need a hint should look at the </a:t>
            </a:r>
            <a:r>
              <a:rPr lang="en-US" dirty="0" err="1" smtClean="0"/>
              <a:t>Pseudocode</a:t>
            </a:r>
            <a:r>
              <a:rPr lang="en-US" dirty="0" smtClean="0"/>
              <a:t>.</a:t>
            </a:r>
          </a:p>
          <a:p>
            <a:pPr marL="457200" indent="-457200">
              <a:buFont typeface="+mj-lt"/>
              <a:buAutoNum type="arabicPeriod"/>
            </a:pPr>
            <a:r>
              <a:rPr lang="en-US" dirty="0" smtClean="0"/>
              <a:t>We provide a challenge solution as well (both as a screenshot as well as in EV3 Code)</a:t>
            </a:r>
          </a:p>
          <a:p>
            <a:pPr marL="457200" indent="-457200">
              <a:buFont typeface="+mj-lt"/>
              <a:buAutoNum type="arabicPeriod"/>
            </a:pPr>
            <a:r>
              <a:rPr lang="en-US" dirty="0" smtClean="0"/>
              <a:t>A discussion guide is included after the challenge that will help understand the main objectives</a:t>
            </a:r>
          </a:p>
          <a:p>
            <a:pPr marL="457200" indent="-457200">
              <a:buFont typeface="+mj-lt"/>
              <a:buAutoNum type="arabicPeriod"/>
            </a:pPr>
            <a:r>
              <a:rPr lang="en-US" dirty="0" smtClean="0"/>
              <a:t>Many lessons have companion worksheets for students.  More will be added over time.</a:t>
            </a:r>
          </a:p>
        </p:txBody>
      </p:sp>
      <p:sp>
        <p:nvSpPr>
          <p:cNvPr id="4" name="Footer Placeholder 3"/>
          <p:cNvSpPr>
            <a:spLocks noGrp="1"/>
          </p:cNvSpPr>
          <p:nvPr>
            <p:ph type="ftr" sz="quarter" idx="11"/>
          </p:nvPr>
        </p:nvSpPr>
        <p:spPr>
          <a:xfrm>
            <a:off x="457199" y="6492875"/>
            <a:ext cx="4009697" cy="283845"/>
          </a:xfrm>
        </p:spPr>
        <p:txBody>
          <a:bodyPr/>
          <a:lstStyle/>
          <a:p>
            <a:r>
              <a:rPr lang="en-US" dirty="0" smtClean="0"/>
              <a:t>Copyright © EV3Lessons.com 2015 (Last edit: 11/14/2015)</a:t>
            </a:r>
            <a:endParaRPr lang="en-US" dirty="0"/>
          </a:p>
        </p:txBody>
      </p:sp>
    </p:spTree>
    <p:extLst>
      <p:ext uri="{BB962C8B-B14F-4D97-AF65-F5344CB8AC3E}">
        <p14:creationId xmlns:p14="http://schemas.microsoft.com/office/powerpoint/2010/main" val="282043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LESSONS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94930149"/>
              </p:ext>
            </p:extLst>
          </p:nvPr>
        </p:nvGraphicFramePr>
        <p:xfrm>
          <a:off x="378639" y="853173"/>
          <a:ext cx="8245476" cy="5569702"/>
        </p:xfrm>
        <a:graphic>
          <a:graphicData uri="http://schemas.openxmlformats.org/drawingml/2006/table">
            <a:tbl>
              <a:tblPr firstRow="1" bandRow="1">
                <a:tableStyleId>{69CF1AB2-1976-4502-BF36-3FF5EA218861}</a:tableStyleId>
              </a:tblPr>
              <a:tblGrid>
                <a:gridCol w="2748492"/>
                <a:gridCol w="2748492"/>
                <a:gridCol w="2748492"/>
              </a:tblGrid>
              <a:tr h="1637782">
                <a:tc>
                  <a:txBody>
                    <a:bodyPr/>
                    <a:lstStyle/>
                    <a:p>
                      <a:pPr algn="ctr"/>
                      <a:r>
                        <a:rPr lang="en-US" sz="1600" dirty="0" smtClean="0"/>
                        <a:t>Beginner</a:t>
                      </a:r>
                      <a:endParaRPr lang="en-US" sz="1600" dirty="0" smtClean="0">
                        <a:solidFill>
                          <a:schemeClr val="tx1"/>
                        </a:solidFill>
                      </a:endParaRPr>
                    </a:p>
                  </a:txBody>
                  <a:tcPr>
                    <a:solidFill>
                      <a:schemeClr val="bg2">
                        <a:lumMod val="60000"/>
                        <a:lumOff val="40000"/>
                      </a:schemeClr>
                    </a:solidFill>
                  </a:tcPr>
                </a:tc>
                <a:tc>
                  <a:txBody>
                    <a:bodyPr/>
                    <a:lstStyle/>
                    <a:p>
                      <a:pPr algn="ctr"/>
                      <a:r>
                        <a:rPr lang="en-US" sz="1600" dirty="0" smtClean="0"/>
                        <a:t>Intermediate</a:t>
                      </a:r>
                      <a:endParaRPr lang="en-US" sz="1600" dirty="0">
                        <a:solidFill>
                          <a:schemeClr val="tx1"/>
                        </a:solidFill>
                      </a:endParaRPr>
                    </a:p>
                  </a:txBody>
                  <a:tcPr>
                    <a:solidFill>
                      <a:schemeClr val="bg2">
                        <a:lumMod val="60000"/>
                        <a:lumOff val="40000"/>
                      </a:schemeClr>
                    </a:solidFill>
                  </a:tcPr>
                </a:tc>
                <a:tc>
                  <a:txBody>
                    <a:bodyPr/>
                    <a:lstStyle/>
                    <a:p>
                      <a:pPr algn="ctr"/>
                      <a:r>
                        <a:rPr lang="en-US" sz="1600" dirty="0" smtClean="0"/>
                        <a:t>Advanced</a:t>
                      </a:r>
                      <a:endParaRPr lang="en-US" sz="1600" dirty="0">
                        <a:solidFill>
                          <a:schemeClr val="tx1"/>
                        </a:solidFill>
                      </a:endParaRPr>
                    </a:p>
                  </a:txBody>
                  <a:tcPr>
                    <a:solidFill>
                      <a:schemeClr val="bg2">
                        <a:lumMod val="60000"/>
                        <a:lumOff val="40000"/>
                      </a:schemeClr>
                    </a:solidFill>
                  </a:tcPr>
                </a:tc>
              </a:tr>
              <a:tr h="3721295">
                <a:tc>
                  <a:txBody>
                    <a:bodyPr/>
                    <a:lstStyle/>
                    <a:p>
                      <a:pPr marL="285750" indent="-285750">
                        <a:buFont typeface="Arial"/>
                        <a:buChar char="•"/>
                      </a:pPr>
                      <a:r>
                        <a:rPr lang="en-US" sz="1400" dirty="0" smtClean="0"/>
                        <a:t>Build a Base Robot</a:t>
                      </a:r>
                    </a:p>
                    <a:p>
                      <a:pPr marL="285750" indent="-285750">
                        <a:buFont typeface="Arial"/>
                        <a:buChar char="•"/>
                      </a:pPr>
                      <a:r>
                        <a:rPr lang="en-US" sz="1400" dirty="0" smtClean="0"/>
                        <a:t>Introduction to Brick/Software</a:t>
                      </a:r>
                    </a:p>
                    <a:p>
                      <a:pPr marL="285750" indent="-285750">
                        <a:buFont typeface="Arial"/>
                        <a:buChar char="•"/>
                      </a:pPr>
                      <a:r>
                        <a:rPr lang="en-US" sz="1400" dirty="0" smtClean="0"/>
                        <a:t>Moving</a:t>
                      </a:r>
                      <a:r>
                        <a:rPr lang="en-US" sz="1400" baseline="0" dirty="0" smtClean="0"/>
                        <a:t> </a:t>
                      </a:r>
                      <a:r>
                        <a:rPr lang="en-US" sz="1400" baseline="0" dirty="0" smtClean="0"/>
                        <a:t>Straight</a:t>
                      </a:r>
                    </a:p>
                    <a:p>
                      <a:pPr marL="285750" indent="-285750">
                        <a:buFont typeface="Arial"/>
                        <a:buChar char="•"/>
                      </a:pPr>
                      <a:r>
                        <a:rPr lang="en-US" sz="1400" baseline="0" dirty="0" smtClean="0"/>
                        <a:t>Port View</a:t>
                      </a:r>
                      <a:endParaRPr lang="en-US" sz="1400" baseline="0" dirty="0" smtClean="0"/>
                    </a:p>
                    <a:p>
                      <a:pPr marL="285750" indent="-285750">
                        <a:buFont typeface="Arial"/>
                        <a:buChar char="•"/>
                      </a:pPr>
                      <a:r>
                        <a:rPr lang="en-US" sz="1400" baseline="0" dirty="0" err="1" smtClean="0"/>
                        <a:t>Pseudocode</a:t>
                      </a:r>
                      <a:endParaRPr lang="en-US" sz="1400" baseline="0" dirty="0" smtClean="0"/>
                    </a:p>
                    <a:p>
                      <a:pPr marL="285750" indent="-285750">
                        <a:buFont typeface="Arial"/>
                        <a:buChar char="•"/>
                      </a:pPr>
                      <a:r>
                        <a:rPr lang="en-US" sz="1400" baseline="0" dirty="0" smtClean="0"/>
                        <a:t>Turning</a:t>
                      </a:r>
                    </a:p>
                    <a:p>
                      <a:pPr marL="285750" indent="-285750">
                        <a:buFont typeface="Arial"/>
                        <a:buChar char="•"/>
                      </a:pPr>
                      <a:r>
                        <a:rPr lang="en-US" sz="1400" baseline="0" dirty="0" smtClean="0"/>
                        <a:t>Displaying Text and Graphics</a:t>
                      </a:r>
                    </a:p>
                    <a:p>
                      <a:pPr marL="285750" indent="-285750">
                        <a:buFont typeface="Arial"/>
                        <a:buChar char="•"/>
                      </a:pPr>
                      <a:r>
                        <a:rPr lang="en-US" sz="1400" baseline="0" dirty="0" smtClean="0"/>
                        <a:t>Touch Sensor</a:t>
                      </a:r>
                    </a:p>
                    <a:p>
                      <a:pPr marL="285750" indent="-285750">
                        <a:buFont typeface="Arial"/>
                        <a:buChar char="•"/>
                      </a:pPr>
                      <a:r>
                        <a:rPr lang="en-US" sz="1400" baseline="0" dirty="0" smtClean="0"/>
                        <a:t>Color Sensor</a:t>
                      </a:r>
                    </a:p>
                    <a:p>
                      <a:pPr marL="285750" indent="-285750">
                        <a:buFont typeface="Arial"/>
                        <a:buChar char="•"/>
                      </a:pPr>
                      <a:r>
                        <a:rPr lang="en-US" sz="1400" baseline="0" dirty="0" smtClean="0"/>
                        <a:t>Loops</a:t>
                      </a:r>
                    </a:p>
                    <a:p>
                      <a:pPr marL="285750" indent="-285750">
                        <a:buFont typeface="Arial"/>
                        <a:buChar char="•"/>
                      </a:pPr>
                      <a:r>
                        <a:rPr lang="en-US" sz="1400" baseline="0" dirty="0" smtClean="0"/>
                        <a:t>Switches</a:t>
                      </a:r>
                    </a:p>
                    <a:p>
                      <a:pPr marL="285750" indent="-285750">
                        <a:buFont typeface="Arial"/>
                        <a:buChar char="•"/>
                      </a:pPr>
                      <a:r>
                        <a:rPr lang="en-US" sz="1400" baseline="0" dirty="0" smtClean="0"/>
                        <a:t>Ultrasonic Sensor</a:t>
                      </a:r>
                    </a:p>
                    <a:p>
                      <a:pPr marL="285750" indent="-285750">
                        <a:buFont typeface="Arial"/>
                        <a:buChar char="•"/>
                      </a:pPr>
                      <a:r>
                        <a:rPr lang="en-US" sz="1400" baseline="0" dirty="0" smtClean="0"/>
                        <a:t>Basic Line </a:t>
                      </a:r>
                      <a:r>
                        <a:rPr lang="en-US" sz="1400" baseline="0" dirty="0" smtClean="0"/>
                        <a:t>Follower</a:t>
                      </a:r>
                    </a:p>
                    <a:p>
                      <a:pPr marL="285750" indent="-285750">
                        <a:buFont typeface="Arial"/>
                        <a:buChar char="•"/>
                      </a:pPr>
                      <a:r>
                        <a:rPr lang="en-US" sz="1400" baseline="0" dirty="0" smtClean="0"/>
                        <a:t>Moving an Object</a:t>
                      </a:r>
                      <a:endParaRPr lang="en-US" sz="1400" baseline="0" dirty="0" smtClean="0"/>
                    </a:p>
                    <a:p>
                      <a:pPr marL="285750" indent="-285750">
                        <a:buFont typeface="Arial"/>
                        <a:buChar char="•"/>
                      </a:pPr>
                      <a:r>
                        <a:rPr lang="en-US" sz="1400" baseline="0" dirty="0" smtClean="0"/>
                        <a:t>Basic Sequencer</a:t>
                      </a:r>
                    </a:p>
                    <a:p>
                      <a:pPr marL="285750" indent="-285750">
                        <a:buFont typeface="Arial"/>
                        <a:buChar char="•"/>
                      </a:pPr>
                      <a:r>
                        <a:rPr lang="en-US" sz="1400" baseline="0" dirty="0" smtClean="0"/>
                        <a:t>Final Challenge</a:t>
                      </a:r>
                    </a:p>
                  </a:txBody>
                  <a:tcPr>
                    <a:solidFill>
                      <a:srgbClr val="FFFFFF"/>
                    </a:solidFill>
                  </a:tcPr>
                </a:tc>
                <a:tc>
                  <a:txBody>
                    <a:bodyPr/>
                    <a:lstStyle/>
                    <a:p>
                      <a:pPr marL="285750" indent="-285750">
                        <a:buFont typeface="Arial"/>
                        <a:buChar char="•"/>
                      </a:pPr>
                      <a:r>
                        <a:rPr lang="en-US" sz="1400" dirty="0" smtClean="0"/>
                        <a:t>Brick Buttons as Sensors</a:t>
                      </a:r>
                    </a:p>
                    <a:p>
                      <a:pPr marL="285750" indent="-285750">
                        <a:buFont typeface="Arial"/>
                        <a:buChar char="•"/>
                      </a:pPr>
                      <a:r>
                        <a:rPr lang="en-US" sz="1400" dirty="0" smtClean="0"/>
                        <a:t>Data Wires</a:t>
                      </a:r>
                    </a:p>
                    <a:p>
                      <a:pPr marL="285750" indent="-285750">
                        <a:buFont typeface="Arial"/>
                        <a:buChar char="•"/>
                      </a:pPr>
                      <a:r>
                        <a:rPr lang="en-US" sz="1400" dirty="0" smtClean="0"/>
                        <a:t>My </a:t>
                      </a:r>
                      <a:r>
                        <a:rPr lang="en-US" sz="1400" dirty="0" smtClean="0"/>
                        <a:t>Blocks with </a:t>
                      </a:r>
                      <a:r>
                        <a:rPr lang="en-US" sz="1400" dirty="0" smtClean="0"/>
                        <a:t>Inputs</a:t>
                      </a:r>
                      <a:r>
                        <a:rPr lang="en-US" sz="1400" baseline="0" dirty="0" smtClean="0"/>
                        <a:t> and </a:t>
                      </a:r>
                      <a:r>
                        <a:rPr lang="en-US" sz="1400" dirty="0" smtClean="0"/>
                        <a:t>Outputs</a:t>
                      </a:r>
                      <a:endParaRPr lang="en-US" sz="1400" dirty="0" smtClean="0"/>
                    </a:p>
                    <a:p>
                      <a:pPr marL="285750" indent="-285750">
                        <a:buFont typeface="Arial"/>
                        <a:buChar char="•"/>
                      </a:pPr>
                      <a:r>
                        <a:rPr lang="en-US" sz="1400" dirty="0" smtClean="0"/>
                        <a:t>Moving</a:t>
                      </a:r>
                      <a:r>
                        <a:rPr lang="en-US" sz="1400" baseline="0" dirty="0" smtClean="0"/>
                        <a:t> with My Blocks</a:t>
                      </a:r>
                    </a:p>
                    <a:p>
                      <a:pPr marL="285750" indent="-285750">
                        <a:buFont typeface="Arial"/>
                        <a:buChar char="•"/>
                      </a:pPr>
                      <a:r>
                        <a:rPr lang="en-US" sz="1400" baseline="0" dirty="0" smtClean="0"/>
                        <a:t>Turning with My Blocks</a:t>
                      </a:r>
                      <a:endParaRPr lang="en-US" sz="1400" dirty="0" smtClean="0"/>
                    </a:p>
                    <a:p>
                      <a:pPr marL="285750" indent="-285750">
                        <a:buFont typeface="Arial"/>
                        <a:buChar char="•"/>
                      </a:pPr>
                      <a:r>
                        <a:rPr lang="en-US" sz="1400" dirty="0" smtClean="0"/>
                        <a:t>Color</a:t>
                      </a:r>
                      <a:r>
                        <a:rPr lang="en-US" sz="1400" baseline="0" dirty="0" smtClean="0"/>
                        <a:t> Line </a:t>
                      </a:r>
                      <a:r>
                        <a:rPr lang="en-US" sz="1400" dirty="0" smtClean="0"/>
                        <a:t>Follower with My Blocks</a:t>
                      </a:r>
                    </a:p>
                    <a:p>
                      <a:pPr marL="285750" indent="-285750">
                        <a:buFont typeface="Arial"/>
                        <a:buChar char="•"/>
                      </a:pPr>
                      <a:r>
                        <a:rPr lang="en-US" sz="1400" dirty="0" smtClean="0"/>
                        <a:t>Infrared</a:t>
                      </a:r>
                      <a:r>
                        <a:rPr lang="en-US" sz="1400" baseline="0" dirty="0" smtClean="0"/>
                        <a:t> Sensor</a:t>
                      </a:r>
                      <a:endParaRPr lang="en-US" sz="1400" dirty="0" smtClean="0"/>
                    </a:p>
                    <a:p>
                      <a:pPr marL="285750" indent="-285750">
                        <a:buFont typeface="Arial"/>
                        <a:buChar char="•"/>
                      </a:pPr>
                      <a:r>
                        <a:rPr lang="en-US" sz="1400" dirty="0" smtClean="0"/>
                        <a:t>Debugging</a:t>
                      </a:r>
                    </a:p>
                    <a:p>
                      <a:pPr marL="285750" indent="-285750">
                        <a:buFont typeface="Arial"/>
                        <a:buChar char="•"/>
                      </a:pPr>
                      <a:r>
                        <a:rPr lang="en-US" sz="1400" dirty="0" smtClean="0"/>
                        <a:t>Move</a:t>
                      </a:r>
                      <a:r>
                        <a:rPr lang="en-US" sz="1400" baseline="0" dirty="0" smtClean="0"/>
                        <a:t> Blocks</a:t>
                      </a:r>
                    </a:p>
                    <a:p>
                      <a:pPr marL="285750" indent="-285750">
                        <a:buFont typeface="Arial"/>
                        <a:buChar char="•"/>
                      </a:pPr>
                      <a:r>
                        <a:rPr lang="en-US" sz="1400" baseline="0" dirty="0" smtClean="0"/>
                        <a:t>Reliability</a:t>
                      </a:r>
                    </a:p>
                    <a:p>
                      <a:pPr marL="285750" indent="-285750">
                        <a:buFont typeface="Arial"/>
                        <a:buChar char="•"/>
                      </a:pPr>
                      <a:r>
                        <a:rPr lang="en-US" sz="1400" baseline="0" dirty="0" smtClean="0"/>
                        <a:t>Color </a:t>
                      </a:r>
                      <a:r>
                        <a:rPr lang="en-US" sz="1400" baseline="0" dirty="0" smtClean="0"/>
                        <a:t>Sensor Calibration</a:t>
                      </a:r>
                    </a:p>
                    <a:p>
                      <a:pPr marL="285750" indent="-285750">
                        <a:buFont typeface="Arial"/>
                        <a:buChar char="•"/>
                      </a:pPr>
                      <a:r>
                        <a:rPr lang="en-US" sz="1400" baseline="0" dirty="0" smtClean="0"/>
                        <a:t>Variables</a:t>
                      </a:r>
                    </a:p>
                    <a:p>
                      <a:pPr marL="285750" indent="-285750">
                        <a:buFont typeface="Arial"/>
                        <a:buChar char="•"/>
                      </a:pPr>
                      <a:r>
                        <a:rPr lang="en-US" sz="1400" baseline="0" dirty="0" smtClean="0"/>
                        <a:t>Logic Operations and Decision Making</a:t>
                      </a:r>
                    </a:p>
                    <a:p>
                      <a:pPr marL="285750" indent="-285750">
                        <a:buFont typeface="Arial"/>
                        <a:buChar char="•"/>
                      </a:pPr>
                      <a:r>
                        <a:rPr lang="en-US" sz="1400" baseline="0" dirty="0" smtClean="0"/>
                        <a:t>Parallel </a:t>
                      </a:r>
                      <a:r>
                        <a:rPr lang="en-US" sz="1400" baseline="0" dirty="0" smtClean="0"/>
                        <a:t>Beams</a:t>
                      </a:r>
                    </a:p>
                    <a:p>
                      <a:pPr marL="0" indent="0">
                        <a:buFont typeface="Arial"/>
                        <a:buNone/>
                      </a:pPr>
                      <a:endParaRPr lang="en-US" sz="1400" dirty="0"/>
                    </a:p>
                  </a:txBody>
                  <a:tcPr>
                    <a:solidFill>
                      <a:srgbClr val="FFFFFF"/>
                    </a:solidFill>
                  </a:tcPr>
                </a:tc>
                <a:tc>
                  <a:txBody>
                    <a:bodyPr/>
                    <a:lstStyle/>
                    <a:p>
                      <a:pPr marL="285750" indent="-285750">
                        <a:buFont typeface="Arial"/>
                        <a:buChar char="•"/>
                      </a:pPr>
                      <a:r>
                        <a:rPr lang="en-US" sz="1400" dirty="0" smtClean="0"/>
                        <a:t>Parallel</a:t>
                      </a:r>
                      <a:r>
                        <a:rPr lang="en-US" sz="1400" baseline="0" dirty="0" smtClean="0"/>
                        <a:t> Beams </a:t>
                      </a:r>
                      <a:r>
                        <a:rPr lang="en-US" sz="1400" baseline="0" dirty="0" smtClean="0"/>
                        <a:t>Synchronization</a:t>
                      </a:r>
                      <a:endParaRPr lang="en-US" sz="1400" baseline="0" dirty="0" smtClean="0"/>
                    </a:p>
                    <a:p>
                      <a:pPr marL="285750" indent="-285750">
                        <a:buFont typeface="Arial"/>
                        <a:buChar char="•"/>
                      </a:pPr>
                      <a:r>
                        <a:rPr lang="en-US" sz="1400" baseline="0" dirty="0" smtClean="0"/>
                        <a:t>Arrays</a:t>
                      </a:r>
                    </a:p>
                    <a:p>
                      <a:pPr marL="285750" indent="-285750">
                        <a:buFont typeface="Arial"/>
                        <a:buChar char="•"/>
                      </a:pPr>
                      <a:r>
                        <a:rPr lang="en-US" sz="1400" baseline="0" dirty="0" smtClean="0"/>
                        <a:t>Proportional Control</a:t>
                      </a:r>
                    </a:p>
                    <a:p>
                      <a:pPr marL="285750" indent="-285750">
                        <a:buFont typeface="Arial"/>
                        <a:buChar char="•"/>
                      </a:pPr>
                      <a:r>
                        <a:rPr lang="en-US" sz="1400" baseline="0" dirty="0" smtClean="0"/>
                        <a:t>Proportional Line Follower</a:t>
                      </a:r>
                    </a:p>
                    <a:p>
                      <a:pPr marL="285750" indent="-285750">
                        <a:buFont typeface="Arial"/>
                        <a:buChar char="•"/>
                      </a:pPr>
                      <a:r>
                        <a:rPr lang="en-US" sz="1400" baseline="0" dirty="0" smtClean="0"/>
                        <a:t>Proportional 2 Color Line Follower</a:t>
                      </a:r>
                    </a:p>
                    <a:p>
                      <a:pPr marL="285750" indent="-285750">
                        <a:buFont typeface="Arial"/>
                        <a:buChar char="•"/>
                      </a:pPr>
                      <a:r>
                        <a:rPr lang="en-US" sz="1400" baseline="0" dirty="0" smtClean="0"/>
                        <a:t>Ramping Up</a:t>
                      </a:r>
                    </a:p>
                    <a:p>
                      <a:pPr marL="285750" indent="-285750">
                        <a:buFont typeface="Arial"/>
                        <a:buChar char="•"/>
                      </a:pPr>
                      <a:r>
                        <a:rPr lang="en-US" sz="1400" baseline="0" dirty="0" smtClean="0"/>
                        <a:t>Gyro Sensor</a:t>
                      </a:r>
                    </a:p>
                    <a:p>
                      <a:pPr marL="285750" indent="-285750">
                        <a:buFont typeface="Arial"/>
                        <a:buChar char="•"/>
                      </a:pPr>
                      <a:r>
                        <a:rPr lang="en-US" sz="1400" baseline="0" dirty="0" smtClean="0"/>
                        <a:t>Gyro Sensor </a:t>
                      </a:r>
                      <a:r>
                        <a:rPr lang="en-US" sz="1400" baseline="0" dirty="0" smtClean="0"/>
                        <a:t>Turns</a:t>
                      </a:r>
                    </a:p>
                    <a:p>
                      <a:pPr marL="285750" indent="-285750">
                        <a:buFont typeface="Arial"/>
                        <a:buChar char="•"/>
                      </a:pPr>
                      <a:r>
                        <a:rPr lang="en-US" sz="1400" baseline="0" dirty="0" smtClean="0"/>
                        <a:t>Gyro Move Straight and Wall Follow</a:t>
                      </a:r>
                      <a:endParaRPr lang="en-US" sz="1400" baseline="0" dirty="0" smtClean="0"/>
                    </a:p>
                    <a:p>
                      <a:pPr marL="285750" indent="-285750">
                        <a:buFont typeface="Arial"/>
                        <a:buChar char="•"/>
                      </a:pPr>
                      <a:r>
                        <a:rPr lang="en-US" sz="1400" baseline="0" dirty="0" smtClean="0"/>
                        <a:t>Squaring on </a:t>
                      </a:r>
                      <a:r>
                        <a:rPr lang="en-US" sz="1400" baseline="0" dirty="0" smtClean="0"/>
                        <a:t>Lines</a:t>
                      </a:r>
                      <a:endParaRPr lang="en-US" sz="1400" baseline="0" dirty="0" smtClean="0"/>
                    </a:p>
                    <a:p>
                      <a:pPr marL="285750" indent="-285750">
                        <a:buFont typeface="Arial"/>
                        <a:buChar char="•"/>
                      </a:pPr>
                      <a:r>
                        <a:rPr lang="en-US" sz="1400" baseline="0" dirty="0" smtClean="0"/>
                        <a:t>Stall Detection</a:t>
                      </a:r>
                    </a:p>
                    <a:p>
                      <a:pPr marL="285750" indent="-285750">
                        <a:buFont typeface="Arial"/>
                        <a:buChar char="•"/>
                      </a:pPr>
                      <a:r>
                        <a:rPr lang="en-US" sz="1400" baseline="0" dirty="0" smtClean="0"/>
                        <a:t>Menu </a:t>
                      </a:r>
                      <a:r>
                        <a:rPr lang="en-US" sz="1400" baseline="0" dirty="0" smtClean="0"/>
                        <a:t>System</a:t>
                      </a:r>
                    </a:p>
                    <a:p>
                      <a:pPr marL="285750" indent="-285750">
                        <a:buFont typeface="Arial"/>
                        <a:buChar char="•"/>
                      </a:pPr>
                      <a:r>
                        <a:rPr lang="en-US" sz="1400" baseline="0" dirty="0" smtClean="0"/>
                        <a:t>Data Logging</a:t>
                      </a:r>
                      <a:endParaRPr lang="en-US" sz="1400" dirty="0"/>
                    </a:p>
                  </a:txBody>
                  <a:tcPr>
                    <a:solidFill>
                      <a:srgbClr val="FFFFFF"/>
                    </a:solidFill>
                  </a:tcPr>
                </a:tc>
              </a:tr>
            </a:tbl>
          </a:graphicData>
        </a:graphic>
      </p:graphicFrame>
      <p:sp>
        <p:nvSpPr>
          <p:cNvPr id="4" name="Footer Placeholder 3"/>
          <p:cNvSpPr>
            <a:spLocks noGrp="1"/>
          </p:cNvSpPr>
          <p:nvPr>
            <p:ph type="ftr" sz="quarter" idx="11"/>
          </p:nvPr>
        </p:nvSpPr>
        <p:spPr>
          <a:xfrm>
            <a:off x="457199" y="6492875"/>
            <a:ext cx="3894083" cy="283845"/>
          </a:xfrm>
        </p:spPr>
        <p:txBody>
          <a:bodyPr/>
          <a:lstStyle/>
          <a:p>
            <a:r>
              <a:rPr lang="en-US" smtClean="0"/>
              <a:t>Copyright © EV3Lessons.com 2015 (Last edit: 11/14/2015)</a:t>
            </a:r>
            <a:endParaRPr lang="en-US"/>
          </a:p>
        </p:txBody>
      </p:sp>
      <p:pic>
        <p:nvPicPr>
          <p:cNvPr id="7" name="Picture 6"/>
          <p:cNvPicPr>
            <a:picLocks noChangeAspect="1"/>
          </p:cNvPicPr>
          <p:nvPr/>
        </p:nvPicPr>
        <p:blipFill>
          <a:blip r:embed="rId3"/>
          <a:stretch>
            <a:fillRect/>
          </a:stretch>
        </p:blipFill>
        <p:spPr>
          <a:xfrm>
            <a:off x="4180265" y="1219805"/>
            <a:ext cx="579189" cy="1174693"/>
          </a:xfrm>
          <a:prstGeom prst="rect">
            <a:avLst/>
          </a:prstGeom>
        </p:spPr>
      </p:pic>
      <p:pic>
        <p:nvPicPr>
          <p:cNvPr id="10" name="Picture 9"/>
          <p:cNvPicPr>
            <a:picLocks noChangeAspect="1"/>
          </p:cNvPicPr>
          <p:nvPr/>
        </p:nvPicPr>
        <p:blipFill>
          <a:blip r:embed="rId4"/>
          <a:stretch>
            <a:fillRect/>
          </a:stretch>
        </p:blipFill>
        <p:spPr>
          <a:xfrm>
            <a:off x="6981827" y="1219805"/>
            <a:ext cx="571031" cy="1207323"/>
          </a:xfrm>
          <a:prstGeom prst="rect">
            <a:avLst/>
          </a:prstGeom>
        </p:spPr>
      </p:pic>
      <p:pic>
        <p:nvPicPr>
          <p:cNvPr id="11" name="Picture 10"/>
          <p:cNvPicPr>
            <a:picLocks noChangeAspect="1"/>
          </p:cNvPicPr>
          <p:nvPr/>
        </p:nvPicPr>
        <p:blipFill>
          <a:blip r:embed="rId5"/>
          <a:stretch>
            <a:fillRect/>
          </a:stretch>
        </p:blipFill>
        <p:spPr>
          <a:xfrm>
            <a:off x="1469964" y="1219805"/>
            <a:ext cx="579189" cy="1174693"/>
          </a:xfrm>
          <a:prstGeom prst="rect">
            <a:avLst/>
          </a:prstGeom>
        </p:spPr>
      </p:pic>
    </p:spTree>
    <p:extLst>
      <p:ext uri="{BB962C8B-B14F-4D97-AF65-F5344CB8AC3E}">
        <p14:creationId xmlns:p14="http://schemas.microsoft.com/office/powerpoint/2010/main" val="417568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9-11 at 8.53.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559" y="1847416"/>
            <a:ext cx="2606409" cy="3315352"/>
          </a:xfrm>
          <a:prstGeom prst="rect">
            <a:avLst/>
          </a:prstGeom>
        </p:spPr>
      </p:pic>
      <p:sp>
        <p:nvSpPr>
          <p:cNvPr id="2" name="Title 1"/>
          <p:cNvSpPr>
            <a:spLocks noGrp="1"/>
          </p:cNvSpPr>
          <p:nvPr>
            <p:ph type="title"/>
          </p:nvPr>
        </p:nvSpPr>
        <p:spPr/>
        <p:txBody>
          <a:bodyPr/>
          <a:lstStyle/>
          <a:p>
            <a:r>
              <a:rPr lang="en-US" dirty="0" smtClean="0"/>
              <a:t>Quick </a:t>
            </a:r>
            <a:r>
              <a:rPr lang="en-US" dirty="0" smtClean="0"/>
              <a:t>guides</a:t>
            </a:r>
            <a:endParaRPr lang="en-US" dirty="0"/>
          </a:p>
        </p:txBody>
      </p:sp>
      <p:sp>
        <p:nvSpPr>
          <p:cNvPr id="3" name="Content Placeholder 2"/>
          <p:cNvSpPr>
            <a:spLocks noGrp="1"/>
          </p:cNvSpPr>
          <p:nvPr>
            <p:ph idx="1"/>
          </p:nvPr>
        </p:nvSpPr>
        <p:spPr>
          <a:xfrm>
            <a:off x="457199" y="1081444"/>
            <a:ext cx="8245474" cy="4373563"/>
          </a:xfrm>
        </p:spPr>
        <p:txBody>
          <a:bodyPr/>
          <a:lstStyle/>
          <a:p>
            <a:r>
              <a:rPr lang="en-US" dirty="0" smtClean="0"/>
              <a:t>These provide quick </a:t>
            </a:r>
            <a:r>
              <a:rPr lang="en-US" dirty="0" smtClean="0"/>
              <a:t>information on a variety of useful </a:t>
            </a:r>
            <a:r>
              <a:rPr lang="en-US" smtClean="0"/>
              <a:t>topics. </a:t>
            </a:r>
            <a:r>
              <a:rPr lang="en-US" dirty="0" smtClean="0"/>
              <a:t>Use </a:t>
            </a:r>
            <a:r>
              <a:rPr lang="en-US" dirty="0" smtClean="0"/>
              <a:t>them </a:t>
            </a:r>
            <a:r>
              <a:rPr lang="en-US" dirty="0" smtClean="0"/>
              <a:t>as you need – as </a:t>
            </a:r>
            <a:r>
              <a:rPr lang="en-US" dirty="0" smtClean="0"/>
              <a:t>handouts or as </a:t>
            </a:r>
            <a:r>
              <a:rPr lang="en-US" dirty="0" smtClean="0"/>
              <a:t>discussion guides</a:t>
            </a:r>
            <a:endParaRPr lang="en-US" dirty="0"/>
          </a:p>
        </p:txBody>
      </p:sp>
      <p:sp>
        <p:nvSpPr>
          <p:cNvPr id="4" name="Footer Placeholder 3"/>
          <p:cNvSpPr>
            <a:spLocks noGrp="1"/>
          </p:cNvSpPr>
          <p:nvPr>
            <p:ph type="ftr" sz="quarter" idx="11"/>
          </p:nvPr>
        </p:nvSpPr>
        <p:spPr>
          <a:xfrm>
            <a:off x="457200" y="6492875"/>
            <a:ext cx="3820510" cy="283845"/>
          </a:xfrm>
        </p:spPr>
        <p:txBody>
          <a:bodyPr/>
          <a:lstStyle/>
          <a:p>
            <a:r>
              <a:rPr lang="en-US" smtClean="0"/>
              <a:t>Copyright © EV3Lessons.com 2015 (Last edit: 11/14/2015)</a:t>
            </a:r>
            <a:endParaRPr lang="en-US"/>
          </a:p>
        </p:txBody>
      </p:sp>
      <p:pic>
        <p:nvPicPr>
          <p:cNvPr id="7" name="Picture 6" descr="Screen Shot 2015-09-11 at 8.53.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2030154"/>
            <a:ext cx="2565318" cy="3284758"/>
          </a:xfrm>
          <a:prstGeom prst="rect">
            <a:avLst/>
          </a:prstGeom>
        </p:spPr>
      </p:pic>
      <p:pic>
        <p:nvPicPr>
          <p:cNvPr id="8" name="Picture 7" descr="Screen Shot 2015-09-11 at 8.53.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168" y="2710505"/>
            <a:ext cx="2598207" cy="3284758"/>
          </a:xfrm>
          <a:prstGeom prst="rect">
            <a:avLst/>
          </a:prstGeom>
        </p:spPr>
      </p:pic>
      <p:sp>
        <p:nvSpPr>
          <p:cNvPr id="5" name="TextBox 4"/>
          <p:cNvSpPr txBox="1"/>
          <p:nvPr/>
        </p:nvSpPr>
        <p:spPr>
          <a:xfrm>
            <a:off x="4765318" y="1998718"/>
            <a:ext cx="3615558" cy="4339650"/>
          </a:xfrm>
          <a:prstGeom prst="rect">
            <a:avLst/>
          </a:prstGeom>
          <a:noFill/>
        </p:spPr>
        <p:txBody>
          <a:bodyPr wrap="square" rtlCol="0">
            <a:spAutoFit/>
          </a:bodyPr>
          <a:lstStyle/>
          <a:p>
            <a:pPr marL="228600" indent="-228600">
              <a:buFont typeface="+mj-lt"/>
              <a:buAutoNum type="arabicPeriod"/>
            </a:pPr>
            <a:r>
              <a:rPr lang="en-US" sz="1200" dirty="0" smtClean="0"/>
              <a:t>Cable Management 1</a:t>
            </a:r>
          </a:p>
          <a:p>
            <a:pPr marL="228600" indent="-228600">
              <a:buFont typeface="+mj-lt"/>
              <a:buAutoNum type="arabicPeriod"/>
            </a:pPr>
            <a:r>
              <a:rPr lang="en-US" sz="1200" dirty="0" smtClean="0"/>
              <a:t>Cable Management 2</a:t>
            </a:r>
          </a:p>
          <a:p>
            <a:pPr marL="228600" indent="-228600">
              <a:buFont typeface="+mj-lt"/>
              <a:buAutoNum type="arabicPeriod"/>
            </a:pPr>
            <a:r>
              <a:rPr lang="en-US" sz="1200" dirty="0" smtClean="0"/>
              <a:t>FLL Robot Build Guide</a:t>
            </a:r>
          </a:p>
          <a:p>
            <a:pPr marL="228600" indent="-228600">
              <a:buFont typeface="+mj-lt"/>
              <a:buAutoNum type="arabicPeriod"/>
            </a:pPr>
            <a:r>
              <a:rPr lang="en-US" sz="1200" dirty="0" smtClean="0"/>
              <a:t>Using Gears with the EV3</a:t>
            </a:r>
          </a:p>
          <a:p>
            <a:pPr marL="228600" indent="-228600">
              <a:buFont typeface="+mj-lt"/>
              <a:buAutoNum type="arabicPeriod"/>
            </a:pPr>
            <a:r>
              <a:rPr lang="en-US" sz="1200" dirty="0" smtClean="0"/>
              <a:t>One Minute Line Follower</a:t>
            </a:r>
          </a:p>
          <a:p>
            <a:pPr marL="228600" indent="-228600">
              <a:buFont typeface="+mj-lt"/>
              <a:buAutoNum type="arabicPeriod"/>
            </a:pPr>
            <a:r>
              <a:rPr lang="en-US" sz="1200" dirty="0" smtClean="0"/>
              <a:t>Using Sensors: Move Until</a:t>
            </a:r>
          </a:p>
          <a:p>
            <a:pPr marL="228600" indent="-228600">
              <a:buFont typeface="+mj-lt"/>
              <a:buAutoNum type="arabicPeriod"/>
            </a:pPr>
            <a:r>
              <a:rPr lang="en-US" sz="1200" dirty="0" smtClean="0"/>
              <a:t>Color Sensor: Shielding and Calibration</a:t>
            </a:r>
          </a:p>
          <a:p>
            <a:pPr marL="228600" indent="-228600">
              <a:buFont typeface="+mj-lt"/>
              <a:buAutoNum type="arabicPeriod"/>
            </a:pPr>
            <a:r>
              <a:rPr lang="en-US" sz="1200" dirty="0" smtClean="0"/>
              <a:t>My Blocks</a:t>
            </a:r>
          </a:p>
          <a:p>
            <a:pPr marL="228600" indent="-228600">
              <a:buFont typeface="+mj-lt"/>
              <a:buAutoNum type="arabicPeriod"/>
            </a:pPr>
            <a:r>
              <a:rPr lang="en-US" sz="1200" dirty="0" smtClean="0"/>
              <a:t>Myths &amp; Truths About the Gyro</a:t>
            </a:r>
          </a:p>
          <a:p>
            <a:pPr marL="228600" indent="-228600">
              <a:buFont typeface="+mj-lt"/>
              <a:buAutoNum type="arabicPeriod"/>
            </a:pPr>
            <a:r>
              <a:rPr lang="en-US" sz="1200" dirty="0" smtClean="0"/>
              <a:t>Truth About Turns: Pivot Turns</a:t>
            </a:r>
          </a:p>
          <a:p>
            <a:pPr marL="228600" indent="-228600">
              <a:buFont typeface="+mj-lt"/>
              <a:buAutoNum type="arabicPeriod"/>
            </a:pPr>
            <a:r>
              <a:rPr lang="en-US" sz="1200" dirty="0" smtClean="0"/>
              <a:t>Using Comments to Improve Code</a:t>
            </a:r>
          </a:p>
          <a:p>
            <a:pPr marL="228600" indent="-228600">
              <a:buFont typeface="+mj-lt"/>
              <a:buAutoNum type="arabicPeriod"/>
            </a:pPr>
            <a:r>
              <a:rPr lang="en-US" sz="1200" dirty="0" smtClean="0"/>
              <a:t>Engineering Notebook and Sample</a:t>
            </a:r>
          </a:p>
          <a:p>
            <a:pPr marL="228600" indent="-228600">
              <a:buFont typeface="+mj-lt"/>
              <a:buAutoNum type="arabicPeriod"/>
            </a:pPr>
            <a:r>
              <a:rPr lang="en-US" sz="1200" dirty="0" smtClean="0"/>
              <a:t>LEGO CAD &amp; Robot Build Instructions</a:t>
            </a:r>
          </a:p>
          <a:p>
            <a:pPr marL="228600" indent="-228600">
              <a:buFont typeface="+mj-lt"/>
              <a:buAutoNum type="arabicPeriod"/>
            </a:pPr>
            <a:r>
              <a:rPr lang="en-US" sz="1200" dirty="0" smtClean="0"/>
              <a:t>Robot Game Strategy, Strategy Deck</a:t>
            </a:r>
          </a:p>
          <a:p>
            <a:pPr marL="228600" indent="-228600">
              <a:buFont typeface="+mj-lt"/>
              <a:buAutoNum type="arabicPeriod"/>
            </a:pPr>
            <a:r>
              <a:rPr lang="en-US" sz="1200" dirty="0" smtClean="0"/>
              <a:t>Mission Planning Worksheet</a:t>
            </a:r>
          </a:p>
          <a:p>
            <a:pPr marL="228600" indent="-228600">
              <a:buFont typeface="+mj-lt"/>
              <a:buAutoNum type="arabicPeriod"/>
            </a:pPr>
            <a:r>
              <a:rPr lang="en-US" sz="1200" dirty="0" smtClean="0"/>
              <a:t>Learning FLL Runs</a:t>
            </a:r>
          </a:p>
          <a:p>
            <a:pPr marL="228600" indent="-228600">
              <a:buFont typeface="+mj-lt"/>
              <a:buAutoNum type="arabicPeriod"/>
            </a:pPr>
            <a:r>
              <a:rPr lang="en-US" sz="1200" dirty="0" smtClean="0"/>
              <a:t>Edu vs. Home Edition Software</a:t>
            </a:r>
          </a:p>
          <a:p>
            <a:pPr marL="228600" indent="-228600">
              <a:buFont typeface="+mj-lt"/>
              <a:buAutoNum type="arabicPeriod"/>
            </a:pPr>
            <a:r>
              <a:rPr lang="en-US" sz="1200" dirty="0" smtClean="0"/>
              <a:t>EV3 and NXT </a:t>
            </a:r>
            <a:r>
              <a:rPr lang="en-US" sz="1200" dirty="0" err="1" smtClean="0"/>
              <a:t>Compatibiltiy</a:t>
            </a:r>
            <a:endParaRPr lang="en-US" sz="1200" dirty="0" smtClean="0"/>
          </a:p>
          <a:p>
            <a:pPr marL="228600" indent="-228600">
              <a:buFont typeface="+mj-lt"/>
              <a:buAutoNum type="arabicPeriod"/>
            </a:pPr>
            <a:r>
              <a:rPr lang="en-US" sz="1200" dirty="0" smtClean="0"/>
              <a:t>Updating Software/Firmware Home Edition</a:t>
            </a:r>
          </a:p>
          <a:p>
            <a:pPr marL="228600" indent="-228600">
              <a:buFont typeface="+mj-lt"/>
              <a:buAutoNum type="arabicPeriod"/>
            </a:pPr>
            <a:r>
              <a:rPr lang="en-US" sz="1200" dirty="0" smtClean="0"/>
              <a:t>Updating Software/Firmware Edu Edition</a:t>
            </a:r>
          </a:p>
          <a:p>
            <a:pPr marL="228600" indent="-228600">
              <a:buFont typeface="+mj-lt"/>
              <a:buAutoNum type="arabicPeriod"/>
            </a:pPr>
            <a:r>
              <a:rPr lang="en-US" sz="1200" dirty="0" smtClean="0"/>
              <a:t>LEGO Organization Systems</a:t>
            </a:r>
          </a:p>
          <a:p>
            <a:pPr marL="228600" indent="-228600">
              <a:buFont typeface="+mj-lt"/>
              <a:buAutoNum type="arabicPeriod"/>
            </a:pPr>
            <a:r>
              <a:rPr lang="en-US" sz="1200" dirty="0" smtClean="0"/>
              <a:t>Roles and Responsibilities</a:t>
            </a:r>
          </a:p>
          <a:p>
            <a:pPr marL="228600" indent="-228600">
              <a:buFont typeface="+mj-lt"/>
              <a:buAutoNum type="arabicPeriod"/>
            </a:pPr>
            <a:r>
              <a:rPr lang="en-US" sz="1200" dirty="0" smtClean="0"/>
              <a:t>Tournament Checklist</a:t>
            </a:r>
            <a:endParaRPr lang="en-US" sz="12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3795" y="3359595"/>
            <a:ext cx="2362090" cy="3041911"/>
          </a:xfrm>
          <a:prstGeom prst="rect">
            <a:avLst/>
          </a:prstGeom>
          <a:ln w="12700">
            <a:solidFill>
              <a:schemeClr val="tx1"/>
            </a:solidFill>
          </a:ln>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547" y="3154452"/>
            <a:ext cx="2189323" cy="280639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795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91110">
            <a:off x="5246338" y="990154"/>
            <a:ext cx="2899368" cy="21726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752600"/>
            <a:ext cx="4020207" cy="4373563"/>
          </a:xfrm>
        </p:spPr>
        <p:txBody>
          <a:bodyPr/>
          <a:lstStyle/>
          <a:p>
            <a:r>
              <a:rPr lang="en-US" dirty="0" smtClean="0"/>
              <a:t>The resources page contains lots of useful material for FIRST LEGO League teams:</a:t>
            </a:r>
          </a:p>
          <a:p>
            <a:pPr marL="457200" indent="-457200">
              <a:buAutoNum type="arabicParenR"/>
            </a:pPr>
            <a:r>
              <a:rPr lang="en-US" dirty="0" smtClean="0"/>
              <a:t>Trash Trek Scorer</a:t>
            </a:r>
          </a:p>
          <a:p>
            <a:pPr marL="457200" indent="-457200">
              <a:buAutoNum type="arabicParenR"/>
            </a:pPr>
            <a:r>
              <a:rPr lang="en-US" dirty="0" err="1" smtClean="0"/>
              <a:t>Interctive</a:t>
            </a:r>
            <a:r>
              <a:rPr lang="en-US" dirty="0" smtClean="0"/>
              <a:t> Sketch Planner</a:t>
            </a:r>
          </a:p>
          <a:p>
            <a:pPr marL="457200" indent="-457200">
              <a:buAutoNum type="arabicParenR"/>
            </a:pPr>
            <a:r>
              <a:rPr lang="en-US" dirty="0" smtClean="0"/>
              <a:t>Wheel Converter</a:t>
            </a:r>
          </a:p>
          <a:p>
            <a:pPr marL="457200" indent="-457200">
              <a:buAutoNum type="arabicParenR"/>
            </a:pPr>
            <a:r>
              <a:rPr lang="en-US" dirty="0" smtClean="0"/>
              <a:t>Core Value Activities</a:t>
            </a:r>
          </a:p>
          <a:p>
            <a:pPr marL="457200" indent="-457200">
              <a:buAutoNum type="arabicParenR"/>
            </a:pPr>
            <a:r>
              <a:rPr lang="is-IS" dirty="0" smtClean="0"/>
              <a:t>….</a:t>
            </a:r>
            <a:endParaRPr lang="en-US" dirty="0" smtClean="0"/>
          </a:p>
        </p:txBody>
      </p:sp>
      <p:sp>
        <p:nvSpPr>
          <p:cNvPr id="4" name="Footer Placeholder 3"/>
          <p:cNvSpPr>
            <a:spLocks noGrp="1"/>
          </p:cNvSpPr>
          <p:nvPr>
            <p:ph type="ftr" sz="quarter" idx="11"/>
          </p:nvPr>
        </p:nvSpPr>
        <p:spPr>
          <a:xfrm>
            <a:off x="457200" y="6492875"/>
            <a:ext cx="3891776" cy="283845"/>
          </a:xfrm>
        </p:spPr>
        <p:txBody>
          <a:bodyPr/>
          <a:lstStyle/>
          <a:p>
            <a:r>
              <a:rPr lang="en-US" smtClean="0"/>
              <a:t>Copyright © EV3Lessons.com 2015 (Last edit: 11/14/2015)</a:t>
            </a:r>
            <a:endParaRPr lang="en-US"/>
          </a:p>
        </p:txBody>
      </p:sp>
      <p:pic>
        <p:nvPicPr>
          <p:cNvPr id="5" name="Picture 4"/>
          <p:cNvPicPr>
            <a:picLocks noChangeAspect="1"/>
          </p:cNvPicPr>
          <p:nvPr/>
        </p:nvPicPr>
        <p:blipFill>
          <a:blip r:embed="rId3"/>
          <a:stretch>
            <a:fillRect/>
          </a:stretch>
        </p:blipFill>
        <p:spPr>
          <a:xfrm>
            <a:off x="4691095" y="1823360"/>
            <a:ext cx="3130150" cy="2269359"/>
          </a:xfrm>
          <a:prstGeom prst="rect">
            <a:avLst/>
          </a:prstGeom>
          <a:ln w="12700">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28744">
            <a:off x="6215606" y="3646449"/>
            <a:ext cx="2039704" cy="2588012"/>
          </a:xfrm>
          <a:prstGeom prst="rect">
            <a:avLst/>
          </a:prstGeom>
          <a:ln w="12700">
            <a:solidFill>
              <a:schemeClr val="tx1"/>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572372">
            <a:off x="4238253" y="3671115"/>
            <a:ext cx="2105716" cy="2707996"/>
          </a:xfrm>
          <a:prstGeom prst="rect">
            <a:avLst/>
          </a:prstGeom>
          <a:ln w="12700">
            <a:solidFill>
              <a:schemeClr val="tx1"/>
            </a:solidFill>
          </a:ln>
        </p:spPr>
      </p:pic>
    </p:spTree>
    <p:extLst>
      <p:ext uri="{BB962C8B-B14F-4D97-AF65-F5344CB8AC3E}">
        <p14:creationId xmlns:p14="http://schemas.microsoft.com/office/powerpoint/2010/main" val="1247506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6336</TotalTime>
  <Words>591</Words>
  <Application>Microsoft Macintosh PowerPoint</Application>
  <PresentationFormat>On-screen Show (4:3)</PresentationFormat>
  <Paragraphs>102</Paragraphs>
  <Slides>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 Black</vt:lpstr>
      <vt:lpstr>Calibri</vt:lpstr>
      <vt:lpstr>Calibri Light</vt:lpstr>
      <vt:lpstr>Arial</vt:lpstr>
      <vt:lpstr>Essential</vt:lpstr>
      <vt:lpstr>Custom Design</vt:lpstr>
      <vt:lpstr>PowerPoint Presentation</vt:lpstr>
      <vt:lpstr>OVERALL STRUCTURE</vt:lpstr>
      <vt:lpstr>Lesson Structure</vt:lpstr>
      <vt:lpstr>PROGRAMMING LESSONS</vt:lpstr>
      <vt:lpstr>Quick guides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Srinivasan Seshan</cp:lastModifiedBy>
  <cp:revision>10</cp:revision>
  <dcterms:created xsi:type="dcterms:W3CDTF">2014-08-07T02:19:13Z</dcterms:created>
  <dcterms:modified xsi:type="dcterms:W3CDTF">2015-11-14T13:25:16Z</dcterms:modified>
</cp:coreProperties>
</file>