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6"/>
  </p:notesMasterIdLst>
  <p:handoutMasterIdLst>
    <p:handoutMasterId r:id="rId17"/>
  </p:handoutMasterIdLst>
  <p:sldIdLst>
    <p:sldId id="288" r:id="rId2"/>
    <p:sldId id="275" r:id="rId3"/>
    <p:sldId id="282" r:id="rId4"/>
    <p:sldId id="285" r:id="rId5"/>
    <p:sldId id="283" r:id="rId6"/>
    <p:sldId id="286" r:id="rId7"/>
    <p:sldId id="284" r:id="rId8"/>
    <p:sldId id="287" r:id="rId9"/>
    <p:sldId id="276" r:id="rId10"/>
    <p:sldId id="279" r:id="rId11"/>
    <p:sldId id="278" r:id="rId12"/>
    <p:sldId id="277" r:id="rId13"/>
    <p:sldId id="280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21" autoAdjust="0"/>
    <p:restoredTop sz="94613"/>
  </p:normalViewPr>
  <p:slideViewPr>
    <p:cSldViewPr snapToGrid="0" snapToObjects="1">
      <p:cViewPr>
        <p:scale>
          <a:sx n="102" d="100"/>
          <a:sy n="102" d="100"/>
        </p:scale>
        <p:origin x="592" y="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11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5DA4-857E-48D4-B925-A292507E194D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9C43-4233-4E6F-901C-53B1AC243578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A0A-CD50-4073-9819-783B87EA2A07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91B0-9793-4E20-B1C0-05789E599AFE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93C8-A4B5-475B-8881-1E3A68C59707}" type="datetime1">
              <a:rPr lang="en-US" smtClean="0"/>
              <a:t>11/14/15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750E-5C4C-42C0-BB41-1E8AFB62005E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F936-BE64-42E5-A746-CD4F311B44B0}" type="datetime1">
              <a:rPr lang="en-US" smtClean="0"/>
              <a:t>11/14/15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051B-BC27-47B3-A137-F829C092ABC6}" type="datetime1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3CFA-57C3-499D-97FD-9ECE987B201A}" type="datetime1">
              <a:rPr lang="en-US" smtClean="0"/>
              <a:t>11/14/15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4356-E203-47A5-8401-17C16F6227B8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6484-11F7-4A3C-BD01-B3BC579D5E9D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60A6EEC-1BFA-41E7-A0C8-1B652F0E4665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088" y="2713113"/>
            <a:ext cx="818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Picking Up and Moving an Object</a:t>
            </a:r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3" y="5255172"/>
            <a:ext cx="1272848" cy="121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3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Attachment Tips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Reduce errors/time wasted by avoiding adding/removing attachments. Design attachments that can stay on for entire time.</a:t>
            </a:r>
          </a:p>
          <a:p>
            <a:pPr lvl="1"/>
            <a:r>
              <a:rPr lang="en-US" smtClean="0"/>
              <a:t>See Droids Robotics Food Factor run on YouTube for example of very few additions across multiple runs</a:t>
            </a:r>
          </a:p>
          <a:p>
            <a:r>
              <a:rPr lang="en-US" smtClean="0"/>
              <a:t>Removing attachments may be easier, less error-prone than adding them</a:t>
            </a:r>
          </a:p>
          <a:p>
            <a:pPr lvl="1"/>
            <a:r>
              <a:rPr lang="en-US" smtClean="0"/>
              <a:t>See Droids Robotics Senior Solution run on You Tube for example of removing most complex attachments, but not adding more </a:t>
            </a:r>
          </a:p>
          <a:p>
            <a:r>
              <a:rPr lang="en-US" smtClean="0"/>
              <a:t>Reduce space and complexity of attachments by building attachments that can work for multiple missions</a:t>
            </a:r>
          </a:p>
          <a:p>
            <a:pPr lvl="1"/>
            <a:r>
              <a:rPr lang="en-US" smtClean="0"/>
              <a:t>See forklift attachment used in Droids Robotics Nature’s Fury run (You Tube) for its use in multiple missions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9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Attachment Tips Continued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reliable and easy-to-add mechanisms to connect to motors/robot</a:t>
            </a:r>
          </a:p>
          <a:p>
            <a:pPr lvl="1"/>
            <a:r>
              <a:rPr lang="en-US" smtClean="0"/>
              <a:t>Avoid hard to add/remove pins</a:t>
            </a:r>
          </a:p>
          <a:p>
            <a:pPr lvl="1"/>
            <a:r>
              <a:rPr lang="en-US" smtClean="0"/>
              <a:t>Connecting directly to motor can be more reliable (avoids gear slip, etc.) but takes longer</a:t>
            </a:r>
          </a:p>
          <a:p>
            <a:pPr lvl="1"/>
            <a:r>
              <a:rPr lang="en-US" smtClean="0"/>
              <a:t>Using gearing mechanisms to connect to motor can make it easy to add attachment but the connection may not be as reliable</a:t>
            </a:r>
          </a:p>
          <a:p>
            <a:r>
              <a:rPr lang="en-US" smtClean="0"/>
              <a:t>Use gears to deliver power to where you need it on the robot and in the direction that you need it</a:t>
            </a:r>
          </a:p>
          <a:p>
            <a:pPr lvl="1"/>
            <a:r>
              <a:rPr lang="en-US" smtClean="0"/>
              <a:t>Look at various LEGO sets for inspiration on how to connect gears</a:t>
            </a:r>
          </a:p>
          <a:p>
            <a:pPr lvl="1"/>
            <a:r>
              <a:rPr lang="en-US" smtClean="0"/>
              <a:t>Look at books by Isogawa to learn about gearing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7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S.N.A.P Attachments for Droid Bot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84163" y="2133600"/>
            <a:ext cx="4287837" cy="3992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Some features to notice: 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wappable: Easy to put on and take off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o Problem: Strong, reliable connection to motor (hard to remove accidently)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At</a:t>
            </a:r>
            <a:r>
              <a:rPr lang="en-US" dirty="0" smtClean="0">
                <a:solidFill>
                  <a:schemeClr val="tx1"/>
                </a:solidFill>
              </a:rPr>
              <a:t>tachments with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ower: Reliable gearing mechanisms to increase or decrease the power of the attachment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Gearing mechanisms to deliver power to either side of the robot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2260472"/>
            <a:ext cx="4365080" cy="3441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73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720495"/>
          </a:xfrm>
        </p:spPr>
        <p:txBody>
          <a:bodyPr>
            <a:normAutofit/>
          </a:bodyPr>
          <a:lstStyle/>
          <a:p>
            <a:r>
              <a:rPr lang="en-US" dirty="0" smtClean="0"/>
              <a:t>Now that you know how to move an arm on a robot, can you move the arm while moving?</a:t>
            </a:r>
          </a:p>
          <a:p>
            <a:pPr lvl="1"/>
            <a:r>
              <a:rPr lang="en-US" dirty="0" smtClean="0"/>
              <a:t>Check out the Parallel Beams lesson in Intermediate and Advanced</a:t>
            </a:r>
          </a:p>
          <a:p>
            <a:r>
              <a:rPr lang="en-US" dirty="0" smtClean="0"/>
              <a:t>Refer to the Move Blocks Lesson in Intermediate to learn more about the differences between Move Steering and Motor Blocks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2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 tutorial was created by Sanjay Seshan and Arvind Seshan from Droids Robotics.</a:t>
            </a:r>
          </a:p>
          <a:p>
            <a:pPr lvl="1"/>
            <a:r>
              <a:rPr lang="en-US" smtClean="0"/>
              <a:t>Author’s Email: team@droidsrobotics.org</a:t>
            </a:r>
          </a:p>
          <a:p>
            <a:r>
              <a:rPr lang="en-US" smtClean="0"/>
              <a:t>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Learn how to program a robot to move an attachment arm – a powered attachment</a:t>
            </a:r>
          </a:p>
          <a:p>
            <a:r>
              <a:rPr lang="en-US" smtClean="0"/>
              <a:t>Learn how to make useful attachments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Tool: Motor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63" y="1556770"/>
            <a:ext cx="3807386" cy="443739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You can use the Large EV3 Motor or the Medium EV3 Motor for attachment arms</a:t>
            </a:r>
          </a:p>
          <a:p>
            <a:r>
              <a:rPr lang="en-US" dirty="0" smtClean="0"/>
              <a:t>Move Steering vs. Motor Block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For moving your wheels you should use a Move Steering Block that syncs both wheel motors </a:t>
            </a:r>
            <a:r>
              <a:rPr lang="en-US" i="1" dirty="0" smtClean="0"/>
              <a:t>(see Intermediate lesson called Move Blocks to learn about sync)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For moving your attachment your arm, you use either a Medium Motor Block or a Large Motor Block</a:t>
            </a:r>
            <a:r>
              <a:rPr lang="en-US" dirty="0" smtClean="0"/>
              <a:t> because you don’t need to sync your motors.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455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1296" y="4482680"/>
            <a:ext cx="1936953" cy="1452715"/>
          </a:xfrm>
          <a:prstGeom prst="rect">
            <a:avLst/>
          </a:prstGeom>
        </p:spPr>
      </p:pic>
      <p:pic>
        <p:nvPicPr>
          <p:cNvPr id="7" name="Picture 6" descr="45502_713x380_MainProduct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3146" y="1867330"/>
            <a:ext cx="2375104" cy="18075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16591" y="1497998"/>
            <a:ext cx="228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Motor Block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73123" y="4486518"/>
            <a:ext cx="228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Medium Motor Block</a:t>
            </a:r>
            <a:endParaRPr lang="en-US" dirty="0"/>
          </a:p>
        </p:txBody>
      </p:sp>
      <p:pic>
        <p:nvPicPr>
          <p:cNvPr id="12" name="Picture 11" descr="Screen Shot 2014-08-07 at 1.45.3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3123" y="1983376"/>
            <a:ext cx="2282486" cy="932533"/>
          </a:xfrm>
          <a:prstGeom prst="rect">
            <a:avLst/>
          </a:prstGeom>
        </p:spPr>
      </p:pic>
      <p:pic>
        <p:nvPicPr>
          <p:cNvPr id="13" name="Picture 12" descr="Screen Shot 2014-08-07 at 1.45.0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3768" y="4865626"/>
            <a:ext cx="2551070" cy="11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 Medium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81" y="1472977"/>
            <a:ext cx="5106993" cy="4796695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Attach a medium motor to Port A or a large motor to Port D as needed</a:t>
            </a:r>
          </a:p>
          <a:p>
            <a:pPr marL="803275" lvl="1" indent="-342900">
              <a:buFont typeface="Arial"/>
              <a:buChar char="•"/>
            </a:pPr>
            <a:r>
              <a:rPr lang="en-US" dirty="0" smtClean="0"/>
              <a:t>This is a generic set-up for the EV3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Construct an attachment that can pick up or grab a hoop (object)</a:t>
            </a:r>
          </a:p>
          <a:p>
            <a:pPr marL="803275" lvl="1" indent="-342900">
              <a:buFont typeface="Arial"/>
              <a:buChar char="•"/>
            </a:pPr>
            <a:r>
              <a:rPr lang="en-US" dirty="0" smtClean="0"/>
              <a:t>Look at the two examples on the right. They use the </a:t>
            </a:r>
            <a:r>
              <a:rPr lang="en-US" dirty="0" err="1" smtClean="0"/>
              <a:t>DroidBot’s</a:t>
            </a:r>
            <a:r>
              <a:rPr lang="en-US" dirty="0" smtClean="0"/>
              <a:t> SNAP attachment</a:t>
            </a:r>
          </a:p>
          <a:p>
            <a:pPr marL="803275" lvl="1" indent="-342900">
              <a:buFont typeface="Arial"/>
              <a:buChar char="•"/>
            </a:pPr>
            <a:r>
              <a:rPr lang="en-US" dirty="0" err="1" smtClean="0"/>
              <a:t>DroidBot’s</a:t>
            </a:r>
            <a:r>
              <a:rPr lang="en-US" dirty="0" smtClean="0"/>
              <a:t> build instructions are available on the Robot Design page of EV3Lessons.com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2014 (Last edit: 2/26/2015)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 descr="IMG_227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410" y="1404042"/>
            <a:ext cx="3019379" cy="2264534"/>
          </a:xfrm>
          <a:prstGeom prst="rect">
            <a:avLst/>
          </a:prstGeom>
        </p:spPr>
      </p:pic>
      <p:pic>
        <p:nvPicPr>
          <p:cNvPr id="10" name="Picture 9" descr="IMG_227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410" y="3796951"/>
            <a:ext cx="3019379" cy="226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Up and Move Object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595" y="1881448"/>
            <a:ext cx="4723621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From the start line, move up to the black line</a:t>
            </a:r>
          </a:p>
          <a:p>
            <a:r>
              <a:rPr lang="en-US" dirty="0" smtClean="0"/>
              <a:t>Pick up the object and bring it back to the start line</a:t>
            </a:r>
          </a:p>
          <a:p>
            <a:r>
              <a:rPr lang="en-US" dirty="0" smtClean="0"/>
              <a:t>You can have the robot turn to come back or simply move backwards</a:t>
            </a:r>
          </a:p>
          <a:p>
            <a:r>
              <a:rPr lang="en-US" dirty="0" smtClean="0"/>
              <a:t>You can make the object a cube to grab (as in the Core EV3 kit) or an item with a loop on top depending upon the pieces you have available.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6/27/2015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6811292" y="765465"/>
            <a:ext cx="181371" cy="3486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889366" y="4186176"/>
            <a:ext cx="182880" cy="34866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lock Arc 9"/>
          <p:cNvSpPr/>
          <p:nvPr/>
        </p:nvSpPr>
        <p:spPr>
          <a:xfrm>
            <a:off x="6711700" y="1605008"/>
            <a:ext cx="383369" cy="599088"/>
          </a:xfrm>
          <a:prstGeom prst="blockArc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nip Same Side Corner Rectangle 8"/>
          <p:cNvSpPr/>
          <p:nvPr/>
        </p:nvSpPr>
        <p:spPr>
          <a:xfrm>
            <a:off x="6711700" y="1881448"/>
            <a:ext cx="383369" cy="382548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663770" y="2779206"/>
            <a:ext cx="1" cy="28875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62786" y="2779206"/>
            <a:ext cx="0" cy="28875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328308" y="1497168"/>
            <a:ext cx="1158455" cy="111429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442126" y="3242636"/>
            <a:ext cx="447957" cy="569135"/>
            <a:chOff x="4217082" y="3486667"/>
            <a:chExt cx="447957" cy="569135"/>
          </a:xfrm>
        </p:grpSpPr>
        <p:sp>
          <p:nvSpPr>
            <p:cNvPr id="20" name="Oval 1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10800000">
            <a:off x="7023169" y="4046765"/>
            <a:ext cx="447957" cy="569135"/>
            <a:chOff x="4217082" y="3486667"/>
            <a:chExt cx="447957" cy="569135"/>
          </a:xfrm>
        </p:grpSpPr>
        <p:sp>
          <p:nvSpPr>
            <p:cNvPr id="25" name="Oval 2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560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6/27/2015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 descr="Screen Shot 2015-06-27 at 1.37.01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822" y="2301559"/>
            <a:ext cx="8169700" cy="26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562504" y="1334331"/>
            <a:ext cx="5199212" cy="485689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 to the Grocery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60" y="1747134"/>
            <a:ext cx="3453704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Start </a:t>
            </a:r>
            <a:r>
              <a:rPr lang="en-US" dirty="0"/>
              <a:t>at Home and drive to the grocery store</a:t>
            </a:r>
          </a:p>
          <a:p>
            <a:pPr marL="0" indent="0">
              <a:buNone/>
            </a:pPr>
            <a:r>
              <a:rPr lang="en-US" dirty="0" smtClean="0"/>
              <a:t>2. Have </a:t>
            </a:r>
            <a:r>
              <a:rPr lang="en-US" dirty="0"/>
              <a:t>your robot turn and backup/reverse into the parking space</a:t>
            </a:r>
          </a:p>
          <a:p>
            <a:pPr marL="0" indent="0">
              <a:buNone/>
            </a:pPr>
            <a:r>
              <a:rPr lang="en-US" dirty="0" smtClean="0"/>
              <a:t>3. Stop to pick up groceries</a:t>
            </a:r>
          </a:p>
          <a:p>
            <a:pPr marL="0" indent="0">
              <a:buNone/>
            </a:pPr>
            <a:r>
              <a:rPr lang="en-US" dirty="0" smtClean="0"/>
              <a:t>4. Return home using the short cut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6/27/2015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7521356" y="1146309"/>
            <a:ext cx="844704" cy="147835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4894692" y="5422517"/>
            <a:ext cx="311524" cy="10015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8634" y="5231121"/>
            <a:ext cx="891032" cy="960104"/>
          </a:xfrm>
          <a:prstGeom prst="rect">
            <a:avLst/>
          </a:prstGeom>
        </p:spPr>
      </p:pic>
      <p:pic>
        <p:nvPicPr>
          <p:cNvPr id="16" name="Picture 15" descr="se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5673" y="1576695"/>
            <a:ext cx="586256" cy="617583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4850380" y="1893284"/>
            <a:ext cx="0" cy="378974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787745" y="3292480"/>
            <a:ext cx="383369" cy="658988"/>
            <a:chOff x="6924642" y="1893106"/>
            <a:chExt cx="383369" cy="658988"/>
          </a:xfrm>
        </p:grpSpPr>
        <p:sp>
          <p:nvSpPr>
            <p:cNvPr id="8" name="Block Arc 7"/>
            <p:cNvSpPr/>
            <p:nvPr/>
          </p:nvSpPr>
          <p:spPr>
            <a:xfrm>
              <a:off x="6924642" y="1893106"/>
              <a:ext cx="383369" cy="599088"/>
            </a:xfrm>
            <a:prstGeom prst="blockArc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Snip Same Side Corner Rectangle 8"/>
            <p:cNvSpPr/>
            <p:nvPr/>
          </p:nvSpPr>
          <p:spPr>
            <a:xfrm>
              <a:off x="6924642" y="2169546"/>
              <a:ext cx="383369" cy="382548"/>
            </a:xfrm>
            <a:prstGeom prst="snip2Same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V="1">
            <a:off x="7953239" y="2307839"/>
            <a:ext cx="1" cy="91143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347576" y="1893284"/>
            <a:ext cx="1856954" cy="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347576" y="3698253"/>
            <a:ext cx="2132502" cy="197697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580556" y="3219273"/>
            <a:ext cx="74536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477697" y="1893284"/>
            <a:ext cx="74536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606086" y="3872212"/>
            <a:ext cx="447957" cy="569135"/>
            <a:chOff x="4217082" y="3486667"/>
            <a:chExt cx="447957" cy="569135"/>
          </a:xfrm>
        </p:grpSpPr>
        <p:sp>
          <p:nvSpPr>
            <p:cNvPr id="49" name="Oval 48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6200000">
            <a:off x="6499154" y="1622075"/>
            <a:ext cx="447957" cy="569135"/>
            <a:chOff x="4217082" y="3486667"/>
            <a:chExt cx="447957" cy="569135"/>
          </a:xfrm>
        </p:grpSpPr>
        <p:sp>
          <p:nvSpPr>
            <p:cNvPr id="55" name="Oval 5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 rot="10800000">
            <a:off x="7744762" y="2651516"/>
            <a:ext cx="447957" cy="569135"/>
            <a:chOff x="4217082" y="3486667"/>
            <a:chExt cx="447957" cy="569135"/>
          </a:xfrm>
        </p:grpSpPr>
        <p:sp>
          <p:nvSpPr>
            <p:cNvPr id="60" name="Oval 5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 rot="13694717">
            <a:off x="6306277" y="4283810"/>
            <a:ext cx="447957" cy="569135"/>
            <a:chOff x="4217082" y="3486667"/>
            <a:chExt cx="447957" cy="569135"/>
          </a:xfrm>
        </p:grpSpPr>
        <p:sp>
          <p:nvSpPr>
            <p:cNvPr id="65" name="Oval 6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Oval 69"/>
          <p:cNvSpPr/>
          <p:nvPr/>
        </p:nvSpPr>
        <p:spPr>
          <a:xfrm>
            <a:off x="6785446" y="2194278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/>
          <p:cNvSpPr/>
          <p:nvPr/>
        </p:nvSpPr>
        <p:spPr>
          <a:xfrm>
            <a:off x="4405815" y="3452840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7809158" y="3586961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6438015" y="3872212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 rot="16200000">
            <a:off x="5123597" y="1608716"/>
            <a:ext cx="447957" cy="569135"/>
            <a:chOff x="4217082" y="3486667"/>
            <a:chExt cx="447957" cy="569135"/>
          </a:xfrm>
        </p:grpSpPr>
        <p:sp>
          <p:nvSpPr>
            <p:cNvPr id="75" name="Oval 7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626401" y="2033337"/>
            <a:ext cx="447957" cy="569135"/>
            <a:chOff x="4217082" y="3486667"/>
            <a:chExt cx="447957" cy="569135"/>
          </a:xfrm>
        </p:grpSpPr>
        <p:sp>
          <p:nvSpPr>
            <p:cNvPr id="80" name="Oval 7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Arc 85"/>
          <p:cNvSpPr/>
          <p:nvPr/>
        </p:nvSpPr>
        <p:spPr>
          <a:xfrm rot="6068976">
            <a:off x="4783120" y="1847020"/>
            <a:ext cx="703549" cy="597268"/>
          </a:xfrm>
          <a:prstGeom prst="arc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2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The next few slides have tips on making attachments for FIRST LEGO League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Powered and Passive Attachments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Passive vs. Powered</a:t>
            </a:r>
          </a:p>
          <a:p>
            <a:pPr lvl="1"/>
            <a:r>
              <a:rPr lang="en-US" dirty="0" smtClean="0"/>
              <a:t>Passive attachments are sometimes more reliable (KISS principle)</a:t>
            </a:r>
          </a:p>
          <a:p>
            <a:pPr lvl="1"/>
            <a:r>
              <a:rPr lang="en-US" dirty="0" smtClean="0"/>
              <a:t>Powered attachments may be more complicated to attach</a:t>
            </a:r>
          </a:p>
          <a:p>
            <a:r>
              <a:rPr lang="en-US" dirty="0" smtClean="0"/>
              <a:t>Power sources</a:t>
            </a:r>
          </a:p>
          <a:p>
            <a:pPr lvl="1"/>
            <a:r>
              <a:rPr lang="en-US" dirty="0" smtClean="0"/>
              <a:t>Pneumatics – relatively powerful, but need to pump up in advance and be careful regarding pressure and leaks</a:t>
            </a:r>
          </a:p>
          <a:p>
            <a:pPr lvl="1"/>
            <a:r>
              <a:rPr lang="en-US" dirty="0" err="1" smtClean="0"/>
              <a:t>Rubberbands</a:t>
            </a:r>
            <a:r>
              <a:rPr lang="en-US" dirty="0" smtClean="0"/>
              <a:t> – </a:t>
            </a:r>
            <a:r>
              <a:rPr lang="en-US" dirty="0"/>
              <a:t>compact and easy to </a:t>
            </a:r>
            <a:r>
              <a:rPr lang="en-US" dirty="0" smtClean="0"/>
              <a:t>use but can get lost/wear out over time</a:t>
            </a:r>
          </a:p>
          <a:p>
            <a:pPr lvl="1"/>
            <a:r>
              <a:rPr lang="en-US" dirty="0" smtClean="0"/>
              <a:t>Motors – can control in software and reusable across many missions but physically large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2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3119</TotalTime>
  <Words>853</Words>
  <Application>Microsoft Macintosh PowerPoint</Application>
  <PresentationFormat>On-screen Show (4:3)</PresentationFormat>
  <Paragraphs>101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Black</vt:lpstr>
      <vt:lpstr>Calibri</vt:lpstr>
      <vt:lpstr>Helvetica Neue</vt:lpstr>
      <vt:lpstr>Arial</vt:lpstr>
      <vt:lpstr>Essential</vt:lpstr>
      <vt:lpstr>BEGINNER EV3 PROGRAMMING Lesson</vt:lpstr>
      <vt:lpstr>Objectives</vt:lpstr>
      <vt:lpstr>New Tool: Motor Blocks</vt:lpstr>
      <vt:lpstr>Using a Medium Motor</vt:lpstr>
      <vt:lpstr>Pick Up and Move Object Challenge</vt:lpstr>
      <vt:lpstr>Challenge Solution</vt:lpstr>
      <vt:lpstr>Trip to the Grocery Store</vt:lpstr>
      <vt:lpstr>PowerPoint Presentation</vt:lpstr>
      <vt:lpstr>Powered and Passive Attachments</vt:lpstr>
      <vt:lpstr>Attachment Tips</vt:lpstr>
      <vt:lpstr>Attachment Tips Continued</vt:lpstr>
      <vt:lpstr>S.N.A.P Attachments for Droid Bot</vt:lpstr>
      <vt:lpstr>Next Steps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41</cp:revision>
  <cp:lastPrinted>2015-11-14T13:27:21Z</cp:lastPrinted>
  <dcterms:created xsi:type="dcterms:W3CDTF">2014-10-28T21:59:38Z</dcterms:created>
  <dcterms:modified xsi:type="dcterms:W3CDTF">2015-11-14T13:42:03Z</dcterms:modified>
</cp:coreProperties>
</file>