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93" r:id="rId2"/>
    <p:sldId id="291" r:id="rId3"/>
    <p:sldId id="275" r:id="rId4"/>
    <p:sldId id="286" r:id="rId5"/>
    <p:sldId id="287" r:id="rId6"/>
    <p:sldId id="288" r:id="rId7"/>
    <p:sldId id="289" r:id="rId8"/>
    <p:sldId id="290" r:id="rId9"/>
    <p:sldId id="29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6" autoAdjust="0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176" y="3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BE07-5CEC-8B43-86C5-052200C89FC0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83B-5415-3248-8AED-2A1322FE65AC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DC3-CB96-694F-A379-9CF64DE1710B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6F19-F592-4046-A80F-543E982F2AB6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E8D3-F13D-5B4F-8BE1-B981225C8E84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5C0-D6FB-8448-94FF-5E619FD7D701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EDF-8567-EB46-BEA1-DB9B1F761409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66D7-2BC1-1C4F-8F88-3183EF3AFD1B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CE9-C99B-8F40-BEA0-B1B0AE7C807E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8787-8FD8-4548-9CB2-181445CFB89E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A759-89B9-AA42-AE7B-0A298F3A24E2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57D8866-E927-F844-80C5-1EA2637A3D72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11/14/2015)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05" y="3221966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Good Coding Practices: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Start with </a:t>
            </a:r>
            <a:r>
              <a:rPr lang="en-US" sz="2800" dirty="0" err="1" smtClean="0">
                <a:solidFill>
                  <a:srgbClr val="FF0000"/>
                </a:solidFill>
              </a:rPr>
              <a:t>Pseudocode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3" y="5255172"/>
            <a:ext cx="1272848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pPr lvl="1"/>
            <a:r>
              <a:rPr lang="en-US" smtClean="0"/>
              <a:t>Author’s Email: team@droidsrobotics.org</a:t>
            </a:r>
          </a:p>
          <a:p>
            <a:r>
              <a:rPr lang="en-US" smtClean="0"/>
              <a:t>More lessons and resources are available at </a:t>
            </a:r>
            <a:r>
              <a:rPr lang="en-US" smtClean="0">
                <a:hlinkClick r:id="rId3"/>
              </a:rPr>
              <a:t>www.ev3lessons.com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48275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89" y="39072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</a:t>
            </a:r>
            <a:r>
              <a:rPr lang="en-US" dirty="0" err="1" smtClean="0"/>
              <a:t>pseudocode</a:t>
            </a:r>
            <a:r>
              <a:rPr lang="en-US" dirty="0" smtClean="0"/>
              <a:t>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you use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dirty="0" err="1" smtClean="0"/>
              <a:t>pseudocode</a:t>
            </a:r>
            <a:r>
              <a:rPr lang="en-US" dirty="0" smtClean="0"/>
              <a:t> for a common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plan programs for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What is Pseudocode?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r>
              <a:rPr lang="en-US" dirty="0"/>
              <a:t>Robots follow directions that people give them. </a:t>
            </a:r>
            <a:r>
              <a:rPr lang="en-US" dirty="0" smtClean="0"/>
              <a:t>They need detailed</a:t>
            </a:r>
            <a:r>
              <a:rPr lang="en-US" dirty="0"/>
              <a:t>, step-by-step instructions to complete a task.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set of detailed notes that the programmer can use to write the code when they are ready.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written in any particular programming </a:t>
            </a:r>
            <a:r>
              <a:rPr lang="en-US" dirty="0" smtClean="0"/>
              <a:t>language. </a:t>
            </a:r>
            <a:r>
              <a:rPr lang="en-US" dirty="0"/>
              <a:t>Pseudocode can be in part English and part code. </a:t>
            </a:r>
            <a:endParaRPr lang="en-US" dirty="0" smtClean="0"/>
          </a:p>
          <a:p>
            <a:r>
              <a:rPr lang="en-US" dirty="0" smtClean="0"/>
              <a:t>Pseudocode </a:t>
            </a:r>
            <a:r>
              <a:rPr lang="en-US" dirty="0"/>
              <a:t>allows the programmer to communicate his/her plan with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 err="1" smtClean="0"/>
              <a:t>Pseudocode</a:t>
            </a:r>
            <a:r>
              <a:rPr lang="en-US" dirty="0" smtClean="0"/>
              <a:t> is detailed enough to create the actual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Pseudocode</a:t>
            </a:r>
            <a:r>
              <a:rPr lang="en-US" dirty="0" smtClean="0"/>
              <a:t>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great way to learn the importance of good pseudocode is to try writing instructions for something simple: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make a sandwich, how to decorate </a:t>
            </a:r>
            <a:r>
              <a:rPr lang="en-US" dirty="0" smtClean="0"/>
              <a:t>a cake</a:t>
            </a:r>
            <a:r>
              <a:rPr lang="en-US" dirty="0"/>
              <a:t>, how to plant a seed, etc.  </a:t>
            </a:r>
            <a:endParaRPr lang="en-US" dirty="0" smtClean="0"/>
          </a:p>
          <a:p>
            <a:pPr lvl="2"/>
            <a:r>
              <a:rPr lang="en-US" dirty="0" smtClean="0"/>
              <a:t>Students </a:t>
            </a:r>
            <a:r>
              <a:rPr lang="en-US" dirty="0"/>
              <a:t>should write the instructions and then the teacher should follow them. 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compare the results. </a:t>
            </a:r>
          </a:p>
          <a:p>
            <a:r>
              <a:rPr lang="en-US" dirty="0" smtClean="0"/>
              <a:t>Some </a:t>
            </a:r>
            <a:r>
              <a:rPr lang="en-US" dirty="0"/>
              <a:t>examples of student </a:t>
            </a:r>
            <a:r>
              <a:rPr lang="en-US" dirty="0" smtClean="0"/>
              <a:t>responses for a peanut butter and jelly sandwich:</a:t>
            </a:r>
            <a:endParaRPr lang="en-US" dirty="0"/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lvl="0"/>
            <a:r>
              <a:rPr lang="en-US" dirty="0"/>
              <a:t>Communicating instructions well is important!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 </a:t>
            </a:r>
            <a:r>
              <a:rPr lang="en-US" dirty="0" err="1" smtClean="0"/>
              <a:t>Pseudocode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Take </a:t>
            </a:r>
            <a:r>
              <a:rPr lang="en-US" dirty="0"/>
              <a:t>exactly two pieces of bread.</a:t>
            </a:r>
          </a:p>
          <a:p>
            <a:pPr lvl="0"/>
            <a:r>
              <a:rPr lang="en-US" dirty="0"/>
              <a:t>Take one piece of bread that is not covered with peanut butter on any side and use a knife to spread peanut butter on one side</a:t>
            </a:r>
          </a:p>
          <a:p>
            <a:pPr lvl="0"/>
            <a:r>
              <a:rPr lang="en-US" dirty="0"/>
              <a:t>Take a  second piece of bread </a:t>
            </a:r>
            <a:r>
              <a:rPr lang="en-US" dirty="0" smtClean="0"/>
              <a:t>that is not </a:t>
            </a:r>
            <a:r>
              <a:rPr lang="en-US" dirty="0"/>
              <a:t>covered with </a:t>
            </a:r>
            <a:r>
              <a:rPr lang="en-US" dirty="0" smtClean="0"/>
              <a:t>jelly on any side and </a:t>
            </a:r>
            <a:r>
              <a:rPr lang="en-US" dirty="0"/>
              <a:t>use a knife to spread jelly on one side</a:t>
            </a:r>
          </a:p>
          <a:p>
            <a:pPr lvl="0"/>
            <a:r>
              <a:rPr lang="en-US" dirty="0"/>
              <a:t>Place the jelly side of the second piece of bread against the peanut butter side of the first piece of bread.</a:t>
            </a:r>
          </a:p>
          <a:p>
            <a:pPr lvl="0"/>
            <a:r>
              <a:rPr lang="en-US" dirty="0"/>
              <a:t>Place the combined pieces of bread on plate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Pseudocode for a Robot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49489"/>
              </p:ext>
            </p:extLst>
          </p:nvPr>
        </p:nvGraphicFramePr>
        <p:xfrm>
          <a:off x="304397" y="1656715"/>
          <a:ext cx="8398276" cy="44805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1) Write </a:t>
                      </a:r>
                      <a:r>
                        <a:rPr lang="en-US" sz="2800" kern="100" dirty="0">
                          <a:effectLst/>
                        </a:rPr>
                        <a:t>down the goal of the program. What does the robot have to do?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2) Think </a:t>
                      </a:r>
                      <a:r>
                        <a:rPr lang="en-US" sz="2800" kern="100" dirty="0">
                          <a:effectLst/>
                        </a:rPr>
                        <a:t>about how the robot will achieve this goal. What are the specific steps?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3) Write </a:t>
                      </a:r>
                      <a:r>
                        <a:rPr lang="en-US" sz="2800" kern="100" dirty="0">
                          <a:effectLst/>
                        </a:rPr>
                        <a:t>down each step the robot will take. Start with Step 1 and continue on.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4) Make </a:t>
                      </a:r>
                      <a:r>
                        <a:rPr lang="en-US" sz="2800" kern="100" dirty="0">
                          <a:effectLst/>
                        </a:rPr>
                        <a:t>sure you write down if the robot has to repeat a task.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5) Does </a:t>
                      </a:r>
                      <a:r>
                        <a:rPr lang="en-US" sz="2800" kern="100" dirty="0">
                          <a:effectLst/>
                        </a:rPr>
                        <a:t>the robot keep doing this task </a:t>
                      </a:r>
                      <a:r>
                        <a:rPr lang="en-US" sz="2800" kern="100" dirty="0" smtClean="0">
                          <a:effectLst/>
                        </a:rPr>
                        <a:t>forever </a:t>
                      </a:r>
                      <a:r>
                        <a:rPr lang="en-US" sz="2800" kern="100" dirty="0">
                          <a:effectLst/>
                        </a:rPr>
                        <a:t>or does it end?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Pseudocode</a:t>
            </a:r>
            <a:r>
              <a:rPr lang="en-US" dirty="0" smtClean="0"/>
              <a:t> for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5221066" cy="4182049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Goal: </a:t>
            </a:r>
            <a:r>
              <a:rPr lang="en-US" b="0" dirty="0" smtClean="0"/>
              <a:t>Robot needs to go once around a square box. It starts at the line and faces north. It will end on the line facing north.</a:t>
            </a:r>
          </a:p>
          <a:p>
            <a:pPr lvl="0"/>
            <a:r>
              <a:rPr lang="en-US" dirty="0" smtClean="0"/>
              <a:t>Step 1: </a:t>
            </a:r>
            <a:r>
              <a:rPr lang="en-US" b="0" dirty="0" smtClean="0"/>
              <a:t>Go forward 10 inches</a:t>
            </a:r>
          </a:p>
          <a:p>
            <a:pPr lvl="0"/>
            <a:r>
              <a:rPr lang="en-US" dirty="0" smtClean="0"/>
              <a:t>Step 2: </a:t>
            </a:r>
            <a:r>
              <a:rPr lang="en-US" b="0" dirty="0" smtClean="0"/>
              <a:t>Turn left 90 degrees</a:t>
            </a:r>
          </a:p>
          <a:p>
            <a:pPr lvl="0"/>
            <a:r>
              <a:rPr lang="en-US" dirty="0" smtClean="0"/>
              <a:t>Step 3: </a:t>
            </a:r>
            <a:r>
              <a:rPr lang="en-US" b="0" dirty="0" smtClean="0"/>
              <a:t>Repeat steps </a:t>
            </a:r>
            <a:r>
              <a:rPr lang="en-US" b="0" dirty="0"/>
              <a:t>1</a:t>
            </a:r>
            <a:r>
              <a:rPr lang="en-US" b="0" dirty="0" smtClean="0"/>
              <a:t> and </a:t>
            </a:r>
            <a:r>
              <a:rPr lang="en-US" b="0" dirty="0"/>
              <a:t>2</a:t>
            </a:r>
            <a:r>
              <a:rPr lang="en-US" b="0" dirty="0" smtClean="0"/>
              <a:t> three more times</a:t>
            </a:r>
            <a:endParaRPr lang="en-US" b="0" dirty="0"/>
          </a:p>
          <a:p>
            <a:pPr lvl="0"/>
            <a:r>
              <a:rPr lang="en-US" b="0" dirty="0" smtClean="0"/>
              <a:t>You can write this </a:t>
            </a:r>
            <a:r>
              <a:rPr lang="en-US" b="0" dirty="0" err="1" smtClean="0"/>
              <a:t>pseudocode</a:t>
            </a:r>
            <a:r>
              <a:rPr lang="en-US" b="0" dirty="0" smtClean="0"/>
              <a:t> on a piece of</a:t>
            </a:r>
            <a:r>
              <a:rPr lang="en-US" b="0" dirty="0"/>
              <a:t> </a:t>
            </a:r>
            <a:r>
              <a:rPr lang="en-US" b="0" dirty="0" smtClean="0"/>
              <a:t>paper or even in a comment block inside the EV3-G code.</a:t>
            </a:r>
          </a:p>
          <a:p>
            <a:pPr lvl="0"/>
            <a:r>
              <a:rPr lang="en-US" b="0" dirty="0" smtClean="0"/>
              <a:t>Use the </a:t>
            </a:r>
            <a:r>
              <a:rPr lang="en-US" b="0" dirty="0" err="1" smtClean="0"/>
              <a:t>pseudocode</a:t>
            </a:r>
            <a:r>
              <a:rPr lang="en-US" b="0" dirty="0" smtClean="0"/>
              <a:t> to program the solution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9691" y="3292484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71760" y="4464792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4031" y="2354634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875970" y="2723966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in First Lego League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7511"/>
            <a:ext cx="4174948" cy="3992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1: </a:t>
            </a:r>
            <a:r>
              <a:rPr lang="en-US" b="0" dirty="0" smtClean="0"/>
              <a:t>Use a tool such as our Interactive Sketch Planner (available on the Resources page) to plan your runs.</a:t>
            </a:r>
          </a:p>
          <a:p>
            <a:r>
              <a:rPr lang="en-US" b="0" dirty="0" smtClean="0"/>
              <a:t>The goal is to plan out where your robot will travel each time it leaves the base area.</a:t>
            </a:r>
          </a:p>
          <a:p>
            <a:r>
              <a:rPr lang="en-US" b="1" dirty="0" smtClean="0"/>
              <a:t>Step 2: </a:t>
            </a:r>
            <a:r>
              <a:rPr lang="en-US" b="0" dirty="0" smtClean="0"/>
              <a:t>Use a tool such as our Mission Planning Worksheet (available </a:t>
            </a:r>
            <a:r>
              <a:rPr lang="en-US" b="0" dirty="0" smtClean="0"/>
              <a:t>on the Quick Guides Page) </a:t>
            </a:r>
            <a:r>
              <a:rPr lang="en-US" b="0" dirty="0" smtClean="0"/>
              <a:t>to write your </a:t>
            </a:r>
            <a:r>
              <a:rPr lang="en-US" b="0" dirty="0" err="1" smtClean="0"/>
              <a:t>pseudocode</a:t>
            </a:r>
            <a:r>
              <a:rPr lang="en-US" b="0" dirty="0" smtClean="0"/>
              <a:t> for the runs.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4" y="3736622"/>
            <a:ext cx="2103155" cy="2715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44" y="1524319"/>
            <a:ext cx="3312778" cy="20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 First 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11/14/2015)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702"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these tools are available </a:t>
            </a:r>
            <a:r>
              <a:rPr lang="en-US" dirty="0" smtClean="0"/>
              <a:t>on EV3Lessons.com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09" y="1410626"/>
            <a:ext cx="5347913" cy="4689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781</Words>
  <Application>Microsoft Macintosh PowerPoint</Application>
  <PresentationFormat>On-screen Show (4:3)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Black</vt:lpstr>
      <vt:lpstr>Calibri</vt:lpstr>
      <vt:lpstr>Franklin Gothic Medium</vt:lpstr>
      <vt:lpstr>Helvetica Neue</vt:lpstr>
      <vt:lpstr>Times New Roman</vt:lpstr>
      <vt:lpstr>Wingdings</vt:lpstr>
      <vt:lpstr>Arial</vt:lpstr>
      <vt:lpstr>Essential</vt:lpstr>
      <vt:lpstr>BEGINNER EV3 PROGRAMMING Lesson</vt:lpstr>
      <vt:lpstr>Lesson Objectives</vt:lpstr>
      <vt:lpstr>What is Pseudocode?</vt:lpstr>
      <vt:lpstr>Why is Pseudocode Important?</vt:lpstr>
      <vt:lpstr>Sandwich Pseudocode Solution</vt:lpstr>
      <vt:lpstr>Writing Pseudocode for a Robot</vt:lpstr>
      <vt:lpstr>Sample Pseudocode for a Challenge</vt:lpstr>
      <vt:lpstr>Pseudocode in First Lego League</vt:lpstr>
      <vt:lpstr>Sample for First Lego League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Srinivasan Seshan</cp:lastModifiedBy>
  <cp:revision>30</cp:revision>
  <cp:lastPrinted>2015-11-14T13:52:16Z</cp:lastPrinted>
  <dcterms:created xsi:type="dcterms:W3CDTF">2014-10-28T21:59:38Z</dcterms:created>
  <dcterms:modified xsi:type="dcterms:W3CDTF">2015-11-14T13:59:09Z</dcterms:modified>
</cp:coreProperties>
</file>