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83" r:id="rId2"/>
    <p:sldId id="287" r:id="rId3"/>
    <p:sldId id="269" r:id="rId4"/>
    <p:sldId id="284" r:id="rId5"/>
    <p:sldId id="272" r:id="rId6"/>
    <p:sldId id="273" r:id="rId7"/>
    <p:sldId id="285" r:id="rId8"/>
    <p:sldId id="274" r:id="rId9"/>
    <p:sldId id="275" r:id="rId10"/>
    <p:sldId id="277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6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2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9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6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67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6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0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99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218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976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22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53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29BE-4D08-4156-B046-47C4C57F7EAB}" type="datetimeFigureOut">
              <a:rPr lang="en-AU" smtClean="0"/>
              <a:t>19/07/2015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72FF-4E1B-44BD-811A-1495F8D5D9D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4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4666162"/>
            <a:ext cx="3100388" cy="21918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617"/>
            <a:ext cx="9144000" cy="26144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7" name="Arc 6"/>
          <p:cNvSpPr/>
          <p:nvPr/>
        </p:nvSpPr>
        <p:spPr>
          <a:xfrm flipH="1" flipV="1">
            <a:off x="-6269" y="-339544"/>
            <a:ext cx="18331796" cy="5904656"/>
          </a:xfrm>
          <a:prstGeom prst="arc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0995" y="398538"/>
            <a:ext cx="6858000" cy="221424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AU" sz="9600" b="1" dirty="0" smtClean="0">
                <a:solidFill>
                  <a:schemeClr val="bg1"/>
                </a:solidFill>
                <a:latin typeface="Book Antiqua" pitchFamily="18" charset="0"/>
              </a:rPr>
              <a:t>Challenge:</a:t>
            </a:r>
            <a:endParaRPr lang="en-AU" sz="9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43608" y="2537962"/>
            <a:ext cx="7848872" cy="1390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AU" sz="6000" b="1" dirty="0" smtClean="0">
                <a:latin typeface="Book Antiqua" pitchFamily="18" charset="0"/>
              </a:rPr>
              <a:t>The Incredible Machine</a:t>
            </a:r>
            <a:endParaRPr lang="en-AU" sz="6000" b="1" baseline="60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701335"/>
            <a:ext cx="9144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b="1" dirty="0" smtClean="0">
                <a:solidFill>
                  <a:srgbClr val="C00000"/>
                </a:solidFill>
              </a:rPr>
              <a:t>Feeling Advanced?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Build a machine to keep multiple balls active at once.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Earn bonus points by raising the ball as high as possible.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Build Multiple paths through your machine.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Build a “shortcut” to another machine with multiple paths!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Design a complex program to eliminate error. 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Make creative use of lights, sounds, and display to make your machine interesting to watch.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8" name="Rectangle 7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9" name="Picture 8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10" name="Arc 9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– Advanced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3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8" name="Rectangle 7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9" name="Picture 8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10" name="Arc 9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– 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Examples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3478967"/>
            <a:ext cx="4500500" cy="28346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1214821"/>
            <a:ext cx="4822459" cy="24709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020" y="1435481"/>
            <a:ext cx="3599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Watch the Incredible Machine here: https</a:t>
            </a:r>
            <a:r>
              <a:rPr lang="en-US" dirty="0"/>
              <a:t>://www.youtube.com/watch?v=_v5IPvth_gE</a:t>
            </a:r>
          </a:p>
        </p:txBody>
      </p:sp>
    </p:spTree>
    <p:extLst>
      <p:ext uri="{BB962C8B-B14F-4D97-AF65-F5344CB8AC3E}">
        <p14:creationId xmlns:p14="http://schemas.microsoft.com/office/powerpoint/2010/main" val="29853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415715"/>
            <a:ext cx="86409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b="1" dirty="0" smtClean="0">
                <a:solidFill>
                  <a:srgbClr val="7030A0"/>
                </a:solidFill>
              </a:rPr>
              <a:t>TASK:</a:t>
            </a:r>
            <a:r>
              <a:rPr lang="en-AU" sz="2400" dirty="0" smtClean="0">
                <a:solidFill>
                  <a:srgbClr val="7030A0"/>
                </a:solidFill>
              </a:rPr>
              <a:t> Build a network of robots that pass LEGO balls between each other without human assistance. 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b="1" dirty="0" smtClean="0">
                <a:solidFill>
                  <a:srgbClr val="00B050"/>
                </a:solidFill>
              </a:rPr>
              <a:t>DURATION:</a:t>
            </a:r>
            <a:r>
              <a:rPr lang="en-AU" sz="2400" dirty="0" smtClean="0">
                <a:solidFill>
                  <a:srgbClr val="00B050"/>
                </a:solidFill>
              </a:rPr>
              <a:t> A simple design will take a single 2-hour class. A more complex design will stretch over 3-4 classes.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b="1" dirty="0" smtClean="0">
                <a:solidFill>
                  <a:srgbClr val="0070C0"/>
                </a:solidFill>
              </a:rPr>
              <a:t>Objectives:</a:t>
            </a:r>
            <a:r>
              <a:rPr lang="en-AU" sz="2400" dirty="0" smtClean="0">
                <a:solidFill>
                  <a:srgbClr val="0070C0"/>
                </a:solidFill>
              </a:rPr>
              <a:t> 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0070C0"/>
                </a:solidFill>
              </a:rPr>
              <a:t>Learn how to work on individual tasks within an overall group project.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0070C0"/>
                </a:solidFill>
              </a:rPr>
              <a:t>Discover Simple Machines.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b="1" dirty="0" smtClean="0">
                <a:solidFill>
                  <a:schemeClr val="accent4">
                    <a:lumMod val="50000"/>
                  </a:schemeClr>
                </a:solidFill>
              </a:rPr>
              <a:t>Equipment:</a:t>
            </a:r>
            <a:r>
              <a:rPr lang="en-AU" sz="2400" dirty="0" smtClean="0">
                <a:solidFill>
                  <a:schemeClr val="accent4">
                    <a:lumMod val="50000"/>
                  </a:schemeClr>
                </a:solidFill>
              </a:rPr>
              <a:t> This activity requires 4-20 MINDSTORMS® kits (EV3, NXT, Education or Retail) and a supply of LEGO® </a:t>
            </a:r>
            <a:r>
              <a:rPr lang="en-AU" sz="2400" dirty="0">
                <a:solidFill>
                  <a:schemeClr val="accent4">
                    <a:lumMod val="50000"/>
                  </a:schemeClr>
                </a:solidFill>
              </a:rPr>
              <a:t>balls</a:t>
            </a:r>
            <a:r>
              <a:rPr lang="en-AU" sz="24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b="1" dirty="0" smtClean="0">
                <a:solidFill>
                  <a:srgbClr val="C00000"/>
                </a:solidFill>
              </a:rPr>
              <a:t>Students:</a:t>
            </a:r>
            <a:r>
              <a:rPr lang="en-AU" sz="2400" dirty="0" smtClean="0">
                <a:solidFill>
                  <a:srgbClr val="C00000"/>
                </a:solidFill>
              </a:rPr>
              <a:t> 1-2 students build robot, limited to the contents of the set from which they are working.</a:t>
            </a:r>
            <a:r>
              <a:rPr lang="en-AU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AU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7" name="Rectangle 6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Teacher Summary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1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0070" y="332656"/>
            <a:ext cx="8229600" cy="1442663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Incredible Machine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-825947" y="5699809"/>
            <a:ext cx="9017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i="1" dirty="0"/>
              <a:t>Rube Goldberg TM &amp; © of Rube Goldberg, Inc. Distributed by United Feature Syndicate, Inc.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41625" y="0"/>
            <a:ext cx="10621331" cy="6832497"/>
            <a:chOff x="-741625" y="0"/>
            <a:chExt cx="10621331" cy="6832497"/>
          </a:xfrm>
        </p:grpSpPr>
        <p:pic>
          <p:nvPicPr>
            <p:cNvPr id="9" name="Picture 8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0" y="5919897"/>
              <a:ext cx="1290886" cy="912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-1" y="0"/>
              <a:ext cx="702000" cy="530120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-741625" y="4493666"/>
              <a:ext cx="1458000" cy="1583264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31288" y="0"/>
              <a:ext cx="702000" cy="515719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3" name="Arc 12"/>
            <p:cNvSpPr/>
            <p:nvPr/>
          </p:nvSpPr>
          <p:spPr>
            <a:xfrm flipH="1" flipV="1">
              <a:off x="8421706" y="4336633"/>
              <a:ext cx="1458000" cy="1583264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58" y="1053987"/>
            <a:ext cx="5654496" cy="47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15715"/>
            <a:ext cx="914400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7030A0"/>
                </a:solidFill>
              </a:rPr>
              <a:t>Build a network of robots that take LEGO balls and pass them between each other without human assistance. 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AU" sz="2400" dirty="0" smtClean="0"/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00B050"/>
                </a:solidFill>
              </a:rPr>
              <a:t>Robots should “connect” to various framework pieces that have already been designed. These pieces will be locked into place and can be modified if needed.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AU" sz="2400" dirty="0" smtClean="0"/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0070C0"/>
                </a:solidFill>
              </a:rPr>
              <a:t>Each robot should use at least </a:t>
            </a:r>
            <a:r>
              <a:rPr lang="en-AU" sz="2400" b="1" dirty="0" smtClean="0">
                <a:solidFill>
                  <a:srgbClr val="0070C0"/>
                </a:solidFill>
              </a:rPr>
              <a:t>one</a:t>
            </a:r>
            <a:r>
              <a:rPr lang="en-AU" sz="2400" dirty="0" smtClean="0">
                <a:solidFill>
                  <a:srgbClr val="0070C0"/>
                </a:solidFill>
              </a:rPr>
              <a:t> over-complicated method to move the LEGO balls. </a:t>
            </a:r>
            <a:r>
              <a:rPr lang="en-AU" sz="2400" b="1" dirty="0" smtClean="0">
                <a:solidFill>
                  <a:srgbClr val="0070C0"/>
                </a:solidFill>
              </a:rPr>
              <a:t>Gravity doesn’t count!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AU" sz="2400" dirty="0"/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chemeClr val="accent4">
                    <a:lumMod val="50000"/>
                  </a:schemeClr>
                </a:solidFill>
              </a:rPr>
              <a:t>The main goal is to have a steady stream of balls moving through the chain. It doesn’t have to be a complete chain – there can be a beginning and an end.</a:t>
            </a:r>
            <a:endParaRPr lang="en-AU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AU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7" name="Rectangle 6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- Goals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8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28" y="1198002"/>
            <a:ext cx="9118098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spcAft>
                <a:spcPts val="1200"/>
              </a:spcAft>
              <a:defRPr/>
            </a:pPr>
            <a:r>
              <a:rPr lang="en-AU" sz="2400" dirty="0" smtClean="0"/>
              <a:t>Each individual  robot is to consist of these elements: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7030A0"/>
                </a:solidFill>
              </a:rPr>
              <a:t>Link: </a:t>
            </a:r>
            <a:r>
              <a:rPr lang="en-AU" sz="2400" dirty="0" smtClean="0">
                <a:solidFill>
                  <a:srgbClr val="7030A0"/>
                </a:solidFill>
              </a:rPr>
              <a:t>Robots form a machine by working with other robots in the network. This can be done through connecting framework, or robot to robot.</a:t>
            </a:r>
            <a:endParaRPr lang="en-AU" sz="2400" b="1" dirty="0" smtClean="0">
              <a:solidFill>
                <a:srgbClr val="7030A0"/>
              </a:solidFill>
            </a:endParaRP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B050"/>
                </a:solidFill>
              </a:rPr>
              <a:t>Entry:</a:t>
            </a:r>
            <a:r>
              <a:rPr lang="en-AU" sz="2400" dirty="0" smtClean="0">
                <a:solidFill>
                  <a:srgbClr val="00B050"/>
                </a:solidFill>
              </a:rPr>
              <a:t> Where balls are received from the sender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70C0"/>
                </a:solidFill>
              </a:rPr>
              <a:t>Exit:</a:t>
            </a:r>
            <a:r>
              <a:rPr lang="en-AU" sz="2400" dirty="0" smtClean="0">
                <a:solidFill>
                  <a:srgbClr val="0070C0"/>
                </a:solidFill>
              </a:rPr>
              <a:t> Where balls are sent to the receiver.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C00000"/>
                </a:solidFill>
              </a:rPr>
              <a:t>Sensors:</a:t>
            </a:r>
            <a:r>
              <a:rPr lang="en-AU" sz="2400" dirty="0" smtClean="0">
                <a:solidFill>
                  <a:srgbClr val="C00000"/>
                </a:solidFill>
              </a:rPr>
              <a:t> Robots </a:t>
            </a:r>
            <a:r>
              <a:rPr lang="en-AU" sz="2400" b="1" dirty="0" smtClean="0">
                <a:solidFill>
                  <a:srgbClr val="C00000"/>
                </a:solidFill>
              </a:rPr>
              <a:t>must</a:t>
            </a:r>
            <a:r>
              <a:rPr lang="en-AU" sz="2400" dirty="0" smtClean="0">
                <a:solidFill>
                  <a:srgbClr val="C00000"/>
                </a:solidFill>
              </a:rPr>
              <a:t> use sensors to detect the arrival of a ball.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/>
              <a:t>Mechanism:</a:t>
            </a:r>
            <a:r>
              <a:rPr lang="en-AU" sz="2400" dirty="0" smtClean="0"/>
              <a:t> Robots must have at least one mechanism for moving balls when they are received. Each mechanism must depend on at </a:t>
            </a:r>
            <a:r>
              <a:rPr lang="en-AU" sz="2400" b="1" dirty="0" smtClean="0"/>
              <a:t>least</a:t>
            </a:r>
            <a:r>
              <a:rPr lang="en-AU" sz="2400" dirty="0" smtClean="0"/>
              <a:t> one motor to make the balls move.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chemeClr val="accent2">
                    <a:lumMod val="50000"/>
                  </a:schemeClr>
                </a:solidFill>
              </a:rPr>
              <a:t>Complexity:</a:t>
            </a:r>
            <a:r>
              <a:rPr lang="en-AU" sz="2400" dirty="0" smtClean="0">
                <a:solidFill>
                  <a:schemeClr val="accent2">
                    <a:lumMod val="50000"/>
                  </a:schemeClr>
                </a:solidFill>
              </a:rPr>
              <a:t> Each robot must incorporate a complex machine (2+ Simple Machines) or complicated design. Simple methods are allowed once this is done!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7" name="Rectangle 6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– Design Rules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1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322582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chemeClr val="accent2">
                    <a:lumMod val="50000"/>
                  </a:schemeClr>
                </a:solidFill>
              </a:rPr>
              <a:t>Begin by placing MINDSTORMS bricks within a set formation decided by the class. A simple circle or square is fine (although a little boring).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7030A0"/>
                </a:solidFill>
              </a:rPr>
              <a:t>Advanced Only:</a:t>
            </a:r>
            <a:r>
              <a:rPr lang="en-AU" sz="2400" dirty="0" smtClean="0">
                <a:solidFill>
                  <a:srgbClr val="7030A0"/>
                </a:solidFill>
              </a:rPr>
              <a:t> Be creative! Go up and down tables, or try and bridge open distances.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C00000"/>
                </a:solidFill>
              </a:rPr>
              <a:t>MINDSTORMS Bricks should be spaced between frameworks. Use A4 sheets of paper to mark locations.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0070C0"/>
                </a:solidFill>
              </a:rPr>
              <a:t>Use the formation to define the “sender” and “receiver” locations for each robot.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Each team is to discuss the angle and direction of the links sending and receiving the LEGO Ball between robots.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>
                <a:solidFill>
                  <a:srgbClr val="00B050"/>
                </a:solidFill>
              </a:rPr>
              <a:t>Note the team(s) on either side of you!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7" name="Rectangle 6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- Setup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2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7" name="Rectangle 6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- Setup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89706" y="2171902"/>
            <a:ext cx="5364588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11760" y="2171902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36493" y="2171902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984294" y="4599160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984294" y="3879080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71800" y="2171902"/>
            <a:ext cx="0" cy="324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092294" y="4347120"/>
            <a:ext cx="0" cy="324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4465" y="5034374"/>
            <a:ext cx="1479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Height = 15 Studs</a:t>
            </a:r>
            <a:endParaRPr lang="en-A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2273242"/>
            <a:ext cx="1479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Height = 10 Studs</a:t>
            </a:r>
            <a:endParaRPr lang="en-A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45659" y="2295947"/>
            <a:ext cx="145123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Jack and Fred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2019158" y="2807005"/>
            <a:ext cx="1505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To Jane and Sarah</a:t>
            </a:r>
            <a:endParaRPr lang="en-A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42127" y="4350876"/>
            <a:ext cx="183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From Rahul and Elisha</a:t>
            </a:r>
            <a:endParaRPr lang="en-AU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251520" y="1242164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400" dirty="0" smtClean="0">
                <a:solidFill>
                  <a:schemeClr val="accent2">
                    <a:lumMod val="50000"/>
                  </a:schemeClr>
                </a:solidFill>
              </a:rPr>
              <a:t>Template Design Example</a:t>
            </a:r>
            <a:endParaRPr lang="en-A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7" y="1412776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You don’t have to physically connect the different robots to each other or the framework.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Robots cannot move from their starting position in the network.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No robot can hold a ball motionless for more than 5 seconds.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Balls cannot touch each other while </a:t>
            </a:r>
            <a:r>
              <a:rPr lang="en-AU" sz="2400" dirty="0"/>
              <a:t>in </a:t>
            </a:r>
            <a:r>
              <a:rPr lang="en-AU" sz="2400" dirty="0" smtClean="0"/>
              <a:t>the machine. 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No </a:t>
            </a:r>
            <a:r>
              <a:rPr lang="en-AU" sz="2400" dirty="0"/>
              <a:t>human intervention is allowed once </a:t>
            </a:r>
            <a:r>
              <a:rPr lang="en-AU" sz="2400" dirty="0" smtClean="0"/>
              <a:t>the ball is in motion.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7" name="Rectangle 6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- Rules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75" y="4012343"/>
            <a:ext cx="3347864" cy="25108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6016" y="6494572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Project Bucephalus (2012)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4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81514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5693" y="1701335"/>
            <a:ext cx="6418307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Balls roll downhill – but at least one robot in the machine will need to “lift” the ball.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How many balls can your robot “juggle” before passing them on? 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How do you prevent ball collisions?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Build a stable base to prevent your robot from moving.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Test sensors to find the best ball detectors.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2400" dirty="0" smtClean="0"/>
              <a:t>Keep talking to your linking robot owners to make sure your robots can connect!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0632"/>
            <a:ext cx="3075806" cy="4101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1080000"/>
            <a:ext cx="9163270" cy="2160000"/>
            <a:chOff x="-11953" y="-1087397"/>
            <a:chExt cx="9163270" cy="2160000"/>
          </a:xfrm>
        </p:grpSpPr>
        <p:sp>
          <p:nvSpPr>
            <p:cNvPr id="8" name="Rectangle 7"/>
            <p:cNvSpPr/>
            <p:nvPr/>
          </p:nvSpPr>
          <p:spPr>
            <a:xfrm>
              <a:off x="3041627" y="7554"/>
              <a:ext cx="6105746" cy="106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pic>
          <p:nvPicPr>
            <p:cNvPr id="9" name="Picture 8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53" y="74940"/>
              <a:ext cx="1237407" cy="977795"/>
            </a:xfrm>
            <a:prstGeom prst="rect">
              <a:avLst/>
            </a:prstGeom>
          </p:spPr>
        </p:pic>
        <p:sp>
          <p:nvSpPr>
            <p:cNvPr id="10" name="Arc 9"/>
            <p:cNvSpPr/>
            <p:nvPr/>
          </p:nvSpPr>
          <p:spPr>
            <a:xfrm flipH="1" flipV="1">
              <a:off x="995659" y="-1087397"/>
              <a:ext cx="4145067" cy="2160000"/>
            </a:xfrm>
            <a:prstGeom prst="arc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959684" y="145424"/>
              <a:ext cx="719163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3600" b="1" dirty="0" smtClean="0">
                  <a:solidFill>
                    <a:schemeClr val="bg1"/>
                  </a:solidFill>
                </a:rPr>
                <a:t>Incredible Machine – Design Notes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1660" y="5906140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Project Bucephalus (2012)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33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2015-07-19T05:55:20Z</dcterms:created>
  <dcterms:modified xsi:type="dcterms:W3CDTF">2015-07-19T18:35:46Z</dcterms:modified>
  <cp:contentStatus/>
</cp:coreProperties>
</file>