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EB69D-56FD-B940-858E-C0B0567DEAD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93B41-92C1-874C-8F58-0EB80467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3B41-92C1-874C-8F58-0EB8046727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960A-E554-A346-9828-795EA0E7B1D6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937B-1BE4-A346-A520-4B75E366E12B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190D-3832-BE47-8EC0-77E2640E7E53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4974-4E7E-3643-8872-D073F61491FB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2058-6E81-4E4B-A005-7F0B9B2338B4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0143-134D-9942-9B32-01CB3FBD4E68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A7BE-6E7B-5F4B-80B9-F6F137A91CFE}" type="datetime1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73-268D-2A41-81FF-69786112199E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256E-511A-4742-ADE9-A5FD5C44117C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9F1-0DEE-4F4F-85D6-498AD9A366F5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2412-C5AB-104D-A902-7E42A6A5A092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76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5A24-8F15-C347-993E-C3C693520288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057" y="92279"/>
            <a:ext cx="8925886" cy="6629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878" y="650266"/>
            <a:ext cx="7772400" cy="1891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is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FIRST LEGO LEAGUE?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449" y="5051658"/>
            <a:ext cx="483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By Sanjay and Arvind Seshan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7502" y="5589893"/>
            <a:ext cx="1715919" cy="583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3272" y="5513323"/>
            <a:ext cx="1047518" cy="636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863" y="2697798"/>
            <a:ext cx="1744428" cy="20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FIRST LEGO League Overview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International competition organized by FIRST</a:t>
            </a:r>
          </a:p>
          <a:p>
            <a:r>
              <a:rPr lang="en-US" sz="2400" dirty="0" smtClean="0"/>
              <a:t>For kids ages 9-14 in North America and 9-16 elsewhere</a:t>
            </a:r>
          </a:p>
          <a:p>
            <a:r>
              <a:rPr lang="en-US" sz="2400" dirty="0"/>
              <a:t>Each year has a </a:t>
            </a:r>
            <a:r>
              <a:rPr lang="en-US" sz="2400" dirty="0" smtClean="0"/>
              <a:t>theme</a:t>
            </a:r>
          </a:p>
          <a:p>
            <a:r>
              <a:rPr lang="en-US" sz="2400" dirty="0" smtClean="0"/>
              <a:t>About 29,000 students in over 80 countries participate in FLL</a:t>
            </a:r>
          </a:p>
          <a:p>
            <a:r>
              <a:rPr lang="en-US" sz="2400" dirty="0" smtClean="0"/>
              <a:t>Runs approximately from September – December (or longer if you qualify </a:t>
            </a:r>
            <a:r>
              <a:rPr lang="en-US" sz="2400" smtClean="0"/>
              <a:t>for </a:t>
            </a:r>
            <a:r>
              <a:rPr lang="en-US" sz="2400" smtClean="0"/>
              <a:t>State </a:t>
            </a:r>
            <a:r>
              <a:rPr lang="en-US" sz="2400" dirty="0" smtClean="0"/>
              <a:t>and International-level Championships)</a:t>
            </a:r>
            <a:endParaRPr lang="en-US" sz="2400" dirty="0"/>
          </a:p>
        </p:txBody>
      </p:sp>
      <p:pic>
        <p:nvPicPr>
          <p:cNvPr id="4" name="Picture 2" descr="http://www.azfll.com/wp-content/uploads/2014/12/TrashTrek_FNL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66826" y="4822738"/>
            <a:ext cx="2248524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nsbe.org/getattachment/NSBE-Jr/Competitions-and-Contests/EDC-(1)/First-Lego-League-(1).png.aspx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882" y="5000559"/>
            <a:ext cx="1912584" cy="14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alliance.seas.upenn.edu/~pennfll/wiki/uploads/PennFLL/worldclass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27" r="5541"/>
          <a:stretch/>
        </p:blipFill>
        <p:spPr bwMode="auto">
          <a:xfrm>
            <a:off x="2908093" y="4997691"/>
            <a:ext cx="3117954" cy="144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Three Parts to FIRST LEGO League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http://www.firstlegoleague.org/sites/default/files/Challenge/FLL%20full%20trian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0719" y="1825625"/>
            <a:ext cx="4784361" cy="41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9044" y="4227615"/>
            <a:ext cx="2066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Research Project</a:t>
            </a:r>
            <a:endParaRPr 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1186932" y="4073234"/>
            <a:ext cx="2066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Robot Game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63044" y="2076200"/>
            <a:ext cx="2066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Core Values</a:t>
            </a:r>
            <a:endParaRPr lang="en-US" sz="32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74" y="4179009"/>
            <a:ext cx="5016109" cy="2446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Robot Game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708" y="1395666"/>
            <a:ext cx="3381518" cy="502810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Goal: </a:t>
            </a:r>
          </a:p>
          <a:p>
            <a:pPr lvl="1"/>
            <a:r>
              <a:rPr lang="en-US" sz="2000" dirty="0" smtClean="0"/>
              <a:t>Complete LEGO-based missions in 2.5 mins</a:t>
            </a:r>
          </a:p>
          <a:p>
            <a:pPr lvl="1"/>
            <a:r>
              <a:rPr lang="en-US" sz="2000" dirty="0" smtClean="0"/>
              <a:t>Build a LEGO MINDSTORMS robot and program it to autonomously solve the missions</a:t>
            </a:r>
          </a:p>
          <a:p>
            <a:r>
              <a:rPr lang="en-US" sz="2000" dirty="0"/>
              <a:t>Teams participate in timed </a:t>
            </a:r>
            <a:r>
              <a:rPr lang="en-US" sz="2000" dirty="0" smtClean="0"/>
              <a:t>matches</a:t>
            </a:r>
          </a:p>
          <a:p>
            <a:r>
              <a:rPr lang="en-US" sz="2000" dirty="0" smtClean="0"/>
              <a:t>Teams are judged on the quality of their design, strategy, innovation &amp; programming</a:t>
            </a:r>
          </a:p>
          <a:p>
            <a:endParaRPr lang="en-US" sz="2000" dirty="0"/>
          </a:p>
        </p:txBody>
      </p:sp>
      <p:sp>
        <p:nvSpPr>
          <p:cNvPr id="4" name="AutoShape 4" descr="Image result for first lego league"/>
          <p:cNvSpPr>
            <a:spLocks noChangeAspect="1" noChangeArrowheads="1"/>
          </p:cNvSpPr>
          <p:nvPr/>
        </p:nvSpPr>
        <p:spPr bwMode="auto">
          <a:xfrm>
            <a:off x="628650" y="1502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26"/>
          <a:stretch/>
        </p:blipFill>
        <p:spPr>
          <a:xfrm>
            <a:off x="344774" y="1588957"/>
            <a:ext cx="5016109" cy="24883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Research Project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1186"/>
            <a:ext cx="3898380" cy="453020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Goal: </a:t>
            </a:r>
          </a:p>
          <a:p>
            <a:pPr lvl="1"/>
            <a:r>
              <a:rPr lang="en-US" sz="2000" dirty="0" smtClean="0"/>
              <a:t>Identify a problem</a:t>
            </a:r>
          </a:p>
          <a:p>
            <a:pPr lvl="1"/>
            <a:r>
              <a:rPr lang="en-US" sz="2000" dirty="0" smtClean="0"/>
              <a:t>Come up with an innovative solution</a:t>
            </a:r>
          </a:p>
          <a:p>
            <a:pPr lvl="1"/>
            <a:r>
              <a:rPr lang="en-US" sz="2000" dirty="0" smtClean="0"/>
              <a:t>Share the solution with others</a:t>
            </a:r>
          </a:p>
          <a:p>
            <a:r>
              <a:rPr lang="en-US" sz="2000" dirty="0" smtClean="0"/>
              <a:t>The topic is always related to the year’s theme</a:t>
            </a:r>
          </a:p>
          <a:p>
            <a:r>
              <a:rPr lang="en-US" sz="2000" dirty="0" smtClean="0"/>
              <a:t>Teams are judged based on the quality of their research and solution, but also the creativity of their presentation to judges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1922" y="1825624"/>
            <a:ext cx="4184848" cy="27950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Core Values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6238"/>
            <a:ext cx="4438025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Goal: </a:t>
            </a:r>
          </a:p>
          <a:p>
            <a:pPr lvl="1"/>
            <a:r>
              <a:rPr lang="en-US" sz="2000" dirty="0" smtClean="0"/>
              <a:t>Helping and working with each other and other teams (Gracious Professionalism and </a:t>
            </a:r>
            <a:r>
              <a:rPr lang="en-US" sz="2000" dirty="0" err="1" smtClean="0"/>
              <a:t>Coopertition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preading STEM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nspiring others</a:t>
            </a:r>
          </a:p>
          <a:p>
            <a:r>
              <a:rPr lang="en-US" sz="2000" dirty="0" smtClean="0"/>
              <a:t>Many teams do outreach events such as running a demo at a library</a:t>
            </a:r>
          </a:p>
          <a:p>
            <a:r>
              <a:rPr lang="en-US" sz="2000" dirty="0" smtClean="0"/>
              <a:t>Teams develop their own identity with team shirts, hats and even team haircuts!</a:t>
            </a:r>
          </a:p>
          <a:p>
            <a:r>
              <a:rPr lang="en-US" sz="2000" dirty="0" smtClean="0"/>
              <a:t>Teams are judged based on how students work together,  and their understanding and application of the </a:t>
            </a:r>
            <a:r>
              <a:rPr lang="en-US" sz="2000" dirty="0" smtClean="0">
                <a:solidFill>
                  <a:srgbClr val="FF0000"/>
                </a:solidFill>
              </a:rPr>
              <a:t>8 Core </a:t>
            </a:r>
            <a:r>
              <a:rPr lang="en-US" sz="2000" dirty="0">
                <a:solidFill>
                  <a:srgbClr val="FF0000"/>
                </a:solidFill>
              </a:rPr>
              <a:t>Values </a:t>
            </a:r>
            <a:r>
              <a:rPr lang="en-US" sz="2000" dirty="0"/>
              <a:t>(https://</a:t>
            </a:r>
            <a:r>
              <a:rPr lang="en-US" sz="2000" dirty="0" err="1" smtClean="0"/>
              <a:t>www.firstinspires.org</a:t>
            </a:r>
            <a:r>
              <a:rPr lang="en-US" sz="2000" dirty="0" smtClean="0"/>
              <a:t>/robotics/</a:t>
            </a:r>
            <a:r>
              <a:rPr lang="en-US" sz="2000" dirty="0" err="1" smtClean="0"/>
              <a:t>fll</a:t>
            </a:r>
            <a:r>
              <a:rPr lang="en-US" sz="2000" dirty="0" smtClean="0"/>
              <a:t>/core-values)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8383" y="1666549"/>
            <a:ext cx="3515852" cy="2334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1360" y="4144487"/>
            <a:ext cx="3482875" cy="23157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6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FIRST LEGO League is HARD FUN!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750" y="4085131"/>
            <a:ext cx="3779191" cy="2512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4306" y="1407475"/>
            <a:ext cx="4735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 </a:t>
            </a:r>
            <a:r>
              <a:rPr lang="en-US" sz="2800" dirty="0" smtClean="0">
                <a:solidFill>
                  <a:srgbClr val="FF0000"/>
                </a:solidFill>
              </a:rPr>
              <a:t>STEM skills</a:t>
            </a:r>
            <a:r>
              <a:rPr lang="en-US" sz="2800" dirty="0" smtClean="0"/>
              <a:t> (Math, Science, Research…)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</a:t>
            </a:r>
            <a:r>
              <a:rPr lang="en-US" sz="2800" dirty="0" smtClean="0">
                <a:solidFill>
                  <a:srgbClr val="FF0000"/>
                </a:solidFill>
              </a:rPr>
              <a:t> life skills</a:t>
            </a:r>
            <a:r>
              <a:rPr lang="en-US" sz="2800" dirty="0"/>
              <a:t> </a:t>
            </a:r>
            <a:r>
              <a:rPr lang="en-US" sz="2800" dirty="0" smtClean="0"/>
              <a:t>(teamwork, presentation, interviewing, confidence…)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Make </a:t>
            </a:r>
            <a:r>
              <a:rPr lang="en-US" sz="2800" dirty="0" smtClean="0">
                <a:solidFill>
                  <a:srgbClr val="FF0000"/>
                </a:solidFill>
              </a:rPr>
              <a:t>friends</a:t>
            </a:r>
            <a:r>
              <a:rPr lang="en-US" sz="2800" dirty="0" smtClean="0"/>
              <a:t> from around the world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Have fun!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296" b="24650"/>
          <a:stretch/>
        </p:blipFill>
        <p:spPr>
          <a:xfrm>
            <a:off x="259750" y="1407475"/>
            <a:ext cx="3779191" cy="24995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Useful Resources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Coaching Resources:</a:t>
            </a:r>
          </a:p>
          <a:p>
            <a:pPr lvl="1"/>
            <a:r>
              <a:rPr lang="en-US" dirty="0"/>
              <a:t>FIRST Steps: http://</a:t>
            </a:r>
            <a:r>
              <a:rPr lang="en-US" dirty="0" err="1"/>
              <a:t>info.firstinspires.org</a:t>
            </a:r>
            <a:r>
              <a:rPr lang="en-US" dirty="0"/>
              <a:t>/</a:t>
            </a:r>
            <a:r>
              <a:rPr lang="en-US" dirty="0" err="1"/>
              <a:t>fllfirststepsrequest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Programming Lessons/Starter Robot Designs:</a:t>
            </a:r>
          </a:p>
          <a:p>
            <a:pPr lvl="1"/>
            <a:r>
              <a:rPr lang="en-US" dirty="0" smtClean="0"/>
              <a:t>www.EV3Lessons.com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Challenge Documents: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www.firstlegoleague.org/challenge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Organizers in each country: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www.firstlegoleague.org</a:t>
            </a:r>
            <a:r>
              <a:rPr lang="en-US" dirty="0"/>
              <a:t>/countries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4582" y="320674"/>
            <a:ext cx="1286680" cy="15287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was compiled by Sanjay and Arvind Seshan</a:t>
            </a:r>
          </a:p>
          <a:p>
            <a:r>
              <a:rPr lang="en-US" dirty="0" smtClean="0"/>
              <a:t>Photos By: Not the Droids You Are Looking For, Razorback FIRST LEGO League Invitational (2015)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1866</TotalTime>
  <Words>346</Words>
  <Application>Microsoft Macintosh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What is  FIRST LEGO LEAGUE?</vt:lpstr>
      <vt:lpstr>FIRST LEGO League Overview</vt:lpstr>
      <vt:lpstr>Three Parts to FIRST LEGO League</vt:lpstr>
      <vt:lpstr>Robot Game</vt:lpstr>
      <vt:lpstr>Research Project</vt:lpstr>
      <vt:lpstr>Core Values</vt:lpstr>
      <vt:lpstr>FIRST LEGO League is HARD FUN!</vt:lpstr>
      <vt:lpstr>Useful Resources</vt:lpstr>
      <vt:lpstr>Credits</vt:lpstr>
    </vt:vector>
  </TitlesOfParts>
  <Company>Hewlett-Packard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FIRST LEGO LEAGUE?</dc:title>
  <dc:creator>Sanjay Seshan</dc:creator>
  <cp:lastModifiedBy>Sanjay Seshan</cp:lastModifiedBy>
  <cp:revision>21</cp:revision>
  <dcterms:created xsi:type="dcterms:W3CDTF">2015-07-15T00:23:59Z</dcterms:created>
  <dcterms:modified xsi:type="dcterms:W3CDTF">2017-09-27T12:26:35Z</dcterms:modified>
</cp:coreProperties>
</file>