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20" r:id="rId3"/>
    <p:sldId id="418" r:id="rId4"/>
    <p:sldId id="414" r:id="rId5"/>
    <p:sldId id="415" r:id="rId6"/>
    <p:sldId id="416" r:id="rId7"/>
    <p:sldId id="411" r:id="rId8"/>
    <p:sldId id="412" r:id="rId9"/>
    <p:sldId id="417" r:id="rId10"/>
    <p:sldId id="330" r:id="rId11"/>
    <p:sldId id="348" r:id="rId12"/>
    <p:sldId id="413" r:id="rId13"/>
    <p:sldId id="42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99563" autoAdjust="0"/>
  </p:normalViewPr>
  <p:slideViewPr>
    <p:cSldViewPr snapToGrid="0" snapToObjects="1">
      <p:cViewPr varScale="1">
        <p:scale>
          <a:sx n="51" d="100"/>
          <a:sy n="51" d="100"/>
        </p:scale>
        <p:origin x="162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2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09A-DFCF-9948-99C0-8E35366B8AF2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D03-BC31-534C-B2AB-29199FB4C0F2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D12-1342-E14C-90E7-03D0D9B05B75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036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7458-8A98-8B4E-961F-FA12D0B7403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361C-59F1-1448-9277-DB2B0528CEFF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06A-90E1-7E47-9839-B526382D4203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33E3-A2E2-1745-B5B2-42BB2C97642A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D15-093D-564F-96D8-88A1E10AE60C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D48-330A-0C4C-AB3F-503D0829F04F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89B7-298B-E247-85D8-5BE001B1B347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6AA-FBA4-C841-856B-92C0BB99EB1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9FD5-2A98-6443-A16B-D1F301A4B0E5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2F92-0729-664D-AB05-BB5278773CA5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D31-EBC4-CB45-8A03-DA5119396400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49D-AE0F-8A4A-85C4-C93FFAC412C3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B9AA-1462-9846-BB96-903D8808102D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5F0D-AF48-D44D-AB6D-4896756761DA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D4A3-CD2E-1540-B1DF-B19E1FDD6235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C896-F499-0844-A5F6-F4FA5C130CC6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671-228D-5C4E-B916-24D334D43400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E5B2-E53D-B34D-8BEE-7316028BD0F8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BE66-C3A1-1F40-B907-F72013EA63D6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34D5EE3-E270-D846-8ABC-4206D7AE228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3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C318-B6C6-DD4C-BD37-EF3071557319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291141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נושא השיעור: מעקב פשוט אחרי קו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</a:t>
            </a:r>
            <a:r>
              <a:rPr lang="he-IL" sz="4000" dirty="0" smtClean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3</a:t>
            </a:r>
            <a:r>
              <a:rPr lang="en-US" sz="4000" dirty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EV</a:t>
            </a:r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" y="5323144"/>
            <a:ext cx="1320857" cy="12636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2301" y="6217431"/>
            <a:ext cx="22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Droids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אתגר 2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261" y="373269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Display Block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Motor 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Wait Block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Motor Off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מדריך דיון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37" y="1752600"/>
            <a:ext cx="8245474" cy="4373563"/>
          </a:xfrm>
        </p:spPr>
        <p:txBody>
          <a:bodyPr>
            <a:normAutofit/>
          </a:bodyPr>
          <a:lstStyle/>
          <a:p>
            <a:pPr algn="r" rtl="1">
              <a:buClr>
                <a:srgbClr val="FF0000"/>
              </a:buClr>
            </a:pPr>
            <a:r>
              <a:rPr lang="he-IL" altLang="en-US" dirty="0">
                <a:latin typeface="Guttman Kav" panose="02010401010101010101" pitchFamily="2" charset="-79"/>
                <a:cs typeface="Guttman Kav" panose="02010401010101010101" pitchFamily="2" charset="-79"/>
              </a:rPr>
              <a:t>למה עליך ללמוד להשתמש בבלוק התצוגה</a:t>
            </a:r>
            <a:endParaRPr lang="en-US" alt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0" lvl="1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אולי תרצה להציג את ערכי החיישנים על המסך</a:t>
            </a:r>
            <a:endParaRPr lang="en-US" alt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0" lvl="1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אולי תתכנת רובוט שצריך לעצור כאשר הוא מגיע לקו אדום אך נעצר לפני</a:t>
            </a:r>
            <a:endParaRPr lang="en-US" alt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0" lvl="2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sz="20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הרובוט רואה את אותו הדבר שאתה רואה?</a:t>
            </a:r>
            <a:endParaRPr lang="en-US" altLang="en-US" sz="20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0" lvl="2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sz="20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תוכל להציג את הערך על המסך ולבדוק את זה</a:t>
            </a:r>
            <a:endParaRPr lang="en-US" altLang="en-US" sz="20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endParaRPr lang="en-US" alt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r>
              <a:rPr lang="he-IL" altLang="en-US" dirty="0">
                <a:latin typeface="Guttman Kav" panose="02010401010101010101" pitchFamily="2" charset="-79"/>
                <a:cs typeface="Guttman Kav" panose="02010401010101010101" pitchFamily="2" charset="-79"/>
              </a:rPr>
              <a:t>זה כלי </a:t>
            </a:r>
            <a:r>
              <a:rPr lang="he-IL" altLang="en-US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דיבאג</a:t>
            </a:r>
            <a:r>
              <a:rPr lang="he-IL" altLang="en-US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he-IL" altLang="en-US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מצויין</a:t>
            </a:r>
            <a:r>
              <a:rPr lang="he-IL" altLang="en-US" dirty="0">
                <a:latin typeface="Guttman Kav" panose="02010401010101010101" pitchFamily="2" charset="-79"/>
                <a:cs typeface="Guttman Kav" panose="02010401010101010101" pitchFamily="2" charset="-79"/>
              </a:rPr>
              <a:t>. תוכל ללמוד על תכנות </a:t>
            </a:r>
            <a:r>
              <a:rPr lang="he-IL" altLang="en-US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דיבאג</a:t>
            </a:r>
            <a:r>
              <a:rPr lang="he-IL" altLang="en-US" dirty="0">
                <a:latin typeface="Guttman Kav" panose="02010401010101010101" pitchFamily="2" charset="-79"/>
                <a:cs typeface="Guttman Kav" panose="02010401010101010101" pitchFamily="2" charset="-79"/>
              </a:rPr>
              <a:t> במדריכים בהמשך</a:t>
            </a:r>
            <a:endParaRPr lang="en-US" alt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Droids</a:t>
            </a:r>
            <a:r>
              <a:rPr lang="en-US" sz="3800" b="1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15235" y="6404292"/>
            <a:ext cx="574878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4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נושאי השיעור: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e-IL" dirty="0" smtClean="0"/>
              <a:t>למד איך להשתמש בבלוק התצוגה בכדי להציג טקסט ותמונות על המסך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he-IL" dirty="0" smtClean="0"/>
              <a:t>למד למה בלוק התצוגה חשוב בתכנות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בלוק ה</a:t>
            </a:r>
            <a:r>
              <a:rPr lang="en-US" sz="3800" dirty="0">
                <a:cs typeface="Gan CLM" panose="02000803000000000000" pitchFamily="2" charset="-79"/>
              </a:rPr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תפקיד הבלוק הוא להציג טקסט ותמונות על המסך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יכול לשלוט במיקום ובגודל הטקסט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יכול להשתמש בבלוק הזה כדי לקרוא את נתוני החיישנים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נמצא בכרטיסייה הירוקה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altLang="en-US" sz="3800" dirty="0">
                <a:latin typeface="Gan CLM" panose="02000803000000000000" pitchFamily="2" charset="-79"/>
                <a:cs typeface="Gan CLM" panose="02000803000000000000" pitchFamily="2" charset="-79"/>
              </a:rPr>
              <a:t>עוד על בלוק ה</a:t>
            </a:r>
            <a:r>
              <a:rPr lang="en-US" altLang="en-US" sz="3800" dirty="0">
                <a:cs typeface="Gan CLM" panose="02000803000000000000" pitchFamily="2" charset="-79"/>
              </a:rPr>
              <a:t>DISPLAY 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altLang="en-US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שני מצבים להצגה</a:t>
            </a:r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914400" lvl="1" indent="-457200" algn="r" rtl="1">
              <a:buClr>
                <a:srgbClr val="FF0000"/>
              </a:buClr>
            </a:pPr>
            <a:r>
              <a:rPr lang="he-IL" altLang="en-US" sz="18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מצב פיקסל (</a:t>
            </a:r>
            <a:r>
              <a:rPr lang="en-US" altLang="en-US" sz="18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PIXLE</a:t>
            </a:r>
            <a:r>
              <a:rPr lang="he-IL" altLang="en-US" sz="18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) השתמש בשביל להציג תמונה או טקסט</a:t>
            </a:r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3" indent="-457200" algn="r" rtl="1">
              <a:spcAft>
                <a:spcPts val="600"/>
              </a:spcAft>
              <a:buClr>
                <a:srgbClr val="FF0000"/>
              </a:buClr>
            </a:pPr>
            <a:r>
              <a:rPr lang="en-US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178 </a:t>
            </a:r>
            <a:r>
              <a:rPr lang="he-IL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פיקסלים ימינה ושמאלה</a:t>
            </a:r>
            <a:endParaRPr lang="en-US" altLang="en-US" sz="16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3" indent="-457200" algn="r" rtl="1">
              <a:spcAft>
                <a:spcPts val="600"/>
              </a:spcAft>
              <a:buClr>
                <a:srgbClr val="FF0000"/>
              </a:buClr>
            </a:pPr>
            <a:r>
              <a:rPr lang="en-US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128 </a:t>
            </a:r>
            <a:r>
              <a:rPr lang="he-IL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פיקסלים למעלה ולמטה</a:t>
            </a:r>
            <a:endParaRPr lang="en-US" altLang="en-US" sz="16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914400" lvl="1" indent="-457200" algn="r" rtl="1">
              <a:buClr>
                <a:srgbClr val="FF0000"/>
              </a:buClr>
            </a:pPr>
            <a:r>
              <a:rPr lang="he-IL" altLang="en-US" sz="18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מצב רשת (</a:t>
            </a:r>
            <a:r>
              <a:rPr lang="en-US" altLang="en-US" sz="18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GRID</a:t>
            </a:r>
            <a:r>
              <a:rPr lang="he-IL" altLang="en-US" sz="1800" dirty="0" smtClean="0">
                <a:latin typeface="Comic Sans MS" panose="030F0702030302020204" pitchFamily="66" charset="0"/>
                <a:cs typeface="Guttman Kav" panose="02010401010101010101" pitchFamily="2" charset="-79"/>
              </a:rPr>
              <a:t>) קל יותר לשימוש , עובד רק לטקסט</a:t>
            </a:r>
            <a:endParaRPr lang="en-US" altLang="en-US" sz="1800" dirty="0">
              <a:latin typeface="Comic Sans MS" panose="030F0702030302020204" pitchFamily="66" charset="0"/>
              <a:cs typeface="Guttman Kav" panose="02010401010101010101" pitchFamily="2" charset="-79"/>
            </a:endParaRPr>
          </a:p>
          <a:p>
            <a:pPr lvl="3" indent="-457200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22 שורות של 8 פיקסלים כל אחת</a:t>
            </a:r>
            <a:endParaRPr lang="en-US" altLang="en-US" sz="16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3" indent="-457200" algn="r" rtl="1">
              <a:spcAft>
                <a:spcPts val="600"/>
              </a:spcAft>
              <a:buClr>
                <a:srgbClr val="FF0000"/>
              </a:buClr>
            </a:pPr>
            <a:r>
              <a:rPr lang="en-US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12 </a:t>
            </a:r>
            <a:r>
              <a:rPr lang="he-IL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עמודות של 10 פיקסלים כל אחת</a:t>
            </a:r>
            <a:endParaRPr lang="en-US" altLang="en-US" sz="16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3" indent="-457200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אותיות קטנות הם שורה אחת ועמודה אחת</a:t>
            </a:r>
            <a:endParaRPr lang="en-US" altLang="en-US" sz="16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3" indent="-457200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אותיות גדולות הם שתי שורות ושתי עמודות</a:t>
            </a:r>
            <a:endParaRPr lang="en-US" altLang="en-US" sz="16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/>
          <a:stretch/>
        </p:blipFill>
        <p:spPr>
          <a:xfrm>
            <a:off x="1475860" y="3724819"/>
            <a:ext cx="2069946" cy="20574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altLang="en-US" sz="3800" dirty="0">
                <a:latin typeface="Gan CLM" panose="02000803000000000000" pitchFamily="2" charset="-79"/>
                <a:cs typeface="Gan CLM" panose="02000803000000000000" pitchFamily="2" charset="-79"/>
              </a:rPr>
              <a:t>הצגת טקסט במצב רשת</a:t>
            </a:r>
            <a:endParaRPr lang="en-US" alt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647491" y="1184162"/>
            <a:ext cx="5224739" cy="4644881"/>
            <a:chOff x="2294980" y="1331074"/>
            <a:chExt cx="5224739" cy="464488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274039" y="2661990"/>
              <a:ext cx="1020379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טקסט שיוצג</a:t>
              </a:r>
              <a:endParaRPr lang="en-US" altLang="en-US" sz="1400" dirty="0"/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54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גודל טקסט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– </a:t>
              </a:r>
              <a:r>
                <a:rPr lang="he-IL" altLang="en-US" sz="1400" dirty="0" smtClean="0"/>
                <a:t>פונט קטן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he-IL" altLang="en-US" sz="1400" dirty="0" smtClean="0"/>
                <a:t>פונט קטן מודגש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</a:t>
              </a:r>
              <a:r>
                <a:rPr lang="he-IL" altLang="en-US" sz="1400" dirty="0" smtClean="0"/>
                <a:t>פונט גדול</a:t>
              </a:r>
              <a:endParaRPr lang="en-US" altLang="en-US" sz="1400" dirty="0"/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80" y="2687894"/>
              <a:ext cx="124284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תצוגה מקדימה של המסך</a:t>
              </a:r>
              <a:endParaRPr lang="en-US" altLang="en-US" sz="1400" dirty="0"/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מחק מסך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עמודות להתחלת התצוגה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שורות להתחלת התצוגות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330020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תצוגת שחור לבן</a:t>
              </a:r>
              <a:endParaRPr lang="en-US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66817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 smtClean="0"/>
                <a:t>גודל טקסט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5"/>
              <a:ext cx="1072382" cy="16441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82555"/>
              <a:ext cx="1331447" cy="20013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419055"/>
              <a:ext cx="1567139" cy="2403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" idx="0"/>
            </p:cNvCxnSpPr>
            <p:nvPr/>
          </p:nvCxnSpPr>
          <p:spPr>
            <a:xfrm rot="16200000" flipH="1">
              <a:off x="3458452" y="2145845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6194440" y="2379979"/>
              <a:ext cx="307775" cy="871802"/>
            </a:xfrm>
            <a:prstGeom prst="bentConnector4">
              <a:avLst>
                <a:gd name="adj1" fmla="val -74275"/>
                <a:gd name="adj2" fmla="val 792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7" y="3135016"/>
            <a:ext cx="1242846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400" dirty="0" smtClean="0"/>
              <a:t>שינוי מצב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88273" y="3221968"/>
            <a:ext cx="462677" cy="66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47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1: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בחר בבלוק התצוגה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2: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לחץ על כפתור שינוי המצב, לך לטקסט ובחר ב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GRID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3: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רשום איזה טקסט אתה רוצה שיהיה רשום בתיבה הימנית עליונה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altLang="en-US" sz="3800" dirty="0">
                <a:latin typeface="Gan CLM" panose="02000803000000000000" pitchFamily="2" charset="-79"/>
                <a:cs typeface="Gan CLM" panose="02000803000000000000" pitchFamily="2" charset="-79"/>
              </a:rPr>
              <a:t>בלוק תצוגה אתגר 1:</a:t>
            </a:r>
            <a:endParaRPr lang="en-US" alt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altLang="en-US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אתה יכול לכתוב טקסט שיוצג באמצע המסך</a:t>
            </a:r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lvl="2" indent="-457200" algn="r" rtl="1">
              <a:spcAft>
                <a:spcPts val="600"/>
              </a:spcAft>
              <a:buClr>
                <a:srgbClr val="FF0000"/>
              </a:buClr>
            </a:pPr>
            <a:r>
              <a:rPr lang="he-IL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הצג </a:t>
            </a:r>
            <a:r>
              <a:rPr lang="en-US" altLang="en-US" sz="1600" b="1" dirty="0">
                <a:latin typeface="Comic Sans MS" panose="030F0702030302020204" pitchFamily="66" charset="0"/>
                <a:cs typeface="Guttman Kav" panose="02010401010101010101" pitchFamily="2" charset="-79"/>
              </a:rPr>
              <a:t>HELLO</a:t>
            </a:r>
            <a:r>
              <a:rPr lang="en-US" altLang="en-US" sz="16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 </a:t>
            </a:r>
            <a:r>
              <a:rPr lang="en-US" altLang="en-US" sz="1600" b="1" dirty="0">
                <a:latin typeface="Comic Sans MS" panose="030F0702030302020204" pitchFamily="66" charset="0"/>
                <a:cs typeface="Guttman Kav" panose="02010401010101010101" pitchFamily="2" charset="-79"/>
              </a:rPr>
              <a:t>WORLD</a:t>
            </a:r>
          </a:p>
          <a:p>
            <a:pPr lvl="1" indent="-457200" algn="r" rtl="1">
              <a:spcAft>
                <a:spcPts val="600"/>
              </a:spcAft>
              <a:buClr>
                <a:srgbClr val="FF0000"/>
              </a:buClr>
            </a:pPr>
            <a:endParaRPr lang="en-US" altLang="en-US" sz="18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altLang="en-US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הצג את הטקסט במשך שלוש שניות</a:t>
            </a:r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he-IL" altLang="en-US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אתה יכול לזוז תוך כדי?</a:t>
            </a:r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rt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>
            <a:normAutofit/>
          </a:bodyPr>
          <a:lstStyle/>
          <a:p>
            <a:pPr algn="ctr"/>
            <a:r>
              <a:rPr lang="he-IL" altLang="en-US" sz="3800" dirty="0">
                <a:latin typeface="Gan CLM" panose="02000803000000000000" pitchFamily="2" charset="-79"/>
                <a:cs typeface="Gan CLM" panose="02000803000000000000" pitchFamily="2" charset="-79"/>
              </a:rPr>
              <a:t>פתרון אתגר 1</a:t>
            </a:r>
            <a:endParaRPr lang="en-US" alt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altLang="en-US" sz="3800" dirty="0">
                <a:latin typeface="Gan CLM" panose="02000803000000000000" pitchFamily="2" charset="-79"/>
                <a:cs typeface="Gan CLM" panose="02000803000000000000" pitchFamily="2" charset="-79"/>
              </a:rPr>
              <a:t>הצגת תמונה במצב פיקסל</a:t>
            </a:r>
            <a:endParaRPr lang="en-US" alt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419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1: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בחר בבלוק התצוגה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שנה את המצב ל</a:t>
            </a:r>
            <a:r>
              <a:rPr lang="en-US" b="1" dirty="0">
                <a:latin typeface="Guttman Kav" panose="02010401010101010101" pitchFamily="2" charset="-79"/>
                <a:cs typeface="Guttman Kav" panose="02010401010101010101" pitchFamily="2" charset="-79"/>
              </a:rPr>
              <a:t>IMAGE</a:t>
            </a: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(תמונה) בעל סימן תיקיה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שלב 3:</a:t>
            </a: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השתמש בתיבה הימנית עליונה לבחירת התמונה הרצויה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</a:pP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בלוק תצוגה : אתגר 2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pPr algn="r" rtl="1">
              <a:buClr>
                <a:srgbClr val="FF0000"/>
              </a:buClr>
            </a:pPr>
            <a:r>
              <a:rPr lang="he-IL" sz="1800" dirty="0">
                <a:solidFill>
                  <a:srgbClr val="0070C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האם אתה יכול להציג </a:t>
            </a:r>
            <a:r>
              <a:rPr lang="he-IL" sz="1800" dirty="0" err="1">
                <a:solidFill>
                  <a:srgbClr val="0070C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עייניים</a:t>
            </a:r>
            <a:r>
              <a:rPr lang="he-IL" sz="1800" dirty="0">
                <a:solidFill>
                  <a:srgbClr val="0070C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במהלך התזוזה, החלף את </a:t>
            </a:r>
            <a:r>
              <a:rPr lang="he-IL" sz="1800" dirty="0" err="1">
                <a:solidFill>
                  <a:srgbClr val="0070C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העייניים</a:t>
            </a:r>
            <a:r>
              <a:rPr lang="he-IL" sz="1800" dirty="0">
                <a:solidFill>
                  <a:srgbClr val="0070C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 שיסתכלו ימינה ושמאלה</a:t>
            </a:r>
            <a:endParaRPr lang="en-US" sz="1800" dirty="0">
              <a:solidFill>
                <a:srgbClr val="0070C0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0" lvl="1" indent="-342900" algn="r" rtl="1">
              <a:spcAft>
                <a:spcPts val="600"/>
              </a:spcAft>
              <a:buClr>
                <a:srgbClr val="FF0000"/>
              </a:buClr>
              <a:buFont typeface="Arial"/>
              <a:buChar char="•"/>
            </a:pPr>
            <a:r>
              <a:rPr lang="he-IL" sz="1800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השתמש ב:</a:t>
            </a:r>
          </a:p>
          <a:p>
            <a:pPr marL="0" lvl="2" indent="-342900" algn="r" rtl="1">
              <a:spcAft>
                <a:spcPts val="600"/>
              </a:spcAft>
              <a:buClr>
                <a:srgbClr val="FF0000"/>
              </a:buClr>
              <a:buFont typeface="Arial"/>
              <a:buChar char="•"/>
            </a:pP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Display</a:t>
            </a:r>
          </a:p>
          <a:p>
            <a:pPr marL="0" lvl="2" indent="-342900" algn="r" rtl="1">
              <a:spcAft>
                <a:spcPts val="600"/>
              </a:spcAft>
              <a:buClr>
                <a:srgbClr val="FF0000"/>
              </a:buClr>
              <a:buFont typeface="Arial"/>
              <a:buChar char="•"/>
            </a:pP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Motor On</a:t>
            </a:r>
          </a:p>
          <a:p>
            <a:pPr marL="0" lvl="2" indent="-342900" algn="r" rtl="1">
              <a:spcAft>
                <a:spcPts val="600"/>
              </a:spcAft>
              <a:buClr>
                <a:srgbClr val="FF0000"/>
              </a:buClr>
              <a:buFont typeface="Arial"/>
              <a:buChar char="•"/>
            </a:pPr>
            <a:r>
              <a:rPr lang="en-US" b="1" dirty="0">
                <a:latin typeface="Comic Sans MS" panose="030F0702030302020204" pitchFamily="66" charset="0"/>
                <a:cs typeface="Guttman Kav" panose="02010401010101010101" pitchFamily="2" charset="-79"/>
              </a:rPr>
              <a:t>Wait</a:t>
            </a:r>
          </a:p>
          <a:p>
            <a:pPr marL="0" lvl="1" indent="-342900" algn="r" rtl="1">
              <a:spcAft>
                <a:spcPts val="600"/>
              </a:spcAft>
              <a:buClr>
                <a:srgbClr val="FF0000"/>
              </a:buClr>
              <a:buFont typeface="Arial"/>
              <a:buChar char="•"/>
            </a:pPr>
            <a:endParaRPr lang="en-US" sz="1800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indent="-342900" algn="r" rtl="1">
              <a:buClr>
                <a:srgbClr val="FF0000"/>
              </a:buClr>
              <a:buFont typeface="Arial"/>
              <a:buChar char="•"/>
            </a:pP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תרגיש חופשי </a:t>
            </a:r>
            <a:r>
              <a:rPr lang="he-IL" sz="1800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להינות</a:t>
            </a:r>
            <a:r>
              <a:rPr lang="he-IL" sz="1800" dirty="0">
                <a:latin typeface="Guttman Kav" panose="02010401010101010101" pitchFamily="2" charset="-79"/>
                <a:cs typeface="Guttman Kav" panose="02010401010101010101" pitchFamily="2" charset="-79"/>
              </a:rPr>
              <a:t> באתגר הזה ולהפוך אותו </a:t>
            </a:r>
            <a:r>
              <a:rPr lang="he-IL" sz="1800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לשלך</a:t>
            </a: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rtl="1">
              <a:buClr>
                <a:srgbClr val="FF0000"/>
              </a:buClr>
            </a:pPr>
            <a:endParaRPr lang="en-US" sz="1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6333</TotalTime>
  <Words>517</Words>
  <Application>Microsoft Office PowerPoint</Application>
  <PresentationFormat>On-screen Show (4:3)</PresentationFormat>
  <Paragraphs>112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Comic Sans MS</vt:lpstr>
      <vt:lpstr>Corbel</vt:lpstr>
      <vt:lpstr>Gan CLM</vt:lpstr>
      <vt:lpstr>Guttman Kav</vt:lpstr>
      <vt:lpstr>Helvetica Neue</vt:lpstr>
      <vt:lpstr>Tahoma</vt:lpstr>
      <vt:lpstr>Essential</vt:lpstr>
      <vt:lpstr>Custom Design</vt:lpstr>
      <vt:lpstr>נושא השיעור: מעקב פשוט אחרי קו</vt:lpstr>
      <vt:lpstr>נושאי השיעור:</vt:lpstr>
      <vt:lpstr>בלוק הDISPLAY</vt:lpstr>
      <vt:lpstr>עוד על בלוק הDISPLAY </vt:lpstr>
      <vt:lpstr>הצגת טקסט במצב רשת</vt:lpstr>
      <vt:lpstr>בלוק תצוגה אתגר 1:</vt:lpstr>
      <vt:lpstr>פתרון אתגר 1</vt:lpstr>
      <vt:lpstr>הצגת תמונה במצב פיקסל</vt:lpstr>
      <vt:lpstr>בלוק תצוגה : אתגר 2</vt:lpstr>
      <vt:lpstr>פתרון אתגר 2</vt:lpstr>
      <vt:lpstr>מדריך דיון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EV3 למתחילים</dc:title>
  <dc:creator>Stav h</dc:creator>
  <cp:lastModifiedBy>Sanjay Seshan</cp:lastModifiedBy>
  <cp:revision>5</cp:revision>
  <dcterms:created xsi:type="dcterms:W3CDTF">2014-08-07T02:19:13Z</dcterms:created>
  <dcterms:modified xsi:type="dcterms:W3CDTF">2015-11-05T01:10:52Z</dcterms:modified>
</cp:coreProperties>
</file>