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8" r:id="rId1"/>
  </p:sldMasterIdLst>
  <p:notesMasterIdLst>
    <p:notesMasterId r:id="rId16"/>
  </p:notesMasterIdLst>
  <p:handoutMasterIdLst>
    <p:handoutMasterId r:id="rId17"/>
  </p:handoutMasterIdLst>
  <p:sldIdLst>
    <p:sldId id="288" r:id="rId2"/>
    <p:sldId id="275" r:id="rId3"/>
    <p:sldId id="294" r:id="rId4"/>
    <p:sldId id="285" r:id="rId5"/>
    <p:sldId id="283" r:id="rId6"/>
    <p:sldId id="286" r:id="rId7"/>
    <p:sldId id="284" r:id="rId8"/>
    <p:sldId id="287" r:id="rId9"/>
    <p:sldId id="290" r:id="rId10"/>
    <p:sldId id="291" r:id="rId11"/>
    <p:sldId id="292" r:id="rId12"/>
    <p:sldId id="293" r:id="rId13"/>
    <p:sldId id="280" r:id="rId14"/>
    <p:sldId id="28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4660"/>
  </p:normalViewPr>
  <p:slideViewPr>
    <p:cSldViewPr snapToGrid="0" snapToObjects="1">
      <p:cViewPr varScale="1">
        <p:scale>
          <a:sx n="47" d="100"/>
          <a:sy n="47" d="100"/>
        </p:scale>
        <p:origin x="2045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83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51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CE053-34C8-0F42-A2D4-D307AD98153C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Advanced Programming Lesson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9C0B-C514-FC4C-988E-1DEF50321238}" type="datetime1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38C9-2553-5B4A-83E7-2DC6296BDD83}" type="datetime1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610DD-ED5D-AB45-B424-E69D9566BE05}" type="datetime1">
              <a:rPr lang="en-US" smtClean="0"/>
              <a:t>11/4/2015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5957-99F1-784B-A97E-AF9A8CCFF742}" type="datetime1">
              <a:rPr lang="en-US" smtClean="0"/>
              <a:t>11/4/2015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49A6B-B270-704B-B37B-5B92A143FE0D}" type="datetime1">
              <a:rPr lang="en-US" smtClean="0"/>
              <a:t>11/4/2015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BEA2E-0E4C-8A49-9E20-19AA506BA14B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  <a:noFill/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44A6-5343-2644-B0F8-02E106FDBC9A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C1D86-48FE-0746-A035-144633167862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54DE-D49D-1B4B-B6AB-51FC2F01A25B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D4B2-2057-5741-9D04-302E23563DE8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5C7A-2434-7B44-8634-D7DEB66DA809}" type="datetime1">
              <a:rPr lang="en-US" smtClean="0"/>
              <a:t>11/4/2015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6053-E31C-564C-89BD-D63EFF6ED3B9}" type="datetime1">
              <a:rPr lang="en-US" smtClean="0"/>
              <a:t>11/4/2015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C38F-60EB-7749-9A0E-524D07A8B66C}" type="datetime1">
              <a:rPr lang="en-US" smtClean="0"/>
              <a:t>11/4/2015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29F4-009A-0D42-85EF-D4219A15C023}" type="datetime1">
              <a:rPr lang="en-US" smtClean="0"/>
              <a:t>11/4/2015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BC503-5921-8048-8F4F-2EFC51331576}" type="datetime1">
              <a:rPr lang="en-US" smtClean="0"/>
              <a:t>11/4/2015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858D82B4-586E-7246-865D-DA6FED6D583D}" type="datetime1">
              <a:rPr lang="en-US" smtClean="0"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fr-FR" smtClean="0"/>
              <a:t>© 2015 EV3Lessons.com, Last Edit 6/27/2015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673" y="2113717"/>
            <a:ext cx="8689407" cy="1088237"/>
          </a:xfrm>
        </p:spPr>
        <p:txBody>
          <a:bodyPr>
            <a:noAutofit/>
          </a:bodyPr>
          <a:lstStyle/>
          <a:p>
            <a:pPr algn="r" rtl="1"/>
            <a:r>
              <a:rPr lang="he-IL" sz="5000" dirty="0" smtClean="0">
                <a:solidFill>
                  <a:srgbClr val="FF0000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איסוף והעברה של אובייקט</a:t>
            </a:r>
            <a:endParaRPr lang="en-US" sz="5000" dirty="0">
              <a:solidFill>
                <a:srgbClr val="FF0000"/>
              </a:solidFill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2175" y="768840"/>
            <a:ext cx="7754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4000" dirty="0" smtClean="0">
                <a:solidFill>
                  <a:schemeClr val="bg1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שיעור בתכנות למתחילים</a:t>
            </a:r>
            <a:endParaRPr lang="en-US" sz="4000" dirty="0" smtClean="0">
              <a:solidFill>
                <a:schemeClr val="bg1"/>
              </a:solidFill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 descr="EV3Lessons.com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159" y="5494645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69" y="5323144"/>
            <a:ext cx="1320857" cy="1263619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1588097" y="6217431"/>
            <a:ext cx="224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By Droids Robotics</a:t>
            </a:r>
            <a:endParaRPr lang="en-US" dirty="0"/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9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טיפים לזרועות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/>
            <a:r>
              <a:rPr lang="he-IL" sz="1800" b="1" dirty="0" smtClean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הפחתת </a:t>
            </a:r>
            <a:r>
              <a:rPr lang="he-IL" sz="18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טעויות / בזבוז זמן ע"י הימנעות מהוספת/ הוצאת זרועות. עצב זרועות שיכולות להישאר לזמן ממושך</a:t>
            </a:r>
          </a:p>
          <a:p>
            <a:pPr marL="800100" lvl="2" indent="-454025" algn="r" rtl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he-IL" sz="16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חפש </a:t>
            </a:r>
            <a:r>
              <a:rPr lang="he-IL" sz="1600" b="1" dirty="0" err="1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ביוטיוב</a:t>
            </a:r>
            <a:r>
              <a:rPr lang="he-IL" sz="16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mic Sans MS" panose="030F0702030302020204" pitchFamily="66" charset="0"/>
                <a:cs typeface="Guttman Kav" panose="02010401010101010101" pitchFamily="2" charset="-79"/>
              </a:rPr>
              <a:t>Droid Robotics Food Factor Run</a:t>
            </a:r>
            <a:r>
              <a:rPr lang="he-IL" sz="1600" b="1" dirty="0">
                <a:solidFill>
                  <a:schemeClr val="tx1"/>
                </a:solidFill>
                <a:latin typeface="Comic Sans MS" panose="030F0702030302020204" pitchFamily="66" charset="0"/>
                <a:cs typeface="Guttman Kav" panose="02010401010101010101" pitchFamily="2" charset="-79"/>
              </a:rPr>
              <a:t> </a:t>
            </a:r>
            <a:r>
              <a:rPr lang="he-IL" sz="16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בשביל דוגמאות למעט תוספות על פני יציאות מרובות.</a:t>
            </a:r>
          </a:p>
          <a:p>
            <a:pPr algn="r" rtl="1"/>
            <a:r>
              <a:rPr lang="he-IL" sz="1800" b="1" dirty="0" smtClean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הסרת </a:t>
            </a:r>
            <a:r>
              <a:rPr lang="he-IL" sz="18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זרועות יותר קשה , פחות נטייה לטעויות מאשר חיבורם</a:t>
            </a:r>
          </a:p>
          <a:p>
            <a:pPr marL="800100" lvl="2" indent="-454025" algn="r" rtl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he-IL" sz="16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חפש </a:t>
            </a:r>
            <a:r>
              <a:rPr lang="he-IL" sz="1600" b="1" dirty="0" err="1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ביוטיוב</a:t>
            </a:r>
            <a:r>
              <a:rPr lang="he-IL" sz="16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mic Sans MS" panose="030F0702030302020204" pitchFamily="66" charset="0"/>
                <a:cs typeface="Guttman Kav" panose="02010401010101010101" pitchFamily="2" charset="-79"/>
              </a:rPr>
              <a:t>Droid Robotics Senior </a:t>
            </a:r>
            <a:r>
              <a:rPr lang="en-US" sz="1600" b="1" dirty="0" smtClean="0">
                <a:solidFill>
                  <a:schemeClr val="tx1"/>
                </a:solidFill>
                <a:latin typeface="Comic Sans MS" panose="030F0702030302020204" pitchFamily="66" charset="0"/>
                <a:cs typeface="Guttman Kav" panose="02010401010101010101" pitchFamily="2" charset="-79"/>
              </a:rPr>
              <a:t>Solutions </a:t>
            </a:r>
            <a:r>
              <a:rPr lang="he-IL" sz="1600" b="1" dirty="0" smtClean="0">
                <a:solidFill>
                  <a:schemeClr val="tx1"/>
                </a:solidFill>
                <a:latin typeface="Comic Sans MS" panose="030F0702030302020204" pitchFamily="66" charset="0"/>
                <a:cs typeface="Guttman Kav" panose="02010401010101010101" pitchFamily="2" charset="-79"/>
              </a:rPr>
              <a:t> </a:t>
            </a:r>
            <a:r>
              <a:rPr lang="he-IL" sz="16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בשביל דוגמאות להסרת זרועות מורכבות אבל ללא הוספה של עוד</a:t>
            </a:r>
            <a:r>
              <a:rPr lang="he-IL" sz="1600" b="1" dirty="0" smtClean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.</a:t>
            </a:r>
            <a:endParaRPr lang="he-IL" sz="1800" b="1" dirty="0">
              <a:solidFill>
                <a:schemeClr val="tx1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rtl="1"/>
            <a:r>
              <a:rPr lang="he-IL" sz="18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הפחת מקום ומורכבות על ידי בניית זרועות שיכולות לעבוד למשימות מרובות.</a:t>
            </a:r>
          </a:p>
          <a:p>
            <a:pPr marL="800100" lvl="2" indent="-454025" algn="r" rtl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he-IL" sz="16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חפש </a:t>
            </a:r>
            <a:r>
              <a:rPr lang="he-IL" sz="1600" b="1" dirty="0" err="1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ביוטיוב</a:t>
            </a:r>
            <a:r>
              <a:rPr lang="he-IL" sz="16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  </a:t>
            </a:r>
            <a:r>
              <a:rPr lang="en-US" sz="1600" b="1" dirty="0">
                <a:solidFill>
                  <a:schemeClr val="tx1"/>
                </a:solidFill>
                <a:latin typeface="Comic Sans MS" panose="030F0702030302020204" pitchFamily="66" charset="0"/>
                <a:cs typeface="Guttman Kav" panose="02010401010101010101" pitchFamily="2" charset="-79"/>
              </a:rPr>
              <a:t>forklift attachment used in </a:t>
            </a:r>
            <a:r>
              <a:rPr lang="en-US" sz="1600" b="1" dirty="0" smtClean="0">
                <a:solidFill>
                  <a:schemeClr val="tx1"/>
                </a:solidFill>
                <a:latin typeface="Comic Sans MS" panose="030F0702030302020204" pitchFamily="66" charset="0"/>
                <a:cs typeface="Guttman Kav" panose="02010401010101010101" pitchFamily="2" charset="-79"/>
              </a:rPr>
              <a:t>nature’s </a:t>
            </a:r>
            <a:r>
              <a:rPr lang="en-US" sz="1600" b="1" dirty="0">
                <a:solidFill>
                  <a:schemeClr val="tx1"/>
                </a:solidFill>
                <a:latin typeface="Comic Sans MS" panose="030F0702030302020204" pitchFamily="66" charset="0"/>
                <a:cs typeface="Guttman Kav" panose="02010401010101010101" pitchFamily="2" charset="-79"/>
              </a:rPr>
              <a:t>fury run </a:t>
            </a:r>
            <a:r>
              <a:rPr lang="en-US" sz="1600" b="1" dirty="0" smtClean="0">
                <a:solidFill>
                  <a:schemeClr val="tx1"/>
                </a:solidFill>
                <a:latin typeface="Comic Sans MS" panose="030F0702030302020204" pitchFamily="66" charset="0"/>
                <a:cs typeface="Guttman Kav" panose="02010401010101010101" pitchFamily="2" charset="-79"/>
              </a:rPr>
              <a:t>Droid </a:t>
            </a:r>
            <a:r>
              <a:rPr lang="en-US" sz="1600" b="1" dirty="0">
                <a:solidFill>
                  <a:schemeClr val="tx1"/>
                </a:solidFill>
                <a:latin typeface="Comic Sans MS" panose="030F0702030302020204" pitchFamily="66" charset="0"/>
                <a:cs typeface="Guttman Kav" panose="02010401010101010101" pitchFamily="2" charset="-79"/>
              </a:rPr>
              <a:t>Robotics</a:t>
            </a:r>
            <a:r>
              <a:rPr lang="he-IL" sz="1600" b="1" dirty="0">
                <a:solidFill>
                  <a:schemeClr val="tx1"/>
                </a:solidFill>
                <a:latin typeface="Comic Sans MS" panose="030F0702030302020204" pitchFamily="66" charset="0"/>
                <a:cs typeface="Guttman Kav" panose="02010401010101010101" pitchFamily="2" charset="-79"/>
              </a:rPr>
              <a:t> </a:t>
            </a:r>
            <a:r>
              <a:rPr lang="he-IL" sz="16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בשביל דוגמא לכך.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5/30/2015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72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המשך טיפים לזרועות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/>
            <a:r>
              <a:rPr lang="he-IL" sz="18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השתמש במנגנונים אמינים וקלים לשימוש בכדי לחבר למנועים/ לרובוט</a:t>
            </a:r>
          </a:p>
          <a:p>
            <a:pPr marL="454025" lvl="1" indent="-454025" algn="r" rtl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he-IL" sz="18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הימנע מפינים קשים לחיבור/הוצאה</a:t>
            </a:r>
          </a:p>
          <a:p>
            <a:pPr marL="454025" lvl="1" indent="-454025" algn="r" rtl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he-IL" sz="18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חיבור ישירות למנוע אמין יותר ( הימנע מתמסורות) אך לוקח זמן רב יותר.</a:t>
            </a:r>
          </a:p>
          <a:p>
            <a:pPr marL="454025" lvl="1" indent="-454025" algn="r" rtl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he-IL" sz="18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חיבור בעזרת גלגלי שיניים עלול לגרום לזרוע להתחבר יותר בקלות אך החיבור עלול להיות לא אמין.</a:t>
            </a:r>
            <a:endParaRPr lang="en-US" sz="1800" b="1" dirty="0">
              <a:solidFill>
                <a:schemeClr val="tx1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rtl="1"/>
            <a:r>
              <a:rPr lang="he-IL" sz="18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השתמש בגלגלי שיניים להעברת כוח לאיפה </a:t>
            </a:r>
            <a:r>
              <a:rPr lang="he-IL" sz="1800" b="1" dirty="0" err="1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שהינך</a:t>
            </a:r>
            <a:r>
              <a:rPr lang="he-IL" sz="18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 צריך אותו ברובוט ולכיוון שאתה רוצה אותו.</a:t>
            </a:r>
          </a:p>
          <a:p>
            <a:pPr marL="454025" lvl="1" indent="-454025" algn="r" rtl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he-IL" sz="18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הסתכל במודלים של לגו בשביל השראה על חיבור </a:t>
            </a:r>
            <a:r>
              <a:rPr lang="he-IL" sz="1800" b="1" dirty="0" err="1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גל"שים</a:t>
            </a:r>
            <a:endParaRPr lang="he-IL" sz="1800" b="1" dirty="0">
              <a:solidFill>
                <a:schemeClr val="tx1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marL="454025" lvl="1" indent="-454025" algn="r" rtl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he-IL" sz="18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הסתכל בספרים שנכתבו ע"י </a:t>
            </a:r>
            <a:r>
              <a:rPr lang="en-US" sz="1800" b="1" dirty="0" err="1">
                <a:solidFill>
                  <a:schemeClr val="tx1"/>
                </a:solidFill>
                <a:latin typeface="Comic Sans MS" panose="030F0702030302020204" pitchFamily="66" charset="0"/>
                <a:cs typeface="Guttman Kav" panose="02010401010101010101" pitchFamily="2" charset="-79"/>
              </a:rPr>
              <a:t>isogawa</a:t>
            </a:r>
            <a:r>
              <a:rPr lang="en-US" sz="1800" b="1" dirty="0">
                <a:solidFill>
                  <a:schemeClr val="tx1"/>
                </a:solidFill>
                <a:latin typeface="Comic Sans MS" panose="030F0702030302020204" pitchFamily="66" charset="0"/>
                <a:cs typeface="Guttman Kav" panose="02010401010101010101" pitchFamily="2" charset="-79"/>
              </a:rPr>
              <a:t> </a:t>
            </a:r>
            <a:r>
              <a:rPr lang="he-IL" sz="18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 בכדי ללמוד יותר על גלגלי שיניים.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© 2015 EV3Lessons.com, Last Edit 5/30/2015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79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he-IL" sz="3800" dirty="0" err="1" smtClean="0">
                <a:solidFill>
                  <a:srgbClr val="FF0000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מלזכ"ת</a:t>
            </a:r>
            <a:r>
              <a:rPr lang="he-IL" sz="3800" dirty="0" smtClean="0">
                <a:latin typeface="Gan CLM" panose="02000803000000000000" pitchFamily="2" charset="-79"/>
                <a:cs typeface="Gan CLM" panose="02000803000000000000" pitchFamily="2" charset="-79"/>
              </a:rPr>
              <a:t> לחיבור </a:t>
            </a:r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זרועות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84163" y="2133600"/>
            <a:ext cx="4287837" cy="3992563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he-IL" sz="2000" b="1" u="sng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שים לב לתכונות הבאות:</a:t>
            </a:r>
            <a:endParaRPr lang="en-US" sz="2000" b="1" u="sng" dirty="0">
              <a:solidFill>
                <a:schemeClr val="tx1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rtl="1"/>
            <a:r>
              <a:rPr lang="he-IL" b="1" dirty="0">
                <a:solidFill>
                  <a:srgbClr val="FF000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מ</a:t>
            </a:r>
            <a:r>
              <a:rPr lang="he-IL" sz="20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וחלף בקלות: הוצאה וחיבור מהירים</a:t>
            </a:r>
            <a:endParaRPr lang="en-US" sz="2000" b="1" dirty="0">
              <a:solidFill>
                <a:schemeClr val="tx1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rtl="1"/>
            <a:r>
              <a:rPr lang="he-IL" b="1" dirty="0">
                <a:solidFill>
                  <a:srgbClr val="FF000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ל</a:t>
            </a:r>
            <a:r>
              <a:rPr lang="he-IL" sz="20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לא בעיות: חזק , חיבור אמין למנוע (קשה להוציא בטעות)</a:t>
            </a:r>
            <a:endParaRPr lang="en-US" sz="2000" b="1" dirty="0">
              <a:solidFill>
                <a:schemeClr val="tx1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rtl="1"/>
            <a:r>
              <a:rPr lang="he-IL" b="1" dirty="0">
                <a:solidFill>
                  <a:srgbClr val="FF000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ז</a:t>
            </a:r>
            <a:r>
              <a:rPr lang="he-IL" sz="20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רועות בעלות </a:t>
            </a:r>
            <a:r>
              <a:rPr lang="he-IL" b="1" dirty="0">
                <a:solidFill>
                  <a:srgbClr val="FF000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כ</a:t>
            </a:r>
            <a:r>
              <a:rPr lang="he-IL" sz="20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וח : תמסורות אמינות להגברה והנמכה של הכוח לזרועות</a:t>
            </a:r>
            <a:endParaRPr lang="en-US" sz="2000" b="1" dirty="0">
              <a:solidFill>
                <a:schemeClr val="tx1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rtl="1"/>
            <a:r>
              <a:rPr lang="he-IL" b="1" dirty="0">
                <a:solidFill>
                  <a:srgbClr val="FF000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ת</a:t>
            </a:r>
            <a:r>
              <a:rPr lang="he-IL" sz="20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מסורות להעברת הכוח לשני </a:t>
            </a:r>
            <a:r>
              <a:rPr lang="he-IL" sz="2000" b="1" dirty="0" err="1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צידי</a:t>
            </a:r>
            <a:r>
              <a:rPr lang="he-IL" sz="20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 הרובוט</a:t>
            </a:r>
            <a:endParaRPr lang="en-US" sz="2000" b="1" dirty="0">
              <a:solidFill>
                <a:schemeClr val="tx1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rtl="1"/>
            <a:endParaRPr lang="en-US" sz="2000" b="1" dirty="0">
              <a:solidFill>
                <a:schemeClr val="tx1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rtl="1"/>
            <a:endParaRPr lang="en-US" sz="2000" b="1" dirty="0">
              <a:solidFill>
                <a:schemeClr val="tx1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© 2015 EV3Lessons.com, Last Edit 5/30/2015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206" y="2322260"/>
            <a:ext cx="4541914" cy="361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913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השלבים הבאים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720495"/>
          </a:xfrm>
        </p:spPr>
        <p:txBody>
          <a:bodyPr>
            <a:normAutofit/>
          </a:bodyPr>
          <a:lstStyle/>
          <a:p>
            <a:pPr algn="r" rtl="1"/>
            <a:r>
              <a:rPr lang="he-IL" sz="28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עכשיו כשאתה יודע איך להזיז זרוע, אתה יכול להרים זרוע כאשר אתה זז?</a:t>
            </a:r>
          </a:p>
          <a:p>
            <a:pPr marL="454025" lvl="1" indent="-454025" algn="r" rtl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he-IL" sz="28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בדוק איך לעשות פעולות במקביל בשיעורים של המתקדמים והמומחים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23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ctr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קרדיטים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2" y="1915912"/>
            <a:ext cx="8574087" cy="3581400"/>
          </a:xfrm>
        </p:spPr>
        <p:txBody>
          <a:bodyPr>
            <a:normAutofit/>
          </a:bodyPr>
          <a:lstStyle/>
          <a:p>
            <a:pPr marL="0" indent="0" algn="ctr" rtl="1">
              <a:spcBef>
                <a:spcPct val="0"/>
              </a:spcBef>
              <a:buNone/>
            </a:pPr>
            <a:r>
              <a:rPr lang="he-IL" sz="3800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מדריך זה נכתב על ידי </a:t>
            </a:r>
            <a:r>
              <a:rPr lang="he-IL" sz="3800" dirty="0" err="1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סאנג'אי</a:t>
            </a:r>
            <a:r>
              <a:rPr lang="he-IL" sz="3800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 </a:t>
            </a:r>
            <a:r>
              <a:rPr lang="he-IL" sz="3800" dirty="0" err="1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סשן</a:t>
            </a:r>
            <a:r>
              <a:rPr lang="he-IL" sz="3800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 וארווין </a:t>
            </a:r>
            <a:r>
              <a:rPr lang="he-IL" sz="3800" dirty="0" err="1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סשן</a:t>
            </a:r>
            <a:r>
              <a:rPr lang="he-IL" sz="3800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 מקבוצת </a:t>
            </a:r>
            <a:endParaRPr lang="en-US" sz="3800" dirty="0" smtClean="0">
              <a:solidFill>
                <a:schemeClr val="tx1"/>
              </a:solidFill>
              <a:latin typeface="Gan CLM" panose="02000803000000000000" pitchFamily="2" charset="-79"/>
              <a:ea typeface="+mj-ea"/>
              <a:cs typeface="Gan CLM" panose="02000803000000000000" pitchFamily="2" charset="-79"/>
            </a:endParaRPr>
          </a:p>
          <a:p>
            <a:pPr marL="0" indent="0" algn="ctr" rtl="1">
              <a:spcBef>
                <a:spcPct val="0"/>
              </a:spcBef>
              <a:buNone/>
            </a:pPr>
            <a:r>
              <a:rPr lang="en-US" sz="3800" b="1" smtClean="0">
                <a:solidFill>
                  <a:schemeClr val="tx1"/>
                </a:solidFill>
                <a:latin typeface="+mj-lt"/>
                <a:ea typeface="+mj-ea"/>
                <a:cs typeface="Gan CLM" panose="02000803000000000000" pitchFamily="2" charset="-79"/>
              </a:rPr>
              <a:t>Droids</a:t>
            </a:r>
            <a:r>
              <a:rPr lang="en-US" sz="3800" b="1" smtClean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 </a:t>
            </a:r>
            <a:r>
              <a:rPr lang="en-US" sz="3800" b="1" dirty="0">
                <a:solidFill>
                  <a:schemeClr val="tx1"/>
                </a:solidFill>
                <a:latin typeface="+mj-lt"/>
                <a:ea typeface="+mj-ea"/>
                <a:cs typeface="Gan CLM" panose="02000803000000000000" pitchFamily="2" charset="-79"/>
              </a:rPr>
              <a:t>Robotics</a:t>
            </a:r>
            <a:r>
              <a:rPr lang="he-IL" sz="3800" b="1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 </a:t>
            </a:r>
            <a:r>
              <a:rPr lang="he-IL" sz="3800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ותורגם על ידי קבוצה 74 מבית ספר רבין שוהם</a:t>
            </a:r>
            <a:endParaRPr lang="en-US" sz="3800" dirty="0">
              <a:solidFill>
                <a:schemeClr val="tx1"/>
              </a:solidFill>
              <a:latin typeface="Gan CLM" panose="02000803000000000000" pitchFamily="2" charset="-79"/>
              <a:ea typeface="+mj-ea"/>
              <a:cs typeface="Gan CLM" panose="02000803000000000000" pitchFamily="2" charset="-79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5/30/2015</a:t>
            </a:r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24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נושאים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720495"/>
          </a:xfrm>
        </p:spPr>
        <p:txBody>
          <a:bodyPr>
            <a:normAutofit/>
          </a:bodyPr>
          <a:lstStyle/>
          <a:p>
            <a:pPr algn="r" rtl="1"/>
            <a:r>
              <a:rPr lang="he-IL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למד איך לתכנת את הרובוט שיזיז זרוע -  תוספת מונעת</a:t>
            </a:r>
            <a:endParaRPr lang="en-US" b="1" dirty="0">
              <a:solidFill>
                <a:schemeClr val="tx1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rtl="1"/>
            <a:r>
              <a:rPr lang="he-IL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למד איך להכין תוספות יעילות</a:t>
            </a:r>
            <a:endParaRPr lang="en-US" b="1" dirty="0">
              <a:solidFill>
                <a:schemeClr val="tx1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rtl="1"/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47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סיבוב זרוע , לא רק את הגלגלים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1762" y="1827323"/>
            <a:ext cx="4779098" cy="4574241"/>
          </a:xfrm>
        </p:spPr>
        <p:txBody>
          <a:bodyPr>
            <a:noAutofit/>
          </a:bodyPr>
          <a:lstStyle/>
          <a:p>
            <a:pPr algn="r" rtl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</a:pPr>
            <a:r>
              <a:rPr lang="he-IL" sz="2000" b="1" dirty="0" smtClean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חבר מנוע גדול לחיבור </a:t>
            </a:r>
            <a:r>
              <a:rPr lang="en-US" sz="2000" b="1" dirty="0" smtClean="0">
                <a:solidFill>
                  <a:schemeClr val="tx1"/>
                </a:solidFill>
                <a:latin typeface="Comic Sans MS" panose="030F0702030302020204" pitchFamily="66" charset="0"/>
                <a:cs typeface="Guttman Kav" panose="02010401010101010101" pitchFamily="2" charset="-79"/>
              </a:rPr>
              <a:t>D</a:t>
            </a:r>
            <a:r>
              <a:rPr lang="he-IL" sz="2000" b="1" dirty="0" smtClean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 ומנוע בינוני לחיבור </a:t>
            </a:r>
            <a:r>
              <a:rPr lang="en-US" sz="2000" b="1" dirty="0" smtClean="0">
                <a:solidFill>
                  <a:schemeClr val="tx1"/>
                </a:solidFill>
                <a:latin typeface="Comic Sans MS" panose="030F0702030302020204" pitchFamily="66" charset="0"/>
                <a:cs typeface="Guttman Kav" panose="02010401010101010101" pitchFamily="2" charset="-79"/>
              </a:rPr>
              <a:t>A</a:t>
            </a:r>
          </a:p>
          <a:p>
            <a:pPr algn="r" rtl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</a:pPr>
            <a:r>
              <a:rPr lang="en-US" sz="2000" b="1" dirty="0" smtClean="0">
                <a:solidFill>
                  <a:schemeClr val="tx1"/>
                </a:solidFill>
                <a:latin typeface="Comic Sans MS" panose="030F0702030302020204" pitchFamily="66" charset="0"/>
                <a:cs typeface="Guttman Kav" panose="02010401010101010101" pitchFamily="2" charset="-79"/>
              </a:rPr>
              <a:t>Move</a:t>
            </a:r>
            <a:r>
              <a:rPr lang="en-US" sz="2000" b="1" dirty="0" smtClean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mic Sans MS" panose="030F0702030302020204" pitchFamily="66" charset="0"/>
                <a:cs typeface="Guttman Kav" panose="02010401010101010101" pitchFamily="2" charset="-79"/>
              </a:rPr>
              <a:t>Steering</a:t>
            </a:r>
            <a:r>
              <a:rPr lang="en-US" sz="20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 </a:t>
            </a:r>
            <a:r>
              <a:rPr lang="he-IL" sz="20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נגד</a:t>
            </a:r>
            <a:r>
              <a:rPr lang="en-US" sz="20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mic Sans MS" panose="030F0702030302020204" pitchFamily="66" charset="0"/>
                <a:cs typeface="Guttman Kav" panose="02010401010101010101" pitchFamily="2" charset="-79"/>
              </a:rPr>
              <a:t>Motor</a:t>
            </a:r>
            <a:r>
              <a:rPr lang="en-US" sz="20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mic Sans MS" panose="030F0702030302020204" pitchFamily="66" charset="0"/>
                <a:cs typeface="Guttman Kav" panose="02010401010101010101" pitchFamily="2" charset="-79"/>
              </a:rPr>
              <a:t>Block</a:t>
            </a:r>
          </a:p>
          <a:p>
            <a:pPr marL="803275" lvl="2" algn="r" rtl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</a:pPr>
            <a:r>
              <a:rPr lang="he-IL" sz="18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השתמש ב</a:t>
            </a:r>
            <a:r>
              <a:rPr lang="en-US" sz="1800" b="1" dirty="0">
                <a:solidFill>
                  <a:schemeClr val="tx1"/>
                </a:solidFill>
                <a:latin typeface="Comic Sans MS" panose="030F0702030302020204" pitchFamily="66" charset="0"/>
                <a:cs typeface="Guttman Kav" panose="02010401010101010101" pitchFamily="2" charset="-79"/>
              </a:rPr>
              <a:t>MOVE</a:t>
            </a:r>
            <a:r>
              <a:rPr lang="en-US" sz="18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mic Sans MS" panose="030F0702030302020204" pitchFamily="66" charset="0"/>
                <a:cs typeface="Guttman Kav" panose="02010401010101010101" pitchFamily="2" charset="-79"/>
              </a:rPr>
              <a:t>STEERING</a:t>
            </a:r>
            <a:r>
              <a:rPr lang="en-US" sz="18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 </a:t>
            </a:r>
            <a:r>
              <a:rPr lang="he-IL" sz="1800" b="1" dirty="0" smtClean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 לגלגלים </a:t>
            </a:r>
            <a:r>
              <a:rPr lang="he-IL" sz="18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המאפשר תנועה של שני מנועים בסנכרון אחד עם השני</a:t>
            </a:r>
            <a:r>
              <a:rPr lang="en-US" sz="18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 (</a:t>
            </a:r>
            <a:r>
              <a:rPr lang="he-IL" sz="18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ראה שיעור הנקרא בלוקי תנועה</a:t>
            </a:r>
            <a:r>
              <a:rPr lang="en-US" sz="18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)</a:t>
            </a:r>
          </a:p>
          <a:p>
            <a:pPr marL="803275" lvl="2" algn="r" rtl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</a:pPr>
            <a:r>
              <a:rPr lang="he-IL" sz="18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בשביל להזיז את הזרוע שלך השתמש בבלוק </a:t>
            </a:r>
            <a:r>
              <a:rPr lang="he-IL" sz="1800" b="1" dirty="0" smtClean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ה</a:t>
            </a:r>
            <a:r>
              <a:rPr lang="en-US" sz="1800" b="1" dirty="0" smtClean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mic Sans MS" panose="030F0702030302020204" pitchFamily="66" charset="0"/>
                <a:cs typeface="Guttman Kav" panose="02010401010101010101" pitchFamily="2" charset="-79"/>
              </a:rPr>
              <a:t>LARGE</a:t>
            </a:r>
            <a:r>
              <a:rPr lang="en-US" sz="1800" b="1" dirty="0" smtClean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mic Sans MS" panose="030F0702030302020204" pitchFamily="66" charset="0"/>
                <a:cs typeface="Guttman Kav" panose="02010401010101010101" pitchFamily="2" charset="-79"/>
              </a:rPr>
              <a:t>MOTOR</a:t>
            </a:r>
            <a:r>
              <a:rPr lang="en-US" sz="18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 </a:t>
            </a:r>
            <a:r>
              <a:rPr lang="he-IL" sz="18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או בלוק </a:t>
            </a:r>
            <a:r>
              <a:rPr lang="he-IL" sz="1800" b="1" dirty="0" smtClean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ה</a:t>
            </a:r>
            <a:r>
              <a:rPr lang="en-US" sz="1800" b="1" dirty="0" smtClean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mic Sans MS" panose="030F0702030302020204" pitchFamily="66" charset="0"/>
                <a:cs typeface="Guttman Kav" panose="02010401010101010101" pitchFamily="2" charset="-79"/>
              </a:rPr>
              <a:t>MEDIUM</a:t>
            </a:r>
            <a:r>
              <a:rPr lang="en-US" sz="1800" b="1" dirty="0" smtClean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mic Sans MS" panose="030F0702030302020204" pitchFamily="66" charset="0"/>
                <a:cs typeface="Guttman Kav" panose="02010401010101010101" pitchFamily="2" charset="-79"/>
              </a:rPr>
              <a:t>MOTOR</a:t>
            </a:r>
            <a:r>
              <a:rPr lang="en-US" sz="18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 </a:t>
            </a:r>
            <a:r>
              <a:rPr lang="he-IL" sz="18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מכיוון שאינך צריך סנכרון בין שני המנועים</a:t>
            </a:r>
            <a:endParaRPr lang="en-US" sz="1800" b="1" dirty="0">
              <a:solidFill>
                <a:schemeClr val="tx1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rtl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</a:pPr>
            <a:endParaRPr lang="en-US" sz="2000" b="1" dirty="0">
              <a:solidFill>
                <a:schemeClr val="tx1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pic>
        <p:nvPicPr>
          <p:cNvPr id="4" name="Picture 3" descr="Screen Shot 2014-08-07 at 1.45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479" y="4773654"/>
            <a:ext cx="3263900" cy="1333500"/>
          </a:xfrm>
          <a:prstGeom prst="rect">
            <a:avLst/>
          </a:prstGeom>
        </p:spPr>
      </p:pic>
      <p:pic>
        <p:nvPicPr>
          <p:cNvPr id="5" name="Picture 4" descr="Screen Shot 2014-08-07 at 1.45.0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879" y="2165424"/>
            <a:ext cx="3238500" cy="1422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78329" y="1827323"/>
            <a:ext cx="2654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</a:pPr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בלוק מנוע בינוני</a:t>
            </a:r>
            <a:endParaRPr lang="en-US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8329" y="4452022"/>
            <a:ext cx="2654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</a:pPr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בלוק מנוע גדול</a:t>
            </a:r>
            <a:endParaRPr lang="en-US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2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שימוש במנוע בינוני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765830"/>
            <a:ext cx="5106993" cy="4796695"/>
          </a:xfrm>
        </p:spPr>
        <p:txBody>
          <a:bodyPr>
            <a:normAutofit/>
          </a:bodyPr>
          <a:lstStyle/>
          <a:p>
            <a:pPr algn="r" rtl="1"/>
            <a:r>
              <a:rPr lang="he-IL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חבר מנוע בינוני לחיבור </a:t>
            </a:r>
            <a:r>
              <a:rPr lang="en-US" b="1" dirty="0">
                <a:solidFill>
                  <a:schemeClr val="tx1"/>
                </a:solidFill>
                <a:latin typeface="Comic Sans MS" panose="030F0702030302020204" pitchFamily="66" charset="0"/>
                <a:cs typeface="Guttman Kav" panose="02010401010101010101" pitchFamily="2" charset="-79"/>
              </a:rPr>
              <a:t>A</a:t>
            </a:r>
            <a:r>
              <a:rPr lang="he-IL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 או מנוע גדול לחיבור </a:t>
            </a:r>
            <a:r>
              <a:rPr lang="en-US" b="1" dirty="0">
                <a:solidFill>
                  <a:schemeClr val="tx1"/>
                </a:solidFill>
                <a:latin typeface="Comic Sans MS" panose="030F0702030302020204" pitchFamily="66" charset="0"/>
                <a:cs typeface="Guttman Kav" panose="02010401010101010101" pitchFamily="2" charset="-79"/>
              </a:rPr>
              <a:t>D</a:t>
            </a:r>
          </a:p>
          <a:p>
            <a:pPr algn="r" rtl="1"/>
            <a:r>
              <a:rPr lang="he-IL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הרכב זרוע שיכולה לאסוף לולאה</a:t>
            </a:r>
            <a:endParaRPr lang="en-US" b="1" dirty="0">
              <a:solidFill>
                <a:schemeClr val="tx1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marL="793750" lvl="3" indent="-454025" algn="r" rtl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he-IL" sz="22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הסתכלו על שני הדוגמאות מימינה.</a:t>
            </a:r>
            <a:endParaRPr lang="en-US" sz="2200" b="1" dirty="0">
              <a:solidFill>
                <a:schemeClr val="tx1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marL="793750" lvl="3" indent="-454025" algn="r" rtl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he-IL" sz="22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הוראות נמצאות באתר.</a:t>
            </a:r>
            <a:endParaRPr lang="en-US" sz="2200" b="1" dirty="0">
              <a:solidFill>
                <a:schemeClr val="tx1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EV3Lessons.com 2014 (Last edit: 2/26/2015)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pic>
        <p:nvPicPr>
          <p:cNvPr id="9" name="Picture 8" descr="IMG_2279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4410" y="1905082"/>
            <a:ext cx="3019379" cy="2264534"/>
          </a:xfrm>
          <a:prstGeom prst="rect">
            <a:avLst/>
          </a:prstGeom>
        </p:spPr>
      </p:pic>
      <p:pic>
        <p:nvPicPr>
          <p:cNvPr id="10" name="Picture 9" descr="IMG_2277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4410" y="4297991"/>
            <a:ext cx="3019379" cy="226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אתגר הרמה והעברה של אובייקט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4723621" cy="3992563"/>
          </a:xfrm>
        </p:spPr>
        <p:txBody>
          <a:bodyPr>
            <a:noAutofit/>
          </a:bodyPr>
          <a:lstStyle/>
          <a:p>
            <a:pPr algn="r" rtl="1"/>
            <a:r>
              <a:rPr lang="he-IL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מקו ההתחלה עבור לקו השחור</a:t>
            </a:r>
            <a:endParaRPr lang="en-US" b="1" dirty="0">
              <a:solidFill>
                <a:schemeClr val="tx1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rtl="1"/>
            <a:r>
              <a:rPr lang="he-IL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הרם את האובייקט וחזור איתו לקו הראשון</a:t>
            </a:r>
            <a:endParaRPr lang="en-US" b="1" dirty="0">
              <a:solidFill>
                <a:schemeClr val="tx1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rtl="1"/>
            <a:r>
              <a:rPr lang="he-IL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אתה יכול שהרובוט יסתובב בכדי לחזור או שפשוט ייסע אחורה</a:t>
            </a:r>
            <a:endParaRPr lang="en-US" b="1" dirty="0">
              <a:solidFill>
                <a:schemeClr val="tx1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rtl="1"/>
            <a:r>
              <a:rPr lang="he-IL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אתה יכול לבנות את האובייקט כקובייה ( כמו שיש בערכת הבסיס ) או כלולאה שניתנת לתפיסה מלמעלה, תלוי בחלקים הניתנים לך.</a:t>
            </a:r>
            <a:endParaRPr lang="en-US" b="1" dirty="0">
              <a:solidFill>
                <a:schemeClr val="tx1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© 2015 EV3Lessons.com, Last Edit 6/27/2015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 rot="5400000">
            <a:off x="7024234" y="1053563"/>
            <a:ext cx="181371" cy="34866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7102308" y="4474274"/>
            <a:ext cx="182880" cy="348666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lock Arc 9"/>
          <p:cNvSpPr/>
          <p:nvPr/>
        </p:nvSpPr>
        <p:spPr>
          <a:xfrm>
            <a:off x="6924642" y="1893106"/>
            <a:ext cx="383369" cy="599088"/>
          </a:xfrm>
          <a:prstGeom prst="blockArc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Snip Same Side Corner Rectangle 8"/>
          <p:cNvSpPr/>
          <p:nvPr/>
        </p:nvSpPr>
        <p:spPr>
          <a:xfrm>
            <a:off x="6924642" y="2169546"/>
            <a:ext cx="383369" cy="382548"/>
          </a:xfrm>
          <a:prstGeom prst="snip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876712" y="3067304"/>
            <a:ext cx="1" cy="2887579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475728" y="3067304"/>
            <a:ext cx="0" cy="2887579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541250" y="1785266"/>
            <a:ext cx="1158455" cy="1114296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6655068" y="3530734"/>
            <a:ext cx="447957" cy="569135"/>
            <a:chOff x="4217082" y="3486667"/>
            <a:chExt cx="447957" cy="569135"/>
          </a:xfrm>
        </p:grpSpPr>
        <p:sp>
          <p:nvSpPr>
            <p:cNvPr id="20" name="Oval 19"/>
            <p:cNvSpPr/>
            <p:nvPr/>
          </p:nvSpPr>
          <p:spPr>
            <a:xfrm>
              <a:off x="4217082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521275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420746" y="3486667"/>
              <a:ext cx="45719" cy="131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300942" y="3558553"/>
              <a:ext cx="292215" cy="497249"/>
            </a:xfrm>
            <a:prstGeom prst="round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 rot="10800000">
            <a:off x="7236111" y="4334863"/>
            <a:ext cx="447957" cy="569135"/>
            <a:chOff x="4217082" y="3486667"/>
            <a:chExt cx="447957" cy="569135"/>
          </a:xfrm>
        </p:grpSpPr>
        <p:sp>
          <p:nvSpPr>
            <p:cNvPr id="25" name="Oval 24"/>
            <p:cNvSpPr/>
            <p:nvPr/>
          </p:nvSpPr>
          <p:spPr>
            <a:xfrm>
              <a:off x="4217082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21275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420746" y="3486667"/>
              <a:ext cx="45719" cy="131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4300942" y="3558553"/>
              <a:ext cx="292215" cy="497249"/>
            </a:xfrm>
            <a:prstGeom prst="round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5609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פתרון האתגר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© 2015 EV3Lessons.com, Last Edit 6/27/2015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</a:t>
            </a:fld>
            <a:endParaRPr lang="en-US"/>
          </a:p>
        </p:txBody>
      </p:sp>
      <p:pic>
        <p:nvPicPr>
          <p:cNvPr id="11" name="Picture 10" descr="Screen Shot 2015-06-27 at 1.37.01 PM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900" y="2287089"/>
            <a:ext cx="8985262" cy="2919470"/>
          </a:xfrm>
          <a:prstGeom prst="rect">
            <a:avLst/>
          </a:prstGeom>
        </p:spPr>
      </p:pic>
      <p:sp>
        <p:nvSpPr>
          <p:cNvPr id="3" name="מלבן 2"/>
          <p:cNvSpPr/>
          <p:nvPr/>
        </p:nvSpPr>
        <p:spPr>
          <a:xfrm>
            <a:off x="284162" y="2187113"/>
            <a:ext cx="8652917" cy="7641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</a:pPr>
            <a:r>
              <a:rPr lang="he-IL" sz="2000" b="1" dirty="0">
                <a:solidFill>
                  <a:schemeClr val="bg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מטרת התוכנית היא לזוז מההתחלה עד לקו השחור, על הרובוט לעצור בקו , להרים אובייקט ולחזור חזרה לקו ההתחלה עם האובייקט</a:t>
            </a:r>
          </a:p>
        </p:txBody>
      </p:sp>
      <p:sp>
        <p:nvSpPr>
          <p:cNvPr id="8" name="מלבן 7"/>
          <p:cNvSpPr/>
          <p:nvPr/>
        </p:nvSpPr>
        <p:spPr>
          <a:xfrm>
            <a:off x="436563" y="3947096"/>
            <a:ext cx="3685061" cy="4065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</a:pPr>
            <a:r>
              <a:rPr lang="he-IL" sz="2000" b="1" dirty="0" smtClean="0">
                <a:solidFill>
                  <a:schemeClr val="bg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נסיעה עד לקו שחור</a:t>
            </a:r>
            <a:endParaRPr lang="he-IL" sz="2000" b="1" dirty="0">
              <a:solidFill>
                <a:schemeClr val="bg1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4230806" y="3947096"/>
            <a:ext cx="1446663" cy="29109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</a:pPr>
            <a:r>
              <a:rPr lang="he-IL" b="1" dirty="0" smtClean="0">
                <a:solidFill>
                  <a:schemeClr val="bg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סובב את המנוע הבינוני לכמות שאתה צריך בשביל להרים את </a:t>
            </a:r>
            <a:r>
              <a:rPr lang="he-IL" b="1" dirty="0" err="1" smtClean="0">
                <a:solidFill>
                  <a:schemeClr val="bg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הרובייקט</a:t>
            </a:r>
            <a:r>
              <a:rPr lang="he-IL" b="1" dirty="0" smtClean="0">
                <a:solidFill>
                  <a:schemeClr val="bg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. תוכל לבדוק זאת ב </a:t>
            </a:r>
            <a:r>
              <a:rPr lang="en-US" b="1" dirty="0" smtClean="0">
                <a:solidFill>
                  <a:schemeClr val="bg1"/>
                </a:solidFill>
                <a:latin typeface="Comic Sans MS" panose="030F0702030302020204" pitchFamily="66" charset="0"/>
                <a:cs typeface="Guttman Kav" panose="02010401010101010101" pitchFamily="2" charset="-79"/>
              </a:rPr>
              <a:t>PORT VIEW</a:t>
            </a:r>
            <a:endParaRPr lang="he-IL" b="1" dirty="0">
              <a:solidFill>
                <a:schemeClr val="bg1"/>
              </a:solidFill>
              <a:latin typeface="Comic Sans MS" panose="030F0702030302020204" pitchFamily="66" charset="0"/>
              <a:cs typeface="Guttman Kav" panose="02010401010101010101" pitchFamily="2" charset="-79"/>
            </a:endParaRPr>
          </a:p>
        </p:txBody>
      </p:sp>
      <p:sp>
        <p:nvSpPr>
          <p:cNvPr id="10" name="מלבן 9"/>
          <p:cNvSpPr/>
          <p:nvPr/>
        </p:nvSpPr>
        <p:spPr>
          <a:xfrm>
            <a:off x="5786651" y="3978499"/>
            <a:ext cx="3313102" cy="4065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</a:pPr>
            <a:r>
              <a:rPr lang="he-IL" sz="2000" b="1" dirty="0" smtClean="0">
                <a:solidFill>
                  <a:schemeClr val="bg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סע חזרה עד לקו ירוק</a:t>
            </a:r>
            <a:endParaRPr lang="he-IL" sz="2000" b="1" dirty="0">
              <a:solidFill>
                <a:schemeClr val="bg1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5864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3737868" y="1785267"/>
            <a:ext cx="5199212" cy="485689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מסע למרכול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4" y="2133600"/>
            <a:ext cx="3453704" cy="3992563"/>
          </a:xfrm>
        </p:spPr>
        <p:txBody>
          <a:bodyPr>
            <a:normAutofit/>
          </a:bodyPr>
          <a:lstStyle/>
          <a:p>
            <a:pPr marL="457200" indent="-457200" algn="r" rtl="1">
              <a:buFont typeface="+mj-lt"/>
              <a:buAutoNum type="arabicPeriod"/>
            </a:pPr>
            <a:r>
              <a:rPr lang="he-IL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התחל בבית וסע לחנות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he-IL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הסתובב וחנה בנסיעה אחורה במקום החנייה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he-IL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עצור בכדי להרים את המוצר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he-IL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חזור הביתה בעזרת קיצור הדרך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© 2015 EV3Lessons.com, Last Edit 6/27/2015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 rot="5400000">
            <a:off x="7696720" y="1597245"/>
            <a:ext cx="844704" cy="147835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5400000">
            <a:off x="5070056" y="5873453"/>
            <a:ext cx="311524" cy="10015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sear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33998" y="5682057"/>
            <a:ext cx="891032" cy="960104"/>
          </a:xfrm>
          <a:prstGeom prst="rect">
            <a:avLst/>
          </a:prstGeom>
        </p:spPr>
      </p:pic>
      <p:pic>
        <p:nvPicPr>
          <p:cNvPr id="16" name="Picture 15" descr="searc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41037" y="2027631"/>
            <a:ext cx="586256" cy="617583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 flipV="1">
            <a:off x="5025744" y="2344220"/>
            <a:ext cx="0" cy="3789740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7963109" y="3743416"/>
            <a:ext cx="383369" cy="658988"/>
            <a:chOff x="6924642" y="1893106"/>
            <a:chExt cx="383369" cy="658988"/>
          </a:xfrm>
        </p:grpSpPr>
        <p:sp>
          <p:nvSpPr>
            <p:cNvPr id="8" name="Block Arc 7"/>
            <p:cNvSpPr/>
            <p:nvPr/>
          </p:nvSpPr>
          <p:spPr>
            <a:xfrm>
              <a:off x="6924642" y="1893106"/>
              <a:ext cx="383369" cy="599088"/>
            </a:xfrm>
            <a:prstGeom prst="blockArc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Snip Same Side Corner Rectangle 8"/>
            <p:cNvSpPr/>
            <p:nvPr/>
          </p:nvSpPr>
          <p:spPr>
            <a:xfrm>
              <a:off x="6924642" y="2169546"/>
              <a:ext cx="383369" cy="382548"/>
            </a:xfrm>
            <a:prstGeom prst="snip2Same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/>
          <p:cNvCxnSpPr/>
          <p:nvPr/>
        </p:nvCxnSpPr>
        <p:spPr>
          <a:xfrm flipV="1">
            <a:off x="8128603" y="2758775"/>
            <a:ext cx="1" cy="911434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5522940" y="2344220"/>
            <a:ext cx="1856954" cy="0"/>
          </a:xfrm>
          <a:prstGeom prst="line">
            <a:avLst/>
          </a:prstGeom>
          <a:ln w="762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5522940" y="4149189"/>
            <a:ext cx="2132502" cy="1976974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7755920" y="3670209"/>
            <a:ext cx="745365" cy="0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653061" y="2344220"/>
            <a:ext cx="745365" cy="0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4781450" y="4323148"/>
            <a:ext cx="447957" cy="569135"/>
            <a:chOff x="4217082" y="3486667"/>
            <a:chExt cx="447957" cy="569135"/>
          </a:xfrm>
        </p:grpSpPr>
        <p:sp>
          <p:nvSpPr>
            <p:cNvPr id="49" name="Oval 48"/>
            <p:cNvSpPr/>
            <p:nvPr/>
          </p:nvSpPr>
          <p:spPr>
            <a:xfrm>
              <a:off x="4217082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521275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420746" y="3486667"/>
              <a:ext cx="45719" cy="131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4300942" y="3558553"/>
              <a:ext cx="292215" cy="497249"/>
            </a:xfrm>
            <a:prstGeom prst="round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 rot="16200000">
            <a:off x="6674518" y="2073011"/>
            <a:ext cx="447957" cy="569135"/>
            <a:chOff x="4217082" y="3486667"/>
            <a:chExt cx="447957" cy="569135"/>
          </a:xfrm>
        </p:grpSpPr>
        <p:sp>
          <p:nvSpPr>
            <p:cNvPr id="55" name="Oval 54"/>
            <p:cNvSpPr/>
            <p:nvPr/>
          </p:nvSpPr>
          <p:spPr>
            <a:xfrm>
              <a:off x="4217082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4521275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420746" y="3486667"/>
              <a:ext cx="45719" cy="131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4300943" y="3558553"/>
              <a:ext cx="292215" cy="497249"/>
            </a:xfrm>
            <a:prstGeom prst="round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 rot="10800000">
            <a:off x="7920126" y="3102452"/>
            <a:ext cx="447957" cy="569135"/>
            <a:chOff x="4217082" y="3486667"/>
            <a:chExt cx="447957" cy="569135"/>
          </a:xfrm>
        </p:grpSpPr>
        <p:sp>
          <p:nvSpPr>
            <p:cNvPr id="60" name="Oval 59"/>
            <p:cNvSpPr/>
            <p:nvPr/>
          </p:nvSpPr>
          <p:spPr>
            <a:xfrm>
              <a:off x="4217082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521275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420746" y="3486667"/>
              <a:ext cx="45719" cy="131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4300942" y="3558553"/>
              <a:ext cx="292215" cy="497249"/>
            </a:xfrm>
            <a:prstGeom prst="round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 rot="13694717">
            <a:off x="6481641" y="4734746"/>
            <a:ext cx="447957" cy="569135"/>
            <a:chOff x="4217082" y="3486667"/>
            <a:chExt cx="447957" cy="569135"/>
          </a:xfrm>
        </p:grpSpPr>
        <p:sp>
          <p:nvSpPr>
            <p:cNvPr id="65" name="Oval 64"/>
            <p:cNvSpPr/>
            <p:nvPr/>
          </p:nvSpPr>
          <p:spPr>
            <a:xfrm>
              <a:off x="4217082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4521275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420746" y="3486667"/>
              <a:ext cx="45719" cy="131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4300942" y="3558553"/>
              <a:ext cx="292215" cy="497249"/>
            </a:xfrm>
            <a:prstGeom prst="round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Oval 69"/>
          <p:cNvSpPr/>
          <p:nvPr/>
        </p:nvSpPr>
        <p:spPr>
          <a:xfrm>
            <a:off x="6960810" y="2645214"/>
            <a:ext cx="347431" cy="31658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1" name="Oval 70"/>
          <p:cNvSpPr/>
          <p:nvPr/>
        </p:nvSpPr>
        <p:spPr>
          <a:xfrm>
            <a:off x="4581179" y="3903776"/>
            <a:ext cx="347431" cy="31658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2" name="Oval 71"/>
          <p:cNvSpPr/>
          <p:nvPr/>
        </p:nvSpPr>
        <p:spPr>
          <a:xfrm>
            <a:off x="7984522" y="4037897"/>
            <a:ext cx="347431" cy="31658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6613379" y="4323148"/>
            <a:ext cx="347431" cy="31658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grpSp>
        <p:nvGrpSpPr>
          <p:cNvPr id="74" name="Group 73"/>
          <p:cNvGrpSpPr/>
          <p:nvPr/>
        </p:nvGrpSpPr>
        <p:grpSpPr>
          <a:xfrm rot="16200000">
            <a:off x="5298961" y="2059652"/>
            <a:ext cx="447957" cy="569135"/>
            <a:chOff x="4217082" y="3486667"/>
            <a:chExt cx="447957" cy="569135"/>
          </a:xfrm>
        </p:grpSpPr>
        <p:sp>
          <p:nvSpPr>
            <p:cNvPr id="75" name="Oval 74"/>
            <p:cNvSpPr/>
            <p:nvPr/>
          </p:nvSpPr>
          <p:spPr>
            <a:xfrm>
              <a:off x="4217082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4521275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420746" y="3486667"/>
              <a:ext cx="45719" cy="131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4300943" y="3558553"/>
              <a:ext cx="292215" cy="497249"/>
            </a:xfrm>
            <a:prstGeom prst="round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801765" y="2484273"/>
            <a:ext cx="447957" cy="569135"/>
            <a:chOff x="4217082" y="3486667"/>
            <a:chExt cx="447957" cy="569135"/>
          </a:xfrm>
        </p:grpSpPr>
        <p:sp>
          <p:nvSpPr>
            <p:cNvPr id="80" name="Oval 79"/>
            <p:cNvSpPr/>
            <p:nvPr/>
          </p:nvSpPr>
          <p:spPr>
            <a:xfrm>
              <a:off x="4217082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4521275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420746" y="3486667"/>
              <a:ext cx="45719" cy="131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4300943" y="3558553"/>
              <a:ext cx="292215" cy="497249"/>
            </a:xfrm>
            <a:prstGeom prst="round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6" name="Arc 85"/>
          <p:cNvSpPr/>
          <p:nvPr/>
        </p:nvSpPr>
        <p:spPr>
          <a:xfrm rot="6068976">
            <a:off x="4958484" y="2297956"/>
            <a:ext cx="703549" cy="597268"/>
          </a:xfrm>
          <a:prstGeom prst="arc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23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 rtl="1">
              <a:spcBef>
                <a:spcPct val="0"/>
              </a:spcBef>
              <a:buNone/>
            </a:pPr>
            <a:r>
              <a:rPr lang="he-IL" sz="6000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השקופיות הבאות מכילות טיפים שיעזרו לכם לבנות זרועות ב</a:t>
            </a:r>
            <a:r>
              <a:rPr lang="en-US" sz="6000" b="1" dirty="0">
                <a:solidFill>
                  <a:schemeClr val="tx1"/>
                </a:solidFill>
                <a:latin typeface="Comic Sans MS" panose="030F0702030302020204" pitchFamily="66" charset="0"/>
                <a:ea typeface="+mj-ea"/>
                <a:cs typeface="Gan CLM" panose="02000803000000000000" pitchFamily="2" charset="-79"/>
              </a:rPr>
              <a:t>FLL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94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זרועות מונעות מול זרועות נייחות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>
            <a:noAutofit/>
          </a:bodyPr>
          <a:lstStyle/>
          <a:p>
            <a:pPr algn="r" rtl="1"/>
            <a:r>
              <a:rPr lang="he-IL" sz="20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זרועות מונעות מול זרועות נייחות</a:t>
            </a:r>
            <a:endParaRPr lang="en-US" sz="2000" b="1" dirty="0">
              <a:solidFill>
                <a:schemeClr val="tx1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marL="800100" lvl="2" indent="-454025" algn="r" rtl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he-IL" sz="18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זרועות נייחות בדרך כלל יותר אמינות ( עיקרון </a:t>
            </a:r>
            <a:r>
              <a:rPr lang="en-US" sz="1800" b="1" dirty="0">
                <a:solidFill>
                  <a:schemeClr val="tx1"/>
                </a:solidFill>
                <a:latin typeface="Comic Sans MS" panose="030F0702030302020204" pitchFamily="66" charset="0"/>
                <a:cs typeface="Guttman Kav" panose="02010401010101010101" pitchFamily="2" charset="-79"/>
              </a:rPr>
              <a:t>KISS</a:t>
            </a:r>
            <a:r>
              <a:rPr lang="he-IL" sz="18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 השומר על פשטות)</a:t>
            </a:r>
          </a:p>
          <a:p>
            <a:pPr marL="800100" lvl="2" indent="-454025" algn="r" rtl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he-IL" sz="18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זרועות מונעות עלולות להיות קשות יותר לחיבור</a:t>
            </a:r>
            <a:endParaRPr lang="en-US" sz="1800" b="1" dirty="0">
              <a:solidFill>
                <a:schemeClr val="tx1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rtl="1"/>
            <a:r>
              <a:rPr lang="he-IL" sz="20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מקורות </a:t>
            </a:r>
            <a:r>
              <a:rPr lang="he-IL" sz="2000" b="1" dirty="0" smtClean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הנעה:</a:t>
            </a:r>
            <a:endParaRPr lang="he-IL" sz="2000" b="1" dirty="0">
              <a:solidFill>
                <a:schemeClr val="tx1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marL="800100" lvl="2" indent="-454025" algn="r" rtl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he-IL" sz="18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פנאומטיקה – חזק יחסית , אך צריך מראש למלא אוויר ולהישמר משינוי בלחץ ומדליפות</a:t>
            </a:r>
          </a:p>
          <a:p>
            <a:pPr marL="800100" lvl="2" indent="-454025" algn="r" rtl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he-IL" sz="18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גומיות – קומפקטיות וקלות לשימוש אך עלולות להיקרע / להיחלש במהלך הזמן.</a:t>
            </a:r>
          </a:p>
          <a:p>
            <a:pPr marL="800100" lvl="2" indent="-454025" algn="r" rtl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he-IL" sz="18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מנועים – ניתן לשלוט עליהם דרך התוכנה ולהשתמש בהם פעמים רבות במשימות שונות אך גדולים פיזית</a:t>
            </a:r>
            <a:endParaRPr lang="en-US" sz="1800" b="1" dirty="0">
              <a:solidFill>
                <a:schemeClr val="tx1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5/30/2015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89112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3218</TotalTime>
  <Words>717</Words>
  <Application>Microsoft Office PowerPoint</Application>
  <PresentationFormat>On-screen Show (4:3)</PresentationFormat>
  <Paragraphs>103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Comic Sans MS</vt:lpstr>
      <vt:lpstr>Corbel</vt:lpstr>
      <vt:lpstr>Gan CLM</vt:lpstr>
      <vt:lpstr>Guttman Kav</vt:lpstr>
      <vt:lpstr>Helvetica Neue</vt:lpstr>
      <vt:lpstr>Wingdings</vt:lpstr>
      <vt:lpstr>Spectrum</vt:lpstr>
      <vt:lpstr>איסוף והעברה של אובייקט</vt:lpstr>
      <vt:lpstr>נושאים</vt:lpstr>
      <vt:lpstr>סיבוב זרוע , לא רק את הגלגלים</vt:lpstr>
      <vt:lpstr>שימוש במנוע בינוני</vt:lpstr>
      <vt:lpstr>אתגר הרמה והעברה של אובייקט</vt:lpstr>
      <vt:lpstr>פתרון האתגר</vt:lpstr>
      <vt:lpstr>מסע למרכול</vt:lpstr>
      <vt:lpstr>PowerPoint Presentation</vt:lpstr>
      <vt:lpstr>זרועות מונעות מול זרועות נייחות</vt:lpstr>
      <vt:lpstr>טיפים לזרועות</vt:lpstr>
      <vt:lpstr>המשך טיפים לזרועות</vt:lpstr>
      <vt:lpstr>מלזכ"ת לחיבור זרועות</vt:lpstr>
      <vt:lpstr>השלבים הבאים</vt:lpstr>
      <vt:lpstr>קרדיטים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System</dc:title>
  <dc:creator>Sanjay Seshan</dc:creator>
  <cp:lastModifiedBy>Sanjay Seshan</cp:lastModifiedBy>
  <cp:revision>48</cp:revision>
  <dcterms:created xsi:type="dcterms:W3CDTF">2014-10-28T21:59:38Z</dcterms:created>
  <dcterms:modified xsi:type="dcterms:W3CDTF">2015-11-05T01:15:36Z</dcterms:modified>
</cp:coreProperties>
</file>