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5"/>
    <p:restoredTop sz="94621"/>
  </p:normalViewPr>
  <p:slideViewPr>
    <p:cSldViewPr snapToGrid="0" snapToObjects="1">
      <p:cViewPr>
        <p:scale>
          <a:sx n="112" d="100"/>
          <a:sy n="112" d="100"/>
        </p:scale>
        <p:origin x="10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9/27/17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8B66FEEE-718E-074F-B176-B6A8E135B223}" type="datetime1">
              <a:rPr lang="en-US" smtClean="0"/>
              <a:t>9/27/17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23552" y="348450"/>
            <a:ext cx="8371059" cy="2846160"/>
          </a:xfrm>
          <a:prstGeom prst="rect">
            <a:avLst/>
          </a:prstGeom>
        </p:spPr>
      </p:pic>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A9345-7789-9646-99A0-0D0B053F3860}" type="datetime1">
              <a:rPr lang="en-US" smtClean="0"/>
              <a:t>9/27/17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0D147-43E2-7E46-81DE-993737C4705A}" type="datetime1">
              <a:rPr lang="en-US" smtClean="0"/>
              <a:t>9/27/17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B3FA7-B6DB-A747-920A-154832C10EDD}" type="datetime1">
              <a:rPr lang="en-US" smtClean="0"/>
              <a:t>9/27/17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C4897-EC3A-3442-9ED8-FFFF2EECB40A}" type="datetime1">
              <a:rPr lang="en-US" smtClean="0"/>
              <a:t>9/27/17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419B1-7537-2D4A-A2ED-1DE6B52CD84D}" type="datetime1">
              <a:rPr lang="en-US" smtClean="0"/>
              <a:t>9/27/17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9/27/2017)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A7775-C762-0F41-9179-3E9D0CAC5E8B}" type="datetime1">
              <a:rPr lang="en-US" smtClean="0"/>
              <a:t>9/27/17</a:t>
            </a:fld>
            <a:endParaRPr lang="en-US" dirty="0"/>
          </a:p>
        </p:txBody>
      </p:sp>
      <p:sp>
        <p:nvSpPr>
          <p:cNvPr id="8" name="Footer Placeholder 7"/>
          <p:cNvSpPr>
            <a:spLocks noGrp="1"/>
          </p:cNvSpPr>
          <p:nvPr>
            <p:ph type="ftr" sz="quarter" idx="11"/>
          </p:nvPr>
        </p:nvSpPr>
        <p:spPr/>
        <p:txBody>
          <a:bodyPr/>
          <a:lstStyle/>
          <a:p>
            <a:r>
              <a:rPr lang="en-US" smtClean="0"/>
              <a:t>Copyright 2017, EV3Lessons.com (Last Edit 9/27/2017)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EB517D-41EB-484B-BE85-89CAF9C3E8E8}" type="datetime1">
              <a:rPr lang="en-US" smtClean="0"/>
              <a:t>9/27/17</a:t>
            </a:fld>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B050C-043C-FB4C-8F30-C236C09FFBFB}" type="datetime1">
              <a:rPr lang="en-US" smtClean="0"/>
              <a:t>9/27/17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2017, EV3Lessons.com (Last Edit 9/27/2017)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6DE02C8-5BF5-1342-8AFA-211D413BC00F}" type="datetime1">
              <a:rPr lang="en-US" smtClean="0"/>
              <a:t>9/27/17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Copyright 2017, EV3Lessons.com (Last Edit 9/27/2017)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16D41-41CE-3549-B97A-CE5F6621D09A}" type="datetime1">
              <a:rPr lang="en-US" smtClean="0"/>
              <a:t>9/27/17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9/27/2017)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32F70E3-659B-3540-9C63-CE1AC8148412}" type="datetime1">
              <a:rPr lang="en-US" smtClean="0"/>
              <a:t>9/27/17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2017, EV3Lessons.com (Last Edit 9/27/2017)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smtClean="0"/>
              <a:t>bUILDERS</a:t>
            </a:r>
            <a:r>
              <a:rPr lang="en-US" dirty="0" smtClean="0"/>
              <a:t> &amp; </a:t>
            </a:r>
            <a:r>
              <a:rPr lang="en-US" dirty="0" err="1" smtClean="0"/>
              <a:t>N</a:t>
            </a:r>
            <a:r>
              <a:rPr lang="en-US" cap="none" dirty="0" err="1" smtClean="0"/>
              <a:t>e</a:t>
            </a:r>
            <a:r>
              <a:rPr lang="en-US" dirty="0" err="1" smtClean="0"/>
              <a:t>Xt</a:t>
            </a:r>
            <a:r>
              <a:rPr lang="en-US" dirty="0" smtClean="0"/>
              <a:t> </a:t>
            </a:r>
            <a:r>
              <a:rPr lang="en-US" dirty="0"/>
              <a:t>Gen</a:t>
            </a:r>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6" name="Picture 5">
            <a:extLst>
              <a:ext uri="{FF2B5EF4-FFF2-40B4-BE49-F238E27FC236}">
                <a16:creationId xmlns:a16="http://schemas.microsoft.com/office/drawing/2014/main" xmlns="" id="{6B20D646-6D0D-4ED8-BFF9-D6D360BD0EB0}"/>
              </a:ext>
            </a:extLst>
          </p:cNvPr>
          <p:cNvPicPr>
            <a:picLocks noChangeAspect="1"/>
          </p:cNvPicPr>
          <p:nvPr/>
        </p:nvPicPr>
        <p:blipFill>
          <a:blip r:embed="rId3"/>
          <a:stretch>
            <a:fillRect/>
          </a:stretch>
        </p:blipFill>
        <p:spPr>
          <a:xfrm>
            <a:off x="4063372" y="4886307"/>
            <a:ext cx="2877878" cy="72479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26873" y="4871770"/>
            <a:ext cx="981010" cy="735757"/>
          </a:xfrm>
          <a:prstGeom prst="rect">
            <a:avLst/>
          </a:prstGeom>
        </p:spPr>
      </p:pic>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lesson was written by Bayou Builders FLL Team #4043 (</a:t>
            </a:r>
            <a:r>
              <a:rPr lang="en-US" dirty="0">
                <a:hlinkClick r:id="rId3"/>
              </a:rPr>
              <a:t>www.bayoubuilders.org</a:t>
            </a:r>
            <a:r>
              <a:rPr lang="en-US" dirty="0" smtClean="0">
                <a:hlinkClick r:id="rId3"/>
              </a:rPr>
              <a:t>)</a:t>
            </a:r>
            <a:r>
              <a:rPr lang="en-US" dirty="0"/>
              <a:t> and </a:t>
            </a:r>
            <a:r>
              <a:rPr lang="en-US" dirty="0" smtClean="0"/>
              <a:t>Team </a:t>
            </a:r>
            <a:r>
              <a:rPr lang="en-US" dirty="0"/>
              <a:t>3659 NeXT GEN </a:t>
            </a:r>
            <a:r>
              <a:rPr lang="en-US" dirty="0" smtClean="0"/>
              <a:t>(</a:t>
            </a:r>
            <a:r>
              <a:rPr lang="en-US" dirty="0" err="1" smtClean="0"/>
              <a:t>Facebook:Garrett</a:t>
            </a:r>
            <a:r>
              <a:rPr lang="en-US" dirty="0" smtClean="0"/>
              <a:t> </a:t>
            </a:r>
            <a:r>
              <a:rPr lang="en-US" dirty="0"/>
              <a:t>County FIRST LEGO League Team </a:t>
            </a:r>
            <a:r>
              <a:rPr lang="en-US" dirty="0" smtClean="0"/>
              <a:t>3659). </a:t>
            </a:r>
            <a:endParaRPr lang="en-US" dirty="0"/>
          </a:p>
          <a:p>
            <a:r>
              <a:rPr lang="en-US" dirty="0"/>
              <a:t>It has been shared with permission with EV3Lessons.com</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smtClean="0"/>
              <a:t>Bayou Builders are </a:t>
            </a:r>
            <a:r>
              <a:rPr lang="en-US" sz="1600" dirty="0"/>
              <a:t>a 10-person, community-based team in Hammond, </a:t>
            </a:r>
            <a:r>
              <a:rPr lang="en-US" sz="1600" dirty="0" smtClean="0"/>
              <a:t>Louisiana.</a:t>
            </a:r>
            <a:endParaRPr lang="en-US" sz="1600" dirty="0"/>
          </a:p>
          <a:p>
            <a:r>
              <a:rPr lang="en-US" sz="1600" dirty="0" smtClean="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445798"/>
          </a:xfrm>
          <a:prstGeom prst="rect">
            <a:avLst/>
          </a:prstGeom>
        </p:spPr>
        <p:txBody>
          <a:bodyPr>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smtClean="0">
                <a:solidFill>
                  <a:schemeClr val="tx1">
                    <a:lumMod val="75000"/>
                    <a:lumOff val="25000"/>
                  </a:schemeClr>
                </a:solidFill>
              </a:rPr>
              <a:t>NeXT Gen are a middle school team from Garrett County, Maryland with 13 years in FIRST LEGO League (including competing in International Tournaments).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smtClean="0">
                <a:solidFill>
                  <a:schemeClr val="tx1">
                    <a:lumMod val="75000"/>
                    <a:lumOff val="25000"/>
                  </a:schemeClr>
                </a:solidFill>
              </a:rPr>
              <a:t>They have won first place in 2013 Global Innovation Award. They also won Top 20 GIA Semi-Finalist in 2017 for innovative solution, </a:t>
            </a:r>
            <a:r>
              <a:rPr lang="en-US" sz="1600" dirty="0" err="1" smtClean="0">
                <a:solidFill>
                  <a:schemeClr val="tx1">
                    <a:lumMod val="75000"/>
                    <a:lumOff val="25000"/>
                  </a:schemeClr>
                </a:solidFill>
              </a:rPr>
              <a:t>BeeHaven</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smtClean="0">
                <a:solidFill>
                  <a:schemeClr val="tx1">
                    <a:lumMod val="75000"/>
                    <a:lumOff val="25000"/>
                  </a:schemeClr>
                </a:solidFill>
              </a:rPr>
              <a:t>In addition, they won first Place Innovative Solution at Mountain State Invitational in 2017.</a:t>
            </a:r>
            <a:endParaRPr lang="en-US" sz="1600" dirty="0">
              <a:solidFill>
                <a:schemeClr val="tx1">
                  <a:lumMod val="75000"/>
                  <a:lumOff val="25000"/>
                </a:schemeClr>
              </a:solidFill>
            </a:endParaRPr>
          </a:p>
        </p:txBody>
      </p:sp>
      <p:pic>
        <p:nvPicPr>
          <p:cNvPr id="9" name="Picture 8">
            <a:extLst>
              <a:ext uri="{FF2B5EF4-FFF2-40B4-BE49-F238E27FC236}">
                <a16:creationId xmlns:a16="http://schemas.microsoft.com/office/drawing/2014/main" xmlns=""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35D76-53C2-43C6-B67C-042A08CF0B5C}"/>
              </a:ext>
            </a:extLst>
          </p:cNvPr>
          <p:cNvSpPr>
            <a:spLocks noGrp="1"/>
          </p:cNvSpPr>
          <p:nvPr>
            <p:ph type="title"/>
          </p:nvPr>
        </p:nvSpPr>
        <p:spPr>
          <a:xfrm>
            <a:off x="241739" y="286604"/>
            <a:ext cx="8681543" cy="1450757"/>
          </a:xfrm>
        </p:spPr>
        <p:txBody>
          <a:bodyPr/>
          <a:lstStyle/>
          <a:p>
            <a:r>
              <a:rPr lang="en-US" dirty="0" smtClean="0"/>
              <a:t>Types of Sources</a:t>
            </a:r>
            <a:endParaRPr lang="en-US" dirty="0"/>
          </a:p>
        </p:txBody>
      </p:sp>
      <p:sp>
        <p:nvSpPr>
          <p:cNvPr id="3" name="Content Placeholder 2">
            <a:extLst>
              <a:ext uri="{FF2B5EF4-FFF2-40B4-BE49-F238E27FC236}">
                <a16:creationId xmlns:a16="http://schemas.microsoft.com/office/drawing/2014/main" xmlns="" id="{A301F334-A395-47E0-BAEC-1856FE71DB30}"/>
              </a:ext>
            </a:extLst>
          </p:cNvPr>
          <p:cNvSpPr>
            <a:spLocks noGrp="1"/>
          </p:cNvSpPr>
          <p:nvPr>
            <p:ph idx="1"/>
          </p:nvPr>
        </p:nvSpPr>
        <p:spPr>
          <a:xfrm>
            <a:off x="241739" y="1905379"/>
            <a:ext cx="4829025" cy="3884118"/>
          </a:xfrm>
        </p:spPr>
        <p:txBody>
          <a:bodyPr>
            <a:normAutofit fontScale="92500"/>
          </a:bodyPr>
          <a:lstStyle/>
          <a:p>
            <a:pPr>
              <a:lnSpc>
                <a:spcPct val="150000"/>
              </a:lnSpc>
              <a:buFont typeface="Wingdings" panose="05000000000000000000" pitchFamily="2" charset="2"/>
              <a:buChar char="§"/>
            </a:pPr>
            <a:r>
              <a:rPr lang="en-US" sz="2300" dirty="0" smtClean="0"/>
              <a:t> Use a variety of sources </a:t>
            </a:r>
            <a:r>
              <a:rPr lang="en-US" sz="2300" dirty="0"/>
              <a:t>including websites books</a:t>
            </a:r>
            <a:r>
              <a:rPr lang="en-US" sz="2300" dirty="0" smtClean="0"/>
              <a:t>, magazines, reports, professionals</a:t>
            </a:r>
          </a:p>
          <a:p>
            <a:pPr>
              <a:lnSpc>
                <a:spcPct val="150000"/>
              </a:lnSpc>
              <a:buFont typeface="Wingdings" panose="05000000000000000000" pitchFamily="2" charset="2"/>
              <a:buChar char="§"/>
            </a:pPr>
            <a:r>
              <a:rPr lang="en-US" sz="2300" dirty="0"/>
              <a:t> </a:t>
            </a:r>
            <a:r>
              <a:rPr lang="en-US" sz="2300" dirty="0" smtClean="0"/>
              <a:t>Go on fieldtrips</a:t>
            </a:r>
          </a:p>
          <a:p>
            <a:pPr>
              <a:lnSpc>
                <a:spcPct val="150000"/>
              </a:lnSpc>
              <a:buFont typeface="Wingdings" panose="05000000000000000000" pitchFamily="2" charset="2"/>
              <a:buChar char="§"/>
            </a:pPr>
            <a:r>
              <a:rPr lang="en-US" sz="2300" dirty="0"/>
              <a:t> </a:t>
            </a:r>
            <a:r>
              <a:rPr lang="en-US" sz="2300" dirty="0" smtClean="0"/>
              <a:t>Collect your own survey data</a:t>
            </a:r>
          </a:p>
          <a:p>
            <a:pPr>
              <a:lnSpc>
                <a:spcPct val="150000"/>
              </a:lnSpc>
              <a:buFont typeface="Wingdings" panose="05000000000000000000" pitchFamily="2" charset="2"/>
              <a:buChar char="§"/>
            </a:pPr>
            <a:r>
              <a:rPr lang="en-US" sz="2300" dirty="0" smtClean="0"/>
              <a:t> Remember that </a:t>
            </a:r>
            <a:r>
              <a:rPr lang="en-US" sz="2300" dirty="0"/>
              <a:t>all sources need to be </a:t>
            </a:r>
            <a:r>
              <a:rPr lang="en-US" sz="2300" dirty="0" smtClean="0"/>
              <a:t>cited</a:t>
            </a:r>
            <a:endParaRPr lang="en-US" sz="2300" dirty="0"/>
          </a:p>
          <a:p>
            <a:pPr marL="201168" lvl="1" indent="0">
              <a:buNone/>
            </a:pPr>
            <a:endParaRPr lang="en-US" dirty="0"/>
          </a:p>
        </p:txBody>
      </p:sp>
      <p:sp>
        <p:nvSpPr>
          <p:cNvPr id="4" name="Footer Placeholder 3">
            <a:extLst>
              <a:ext uri="{FF2B5EF4-FFF2-40B4-BE49-F238E27FC236}">
                <a16:creationId xmlns:a16="http://schemas.microsoft.com/office/drawing/2014/main" xmlns="" id="{59BE256C-659E-469C-9487-ACC302B8990B}"/>
              </a:ext>
            </a:extLst>
          </p:cNvPr>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a:extLst>
              <a:ext uri="{FF2B5EF4-FFF2-40B4-BE49-F238E27FC236}">
                <a16:creationId xmlns:a16="http://schemas.microsoft.com/office/drawing/2014/main" xmlns=""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7" name="TextBox 6"/>
          <p:cNvSpPr txBox="1"/>
          <p:nvPr/>
        </p:nvSpPr>
        <p:spPr>
          <a:xfrm>
            <a:off x="85048" y="5922437"/>
            <a:ext cx="2679591" cy="369332"/>
          </a:xfrm>
          <a:prstGeom prst="rect">
            <a:avLst/>
          </a:prstGeom>
          <a:noFill/>
        </p:spPr>
        <p:txBody>
          <a:bodyPr wrap="square" rtlCol="0">
            <a:spAutoFit/>
          </a:bodyPr>
          <a:lstStyle/>
          <a:p>
            <a:r>
              <a:rPr lang="en-US" dirty="0" smtClean="0"/>
              <a:t>Shared by: NeXT GEN</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56095" y="4827294"/>
            <a:ext cx="4567187" cy="1255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xmlns="" id="{D8A03862-BC11-4E71-9E5D-EB2916B2FBE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
        <p:nvSpPr>
          <p:cNvPr id="10" name="Rectangle 9"/>
          <p:cNvSpPr/>
          <p:nvPr/>
        </p:nvSpPr>
        <p:spPr>
          <a:xfrm>
            <a:off x="4426527" y="5278582"/>
            <a:ext cx="4291446"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96FFA-798D-4BCC-8215-32E17BAEBBBE}"/>
              </a:ext>
            </a:extLst>
          </p:cNvPr>
          <p:cNvSpPr>
            <a:spLocks noGrp="1"/>
          </p:cNvSpPr>
          <p:nvPr>
            <p:ph type="title"/>
          </p:nvPr>
        </p:nvSpPr>
        <p:spPr/>
        <p:txBody>
          <a:bodyPr/>
          <a:lstStyle/>
          <a:p>
            <a:r>
              <a:rPr lang="en-US" dirty="0"/>
              <a:t>Creating a</a:t>
            </a:r>
            <a:r>
              <a:rPr lang="en-US" dirty="0" smtClean="0"/>
              <a:t> </a:t>
            </a:r>
            <a:r>
              <a:rPr lang="en-US" dirty="0"/>
              <a:t>Bibliography</a:t>
            </a:r>
          </a:p>
        </p:txBody>
      </p:sp>
      <p:sp>
        <p:nvSpPr>
          <p:cNvPr id="3" name="Content Placeholder 2">
            <a:extLst>
              <a:ext uri="{FF2B5EF4-FFF2-40B4-BE49-F238E27FC236}">
                <a16:creationId xmlns:a16="http://schemas.microsoft.com/office/drawing/2014/main" xmlns="" id="{0B2306EA-70D0-485B-BECC-D9A832B9A146}"/>
              </a:ext>
            </a:extLst>
          </p:cNvPr>
          <p:cNvSpPr>
            <a:spLocks noGrp="1"/>
          </p:cNvSpPr>
          <p:nvPr>
            <p:ph idx="1"/>
          </p:nvPr>
        </p:nvSpPr>
        <p:spPr>
          <a:xfrm>
            <a:off x="241739" y="1679542"/>
            <a:ext cx="8167624" cy="4242895"/>
          </a:xfrm>
        </p:spPr>
        <p:txBody>
          <a:bodyPr>
            <a:normAutofit/>
          </a:bodyPr>
          <a:lstStyle/>
          <a:p>
            <a:pPr>
              <a:lnSpc>
                <a:spcPct val="170000"/>
              </a:lnSpc>
              <a:buFont typeface="Wingdings" panose="05000000000000000000" pitchFamily="2" charset="2"/>
              <a:buChar char="§"/>
            </a:pPr>
            <a:r>
              <a:rPr lang="en-US" dirty="0"/>
              <a:t> Creating a team bibliography </a:t>
            </a:r>
            <a:r>
              <a:rPr lang="en-US" dirty="0" smtClean="0"/>
              <a:t>can be </a:t>
            </a:r>
            <a:r>
              <a:rPr lang="en-US" dirty="0"/>
              <a:t>helpful </a:t>
            </a:r>
          </a:p>
          <a:p>
            <a:pPr lvl="1">
              <a:lnSpc>
                <a:spcPct val="170000"/>
              </a:lnSpc>
              <a:buFont typeface="Wingdings" panose="05000000000000000000" pitchFamily="2" charset="2"/>
              <a:buChar char="§"/>
            </a:pPr>
            <a:r>
              <a:rPr lang="en-US" dirty="0"/>
              <a:t>A</a:t>
            </a:r>
            <a:r>
              <a:rPr lang="en-US" dirty="0" smtClean="0"/>
              <a:t>llows </a:t>
            </a:r>
            <a:r>
              <a:rPr lang="en-US" dirty="0"/>
              <a:t>a team to easily find the resources again if additional information is needed.  </a:t>
            </a:r>
            <a:endParaRPr lang="en-US" dirty="0" smtClean="0"/>
          </a:p>
          <a:p>
            <a:pPr lvl="1">
              <a:lnSpc>
                <a:spcPct val="170000"/>
              </a:lnSpc>
              <a:buFont typeface="Wingdings" panose="05000000000000000000" pitchFamily="2" charset="2"/>
              <a:buChar char="§"/>
            </a:pPr>
            <a:r>
              <a:rPr lang="en-US" dirty="0" smtClean="0"/>
              <a:t>Bibliographies </a:t>
            </a:r>
            <a:r>
              <a:rPr lang="en-US" dirty="0"/>
              <a:t>can also be handed to the judges to show research. </a:t>
            </a:r>
          </a:p>
          <a:p>
            <a:pPr marL="0" indent="0">
              <a:lnSpc>
                <a:spcPct val="170000"/>
              </a:lnSpc>
              <a:buNone/>
            </a:pPr>
            <a:r>
              <a:rPr lang="en-US" dirty="0" smtClean="0"/>
              <a:t>Tips</a:t>
            </a:r>
            <a:r>
              <a:rPr lang="en-US" dirty="0"/>
              <a:t>:</a:t>
            </a:r>
          </a:p>
          <a:p>
            <a:pPr marL="544068" lvl="1" indent="-342900">
              <a:lnSpc>
                <a:spcPct val="170000"/>
              </a:lnSpc>
              <a:buFont typeface="+mj-lt"/>
              <a:buAutoNum type="alphaLcPeriod"/>
            </a:pPr>
            <a:r>
              <a:rPr lang="en-US" b="1" dirty="0"/>
              <a:t>Google Drive: </a:t>
            </a:r>
            <a:r>
              <a:rPr lang="en-US" dirty="0"/>
              <a:t>Share </a:t>
            </a:r>
            <a:r>
              <a:rPr lang="en-US" dirty="0" smtClean="0"/>
              <a:t>your resources with your team using </a:t>
            </a:r>
            <a:r>
              <a:rPr lang="en-US" dirty="0"/>
              <a:t>Google </a:t>
            </a:r>
            <a:r>
              <a:rPr lang="en-US" dirty="0" smtClean="0"/>
              <a:t>Sheets </a:t>
            </a:r>
          </a:p>
          <a:p>
            <a:pPr marL="544068" lvl="1" indent="-342900">
              <a:lnSpc>
                <a:spcPct val="170000"/>
              </a:lnSpc>
              <a:buFont typeface="+mj-lt"/>
              <a:buAutoNum type="alphaLcPeriod"/>
            </a:pPr>
            <a:r>
              <a:rPr lang="en-US" b="1" dirty="0" smtClean="0"/>
              <a:t>Annotated </a:t>
            </a:r>
            <a:r>
              <a:rPr lang="en-US" b="1" dirty="0"/>
              <a:t>Bibliography:  </a:t>
            </a:r>
            <a:r>
              <a:rPr lang="en-US" dirty="0" smtClean="0"/>
              <a:t>An annotated </a:t>
            </a:r>
            <a:r>
              <a:rPr lang="en-US" dirty="0"/>
              <a:t>bibliography that </a:t>
            </a:r>
            <a:r>
              <a:rPr lang="en-US" dirty="0" smtClean="0"/>
              <a:t>describes </a:t>
            </a:r>
            <a:r>
              <a:rPr lang="en-US" dirty="0"/>
              <a:t>briefly what each website or other source </a:t>
            </a:r>
            <a:r>
              <a:rPr lang="en-US" dirty="0" smtClean="0"/>
              <a:t>taught us is very helpful in remember the sources</a:t>
            </a:r>
            <a:endParaRPr lang="en-US" dirty="0"/>
          </a:p>
        </p:txBody>
      </p:sp>
      <p:sp>
        <p:nvSpPr>
          <p:cNvPr id="4" name="Footer Placeholder 3">
            <a:extLst>
              <a:ext uri="{FF2B5EF4-FFF2-40B4-BE49-F238E27FC236}">
                <a16:creationId xmlns:a16="http://schemas.microsoft.com/office/drawing/2014/main" xmlns="" id="{1F95E80C-8F8D-41E4-8D02-71D5D4E61076}"/>
              </a:ext>
            </a:extLst>
          </p:cNvPr>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a:extLst>
              <a:ext uri="{FF2B5EF4-FFF2-40B4-BE49-F238E27FC236}">
                <a16:creationId xmlns:a16="http://schemas.microsoft.com/office/drawing/2014/main" xmlns=""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p:cNvSpPr txBox="1"/>
          <p:nvPr/>
        </p:nvSpPr>
        <p:spPr>
          <a:xfrm>
            <a:off x="85048" y="5922437"/>
            <a:ext cx="2679591" cy="369332"/>
          </a:xfrm>
          <a:prstGeom prst="rect">
            <a:avLst/>
          </a:prstGeom>
          <a:noFill/>
        </p:spPr>
        <p:txBody>
          <a:bodyPr wrap="square" rtlCol="0">
            <a:spAutoFit/>
          </a:bodyPr>
          <a:lstStyle/>
          <a:p>
            <a:r>
              <a:rPr lang="en-US" dirty="0" smtClean="0"/>
              <a:t>Shared by: NeXT GEN</a:t>
            </a:r>
            <a:endParaRPr lang="en-US" dirty="0"/>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on Fieldtrips</a:t>
            </a:r>
            <a:endParaRPr lang="en-US" dirty="0"/>
          </a:p>
        </p:txBody>
      </p:sp>
      <p:sp>
        <p:nvSpPr>
          <p:cNvPr id="3" name="Content Placeholder 2"/>
          <p:cNvSpPr>
            <a:spLocks noGrp="1"/>
          </p:cNvSpPr>
          <p:nvPr>
            <p:ph idx="1"/>
          </p:nvPr>
        </p:nvSpPr>
        <p:spPr>
          <a:xfrm>
            <a:off x="241739" y="1845734"/>
            <a:ext cx="5968393" cy="4189306"/>
          </a:xfrm>
        </p:spPr>
        <p:txBody>
          <a:bodyPr>
            <a:normAutofit fontScale="92500" lnSpcReduction="20000"/>
          </a:bodyPr>
          <a:lstStyle/>
          <a:p>
            <a:r>
              <a:rPr lang="en-US" dirty="0" smtClean="0"/>
              <a:t>Sometimes fieldtrips to local companies and organizations are possible</a:t>
            </a:r>
          </a:p>
          <a:p>
            <a:r>
              <a:rPr lang="en-US" dirty="0" smtClean="0"/>
              <a:t>Fieldtrip destinations are based on the problem you are studying or the solution you have come up with.</a:t>
            </a:r>
          </a:p>
          <a:p>
            <a:pPr lvl="1"/>
            <a:r>
              <a:rPr lang="en-US" dirty="0" smtClean="0"/>
              <a:t>In World Class, </a:t>
            </a:r>
            <a:r>
              <a:rPr lang="en-US" dirty="0"/>
              <a:t>w</a:t>
            </a:r>
            <a:r>
              <a:rPr lang="en-US" dirty="0" smtClean="0"/>
              <a:t>e </a:t>
            </a:r>
            <a:r>
              <a:rPr lang="en-US" dirty="0"/>
              <a:t>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a:t>
            </a:r>
            <a:r>
              <a:rPr lang="en-US" dirty="0" smtClean="0"/>
              <a:t>it.</a:t>
            </a:r>
          </a:p>
          <a:p>
            <a:pPr lvl="1"/>
            <a:r>
              <a:rPr lang="en-US" dirty="0" smtClean="0"/>
              <a:t>In Trash Trek, we </a:t>
            </a:r>
            <a:r>
              <a:rPr lang="en-US" dirty="0"/>
              <a:t>had heard that the glass we set out to recycle is only collected brought to our local MRF (recycling facility) and is then reloaded and brought to a landfill.  We </a:t>
            </a:r>
            <a:r>
              <a:rPr lang="en-US" dirty="0" smtClean="0"/>
              <a:t>got the contact information for the plant </a:t>
            </a:r>
            <a:r>
              <a:rPr lang="en-US" dirty="0"/>
              <a:t>manager for our MRF and then asked our coaches to make the call and set up at tour. </a:t>
            </a:r>
          </a:p>
          <a:p>
            <a:pPr lvl="1"/>
            <a:r>
              <a:rPr lang="en-US" dirty="0" smtClean="0"/>
              <a:t>In Animal Allies, we sent an email </a:t>
            </a:r>
            <a:r>
              <a:rPr lang="en-US" dirty="0"/>
              <a:t>to the Water Quality Specialist at the New Orleans Aquarium to learn more about their water filtration system for their large exhibit </a:t>
            </a:r>
            <a:r>
              <a:rPr lang="en-US" dirty="0" smtClean="0"/>
              <a:t>tanks.</a:t>
            </a:r>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sp>
        <p:nvSpPr>
          <p:cNvPr id="7" name="TextBox 6"/>
          <p:cNvSpPr txBox="1"/>
          <p:nvPr/>
        </p:nvSpPr>
        <p:spPr>
          <a:xfrm>
            <a:off x="85048" y="5922437"/>
            <a:ext cx="2679591" cy="369332"/>
          </a:xfrm>
          <a:prstGeom prst="rect">
            <a:avLst/>
          </a:prstGeom>
          <a:noFill/>
        </p:spPr>
        <p:txBody>
          <a:bodyPr wrap="square" rtlCol="0">
            <a:spAutoFit/>
          </a:bodyPr>
          <a:lstStyle/>
          <a:p>
            <a:r>
              <a:rPr lang="en-US" dirty="0" smtClean="0"/>
              <a:t>Shared by: Bayou Builders</a:t>
            </a:r>
            <a:endParaRPr lang="en-US" dirty="0"/>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Experts</a:t>
            </a:r>
            <a:endParaRPr lang="en-US" dirty="0"/>
          </a:p>
        </p:txBody>
      </p:sp>
      <p:sp>
        <p:nvSpPr>
          <p:cNvPr id="3" name="Content Placeholder 2"/>
          <p:cNvSpPr>
            <a:spLocks noGrp="1"/>
          </p:cNvSpPr>
          <p:nvPr>
            <p:ph idx="1"/>
          </p:nvPr>
        </p:nvSpPr>
        <p:spPr>
          <a:xfrm>
            <a:off x="241739" y="1845734"/>
            <a:ext cx="5770441" cy="4189306"/>
          </a:xfrm>
        </p:spPr>
        <p:txBody>
          <a:bodyPr>
            <a:normAutofit fontScale="92500" lnSpcReduction="20000"/>
          </a:bodyPr>
          <a:lstStyle/>
          <a:p>
            <a:pPr lvl="1"/>
            <a:r>
              <a:rPr lang="en-US" dirty="0" smtClean="0"/>
              <a:t>Brainstorm </a:t>
            </a:r>
            <a:r>
              <a:rPr lang="en-US" dirty="0"/>
              <a:t>potential professionals who might know about the subject/problem. </a:t>
            </a:r>
          </a:p>
          <a:p>
            <a:pPr lvl="1"/>
            <a:r>
              <a:rPr lang="en-US" dirty="0" smtClean="0"/>
              <a:t>Do </a:t>
            </a:r>
            <a:r>
              <a:rPr lang="en-US" dirty="0"/>
              <a:t>I</a:t>
            </a:r>
            <a:r>
              <a:rPr lang="en-US" dirty="0" smtClean="0"/>
              <a:t>nternet </a:t>
            </a:r>
            <a:r>
              <a:rPr lang="en-US" dirty="0"/>
              <a:t>searches for local </a:t>
            </a:r>
            <a:r>
              <a:rPr lang="en-US" dirty="0" smtClean="0"/>
              <a:t>professionals</a:t>
            </a:r>
          </a:p>
          <a:p>
            <a:pPr lvl="1"/>
            <a:r>
              <a:rPr lang="en-US" dirty="0" smtClean="0"/>
              <a:t>We refer </a:t>
            </a:r>
            <a:r>
              <a:rPr lang="en-US" dirty="0"/>
              <a:t>to our local Chamber of Commerce directory, University directory and other state environmental and business bureaus.  </a:t>
            </a:r>
            <a:endParaRPr lang="en-US" dirty="0" smtClean="0"/>
          </a:p>
          <a:p>
            <a:pPr lvl="1"/>
            <a:r>
              <a:rPr lang="en-US" dirty="0"/>
              <a:t>D</a:t>
            </a:r>
            <a:r>
              <a:rPr lang="en-US" dirty="0" smtClean="0"/>
              <a:t>evelop </a:t>
            </a:r>
            <a:r>
              <a:rPr lang="en-US" dirty="0"/>
              <a:t>an initial email to send out to these professionals, explaining who we are, what FLL is and what information we are hoping to </a:t>
            </a:r>
            <a:r>
              <a:rPr lang="en-US" dirty="0" smtClean="0"/>
              <a:t>learn.</a:t>
            </a:r>
          </a:p>
          <a:p>
            <a:pPr lvl="1"/>
            <a:r>
              <a:rPr lang="en-US" dirty="0" smtClean="0"/>
              <a:t>Experts </a:t>
            </a:r>
            <a:r>
              <a:rPr lang="en-US" dirty="0"/>
              <a:t>don’t have to be near you: </a:t>
            </a:r>
            <a:r>
              <a:rPr lang="en-US" dirty="0" smtClean="0"/>
              <a:t>In </a:t>
            </a:r>
            <a:r>
              <a:rPr lang="en-US" dirty="0"/>
              <a:t>Animal Allies, we Skyped with one chemistry professor and met with another to get a better understanding of </a:t>
            </a:r>
            <a:r>
              <a:rPr lang="en-US" dirty="0" err="1"/>
              <a:t>pH</a:t>
            </a:r>
            <a:r>
              <a:rPr lang="en-US" dirty="0" err="1" smtClean="0"/>
              <a:t>.</a:t>
            </a:r>
            <a:endParaRPr lang="en-US" dirty="0" smtClean="0"/>
          </a:p>
          <a:p>
            <a:pPr lvl="1"/>
            <a:r>
              <a:rPr lang="en-US" dirty="0" smtClean="0"/>
              <a:t>You might run into professionals at a community outreach who can help you: Last </a:t>
            </a:r>
            <a:r>
              <a:rPr lang="en-US" dirty="0"/>
              <a:t>March we presented our FLL project at the Louisiana Green School Summit.  While there we met specialists from the New Orleans </a:t>
            </a:r>
            <a:r>
              <a:rPr lang="en-US" dirty="0" smtClean="0"/>
              <a:t>Sewage </a:t>
            </a:r>
            <a:r>
              <a:rPr lang="en-US" dirty="0"/>
              <a:t>&amp; Water Treatment program who have become a great contact for us and have helped us meet more people in our area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
        <p:nvSpPr>
          <p:cNvPr id="8" name="TextBox 7"/>
          <p:cNvSpPr txBox="1"/>
          <p:nvPr/>
        </p:nvSpPr>
        <p:spPr>
          <a:xfrm>
            <a:off x="85048" y="5922437"/>
            <a:ext cx="2679591" cy="369332"/>
          </a:xfrm>
          <a:prstGeom prst="rect">
            <a:avLst/>
          </a:prstGeom>
          <a:noFill/>
        </p:spPr>
        <p:txBody>
          <a:bodyPr wrap="square" rtlCol="0">
            <a:spAutoFit/>
          </a:bodyPr>
          <a:lstStyle/>
          <a:p>
            <a:r>
              <a:rPr lang="en-US" dirty="0" smtClean="0"/>
              <a:t>Shared by: Bayou Builders</a:t>
            </a:r>
            <a:endParaRPr lang="en-US" dirty="0"/>
          </a:p>
        </p:txBody>
      </p:sp>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Research Online</a:t>
            </a:r>
            <a:endParaRPr lang="en-US" dirty="0"/>
          </a:p>
        </p:txBody>
      </p:sp>
      <p:sp>
        <p:nvSpPr>
          <p:cNvPr id="3" name="Content Placeholder 2"/>
          <p:cNvSpPr>
            <a:spLocks noGrp="1"/>
          </p:cNvSpPr>
          <p:nvPr>
            <p:ph idx="1"/>
          </p:nvPr>
        </p:nvSpPr>
        <p:spPr>
          <a:xfrm>
            <a:off x="241739" y="1845733"/>
            <a:ext cx="6054064" cy="4076703"/>
          </a:xfrm>
        </p:spPr>
        <p:txBody>
          <a:bodyPr>
            <a:normAutofit fontScale="92500" lnSpcReduction="20000"/>
          </a:bodyPr>
          <a:lstStyle/>
          <a:p>
            <a:pPr marL="285750" indent="-285750">
              <a:buFont typeface="Arial" panose="020B0604020202020204" pitchFamily="34" charset="0"/>
              <a:buChar char="•"/>
            </a:pPr>
            <a:r>
              <a:rPr lang="en-US" dirty="0" smtClean="0"/>
              <a:t>We </a:t>
            </a:r>
            <a:r>
              <a:rPr lang="en-US" dirty="0"/>
              <a:t>do a lot of initial Google searches to see what is out there</a:t>
            </a:r>
            <a:r>
              <a:rPr lang="en-US" dirty="0" smtClean="0"/>
              <a:t>.</a:t>
            </a:r>
          </a:p>
          <a:p>
            <a:pPr marL="285750" indent="-285750">
              <a:buFont typeface="Arial" panose="020B0604020202020204" pitchFamily="34" charset="0"/>
              <a:buChar char="•"/>
            </a:pPr>
            <a:r>
              <a:rPr lang="en-US" dirty="0"/>
              <a:t>Do web searches and get information from </a:t>
            </a:r>
            <a:r>
              <a:rPr lang="en-US" u="sng" dirty="0"/>
              <a:t>reputable</a:t>
            </a:r>
            <a:r>
              <a:rPr lang="en-US" dirty="0"/>
              <a:t> sources </a:t>
            </a:r>
            <a:endParaRPr lang="en-US" dirty="0" smtClean="0"/>
          </a:p>
          <a:p>
            <a:pPr marL="285750" indent="-285750">
              <a:buFont typeface="Arial" panose="020B0604020202020204" pitchFamily="34" charset="0"/>
              <a:buChar char="•"/>
            </a:pPr>
            <a:r>
              <a:rPr lang="en-US" dirty="0" smtClean="0"/>
              <a:t>Tips for finding reputable sources:</a:t>
            </a:r>
          </a:p>
          <a:p>
            <a:pPr marL="578358" lvl="1" indent="-285750">
              <a:buFont typeface="Arial" panose="020B0604020202020204" pitchFamily="34" charset="0"/>
              <a:buChar char="•"/>
            </a:pPr>
            <a:r>
              <a:rPr lang="en-US" dirty="0" smtClean="0"/>
              <a:t>Our </a:t>
            </a:r>
            <a:r>
              <a:rPr lang="en-US" dirty="0"/>
              <a:t>first rule is to utilize “.</a:t>
            </a:r>
            <a:r>
              <a:rPr lang="en-US" dirty="0" err="1"/>
              <a:t>gov</a:t>
            </a:r>
            <a:r>
              <a:rPr lang="en-US" dirty="0"/>
              <a:t>” websites first.  </a:t>
            </a:r>
            <a:endParaRPr lang="en-US" dirty="0" smtClean="0"/>
          </a:p>
          <a:p>
            <a:pPr marL="578358" lvl="1" indent="-285750">
              <a:buFont typeface="Arial" panose="020B0604020202020204" pitchFamily="34" charset="0"/>
              <a:buChar char="•"/>
            </a:pPr>
            <a:r>
              <a:rPr lang="en-US" dirty="0" smtClean="0"/>
              <a:t>When </a:t>
            </a:r>
            <a:r>
              <a:rPr lang="en-US" dirty="0"/>
              <a:t>we are researching other websites, it is our next goal to make sure any information gained is also supported by at least two other websites.  </a:t>
            </a:r>
            <a:endParaRPr lang="en-US" dirty="0" smtClean="0"/>
          </a:p>
          <a:p>
            <a:pPr marL="578358" lvl="1" indent="-285750">
              <a:buFont typeface="Arial" panose="020B0604020202020204" pitchFamily="34" charset="0"/>
              <a:buChar char="•"/>
            </a:pPr>
            <a:r>
              <a:rPr lang="en-US" dirty="0" smtClean="0"/>
              <a:t>We </a:t>
            </a:r>
            <a:r>
              <a:rPr lang="en-US" dirty="0"/>
              <a:t>will also often look to different university websites that also provide educational content.  </a:t>
            </a:r>
            <a:endParaRPr lang="en-US" dirty="0" smtClean="0"/>
          </a:p>
          <a:p>
            <a:pPr marL="578358" lvl="1" indent="-285750">
              <a:buFont typeface="Arial" panose="020B0604020202020204" pitchFamily="34" charset="0"/>
              <a:buChar char="•"/>
            </a:pPr>
            <a:r>
              <a:rPr lang="en-US" dirty="0" smtClean="0"/>
              <a:t>We </a:t>
            </a:r>
            <a:r>
              <a:rPr lang="en-US" dirty="0"/>
              <a:t>try to steer clear of Wikipedia since it can contain a lot of opinion rather than straight facts.  </a:t>
            </a:r>
            <a:endParaRPr lang="en-US" dirty="0" smtClean="0"/>
          </a:p>
          <a:p>
            <a:pPr marL="578358" lvl="1" indent="-285750">
              <a:buFont typeface="Arial" panose="020B0604020202020204" pitchFamily="34" charset="0"/>
              <a:buChar char="•"/>
            </a:pPr>
            <a:r>
              <a:rPr lang="en-US" dirty="0" smtClean="0"/>
              <a:t>We </a:t>
            </a:r>
            <a:r>
              <a:rPr lang="en-US" dirty="0"/>
              <a:t>will also often present any information gained from this </a:t>
            </a:r>
            <a:r>
              <a:rPr lang="en-US" dirty="0" smtClean="0"/>
              <a:t>Internet </a:t>
            </a:r>
            <a:r>
              <a:rPr lang="en-US" dirty="0"/>
              <a:t>research with the professionals we are in contact with to see if they also confirm and agree with the information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sp>
        <p:nvSpPr>
          <p:cNvPr id="7" name="TextBox 6"/>
          <p:cNvSpPr txBox="1"/>
          <p:nvPr/>
        </p:nvSpPr>
        <p:spPr>
          <a:xfrm>
            <a:off x="85048" y="5922437"/>
            <a:ext cx="2679591" cy="369332"/>
          </a:xfrm>
          <a:prstGeom prst="rect">
            <a:avLst/>
          </a:prstGeom>
          <a:noFill/>
        </p:spPr>
        <p:txBody>
          <a:bodyPr wrap="square" rtlCol="0">
            <a:spAutoFit/>
          </a:bodyPr>
          <a:lstStyle/>
          <a:p>
            <a:r>
              <a:rPr lang="en-US" dirty="0" smtClean="0"/>
              <a:t>Shared by: Bayou Builders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DE0C6-FE26-49C1-8080-8D42AC86F241}"/>
              </a:ext>
            </a:extLst>
          </p:cNvPr>
          <p:cNvSpPr>
            <a:spLocks noGrp="1"/>
          </p:cNvSpPr>
          <p:nvPr>
            <p:ph type="title"/>
          </p:nvPr>
        </p:nvSpPr>
        <p:spPr/>
        <p:txBody>
          <a:bodyPr/>
          <a:lstStyle/>
          <a:p>
            <a:r>
              <a:rPr lang="en-US" dirty="0" smtClean="0"/>
              <a:t>Surveys</a:t>
            </a:r>
            <a:endParaRPr lang="en-US" dirty="0"/>
          </a:p>
        </p:txBody>
      </p:sp>
      <p:sp>
        <p:nvSpPr>
          <p:cNvPr id="3" name="Content Placeholder 2">
            <a:extLst>
              <a:ext uri="{FF2B5EF4-FFF2-40B4-BE49-F238E27FC236}">
                <a16:creationId xmlns="" xmlns:a16="http://schemas.microsoft.com/office/drawing/2014/main" id="{160C0AE8-E5A3-4DDF-A958-C2468E782FFA}"/>
              </a:ext>
            </a:extLst>
          </p:cNvPr>
          <p:cNvSpPr>
            <a:spLocks noGrp="1"/>
          </p:cNvSpPr>
          <p:nvPr>
            <p:ph idx="1"/>
          </p:nvPr>
        </p:nvSpPr>
        <p:spPr>
          <a:xfrm>
            <a:off x="232418" y="1857609"/>
            <a:ext cx="5782620" cy="4023360"/>
          </a:xfrm>
        </p:spPr>
        <p:txBody>
          <a:bodyPr>
            <a:normAutofit fontScale="77500" lnSpcReduction="20000"/>
          </a:bodyPr>
          <a:lstStyle/>
          <a:p>
            <a:pPr marL="285750" indent="-285750">
              <a:buFont typeface="Arial" panose="020B0604020202020204" pitchFamily="34" charset="0"/>
              <a:buChar char="•"/>
            </a:pPr>
            <a:r>
              <a:rPr lang="en-US" dirty="0" smtClean="0"/>
              <a:t>In </a:t>
            </a:r>
            <a:r>
              <a:rPr lang="en-US" dirty="0"/>
              <a:t>the past, we </a:t>
            </a:r>
            <a:r>
              <a:rPr lang="en-US" dirty="0" smtClean="0"/>
              <a:t>have also developed surveys using Survey Monkey. </a:t>
            </a:r>
          </a:p>
          <a:p>
            <a:pPr marL="285750" indent="-285750">
              <a:buFont typeface="Arial" panose="020B0604020202020204" pitchFamily="34" charset="0"/>
              <a:buChar char="•"/>
            </a:pPr>
            <a:r>
              <a:rPr lang="en-US" dirty="0" smtClean="0"/>
              <a:t>We did this with Animal Allies to learn from teachers how they care for class aquariums.</a:t>
            </a:r>
          </a:p>
          <a:p>
            <a:pPr marL="285750" indent="-285750">
              <a:buFont typeface="Arial" panose="020B0604020202020204" pitchFamily="34" charset="0"/>
              <a:buChar char="•"/>
            </a:pPr>
            <a:r>
              <a:rPr lang="en-US" dirty="0" smtClean="0">
                <a:solidFill>
                  <a:srgbClr val="000000"/>
                </a:solidFill>
                <a:latin typeface="Helvetica" charset="0"/>
              </a:rPr>
              <a:t>Tips for developing a survey</a:t>
            </a:r>
            <a:endParaRPr lang="en-US" dirty="0"/>
          </a:p>
          <a:p>
            <a:pPr marL="285750" indent="-285750">
              <a:buFont typeface="Arial" panose="020B0604020202020204" pitchFamily="34" charset="0"/>
              <a:buChar char="•"/>
            </a:pPr>
            <a:r>
              <a:rPr lang="en-US" dirty="0"/>
              <a:t>Brainstorm Questions: Brainstorm </a:t>
            </a:r>
            <a:r>
              <a:rPr lang="en-US" dirty="0" smtClean="0"/>
              <a:t>questions that will help define your problem </a:t>
            </a:r>
            <a:r>
              <a:rPr lang="en-US" dirty="0"/>
              <a:t>and help </a:t>
            </a:r>
            <a:r>
              <a:rPr lang="en-US" dirty="0" smtClean="0"/>
              <a:t>develop </a:t>
            </a:r>
            <a:r>
              <a:rPr lang="en-US" dirty="0"/>
              <a:t>a plan for developing our project </a:t>
            </a:r>
            <a:endParaRPr lang="en-US" dirty="0" smtClean="0"/>
          </a:p>
          <a:p>
            <a:pPr marL="285750" indent="-285750">
              <a:buFont typeface="Arial" panose="020B0604020202020204" pitchFamily="34" charset="0"/>
              <a:buChar char="•"/>
            </a:pPr>
            <a:r>
              <a:rPr lang="en-US" dirty="0" smtClean="0"/>
              <a:t>Keep </a:t>
            </a:r>
            <a:r>
              <a:rPr lang="en-US" dirty="0"/>
              <a:t>the survey short and </a:t>
            </a:r>
            <a:r>
              <a:rPr lang="en-US" dirty="0" smtClean="0"/>
              <a:t>to </a:t>
            </a:r>
            <a:r>
              <a:rPr lang="en-US" dirty="0"/>
              <a:t>the point:   Our goal was to keep the survey answer time to about a minute or so to increase honest participation.  </a:t>
            </a:r>
          </a:p>
          <a:p>
            <a:pPr marL="285750" indent="-285750">
              <a:buFont typeface="Arial" panose="020B0604020202020204" pitchFamily="34" charset="0"/>
              <a:buChar char="•"/>
            </a:pPr>
            <a:r>
              <a:rPr lang="en-US" dirty="0"/>
              <a:t>Share the Survey: We sent out survey out through social </a:t>
            </a:r>
            <a:r>
              <a:rPr lang="en-US" dirty="0" smtClean="0"/>
              <a:t>media and different educational sites. Include an explanation </a:t>
            </a:r>
            <a:r>
              <a:rPr lang="en-US" dirty="0"/>
              <a:t>as to who </a:t>
            </a:r>
            <a:r>
              <a:rPr lang="en-US" dirty="0" smtClean="0"/>
              <a:t>you are and </a:t>
            </a:r>
            <a:r>
              <a:rPr lang="en-US" dirty="0"/>
              <a:t>what </a:t>
            </a:r>
            <a:r>
              <a:rPr lang="en-US" dirty="0" smtClean="0"/>
              <a:t>you are hoping </a:t>
            </a:r>
            <a:r>
              <a:rPr lang="en-US" dirty="0"/>
              <a:t>to accomplish to different educational sites.  </a:t>
            </a:r>
            <a:r>
              <a:rPr lang="en-US" dirty="0" smtClean="0"/>
              <a:t>We </a:t>
            </a:r>
            <a:r>
              <a:rPr lang="en-US" dirty="0"/>
              <a:t>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 xmlns:a16="http://schemas.microsoft.com/office/drawing/2014/main" id="{AC11F388-B9A3-4D69-A60C-1D69ABCE582C}"/>
              </a:ext>
            </a:extLst>
          </p:cNvPr>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a:extLst>
              <a:ext uri="{FF2B5EF4-FFF2-40B4-BE49-F238E27FC236}">
                <a16:creationId xmlns=""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TextBox 6"/>
          <p:cNvSpPr txBox="1"/>
          <p:nvPr/>
        </p:nvSpPr>
        <p:spPr>
          <a:xfrm>
            <a:off x="85048" y="5922437"/>
            <a:ext cx="2679591" cy="369332"/>
          </a:xfrm>
          <a:prstGeom prst="rect">
            <a:avLst/>
          </a:prstGeom>
          <a:noFill/>
        </p:spPr>
        <p:txBody>
          <a:bodyPr wrap="square" rtlCol="0">
            <a:spAutoFit/>
          </a:bodyPr>
          <a:lstStyle/>
          <a:p>
            <a:r>
              <a:rPr lang="en-US" dirty="0" smtClean="0"/>
              <a:t>Shared by: Bayou Builders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a:xfrm>
            <a:off x="241739" y="1845734"/>
            <a:ext cx="4152131" cy="4023360"/>
          </a:xfrm>
        </p:spPr>
        <p:txBody>
          <a:bodyPr/>
          <a:lstStyle/>
          <a:p>
            <a:r>
              <a:rPr lang="en-US" dirty="0"/>
              <a:t>Once a solution is identified and developed, you need to do research to ensure that it’s original and practical. </a:t>
            </a:r>
            <a:endParaRPr lang="en-US" dirty="0" smtClean="0"/>
          </a:p>
          <a:p>
            <a:r>
              <a:rPr lang="en-US" dirty="0" smtClean="0"/>
              <a:t>See </a:t>
            </a:r>
            <a:r>
              <a:rPr lang="en-US" dirty="0"/>
              <a:t>the next lesson about developing an </a:t>
            </a:r>
            <a:r>
              <a:rPr lang="en-US" dirty="0" smtClean="0"/>
              <a:t>Innovative Solution by Team Phoenix.</a:t>
            </a: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p:cNvSpPr txBox="1"/>
          <p:nvPr/>
        </p:nvSpPr>
        <p:spPr>
          <a:xfrm>
            <a:off x="85048" y="5922437"/>
            <a:ext cx="2679591" cy="369332"/>
          </a:xfrm>
          <a:prstGeom prst="rect">
            <a:avLst/>
          </a:prstGeom>
          <a:noFill/>
        </p:spPr>
        <p:txBody>
          <a:bodyPr wrap="square" rtlCol="0">
            <a:spAutoFit/>
          </a:bodyPr>
          <a:lstStyle/>
          <a:p>
            <a:r>
              <a:rPr lang="en-US" dirty="0" smtClean="0"/>
              <a:t>Shared by: Bayou Builders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9883</TotalTime>
  <Words>659</Words>
  <Application>Microsoft Macintosh PowerPoint</Application>
  <PresentationFormat>On-screen Show (4:3)</PresentationFormat>
  <Paragraphs>85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Helvetica</vt:lpstr>
      <vt:lpstr>Wingdings</vt:lpstr>
      <vt:lpstr>Arial</vt:lpstr>
      <vt:lpstr>Retrospect</vt:lpstr>
      <vt:lpstr>Doing Background Research</vt:lpstr>
      <vt:lpstr>About Us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43</cp:revision>
  <cp:lastPrinted>2017-09-27T10:53:54Z</cp:lastPrinted>
  <dcterms:created xsi:type="dcterms:W3CDTF">2017-08-13T17:46:18Z</dcterms:created>
  <dcterms:modified xsi:type="dcterms:W3CDTF">2017-09-27T10:54:24Z</dcterms:modified>
</cp:coreProperties>
</file>