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27"/>
  </p:notesMasterIdLst>
  <p:handoutMasterIdLst>
    <p:handoutMasterId r:id="rId28"/>
  </p:handoutMasterIdLst>
  <p:sldIdLst>
    <p:sldId id="261" r:id="rId2"/>
    <p:sldId id="307" r:id="rId3"/>
    <p:sldId id="286" r:id="rId4"/>
    <p:sldId id="287" r:id="rId5"/>
    <p:sldId id="288" r:id="rId6"/>
    <p:sldId id="289" r:id="rId7"/>
    <p:sldId id="290" r:id="rId8"/>
    <p:sldId id="291" r:id="rId9"/>
    <p:sldId id="292" r:id="rId10"/>
    <p:sldId id="293" r:id="rId11"/>
    <p:sldId id="294" r:id="rId12"/>
    <p:sldId id="295" r:id="rId13"/>
    <p:sldId id="296" r:id="rId14"/>
    <p:sldId id="297" r:id="rId15"/>
    <p:sldId id="299" r:id="rId16"/>
    <p:sldId id="300" r:id="rId17"/>
    <p:sldId id="306" r:id="rId18"/>
    <p:sldId id="298" r:id="rId19"/>
    <p:sldId id="301" r:id="rId20"/>
    <p:sldId id="302" r:id="rId21"/>
    <p:sldId id="303" r:id="rId22"/>
    <p:sldId id="304" r:id="rId23"/>
    <p:sldId id="305" r:id="rId24"/>
    <p:sldId id="308" r:id="rId25"/>
    <p:sldId id="25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7" autoAdjust="0"/>
    <p:restoredTop sz="95268" autoAdjust="0"/>
  </p:normalViewPr>
  <p:slideViewPr>
    <p:cSldViewPr snapToGrid="0" snapToObjects="1">
      <p:cViewPr varScale="1">
        <p:scale>
          <a:sx n="111" d="100"/>
          <a:sy n="111" d="100"/>
        </p:scale>
        <p:origin x="224" y="408"/>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8/24/17</a:t>
            </a:fld>
            <a:endParaRPr lang="en-US"/>
          </a:p>
        </p:txBody>
      </p:sp>
      <p:sp>
        <p:nvSpPr>
          <p:cNvPr id="4" name="Footer Placeholder 3">
            <a:extLst>
              <a:ext uri="{FF2B5EF4-FFF2-40B4-BE49-F238E27FC236}">
                <a16:creationId xmlns:a16="http://schemas.microsoft.com/office/drawing/2014/main" xmlns=""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8/24/17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0325" y="3297658"/>
            <a:ext cx="8017477" cy="911046"/>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796551" y="4446449"/>
            <a:ext cx="7543800" cy="4889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BB7392C5-D27E-4F4E-8C52-4D5E9160A363}" type="datetime1">
              <a:rPr lang="en-US" smtClean="0"/>
              <a:t>8/24/17</a:t>
            </a:fld>
            <a:endParaRPr lang="en-US" dirty="0"/>
          </a:p>
        </p:txBody>
      </p:sp>
      <p:sp>
        <p:nvSpPr>
          <p:cNvPr id="5" name="Footer Placeholder 4"/>
          <p:cNvSpPr>
            <a:spLocks noGrp="1"/>
          </p:cNvSpPr>
          <p:nvPr>
            <p:ph type="ftr" sz="quarter" idx="11"/>
          </p:nvPr>
        </p:nvSpPr>
        <p:spPr/>
        <p:txBody>
          <a:bodyPr/>
          <a:lstStyle/>
          <a:p>
            <a:r>
              <a:rPr lang="en-US"/>
              <a:t>Copyright 2017, EV3Lessons.com (Last Edit 8/13/2017)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552" y="348450"/>
            <a:ext cx="8371059" cy="2846160"/>
          </a:xfrm>
          <a:prstGeom prst="rect">
            <a:avLst/>
          </a:prstGeom>
        </p:spPr>
      </p:pic>
      <p:sp>
        <p:nvSpPr>
          <p:cNvPr id="12" name="Subtitle 2"/>
          <p:cNvSpPr txBox="1">
            <a:spLocks/>
          </p:cNvSpPr>
          <p:nvPr userDrawn="1"/>
        </p:nvSpPr>
        <p:spPr>
          <a:xfrm>
            <a:off x="905744" y="5680860"/>
            <a:ext cx="7543800" cy="4889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RESEARCH PROJECT LESSONS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74022-A834-674D-85D4-5B7BC49AD261}" type="datetime1">
              <a:rPr lang="en-US" smtClean="0"/>
              <a:t>8/24/17</a:t>
            </a:fld>
            <a:endParaRPr lang="en-US" dirty="0"/>
          </a:p>
        </p:txBody>
      </p:sp>
      <p:sp>
        <p:nvSpPr>
          <p:cNvPr id="5" name="Footer Placeholder 4"/>
          <p:cNvSpPr>
            <a:spLocks noGrp="1"/>
          </p:cNvSpPr>
          <p:nvPr>
            <p:ph type="ftr" sz="quarter" idx="11"/>
          </p:nvPr>
        </p:nvSpPr>
        <p:spPr/>
        <p:txBody>
          <a:bodyPr/>
          <a:lstStyle/>
          <a:p>
            <a:r>
              <a:rPr lang="en-US"/>
              <a:t>Copyright 2017, EV3Lessons.com (Last Edit 8/13/2017)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D22B9-3C96-F94E-9859-C1E34E4AB2DC}" type="datetime1">
              <a:rPr lang="en-US" smtClean="0"/>
              <a:t>8/24/17</a:t>
            </a:fld>
            <a:endParaRPr lang="en-US" dirty="0"/>
          </a:p>
        </p:txBody>
      </p:sp>
      <p:sp>
        <p:nvSpPr>
          <p:cNvPr id="5" name="Footer Placeholder 4"/>
          <p:cNvSpPr>
            <a:spLocks noGrp="1"/>
          </p:cNvSpPr>
          <p:nvPr>
            <p:ph type="ftr" sz="quarter" idx="11"/>
          </p:nvPr>
        </p:nvSpPr>
        <p:spPr/>
        <p:txBody>
          <a:bodyPr/>
          <a:lstStyle/>
          <a:p>
            <a:r>
              <a:rPr lang="en-US"/>
              <a:t>Copyright 2017, EV3Lessons.com (Last Edit 8/13/2017)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47546-AF10-8242-8994-C3D0CE074D10}" type="datetime1">
              <a:rPr lang="en-US" smtClean="0"/>
              <a:t>8/24/17</a:t>
            </a:fld>
            <a:endParaRPr lang="en-US" dirty="0"/>
          </a:p>
        </p:txBody>
      </p:sp>
      <p:sp>
        <p:nvSpPr>
          <p:cNvPr id="5" name="Footer Placeholder 4"/>
          <p:cNvSpPr>
            <a:spLocks noGrp="1"/>
          </p:cNvSpPr>
          <p:nvPr>
            <p:ph type="ftr" sz="quarter" idx="11"/>
          </p:nvPr>
        </p:nvSpPr>
        <p:spPr/>
        <p:txBody>
          <a:bodyPr/>
          <a:lstStyle/>
          <a:p>
            <a:r>
              <a:rPr lang="en-US"/>
              <a:t>Copyright 2017, EV3Lessons.com (Last Edit 8/13/2017)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B696B-3BF7-6A40-9502-DE344D542AB7}" type="datetime1">
              <a:rPr lang="en-US" smtClean="0"/>
              <a:t>8/24/17</a:t>
            </a:fld>
            <a:endParaRPr lang="en-US" dirty="0"/>
          </a:p>
        </p:txBody>
      </p:sp>
      <p:sp>
        <p:nvSpPr>
          <p:cNvPr id="5" name="Footer Placeholder 4"/>
          <p:cNvSpPr>
            <a:spLocks noGrp="1"/>
          </p:cNvSpPr>
          <p:nvPr>
            <p:ph type="ftr" sz="quarter" idx="11"/>
          </p:nvPr>
        </p:nvSpPr>
        <p:spPr/>
        <p:txBody>
          <a:bodyPr/>
          <a:lstStyle/>
          <a:p>
            <a:r>
              <a:rPr lang="en-US"/>
              <a:t>Copyright 2017, EV3Lessons.com (Last Edit 8/13/2017)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01083" y="286604"/>
            <a:ext cx="8541834"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1083" y="1845734"/>
            <a:ext cx="4225197"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39" y="1845736"/>
            <a:ext cx="4179477"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4EF5A4-7DDC-CF4D-BED5-86D674354218}" type="datetime1">
              <a:rPr lang="en-US" smtClean="0"/>
              <a:t>8/24/17</a:t>
            </a:fld>
            <a:endParaRPr lang="en-US" dirty="0"/>
          </a:p>
        </p:txBody>
      </p:sp>
      <p:sp>
        <p:nvSpPr>
          <p:cNvPr id="6" name="Footer Placeholder 5"/>
          <p:cNvSpPr>
            <a:spLocks noGrp="1"/>
          </p:cNvSpPr>
          <p:nvPr>
            <p:ph type="ftr" sz="quarter" idx="11"/>
          </p:nvPr>
        </p:nvSpPr>
        <p:spPr/>
        <p:txBody>
          <a:bodyPr/>
          <a:lstStyle/>
          <a:p>
            <a:r>
              <a:rPr lang="en-US"/>
              <a:t>Copyright 2017, EV3Lessons.com (Last Edit 8/13/2017)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AC7F2-9AD8-F943-8BD6-C18A81B5C959}" type="datetime1">
              <a:rPr lang="en-US" smtClean="0"/>
              <a:t>8/24/17</a:t>
            </a:fld>
            <a:endParaRPr lang="en-US" dirty="0"/>
          </a:p>
        </p:txBody>
      </p:sp>
      <p:sp>
        <p:nvSpPr>
          <p:cNvPr id="8" name="Footer Placeholder 7"/>
          <p:cNvSpPr>
            <a:spLocks noGrp="1"/>
          </p:cNvSpPr>
          <p:nvPr>
            <p:ph type="ftr" sz="quarter" idx="11"/>
          </p:nvPr>
        </p:nvSpPr>
        <p:spPr/>
        <p:txBody>
          <a:bodyPr/>
          <a:lstStyle/>
          <a:p>
            <a:r>
              <a:rPr lang="en-US"/>
              <a:t>Copyright 2017, EV3Lessons.com (Last Edit 8/13/2017)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0B447F-FCDE-7246-9C6F-6A0FAF08063E}" type="datetime1">
              <a:rPr lang="en-US" smtClean="0"/>
              <a:t>8/24/17</a:t>
            </a:fld>
            <a:endParaRPr lang="en-US" dirty="0"/>
          </a:p>
        </p:txBody>
      </p:sp>
      <p:sp>
        <p:nvSpPr>
          <p:cNvPr id="4" name="Footer Placeholder 3"/>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CB3332-7BA4-6845-83B7-FC9AC0270B5F}" type="datetime1">
              <a:rPr lang="en-US" smtClean="0"/>
              <a:t>8/24/17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Copyright 2017, EV3Lessons.com (Last Edit 8/13/2017)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ED49FD4-E668-0D4C-8B43-D30D6FBE74EE}" type="datetime1">
              <a:rPr lang="en-US" smtClean="0"/>
              <a:t>8/24/17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Copyright 2017, EV3Lessons.com (Last Edit 8/13/2017)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F8419-65F2-0D48-B313-2ACD4B310091}" type="datetime1">
              <a:rPr lang="en-US" smtClean="0"/>
              <a:t>8/24/17</a:t>
            </a:fld>
            <a:endParaRPr lang="en-US" dirty="0"/>
          </a:p>
        </p:txBody>
      </p:sp>
      <p:sp>
        <p:nvSpPr>
          <p:cNvPr id="6" name="Footer Placeholder 5"/>
          <p:cNvSpPr>
            <a:spLocks noGrp="1"/>
          </p:cNvSpPr>
          <p:nvPr>
            <p:ph type="ftr" sz="quarter" idx="11"/>
          </p:nvPr>
        </p:nvSpPr>
        <p:spPr/>
        <p:txBody>
          <a:bodyPr/>
          <a:lstStyle/>
          <a:p>
            <a:r>
              <a:rPr lang="en-US"/>
              <a:t>Copyright 2017, EV3Lessons.com (Last Edit 8/13/2017)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1739" y="286604"/>
            <a:ext cx="8681543"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1739" y="1845734"/>
            <a:ext cx="8681544"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E049EC1-BE41-1D48-8653-583F561F64B4}" type="datetime1">
              <a:rPr lang="en-US" smtClean="0"/>
              <a:t>8/24/17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Copyright 2017, EV3Lessons.com (Last Edit 8/13/2017)</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68734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uspto.gov/patents-getting-started/patent-basics/tyoes-patent-applications/provisional-application-pat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irstinspires.org/robotics/fll/global-innovation" TargetMode="Externa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Awards</a:t>
            </a:r>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
        <p:nvSpPr>
          <p:cNvPr id="4" name="Footer Placeholder 3"/>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8" name="Picture 7">
            <a:extLst>
              <a:ext uri="{FF2B5EF4-FFF2-40B4-BE49-F238E27FC236}">
                <a16:creationId xmlns:a16="http://schemas.microsoft.com/office/drawing/2014/main" xmlns="" id="{2FAC7C43-3F3F-4682-BCA1-920A01A7051E}"/>
              </a:ext>
            </a:extLst>
          </p:cNvPr>
          <p:cNvPicPr>
            <a:picLocks noChangeAspect="1"/>
          </p:cNvPicPr>
          <p:nvPr/>
        </p:nvPicPr>
        <p:blipFill>
          <a:blip r:embed="rId3"/>
          <a:stretch>
            <a:fillRect/>
          </a:stretch>
        </p:blipFill>
        <p:spPr>
          <a:xfrm>
            <a:off x="2253122" y="4832113"/>
            <a:ext cx="4630658" cy="865460"/>
          </a:xfrm>
          <a:prstGeom prst="rect">
            <a:avLst/>
          </a:prstGeom>
        </p:spPr>
      </p:pic>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EBA50-942E-4DB1-B324-946FB1E82D43}"/>
              </a:ext>
            </a:extLst>
          </p:cNvPr>
          <p:cNvSpPr>
            <a:spLocks noGrp="1"/>
          </p:cNvSpPr>
          <p:nvPr>
            <p:ph type="title"/>
          </p:nvPr>
        </p:nvSpPr>
        <p:spPr/>
        <p:txBody>
          <a:bodyPr/>
          <a:lstStyle/>
          <a:p>
            <a:r>
              <a:rPr lang="en-US" dirty="0"/>
              <a:t>Application: Solution Development Category</a:t>
            </a:r>
          </a:p>
        </p:txBody>
      </p:sp>
      <p:sp>
        <p:nvSpPr>
          <p:cNvPr id="3" name="Content Placeholder 2">
            <a:extLst>
              <a:ext uri="{FF2B5EF4-FFF2-40B4-BE49-F238E27FC236}">
                <a16:creationId xmlns:a16="http://schemas.microsoft.com/office/drawing/2014/main" xmlns="" id="{98231205-1800-4B1A-884F-6E40D9C14D5C}"/>
              </a:ext>
            </a:extLst>
          </p:cNvPr>
          <p:cNvSpPr>
            <a:spLocks noGrp="1"/>
          </p:cNvSpPr>
          <p:nvPr>
            <p:ph idx="1"/>
          </p:nvPr>
        </p:nvSpPr>
        <p:spPr>
          <a:xfrm>
            <a:off x="232418" y="1662715"/>
            <a:ext cx="8681544" cy="4722425"/>
          </a:xfrm>
        </p:spPr>
        <p:txBody>
          <a:bodyPr>
            <a:normAutofit/>
          </a:bodyPr>
          <a:lstStyle/>
          <a:p>
            <a:pPr>
              <a:lnSpc>
                <a:spcPct val="150000"/>
              </a:lnSpc>
            </a:pPr>
            <a:r>
              <a:rPr lang="en-US" sz="1600" dirty="0"/>
              <a:t>For the Solution Development Category of the application, the team 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400" dirty="0"/>
              <a:t>The problem							</a:t>
            </a:r>
          </a:p>
          <a:p>
            <a:pPr marL="521208" lvl="1" indent="-228600">
              <a:lnSpc>
                <a:spcPct val="150000"/>
              </a:lnSpc>
              <a:buFont typeface="+mj-lt"/>
              <a:buAutoNum type="arabicPeriod"/>
            </a:pPr>
            <a:r>
              <a:rPr lang="en-US" sz="1400" dirty="0"/>
              <a:t>How the team researched the problem and existing solutions</a:t>
            </a:r>
          </a:p>
          <a:p>
            <a:pPr marL="521208" lvl="1" indent="-228600">
              <a:lnSpc>
                <a:spcPct val="150000"/>
              </a:lnSpc>
              <a:buFont typeface="+mj-lt"/>
              <a:buAutoNum type="arabicPeriod"/>
            </a:pPr>
            <a:r>
              <a:rPr lang="en-US" sz="1400" dirty="0"/>
              <a:t>The hypothesis</a:t>
            </a:r>
          </a:p>
          <a:p>
            <a:pPr marL="521208" lvl="1" indent="-228600">
              <a:lnSpc>
                <a:spcPct val="150000"/>
              </a:lnSpc>
              <a:buFont typeface="+mj-lt"/>
              <a:buAutoNum type="arabicPeriod"/>
            </a:pPr>
            <a:r>
              <a:rPr lang="en-US" sz="1400" dirty="0"/>
              <a:t>How the team built and modified their prototypes</a:t>
            </a:r>
          </a:p>
          <a:p>
            <a:pPr marL="521208" lvl="1" indent="-228600">
              <a:lnSpc>
                <a:spcPct val="150000"/>
              </a:lnSpc>
              <a:buFont typeface="+mj-lt"/>
              <a:buAutoNum type="arabicPeriod"/>
            </a:pPr>
            <a:r>
              <a:rPr lang="en-US" sz="1400" dirty="0"/>
              <a:t>How the team tested their prototype(s) and hypothesis by experimenting</a:t>
            </a:r>
          </a:p>
          <a:p>
            <a:pPr marL="521208" lvl="1" indent="-228600">
              <a:lnSpc>
                <a:spcPct val="150000"/>
              </a:lnSpc>
              <a:buFont typeface="+mj-lt"/>
              <a:buAutoNum type="arabicPeriod"/>
            </a:pPr>
            <a:r>
              <a:rPr lang="en-US" sz="1400" dirty="0"/>
              <a:t>What the team plans on doing next to improve their solution</a:t>
            </a:r>
          </a:p>
          <a:p>
            <a:pPr>
              <a:lnSpc>
                <a:spcPct val="150000"/>
              </a:lnSpc>
              <a:buFont typeface="Wingdings" panose="05000000000000000000" pitchFamily="2" charset="2"/>
              <a:buChar char="§"/>
            </a:pPr>
            <a:endParaRPr lang="en-US" sz="1400" dirty="0"/>
          </a:p>
        </p:txBody>
      </p:sp>
      <p:sp>
        <p:nvSpPr>
          <p:cNvPr id="4" name="Footer Placeholder 3">
            <a:extLst>
              <a:ext uri="{FF2B5EF4-FFF2-40B4-BE49-F238E27FC236}">
                <a16:creationId xmlns:a16="http://schemas.microsoft.com/office/drawing/2014/main" xmlns="" id="{2E15989E-ECDE-45CD-B39F-7F4FD73F5425}"/>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CCD6C2E4-F37A-4435-A7B0-41D792B4034A}"/>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8422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5CF5-9F86-4198-9EC7-93A314B8830C}"/>
              </a:ext>
            </a:extLst>
          </p:cNvPr>
          <p:cNvSpPr>
            <a:spLocks noGrp="1"/>
          </p:cNvSpPr>
          <p:nvPr>
            <p:ph type="title"/>
          </p:nvPr>
        </p:nvSpPr>
        <p:spPr/>
        <p:txBody>
          <a:bodyPr/>
          <a:lstStyle/>
          <a:p>
            <a:r>
              <a:rPr lang="en-US" dirty="0"/>
              <a:t>Application: Implementation Category</a:t>
            </a:r>
          </a:p>
        </p:txBody>
      </p:sp>
      <p:sp>
        <p:nvSpPr>
          <p:cNvPr id="3" name="Content Placeholder 2">
            <a:extLst>
              <a:ext uri="{FF2B5EF4-FFF2-40B4-BE49-F238E27FC236}">
                <a16:creationId xmlns:a16="http://schemas.microsoft.com/office/drawing/2014/main" xmlns="" id="{D4E33461-F234-4C49-BFA0-1263FD135D72}"/>
              </a:ext>
            </a:extLst>
          </p:cNvPr>
          <p:cNvSpPr>
            <a:spLocks noGrp="1"/>
          </p:cNvSpPr>
          <p:nvPr>
            <p:ph idx="1"/>
          </p:nvPr>
        </p:nvSpPr>
        <p:spPr>
          <a:xfrm>
            <a:off x="241739" y="1732765"/>
            <a:ext cx="8681544" cy="4614052"/>
          </a:xfrm>
        </p:spPr>
        <p:txBody>
          <a:bodyPr>
            <a:normAutofit lnSpcReduction="10000"/>
          </a:bodyPr>
          <a:lstStyle/>
          <a:p>
            <a:pPr marL="0" indent="0">
              <a:lnSpc>
                <a:spcPct val="150000"/>
              </a:lnSpc>
              <a:buNone/>
            </a:pPr>
            <a:r>
              <a:rPr lang="en-US" sz="1700" dirty="0"/>
              <a:t>For the Implementation Category of the application, the team has 500 words maximum to describe how their solution will be implemented, what factors did they considered (cost, materials, manufacturing, market research, how they determined feasibility, their marketing plan, whether or not they will get a provisional patent, and would they consider getting a full patent for their solution.</a:t>
            </a:r>
          </a:p>
          <a:p>
            <a:pPr marL="578358" lvl="1" indent="-285750">
              <a:lnSpc>
                <a:spcPct val="150000"/>
              </a:lnSpc>
              <a:buFont typeface="Arial" panose="020B0604020202020204" pitchFamily="34" charset="0"/>
              <a:buChar char="•"/>
            </a:pPr>
            <a:r>
              <a:rPr lang="en-US" sz="1500" dirty="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a:t>Discuss 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a16="http://schemas.microsoft.com/office/drawing/2014/main" xmlns="" id="{D5E1D59F-36BD-488D-A776-C7FF8414F571}"/>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F4A53D64-940D-4DFF-841B-B20659DF83DB}"/>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93017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36CC2-C84E-4916-AFE7-BB5B383DF5B6}"/>
              </a:ext>
            </a:extLst>
          </p:cNvPr>
          <p:cNvSpPr>
            <a:spLocks noGrp="1"/>
          </p:cNvSpPr>
          <p:nvPr>
            <p:ph type="title"/>
          </p:nvPr>
        </p:nvSpPr>
        <p:spPr>
          <a:xfrm>
            <a:off x="241739" y="286604"/>
            <a:ext cx="8681543" cy="1450757"/>
          </a:xfrm>
        </p:spPr>
        <p:txBody>
          <a:bodyPr/>
          <a:lstStyle/>
          <a:p>
            <a:r>
              <a:rPr lang="en-US" dirty="0"/>
              <a:t>Public Website Descriptions</a:t>
            </a:r>
          </a:p>
        </p:txBody>
      </p:sp>
      <p:sp>
        <p:nvSpPr>
          <p:cNvPr id="3" name="Content Placeholder 2">
            <a:extLst>
              <a:ext uri="{FF2B5EF4-FFF2-40B4-BE49-F238E27FC236}">
                <a16:creationId xmlns:a16="http://schemas.microsoft.com/office/drawing/2014/main" xmlns="" id="{7F6C7466-3F26-4FA1-9E5D-A4EF3FD6186C}"/>
              </a:ext>
            </a:extLst>
          </p:cNvPr>
          <p:cNvSpPr>
            <a:spLocks noGrp="1"/>
          </p:cNvSpPr>
          <p:nvPr>
            <p:ph idx="1"/>
          </p:nvPr>
        </p:nvSpPr>
        <p:spPr>
          <a:xfrm>
            <a:off x="241739" y="1845733"/>
            <a:ext cx="8681544" cy="4304695"/>
          </a:xfrm>
        </p:spPr>
        <p:txBody>
          <a:bodyPr>
            <a:normAutofit/>
          </a:bodyPr>
          <a:lstStyle/>
          <a:p>
            <a:pPr>
              <a:lnSpc>
                <a:spcPct val="150000"/>
              </a:lnSpc>
            </a:pPr>
            <a:r>
              <a:rPr lang="en-US" sz="1600" dirty="0"/>
              <a:t>As part of the application, teams create descriptions, that will not be evaluated by the judges. The descriptions of the 20 semi-finalists are published on the FIRST LEGO League Global Innovation Award website</a:t>
            </a:r>
          </a:p>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p:txBody>
      </p:sp>
      <p:sp>
        <p:nvSpPr>
          <p:cNvPr id="4" name="Footer Placeholder 3">
            <a:extLst>
              <a:ext uri="{FF2B5EF4-FFF2-40B4-BE49-F238E27FC236}">
                <a16:creationId xmlns:a16="http://schemas.microsoft.com/office/drawing/2014/main" xmlns="" id="{E6544574-9390-49C1-AA1C-7CA937955DB2}"/>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829BAB7C-EDCC-4247-B5C4-0EC8AADEC359}"/>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63435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1199F-7E3E-440D-83F9-4A1B6C62992F}"/>
              </a:ext>
            </a:extLst>
          </p:cNvPr>
          <p:cNvSpPr>
            <a:spLocks noGrp="1"/>
          </p:cNvSpPr>
          <p:nvPr>
            <p:ph type="title"/>
          </p:nvPr>
        </p:nvSpPr>
        <p:spPr/>
        <p:txBody>
          <a:bodyPr/>
          <a:lstStyle/>
          <a:p>
            <a:r>
              <a:rPr lang="en-US" dirty="0" smtClean="0"/>
              <a:t>Semi-Finalist</a:t>
            </a:r>
            <a:endParaRPr lang="en-US" dirty="0"/>
          </a:p>
        </p:txBody>
      </p:sp>
      <p:sp>
        <p:nvSpPr>
          <p:cNvPr id="3" name="Content Placeholder 2">
            <a:extLst>
              <a:ext uri="{FF2B5EF4-FFF2-40B4-BE49-F238E27FC236}">
                <a16:creationId xmlns:a16="http://schemas.microsoft.com/office/drawing/2014/main" xmlns="" id="{C129EE7C-955F-4973-844C-88E89273074A}"/>
              </a:ext>
            </a:extLst>
          </p:cNvPr>
          <p:cNvSpPr>
            <a:spLocks noGrp="1"/>
          </p:cNvSpPr>
          <p:nvPr>
            <p:ph idx="1"/>
          </p:nvPr>
        </p:nvSpPr>
        <p:spPr>
          <a:xfrm>
            <a:off x="381965" y="1761754"/>
            <a:ext cx="5777097" cy="4722426"/>
          </a:xfrm>
        </p:spPr>
        <p:txBody>
          <a:bodyPr>
            <a:normAutofit lnSpcReduction="10000"/>
          </a:bodyPr>
          <a:lstStyle/>
          <a:p>
            <a:pPr marL="0" indent="0">
              <a:lnSpc>
                <a:spcPct val="150000"/>
              </a:lnSpc>
              <a:buNone/>
            </a:pPr>
            <a:r>
              <a:rPr lang="en-US" sz="1600" dirty="0"/>
              <a:t>If the team is chosen as one of the top twenty Global Innovation Award semi-finalists in the world, they are invited to attend the Global Innovation Award Event in Washington, D.C. where they will compete to win the Global Innovation Award. </a:t>
            </a:r>
          </a:p>
          <a:p>
            <a:pPr marL="578358" lvl="1" indent="-285750">
              <a:lnSpc>
                <a:spcPct val="150000"/>
              </a:lnSpc>
              <a:buFont typeface="Wingdings" panose="05000000000000000000" pitchFamily="2" charset="2"/>
              <a:buChar char="§"/>
            </a:pPr>
            <a:r>
              <a:rPr lang="en-US" sz="1400" dirty="0"/>
              <a:t>The team will need to create a five minute presentation to the judges and fill out an Engineering Change Notice form</a:t>
            </a:r>
            <a:r>
              <a:rPr lang="en-US" sz="1400" dirty="0" smtClean="0"/>
              <a:t>.</a:t>
            </a:r>
          </a:p>
          <a:p>
            <a:pPr marL="761238" lvl="2" indent="-285750">
              <a:lnSpc>
                <a:spcPct val="150000"/>
              </a:lnSpc>
              <a:buFont typeface="Wingdings" panose="05000000000000000000" pitchFamily="2" charset="2"/>
              <a:buChar char="§"/>
            </a:pPr>
            <a:r>
              <a:rPr lang="en-US" sz="1000" dirty="0"/>
              <a:t>The Engineering Change Notice form is where the team lists all the changes they’ve made to their solution. They can include the changes since they were nominated from their championship event or they can include all the changes since they first developed their solution</a:t>
            </a:r>
            <a:r>
              <a:rPr lang="en-US" sz="1000" dirty="0" smtClean="0"/>
              <a:t>.</a:t>
            </a:r>
            <a:endParaRPr lang="en-US" sz="1000" dirty="0"/>
          </a:p>
          <a:p>
            <a:pPr marL="578358" lvl="1" indent="-285750">
              <a:lnSpc>
                <a:spcPct val="150000"/>
              </a:lnSpc>
              <a:buFont typeface="Wingdings" panose="05000000000000000000" pitchFamily="2" charset="2"/>
              <a:buChar char="§"/>
            </a:pPr>
            <a:r>
              <a:rPr lang="en-US" sz="1400" dirty="0"/>
              <a:t>Judging will last fifteen minutes. Judges have ten minutes to ask questions.</a:t>
            </a:r>
          </a:p>
          <a:p>
            <a:pPr marL="578358" lvl="1" indent="-285750">
              <a:lnSpc>
                <a:spcPct val="150000"/>
              </a:lnSpc>
              <a:buFont typeface="Wingdings" panose="05000000000000000000" pitchFamily="2" charset="2"/>
              <a:buChar char="§"/>
            </a:pPr>
            <a:r>
              <a:rPr lang="en-US" sz="1400" dirty="0" smtClean="0"/>
              <a:t>It </a:t>
            </a:r>
            <a:r>
              <a:rPr lang="en-US" sz="1400" dirty="0"/>
              <a:t>is suggested that if a team is selected as a semi-finalist, that the team get a provisional patent on their solution since information about the team’s solution will be listed on the Global Innovation Award website.</a:t>
            </a:r>
          </a:p>
        </p:txBody>
      </p:sp>
      <p:sp>
        <p:nvSpPr>
          <p:cNvPr id="4" name="Footer Placeholder 3">
            <a:extLst>
              <a:ext uri="{FF2B5EF4-FFF2-40B4-BE49-F238E27FC236}">
                <a16:creationId xmlns:a16="http://schemas.microsoft.com/office/drawing/2014/main" xmlns="" id="{73815A05-5A37-4260-B08C-6055DBF25CE6}"/>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877EDF2C-353B-499D-831F-222DC2C020EC}"/>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xmlns="" id="{B606DEEE-C348-4CD4-9430-269D868710D7}"/>
              </a:ext>
            </a:extLst>
          </p:cNvPr>
          <p:cNvPicPr>
            <a:picLocks noChangeAspect="1"/>
          </p:cNvPicPr>
          <p:nvPr/>
        </p:nvPicPr>
        <p:blipFill rotWithShape="1">
          <a:blip r:embed="rId2"/>
          <a:srcRect r="28538"/>
          <a:stretch/>
        </p:blipFill>
        <p:spPr>
          <a:xfrm>
            <a:off x="5812434" y="2627454"/>
            <a:ext cx="2984326" cy="2363124"/>
          </a:xfrm>
          <a:prstGeom prst="rect">
            <a:avLst/>
          </a:prstGeom>
        </p:spPr>
      </p:pic>
    </p:spTree>
    <p:extLst>
      <p:ext uri="{BB962C8B-B14F-4D97-AF65-F5344CB8AC3E}">
        <p14:creationId xmlns:p14="http://schemas.microsoft.com/office/powerpoint/2010/main" val="305633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FCDBA-CEC9-47A6-94D9-FD81EB5BDB97}"/>
              </a:ext>
            </a:extLst>
          </p:cNvPr>
          <p:cNvSpPr>
            <a:spLocks noGrp="1"/>
          </p:cNvSpPr>
          <p:nvPr>
            <p:ph type="title"/>
          </p:nvPr>
        </p:nvSpPr>
        <p:spPr/>
        <p:txBody>
          <a:bodyPr/>
          <a:lstStyle/>
          <a:p>
            <a:r>
              <a:rPr lang="en-US" dirty="0"/>
              <a:t>Judging</a:t>
            </a:r>
          </a:p>
        </p:txBody>
      </p:sp>
      <p:sp>
        <p:nvSpPr>
          <p:cNvPr id="3" name="Content Placeholder 2">
            <a:extLst>
              <a:ext uri="{FF2B5EF4-FFF2-40B4-BE49-F238E27FC236}">
                <a16:creationId xmlns:a16="http://schemas.microsoft.com/office/drawing/2014/main" xmlns="" id="{C5853E52-4524-44F2-B5F4-FDE45926613C}"/>
              </a:ext>
            </a:extLst>
          </p:cNvPr>
          <p:cNvSpPr>
            <a:spLocks noGrp="1"/>
          </p:cNvSpPr>
          <p:nvPr>
            <p:ph idx="1"/>
          </p:nvPr>
        </p:nvSpPr>
        <p:spPr>
          <a:xfrm>
            <a:off x="241739" y="1845733"/>
            <a:ext cx="8681544" cy="4359123"/>
          </a:xfrm>
        </p:spPr>
        <p:txBody>
          <a:bodyPr>
            <a:normAutofit/>
          </a:bodyPr>
          <a:lstStyle/>
          <a:p>
            <a:pPr marL="0" indent="0">
              <a:lnSpc>
                <a:spcPct val="150000"/>
              </a:lnSpc>
              <a:buNone/>
            </a:pPr>
            <a:r>
              <a:rPr lang="en-US" sz="1700" dirty="0"/>
              <a:t>We highly recommend that the team creates a new presentation for the Global Innovation Award judging since there is a different judging rubric. The team has one judging session. We also got to present our presentation in front of all the other teams and visitors. </a:t>
            </a:r>
            <a:endParaRPr lang="en-US" sz="1700" dirty="0" smtClean="0"/>
          </a:p>
          <a:p>
            <a:pPr marL="578358" lvl="1" indent="-285750">
              <a:lnSpc>
                <a:spcPct val="150000"/>
              </a:lnSpc>
              <a:buFont typeface="Arial" panose="020B0604020202020204" pitchFamily="34" charset="0"/>
              <a:buChar char="•"/>
            </a:pPr>
            <a:r>
              <a:rPr lang="en-US" sz="1500" dirty="0" smtClean="0"/>
              <a:t>For the Global Innovation Award presentation, we recommend again writing a script. We also recommend basing the script off of the rubric. Make sure to use key words from the rubric like clear and innovative.</a:t>
            </a:r>
          </a:p>
          <a:p>
            <a:pPr marL="578358" lvl="1" indent="-285750">
              <a:lnSpc>
                <a:spcPct val="150000"/>
              </a:lnSpc>
              <a:buFont typeface="Arial" panose="020B0604020202020204" pitchFamily="34" charset="0"/>
              <a:buChar char="•"/>
            </a:pPr>
            <a:r>
              <a:rPr lang="en-US" sz="1500" dirty="0" smtClean="0"/>
              <a:t>If </a:t>
            </a:r>
            <a:r>
              <a:rPr lang="en-US" sz="1500" dirty="0"/>
              <a:t>the team has a prototype, which at this stage they should, they need to bring it! If they can’t bring the full scale prototype, create a smaller scale prototype or model. They need to have something to show the judges that demonstrate how the solution works.</a:t>
            </a:r>
          </a:p>
          <a:p>
            <a:pPr marL="578358" lvl="1" indent="-285750">
              <a:lnSpc>
                <a:spcPct val="150000"/>
              </a:lnSpc>
              <a:buFont typeface="Arial" panose="020B0604020202020204" pitchFamily="34" charset="0"/>
              <a:buChar char="•"/>
            </a:pPr>
            <a:r>
              <a:rPr lang="en-US" sz="1500" dirty="0"/>
              <a:t>We suggest getting a provisional patent. The judges will ask if the team has one.</a:t>
            </a:r>
          </a:p>
          <a:p>
            <a:pPr marL="0" indent="0">
              <a:buNone/>
            </a:pPr>
            <a:endParaRPr lang="en-US" dirty="0"/>
          </a:p>
        </p:txBody>
      </p:sp>
      <p:sp>
        <p:nvSpPr>
          <p:cNvPr id="4" name="Footer Placeholder 3">
            <a:extLst>
              <a:ext uri="{FF2B5EF4-FFF2-40B4-BE49-F238E27FC236}">
                <a16:creationId xmlns:a16="http://schemas.microsoft.com/office/drawing/2014/main" xmlns="" id="{9BAC6EEA-A67C-456D-992E-46B6403B8587}"/>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1D439343-C553-465A-B248-F2AFB13960B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1257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F60D4-FE81-431A-8433-D4196DA28624}"/>
              </a:ext>
            </a:extLst>
          </p:cNvPr>
          <p:cNvSpPr>
            <a:spLocks noGrp="1"/>
          </p:cNvSpPr>
          <p:nvPr>
            <p:ph type="title"/>
          </p:nvPr>
        </p:nvSpPr>
        <p:spPr/>
        <p:txBody>
          <a:bodyPr/>
          <a:lstStyle/>
          <a:p>
            <a:r>
              <a:rPr lang="en-US" smtClean="0"/>
              <a:t>Judging</a:t>
            </a:r>
            <a:endParaRPr lang="en-US" dirty="0"/>
          </a:p>
        </p:txBody>
      </p:sp>
      <p:sp>
        <p:nvSpPr>
          <p:cNvPr id="3" name="Content Placeholder 2">
            <a:extLst>
              <a:ext uri="{FF2B5EF4-FFF2-40B4-BE49-F238E27FC236}">
                <a16:creationId xmlns:a16="http://schemas.microsoft.com/office/drawing/2014/main" xmlns="" id="{7803CA32-AE6E-410C-A907-E87D4F931430}"/>
              </a:ext>
            </a:extLst>
          </p:cNvPr>
          <p:cNvSpPr>
            <a:spLocks noGrp="1"/>
          </p:cNvSpPr>
          <p:nvPr>
            <p:ph idx="1"/>
          </p:nvPr>
        </p:nvSpPr>
        <p:spPr>
          <a:xfrm>
            <a:off x="241739" y="2118126"/>
            <a:ext cx="8681544" cy="3750968"/>
          </a:xfrm>
        </p:spPr>
        <p:txBody>
          <a:bodyPr>
            <a:normAutofit lnSpcReduction="10000"/>
          </a:bodyPr>
          <a:lstStyle/>
          <a:p>
            <a:pPr>
              <a:lnSpc>
                <a:spcPct val="150000"/>
              </a:lnSpc>
              <a:buFont typeface="Arial" panose="020B0604020202020204" pitchFamily="34" charset="0"/>
              <a:buChar char="•"/>
            </a:pPr>
            <a:r>
              <a:rPr lang="en-US" sz="1600" dirty="0" smtClean="0"/>
              <a:t> The </a:t>
            </a:r>
            <a:r>
              <a:rPr lang="en-US" sz="1600" dirty="0"/>
              <a:t>presentation needs to cover everything on the rubric and everyone on the team needs to participate even while answering questions.</a:t>
            </a:r>
          </a:p>
          <a:p>
            <a:pPr>
              <a:lnSpc>
                <a:spcPct val="150000"/>
              </a:lnSpc>
              <a:buFont typeface="Arial" panose="020B0604020202020204" pitchFamily="34" charset="0"/>
              <a:buChar char="•"/>
            </a:pPr>
            <a:r>
              <a:rPr lang="en-US" sz="1600" dirty="0" smtClean="0"/>
              <a:t> The </a:t>
            </a:r>
            <a:r>
              <a:rPr lang="en-US" sz="1600" dirty="0"/>
              <a:t>Global Innovation Award Event is more formal than most FIRST LEGO League events, but the team needs to be memorable to the judges. Do something unique for the presentation. Be creative. Figure out a way to make the judges remember the team.</a:t>
            </a:r>
          </a:p>
          <a:p>
            <a:pPr>
              <a:lnSpc>
                <a:spcPct val="150000"/>
              </a:lnSpc>
              <a:buFont typeface="Arial" panose="020B0604020202020204" pitchFamily="34" charset="0"/>
              <a:buChar char="•"/>
            </a:pPr>
            <a:r>
              <a:rPr lang="en-US" sz="1600" dirty="0" smtClean="0"/>
              <a:t> Show  </a:t>
            </a:r>
            <a:r>
              <a:rPr lang="en-US" sz="1600" dirty="0"/>
              <a:t>the judges that the team is motivated to follow through with the project.</a:t>
            </a:r>
          </a:p>
          <a:p>
            <a:pPr>
              <a:lnSpc>
                <a:spcPct val="150000"/>
              </a:lnSpc>
              <a:buFont typeface="Arial" panose="020B0604020202020204" pitchFamily="34" charset="0"/>
              <a:buChar char="•"/>
            </a:pPr>
            <a:r>
              <a:rPr lang="en-US" sz="1600" dirty="0" smtClean="0"/>
              <a:t> The </a:t>
            </a:r>
            <a:r>
              <a:rPr lang="en-US" sz="1600" dirty="0"/>
              <a:t>presentation needs to be organized in a way that makes sense to the judges. For example, don’t talk about the solution then tell them the problem. Identify the problem first, then talk about the solution.</a:t>
            </a:r>
          </a:p>
          <a:p>
            <a:endParaRPr lang="en-US" dirty="0"/>
          </a:p>
        </p:txBody>
      </p:sp>
      <p:sp>
        <p:nvSpPr>
          <p:cNvPr id="4" name="Footer Placeholder 3">
            <a:extLst>
              <a:ext uri="{FF2B5EF4-FFF2-40B4-BE49-F238E27FC236}">
                <a16:creationId xmlns:a16="http://schemas.microsoft.com/office/drawing/2014/main" xmlns="" id="{F112E041-B2E4-4381-BCFE-1570F2344C55}"/>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E6F4ECF5-429D-46D4-9481-8CBF86AE5EEC}"/>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a:extLst>
              <a:ext uri="{FF2B5EF4-FFF2-40B4-BE49-F238E27FC236}">
                <a16:creationId xmlns:a16="http://schemas.microsoft.com/office/drawing/2014/main" xmlns="" id="{4B309160-7AC5-4EE3-9136-5498D5C61B09}"/>
              </a:ext>
            </a:extLst>
          </p:cNvPr>
          <p:cNvPicPr>
            <a:picLocks noChangeAspect="1"/>
          </p:cNvPicPr>
          <p:nvPr/>
        </p:nvPicPr>
        <p:blipFill rotWithShape="1">
          <a:blip r:embed="rId2"/>
          <a:srcRect t="21561"/>
          <a:stretch/>
        </p:blipFill>
        <p:spPr>
          <a:xfrm>
            <a:off x="5631715" y="200394"/>
            <a:ext cx="3113314" cy="1831522"/>
          </a:xfrm>
          <a:prstGeom prst="rect">
            <a:avLst/>
          </a:prstGeom>
        </p:spPr>
      </p:pic>
    </p:spTree>
    <p:extLst>
      <p:ext uri="{BB962C8B-B14F-4D97-AF65-F5344CB8AC3E}">
        <p14:creationId xmlns:p14="http://schemas.microsoft.com/office/powerpoint/2010/main" val="42175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5AB16-A7C3-45CD-A246-2A2F8AF8C811}"/>
              </a:ext>
            </a:extLst>
          </p:cNvPr>
          <p:cNvSpPr>
            <a:spLocks noGrp="1"/>
          </p:cNvSpPr>
          <p:nvPr>
            <p:ph type="title"/>
          </p:nvPr>
        </p:nvSpPr>
        <p:spPr/>
        <p:txBody>
          <a:bodyPr/>
          <a:lstStyle/>
          <a:p>
            <a:r>
              <a:rPr lang="en-US" dirty="0"/>
              <a:t>Judging Tips</a:t>
            </a:r>
          </a:p>
        </p:txBody>
      </p:sp>
      <p:sp>
        <p:nvSpPr>
          <p:cNvPr id="3" name="Content Placeholder 2">
            <a:extLst>
              <a:ext uri="{FF2B5EF4-FFF2-40B4-BE49-F238E27FC236}">
                <a16:creationId xmlns:a16="http://schemas.microsoft.com/office/drawing/2014/main" xmlns="" id="{F1620C52-D741-4DD5-9DEE-30613DB2AD4D}"/>
              </a:ext>
            </a:extLst>
          </p:cNvPr>
          <p:cNvSpPr>
            <a:spLocks noGrp="1"/>
          </p:cNvSpPr>
          <p:nvPr>
            <p:ph idx="1"/>
          </p:nvPr>
        </p:nvSpPr>
        <p:spPr>
          <a:xfrm>
            <a:off x="241739" y="2509935"/>
            <a:ext cx="8681544" cy="3676260"/>
          </a:xfrm>
        </p:spPr>
        <p:txBody>
          <a:bodyPr>
            <a:normAutofit/>
          </a:bodyPr>
          <a:lstStyle/>
          <a:p>
            <a:pPr marL="0" indent="0">
              <a:lnSpc>
                <a:spcPct val="150000"/>
              </a:lnSpc>
              <a:buNone/>
            </a:pPr>
            <a:r>
              <a:rPr lang="en-US" sz="1600" dirty="0"/>
              <a:t>We recommend having a “captain” who helps direct questions and makes sure everyone answers a question. </a:t>
            </a:r>
          </a:p>
          <a:p>
            <a:pPr marL="578358" lvl="1" indent="-285750">
              <a:lnSpc>
                <a:spcPct val="150000"/>
              </a:lnSpc>
              <a:buFont typeface="Arial" panose="020B0604020202020204" pitchFamily="34" charset="0"/>
              <a:buChar char="•"/>
            </a:pPr>
            <a:r>
              <a:rPr lang="en-US" sz="1400" dirty="0"/>
              <a:t>This does mean the captain needs to know what everyone feels comfortable talking about. </a:t>
            </a:r>
          </a:p>
          <a:p>
            <a:pPr marL="578358" lvl="1" indent="-285750">
              <a:lnSpc>
                <a:spcPct val="150000"/>
              </a:lnSpc>
              <a:buFont typeface="Arial" panose="020B0604020202020204" pitchFamily="34" charset="0"/>
              <a:buChar char="•"/>
            </a:pPr>
            <a:r>
              <a:rPr lang="en-US" sz="1400" dirty="0"/>
              <a:t>The captain does have to answer a question, too.</a:t>
            </a:r>
          </a:p>
          <a:p>
            <a:pPr marL="578358" lvl="1" indent="-285750">
              <a:lnSpc>
                <a:spcPct val="150000"/>
              </a:lnSpc>
              <a:buFont typeface="Arial" panose="020B0604020202020204" pitchFamily="34" charset="0"/>
              <a:buChar char="•"/>
            </a:pPr>
            <a:r>
              <a:rPr lang="en-US" sz="1400" dirty="0"/>
              <a:t> Just because there is a captain for a judging session, does not mean that the team has an overall captain. On our team, we don’t have a team captain because we feel that everyone is equally important and valued.</a:t>
            </a:r>
          </a:p>
          <a:p>
            <a:pPr marL="578358" lvl="1" indent="-285750">
              <a:lnSpc>
                <a:spcPct val="150000"/>
              </a:lnSpc>
              <a:buFont typeface="Arial" panose="020B0604020202020204" pitchFamily="34" charset="0"/>
              <a:buChar char="•"/>
            </a:pPr>
            <a:r>
              <a:rPr lang="en-US" sz="1400" dirty="0"/>
              <a:t>The captain is someone who knows how to make sure everyone has a chance to participate.</a:t>
            </a:r>
          </a:p>
        </p:txBody>
      </p:sp>
      <p:sp>
        <p:nvSpPr>
          <p:cNvPr id="4" name="Footer Placeholder 3">
            <a:extLst>
              <a:ext uri="{FF2B5EF4-FFF2-40B4-BE49-F238E27FC236}">
                <a16:creationId xmlns:a16="http://schemas.microsoft.com/office/drawing/2014/main" xmlns="" id="{67DDAE65-5F6A-4494-AEEF-BB0F45CC9C85}"/>
              </a:ext>
            </a:extLst>
          </p:cNvPr>
          <p:cNvSpPr>
            <a:spLocks noGrp="1"/>
          </p:cNvSpPr>
          <p:nvPr>
            <p:ph type="ftr" sz="quarter" idx="11"/>
          </p:nvPr>
        </p:nvSpPr>
        <p:spPr>
          <a:xfrm>
            <a:off x="2764639" y="6459786"/>
            <a:ext cx="3617103" cy="365125"/>
          </a:xfrm>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3332E168-DCFA-48AB-91B9-1C620597F1F0}"/>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57488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A599D-B108-41DE-ADDC-310DFE4D5BFD}"/>
              </a:ext>
            </a:extLst>
          </p:cNvPr>
          <p:cNvSpPr>
            <a:spLocks noGrp="1"/>
          </p:cNvSpPr>
          <p:nvPr>
            <p:ph type="title"/>
          </p:nvPr>
        </p:nvSpPr>
        <p:spPr/>
        <p:txBody>
          <a:bodyPr/>
          <a:lstStyle/>
          <a:p>
            <a:r>
              <a:rPr lang="en-US" dirty="0"/>
              <a:t>Judging Tips</a:t>
            </a:r>
          </a:p>
        </p:txBody>
      </p:sp>
      <p:sp>
        <p:nvSpPr>
          <p:cNvPr id="3" name="Content Placeholder 2">
            <a:extLst>
              <a:ext uri="{FF2B5EF4-FFF2-40B4-BE49-F238E27FC236}">
                <a16:creationId xmlns:a16="http://schemas.microsoft.com/office/drawing/2014/main" xmlns="" id="{5B302CD3-7F0C-40D2-972F-9CAD066FB896}"/>
              </a:ext>
            </a:extLst>
          </p:cNvPr>
          <p:cNvSpPr>
            <a:spLocks noGrp="1"/>
          </p:cNvSpPr>
          <p:nvPr>
            <p:ph idx="1"/>
          </p:nvPr>
        </p:nvSpPr>
        <p:spPr>
          <a:xfrm>
            <a:off x="241739" y="2192694"/>
            <a:ext cx="8681544" cy="3676400"/>
          </a:xfrm>
        </p:spPr>
        <p:txBody>
          <a:bodyPr>
            <a:normAutofit/>
          </a:bodyPr>
          <a:lstStyle/>
          <a:p>
            <a:pPr>
              <a:lnSpc>
                <a:spcPct val="150000"/>
              </a:lnSpc>
            </a:pPr>
            <a:r>
              <a:rPr lang="en-US" sz="1800" dirty="0"/>
              <a:t>The team needs to have points about their project to talk about if they have extra time. </a:t>
            </a:r>
          </a:p>
          <a:p>
            <a:pPr lvl="2">
              <a:lnSpc>
                <a:spcPct val="150000"/>
              </a:lnSpc>
              <a:buFont typeface="Arial" panose="020B0604020202020204" pitchFamily="34" charset="0"/>
              <a:buChar char="•"/>
            </a:pPr>
            <a:r>
              <a:rPr lang="en-US" dirty="0"/>
              <a:t>Highlight the innovative aspects of the project. </a:t>
            </a:r>
          </a:p>
          <a:p>
            <a:pPr lvl="2">
              <a:lnSpc>
                <a:spcPct val="150000"/>
              </a:lnSpc>
              <a:buFont typeface="Arial" panose="020B0604020202020204" pitchFamily="34" charset="0"/>
              <a:buChar char="•"/>
            </a:pPr>
            <a:r>
              <a:rPr lang="en-US" dirty="0"/>
              <a:t>Bring testing data. </a:t>
            </a:r>
          </a:p>
          <a:p>
            <a:pPr lvl="2">
              <a:lnSpc>
                <a:spcPct val="150000"/>
              </a:lnSpc>
              <a:buFont typeface="Arial" panose="020B0604020202020204" pitchFamily="34" charset="0"/>
              <a:buChar char="•"/>
            </a:pPr>
            <a:r>
              <a:rPr lang="en-US" dirty="0"/>
              <a:t>Show the data and explain what it meant. </a:t>
            </a:r>
          </a:p>
          <a:p>
            <a:pPr lvl="2">
              <a:lnSpc>
                <a:spcPct val="150000"/>
              </a:lnSpc>
              <a:buFont typeface="Arial" panose="020B0604020202020204" pitchFamily="34" charset="0"/>
              <a:buChar char="•"/>
            </a:pPr>
            <a:r>
              <a:rPr lang="en-US" dirty="0"/>
              <a:t>Focus on how the team improved their solution. </a:t>
            </a:r>
          </a:p>
          <a:p>
            <a:pPr lvl="2">
              <a:lnSpc>
                <a:spcPct val="150000"/>
              </a:lnSpc>
              <a:buFont typeface="Arial" panose="020B0604020202020204" pitchFamily="34" charset="0"/>
              <a:buChar char="•"/>
            </a:pPr>
            <a:r>
              <a:rPr lang="en-US" dirty="0"/>
              <a:t>Define how the team plans on implementing their project and taking it to market. </a:t>
            </a:r>
          </a:p>
          <a:p>
            <a:pPr lvl="2">
              <a:lnSpc>
                <a:spcPct val="150000"/>
              </a:lnSpc>
              <a:buFont typeface="Arial" panose="020B0604020202020204" pitchFamily="34" charset="0"/>
              <a:buChar char="•"/>
            </a:pPr>
            <a:r>
              <a:rPr lang="en-US" dirty="0"/>
              <a:t>The team has been doing this project for almost a year. They know everything there is to know about it. Everyone on the team should be able to explain every detail of their project since it started.</a:t>
            </a:r>
          </a:p>
          <a:p>
            <a:pPr lvl="2">
              <a:lnSpc>
                <a:spcPct val="150000"/>
              </a:lnSpc>
              <a:buFont typeface="Arial" panose="020B0604020202020204" pitchFamily="34" charset="0"/>
              <a:buChar char="•"/>
            </a:pPr>
            <a:r>
              <a:rPr lang="en-US" dirty="0"/>
              <a:t>Don’t be afraid to restate what has been said. Sometimes it helps the judges if it is re-worded.</a:t>
            </a:r>
          </a:p>
          <a:p>
            <a:endParaRPr lang="en-US" dirty="0"/>
          </a:p>
        </p:txBody>
      </p:sp>
      <p:sp>
        <p:nvSpPr>
          <p:cNvPr id="4" name="Footer Placeholder 3">
            <a:extLst>
              <a:ext uri="{FF2B5EF4-FFF2-40B4-BE49-F238E27FC236}">
                <a16:creationId xmlns:a16="http://schemas.microsoft.com/office/drawing/2014/main" xmlns="" id="{2125F271-759C-4932-8F03-8BAC6D3C4A2A}"/>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EB8C0888-0325-49F7-A25D-BE5B6C98495B}"/>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99495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85442-4074-469F-8A4B-254E75D8BF61}"/>
              </a:ext>
            </a:extLst>
          </p:cNvPr>
          <p:cNvSpPr>
            <a:spLocks noGrp="1"/>
          </p:cNvSpPr>
          <p:nvPr>
            <p:ph type="title"/>
          </p:nvPr>
        </p:nvSpPr>
        <p:spPr/>
        <p:txBody>
          <a:bodyPr/>
          <a:lstStyle/>
          <a:p>
            <a:r>
              <a:rPr lang="en-US" dirty="0"/>
              <a:t>Pit Area Judging</a:t>
            </a:r>
          </a:p>
        </p:txBody>
      </p:sp>
      <p:sp>
        <p:nvSpPr>
          <p:cNvPr id="3" name="Content Placeholder 2">
            <a:extLst>
              <a:ext uri="{FF2B5EF4-FFF2-40B4-BE49-F238E27FC236}">
                <a16:creationId xmlns:a16="http://schemas.microsoft.com/office/drawing/2014/main" xmlns="" id="{4ABD0397-04FA-4D38-9BD8-CA889E5ED9CF}"/>
              </a:ext>
            </a:extLst>
          </p:cNvPr>
          <p:cNvSpPr>
            <a:spLocks noGrp="1"/>
          </p:cNvSpPr>
          <p:nvPr>
            <p:ph idx="1"/>
          </p:nvPr>
        </p:nvSpPr>
        <p:spPr>
          <a:xfrm>
            <a:off x="241739" y="1758645"/>
            <a:ext cx="5302534" cy="4718353"/>
          </a:xfrm>
        </p:spPr>
        <p:txBody>
          <a:bodyPr>
            <a:normAutofit/>
          </a:bodyPr>
          <a:lstStyle/>
          <a:p>
            <a:pPr>
              <a:lnSpc>
                <a:spcPct val="150000"/>
              </a:lnSpc>
              <a:buFont typeface="Wingdings" panose="05000000000000000000" pitchFamily="2" charset="2"/>
              <a:buChar char="§"/>
            </a:pPr>
            <a:r>
              <a:rPr lang="en-US" sz="1200" dirty="0" smtClean="0"/>
              <a:t> The </a:t>
            </a:r>
            <a:r>
              <a:rPr lang="en-US" sz="1200" dirty="0"/>
              <a:t>team will also have a pit area judging. </a:t>
            </a:r>
            <a:endParaRPr lang="en-US" sz="1200" dirty="0" smtClean="0"/>
          </a:p>
          <a:p>
            <a:pPr>
              <a:lnSpc>
                <a:spcPct val="150000"/>
              </a:lnSpc>
              <a:buFont typeface="Wingdings" panose="05000000000000000000" pitchFamily="2" charset="2"/>
              <a:buChar char="§"/>
            </a:pPr>
            <a:r>
              <a:rPr lang="en-US" sz="1200" dirty="0" smtClean="0"/>
              <a:t> This </a:t>
            </a:r>
            <a:r>
              <a:rPr lang="en-US" sz="1200" dirty="0"/>
              <a:t>is where judges who haven’t seen their presentation but were informed about their project come to the pit area and ask questions about the team’s </a:t>
            </a:r>
            <a:r>
              <a:rPr lang="en-US" sz="1200" dirty="0" smtClean="0"/>
              <a:t>project.</a:t>
            </a:r>
          </a:p>
          <a:p>
            <a:pPr>
              <a:lnSpc>
                <a:spcPct val="150000"/>
              </a:lnSpc>
              <a:buFont typeface="Wingdings" panose="05000000000000000000" pitchFamily="2" charset="2"/>
              <a:buChar char="§"/>
            </a:pPr>
            <a:r>
              <a:rPr lang="en-US" sz="1200" dirty="0"/>
              <a:t> </a:t>
            </a:r>
            <a:r>
              <a:rPr lang="en-US" sz="1200" dirty="0" smtClean="0"/>
              <a:t>Everyone </a:t>
            </a:r>
            <a:r>
              <a:rPr lang="en-US" sz="1200" dirty="0"/>
              <a:t>from the team should be there during the pit area judging.</a:t>
            </a:r>
          </a:p>
          <a:p>
            <a:pPr>
              <a:lnSpc>
                <a:spcPct val="150000"/>
              </a:lnSpc>
              <a:buFont typeface="Wingdings" panose="05000000000000000000" pitchFamily="2" charset="2"/>
              <a:buChar char="§"/>
            </a:pPr>
            <a:r>
              <a:rPr lang="en-US" sz="1200" dirty="0"/>
              <a:t>Be inviting, bring the judges into the pit area. It’s a good idea to have a display board that includes the list of innovative features of the solution, an example of the testing data, photos of the solution, etc. It’s something that if the team members need something to talk about they can simply look at and get ideas of what to say next.</a:t>
            </a:r>
          </a:p>
          <a:p>
            <a:pPr>
              <a:lnSpc>
                <a:spcPct val="150000"/>
              </a:lnSpc>
              <a:buFont typeface="Wingdings" panose="05000000000000000000" pitchFamily="2" charset="2"/>
              <a:buChar char="§"/>
            </a:pPr>
            <a:r>
              <a:rPr lang="en-US" sz="1200" dirty="0"/>
              <a:t>Show the judges the prototype/model.</a:t>
            </a:r>
          </a:p>
          <a:p>
            <a:pPr>
              <a:lnSpc>
                <a:spcPct val="150000"/>
              </a:lnSpc>
              <a:buFont typeface="Wingdings" panose="05000000000000000000" pitchFamily="2" charset="2"/>
              <a:buChar char="§"/>
            </a:pPr>
            <a:r>
              <a:rPr lang="en-US" sz="1200" dirty="0"/>
              <a:t>Everyone needs to answer a question.</a:t>
            </a:r>
          </a:p>
          <a:p>
            <a:pPr>
              <a:lnSpc>
                <a:spcPct val="110000"/>
              </a:lnSpc>
              <a:buFont typeface="Wingdings" panose="05000000000000000000" pitchFamily="2" charset="2"/>
              <a:buChar char="§"/>
            </a:pPr>
            <a:r>
              <a:rPr lang="en-US" sz="1200" dirty="0"/>
              <a:t>Don’t let the judges walk away without knowing </a:t>
            </a:r>
            <a:r>
              <a:rPr lang="en-US" sz="1200" dirty="0" smtClean="0"/>
              <a:t>everything about </a:t>
            </a:r>
            <a:r>
              <a:rPr lang="en-US" sz="1200" dirty="0"/>
              <a:t>the team’s project.</a:t>
            </a:r>
          </a:p>
          <a:p>
            <a:endParaRPr lang="en-US" sz="1600" dirty="0"/>
          </a:p>
        </p:txBody>
      </p:sp>
      <p:sp>
        <p:nvSpPr>
          <p:cNvPr id="4" name="Footer Placeholder 3">
            <a:extLst>
              <a:ext uri="{FF2B5EF4-FFF2-40B4-BE49-F238E27FC236}">
                <a16:creationId xmlns:a16="http://schemas.microsoft.com/office/drawing/2014/main" xmlns="" id="{EE0E3BBE-8724-4B72-B49C-EF68DAAA9D87}"/>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CE02049F-4202-4F20-ABF5-461FE33E916A}"/>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Picture 6">
            <a:extLst>
              <a:ext uri="{FF2B5EF4-FFF2-40B4-BE49-F238E27FC236}">
                <a16:creationId xmlns:a16="http://schemas.microsoft.com/office/drawing/2014/main" xmlns="" id="{4A09AF60-F954-4C66-BEF5-1A5438C463CF}"/>
              </a:ext>
            </a:extLst>
          </p:cNvPr>
          <p:cNvPicPr>
            <a:picLocks noChangeAspect="1"/>
          </p:cNvPicPr>
          <p:nvPr/>
        </p:nvPicPr>
        <p:blipFill rotWithShape="1">
          <a:blip r:embed="rId2"/>
          <a:srcRect l="10595" t="26913" r="24524" b="2857"/>
          <a:stretch/>
        </p:blipFill>
        <p:spPr>
          <a:xfrm>
            <a:off x="5833754" y="2662178"/>
            <a:ext cx="2771585" cy="2250042"/>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DB9B5-7884-4286-BB9B-887C55215A3D}"/>
              </a:ext>
            </a:extLst>
          </p:cNvPr>
          <p:cNvSpPr>
            <a:spLocks noGrp="1"/>
          </p:cNvSpPr>
          <p:nvPr>
            <p:ph type="title"/>
          </p:nvPr>
        </p:nvSpPr>
        <p:spPr/>
        <p:txBody>
          <a:bodyPr/>
          <a:lstStyle/>
          <a:p>
            <a:r>
              <a:rPr lang="en-US" dirty="0"/>
              <a:t>Engineering Change Notice</a:t>
            </a:r>
          </a:p>
        </p:txBody>
      </p:sp>
      <p:sp>
        <p:nvSpPr>
          <p:cNvPr id="3" name="Content Placeholder 2">
            <a:extLst>
              <a:ext uri="{FF2B5EF4-FFF2-40B4-BE49-F238E27FC236}">
                <a16:creationId xmlns:a16="http://schemas.microsoft.com/office/drawing/2014/main" xmlns="" id="{9AC6FC5A-CCD8-41C0-9BF4-3F1E635D528D}"/>
              </a:ext>
            </a:extLst>
          </p:cNvPr>
          <p:cNvSpPr>
            <a:spLocks noGrp="1"/>
          </p:cNvSpPr>
          <p:nvPr>
            <p:ph idx="1"/>
          </p:nvPr>
        </p:nvSpPr>
        <p:spPr>
          <a:xfrm>
            <a:off x="241739" y="2108718"/>
            <a:ext cx="8681544" cy="3760376"/>
          </a:xfrm>
        </p:spPr>
        <p:txBody>
          <a:bodyPr>
            <a:normAutofit/>
          </a:bodyPr>
          <a:lstStyle/>
          <a:p>
            <a:pPr>
              <a:lnSpc>
                <a:spcPct val="150000"/>
              </a:lnSpc>
              <a:buFont typeface="Wingdings" panose="05000000000000000000" pitchFamily="2" charset="2"/>
              <a:buChar char="§"/>
            </a:pPr>
            <a:r>
              <a:rPr lang="en-US" sz="1600" dirty="0" smtClean="0"/>
              <a:t> For </a:t>
            </a:r>
            <a:r>
              <a:rPr lang="en-US" sz="1600" dirty="0"/>
              <a:t>the Engineering Change Notice form, include several drawings of the team’s solution. Describe the changes and how they improved the solution.</a:t>
            </a:r>
          </a:p>
          <a:p>
            <a:pPr>
              <a:lnSpc>
                <a:spcPct val="150000"/>
              </a:lnSpc>
              <a:buFont typeface="Wingdings" panose="05000000000000000000" pitchFamily="2" charset="2"/>
              <a:buChar char="§"/>
            </a:pPr>
            <a:r>
              <a:rPr lang="en-US" sz="1600" dirty="0" smtClean="0"/>
              <a:t> The </a:t>
            </a:r>
            <a:r>
              <a:rPr lang="en-US" sz="1600" dirty="0"/>
              <a:t>Engineering Change Notice form is basically about the team’s solution development.</a:t>
            </a:r>
          </a:p>
          <a:p>
            <a:pPr>
              <a:lnSpc>
                <a:spcPct val="150000"/>
              </a:lnSpc>
              <a:buFont typeface="Wingdings" panose="05000000000000000000" pitchFamily="2" charset="2"/>
              <a:buChar char="§"/>
            </a:pPr>
            <a:r>
              <a:rPr lang="en-US" sz="1600" dirty="0" smtClean="0"/>
              <a:t> Think </a:t>
            </a:r>
            <a:r>
              <a:rPr lang="en-US" sz="1600" dirty="0"/>
              <a:t>back to every change that was made which is why it is helpful to track the changes that were made while the team was developing their solution.</a:t>
            </a:r>
          </a:p>
          <a:p>
            <a:pPr>
              <a:lnSpc>
                <a:spcPct val="150000"/>
              </a:lnSpc>
              <a:buFont typeface="Wingdings" panose="05000000000000000000" pitchFamily="2" charset="2"/>
              <a:buChar char="§"/>
            </a:pPr>
            <a:r>
              <a:rPr lang="en-US" sz="1600" dirty="0" smtClean="0"/>
              <a:t> Explain </a:t>
            </a:r>
            <a:r>
              <a:rPr lang="en-US" sz="1600" dirty="0"/>
              <a:t>why they made those changes.</a:t>
            </a:r>
          </a:p>
        </p:txBody>
      </p:sp>
      <p:sp>
        <p:nvSpPr>
          <p:cNvPr id="4" name="Footer Placeholder 3">
            <a:extLst>
              <a:ext uri="{FF2B5EF4-FFF2-40B4-BE49-F238E27FC236}">
                <a16:creationId xmlns:a16="http://schemas.microsoft.com/office/drawing/2014/main" xmlns="" id="{C63ACA71-1C8B-4831-8620-87E3594E60B7}"/>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FCD0AB10-E908-4736-9959-DBBE305DCF97}"/>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50398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a:t>Us</a:t>
            </a:r>
          </a:p>
        </p:txBody>
      </p:sp>
      <p:sp>
        <p:nvSpPr>
          <p:cNvPr id="3" name="Content Placeholder 2"/>
          <p:cNvSpPr>
            <a:spLocks noGrp="1"/>
          </p:cNvSpPr>
          <p:nvPr>
            <p:ph idx="1"/>
          </p:nvPr>
        </p:nvSpPr>
        <p:spPr>
          <a:xfrm>
            <a:off x="241738" y="1934577"/>
            <a:ext cx="8763365" cy="4478554"/>
          </a:xfrm>
        </p:spPr>
        <p:txBody>
          <a:bodyPr>
            <a:normAutofit/>
          </a:bodyPr>
          <a:lstStyle/>
          <a:p>
            <a:pPr>
              <a:lnSpc>
                <a:spcPct val="150000"/>
              </a:lnSpc>
              <a:buFont typeface="Wingdings" panose="05000000000000000000" pitchFamily="2" charset="2"/>
              <a:buChar char="§"/>
            </a:pPr>
            <a:r>
              <a:rPr lang="en-US" sz="1600" dirty="0" smtClean="0"/>
              <a:t> We are a middle school team from Garrett County, Maryland. We </a:t>
            </a:r>
            <a:r>
              <a:rPr lang="en-US" sz="1600" dirty="0"/>
              <a:t>have been a team for about 13 </a:t>
            </a:r>
            <a:r>
              <a:rPr lang="en-US" sz="1600" dirty="0" smtClean="0"/>
              <a:t>years and have </a:t>
            </a:r>
            <a:r>
              <a:rPr lang="en-US" sz="1600" dirty="0"/>
              <a:t>competed at several international tournaments.</a:t>
            </a:r>
          </a:p>
          <a:p>
            <a:pPr>
              <a:lnSpc>
                <a:spcPct val="150000"/>
              </a:lnSpc>
              <a:buFont typeface="Wingdings" panose="05000000000000000000" pitchFamily="2" charset="2"/>
              <a:buChar char="§"/>
            </a:pPr>
            <a:r>
              <a:rPr lang="en-US" sz="1600" dirty="0" smtClean="0"/>
              <a:t> We </a:t>
            </a:r>
            <a:r>
              <a:rPr lang="en-US" sz="1600" dirty="0"/>
              <a:t>won the Global Innovation Award during the Senior Solutions 2012-2013 season for our innovative </a:t>
            </a:r>
            <a:r>
              <a:rPr lang="en-US" sz="1600" dirty="0" smtClean="0"/>
              <a:t>solution, </a:t>
            </a:r>
            <a:r>
              <a:rPr lang="en-US" sz="1600" dirty="0"/>
              <a:t>the Gramma </a:t>
            </a:r>
            <a:r>
              <a:rPr lang="en-US" sz="1600" dirty="0" err="1"/>
              <a:t>Jamma</a:t>
            </a:r>
            <a:r>
              <a:rPr lang="en-US" sz="1600" dirty="0"/>
              <a:t>. </a:t>
            </a:r>
          </a:p>
          <a:p>
            <a:pPr>
              <a:lnSpc>
                <a:spcPct val="150000"/>
              </a:lnSpc>
              <a:buFont typeface="Wingdings" panose="05000000000000000000" pitchFamily="2" charset="2"/>
              <a:buChar char="§"/>
            </a:pPr>
            <a:r>
              <a:rPr lang="en-US" sz="1600" dirty="0" smtClean="0"/>
              <a:t> In the </a:t>
            </a:r>
            <a:r>
              <a:rPr lang="en-US" sz="1600" dirty="0"/>
              <a:t>Animal Allies 2016-2017 season, </a:t>
            </a:r>
            <a:r>
              <a:rPr lang="en-US" sz="1600" dirty="0" smtClean="0"/>
              <a:t>we </a:t>
            </a:r>
            <a:r>
              <a:rPr lang="en-US" sz="1600" dirty="0"/>
              <a:t>were one of the top twenty Global Innovation Award </a:t>
            </a:r>
            <a:r>
              <a:rPr lang="en-US" sz="1600" dirty="0" smtClean="0"/>
              <a:t>Semi-Finalists (20 out of 29,000 teams) for our innovative solution, </a:t>
            </a:r>
            <a:r>
              <a:rPr lang="en-US" sz="1600" dirty="0" err="1" smtClean="0"/>
              <a:t>BeeHaven</a:t>
            </a:r>
            <a:endParaRPr lang="en-US" sz="1600" dirty="0" smtClean="0"/>
          </a:p>
          <a:p>
            <a:pPr>
              <a:lnSpc>
                <a:spcPct val="150000"/>
              </a:lnSpc>
              <a:buFont typeface="Wingdings" panose="05000000000000000000" pitchFamily="2" charset="2"/>
              <a:buChar char="§"/>
            </a:pPr>
            <a:r>
              <a:rPr lang="en-US" sz="1600" dirty="0" smtClean="0"/>
              <a:t> At Mountain State Invitational in 2017, </a:t>
            </a:r>
            <a:r>
              <a:rPr lang="en-US" sz="1600" dirty="0" smtClean="0"/>
              <a:t>we </a:t>
            </a:r>
            <a:r>
              <a:rPr lang="en-US" sz="1600" dirty="0"/>
              <a:t>won the Innovative Solution </a:t>
            </a:r>
            <a:r>
              <a:rPr lang="en-US" sz="1600" dirty="0" smtClean="0"/>
              <a:t>Award. We have a provisional </a:t>
            </a:r>
            <a:r>
              <a:rPr lang="en-US" sz="1600" dirty="0"/>
              <a:t>patent on the </a:t>
            </a:r>
            <a:r>
              <a:rPr lang="en-US" sz="1600" dirty="0" err="1" smtClean="0"/>
              <a:t>BeeHaven</a:t>
            </a:r>
            <a:r>
              <a:rPr lang="en-US" sz="1600" dirty="0" smtClean="0"/>
              <a:t> and have already sold </a:t>
            </a:r>
            <a:r>
              <a:rPr lang="en-US" sz="1600" dirty="0"/>
              <a:t>20 </a:t>
            </a:r>
            <a:r>
              <a:rPr lang="en-US" sz="1600" dirty="0" err="1"/>
              <a:t>BeeHavens</a:t>
            </a:r>
            <a:r>
              <a:rPr lang="en-US" sz="1600" dirty="0"/>
              <a:t> </a:t>
            </a:r>
            <a:r>
              <a:rPr lang="en-US" sz="1600" dirty="0" smtClean="0"/>
              <a:t>.</a:t>
            </a:r>
          </a:p>
          <a:p>
            <a:pPr>
              <a:lnSpc>
                <a:spcPct val="150000"/>
              </a:lnSpc>
              <a:buFont typeface="Wingdings" panose="05000000000000000000" pitchFamily="2" charset="2"/>
              <a:buChar char="§"/>
            </a:pPr>
            <a:r>
              <a:rPr lang="en-US" sz="1600" dirty="0" smtClean="0"/>
              <a:t> You can contact us through our Facebook </a:t>
            </a:r>
            <a:r>
              <a:rPr lang="en-US" sz="1600" dirty="0"/>
              <a:t>page, Garrett County First Lego League Team 3659. </a:t>
            </a:r>
            <a:endParaRPr lang="en-US" sz="1600" dirty="0" smtClean="0"/>
          </a:p>
        </p:txBody>
      </p:sp>
      <p:sp>
        <p:nvSpPr>
          <p:cNvPr id="4" name="Footer Placeholder 3"/>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 name="Picture 9">
            <a:extLst>
              <a:ext uri="{FF2B5EF4-FFF2-40B4-BE49-F238E27FC236}">
                <a16:creationId xmlns:a16="http://schemas.microsoft.com/office/drawing/2014/main" xmlns="" id="{ACD91645-228F-4215-BAD4-320E2B349257}"/>
              </a:ext>
            </a:extLst>
          </p:cNvPr>
          <p:cNvPicPr>
            <a:picLocks noChangeAspect="1"/>
          </p:cNvPicPr>
          <p:nvPr/>
        </p:nvPicPr>
        <p:blipFill rotWithShape="1">
          <a:blip r:embed="rId2"/>
          <a:srcRect l="10786" t="10395" r="4615" b="33732"/>
          <a:stretch/>
        </p:blipFill>
        <p:spPr>
          <a:xfrm>
            <a:off x="4906867" y="147263"/>
            <a:ext cx="4016415" cy="149313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4284C-520E-4AFE-B13C-E02DC66DE9F4}"/>
              </a:ext>
            </a:extLst>
          </p:cNvPr>
          <p:cNvSpPr>
            <a:spLocks noGrp="1"/>
          </p:cNvSpPr>
          <p:nvPr>
            <p:ph type="title"/>
          </p:nvPr>
        </p:nvSpPr>
        <p:spPr/>
        <p:txBody>
          <a:bodyPr/>
          <a:lstStyle/>
          <a:p>
            <a:r>
              <a:rPr lang="en-US" dirty="0"/>
              <a:t>Provisional Patent</a:t>
            </a:r>
          </a:p>
        </p:txBody>
      </p:sp>
      <p:sp>
        <p:nvSpPr>
          <p:cNvPr id="3" name="Content Placeholder 2">
            <a:extLst>
              <a:ext uri="{FF2B5EF4-FFF2-40B4-BE49-F238E27FC236}">
                <a16:creationId xmlns:a16="http://schemas.microsoft.com/office/drawing/2014/main" xmlns="" id="{B4311BAB-4A2F-43A4-B5E0-C57003AE7C9E}"/>
              </a:ext>
            </a:extLst>
          </p:cNvPr>
          <p:cNvSpPr>
            <a:spLocks noGrp="1"/>
          </p:cNvSpPr>
          <p:nvPr>
            <p:ph idx="1"/>
          </p:nvPr>
        </p:nvSpPr>
        <p:spPr>
          <a:xfrm>
            <a:off x="241739" y="1718699"/>
            <a:ext cx="8681544" cy="4614052"/>
          </a:xfrm>
        </p:spPr>
        <p:txBody>
          <a:bodyPr>
            <a:normAutofit fontScale="92500" lnSpcReduction="20000"/>
          </a:bodyPr>
          <a:lstStyle/>
          <a:p>
            <a:pPr>
              <a:lnSpc>
                <a:spcPct val="150000"/>
              </a:lnSpc>
              <a:buFont typeface="Arial" panose="020B0604020202020204" pitchFamily="34" charset="0"/>
              <a:buChar char="•"/>
            </a:pPr>
            <a:r>
              <a:rPr lang="en-US" sz="1600" dirty="0" smtClean="0"/>
              <a:t> A </a:t>
            </a:r>
            <a:r>
              <a:rPr lang="en-US" sz="1600" dirty="0"/>
              <a:t>provisional patent is a patent that lasts for one year. </a:t>
            </a:r>
          </a:p>
          <a:p>
            <a:pPr>
              <a:lnSpc>
                <a:spcPct val="150000"/>
              </a:lnSpc>
              <a:buFont typeface="Arial" panose="020B0604020202020204" pitchFamily="34" charset="0"/>
              <a:buChar char="•"/>
            </a:pPr>
            <a:r>
              <a:rPr lang="en-US" sz="1600" dirty="0" smtClean="0"/>
              <a:t> A </a:t>
            </a:r>
            <a:r>
              <a:rPr lang="en-US" sz="1600" dirty="0"/>
              <a:t>provisional patent protects an idea. However, it is not the same as a full patent.</a:t>
            </a:r>
          </a:p>
          <a:p>
            <a:pPr>
              <a:lnSpc>
                <a:spcPct val="150000"/>
              </a:lnSpc>
              <a:buFont typeface="Arial" panose="020B0604020202020204" pitchFamily="34" charset="0"/>
              <a:buChar char="•"/>
            </a:pPr>
            <a:r>
              <a:rPr lang="en-US" sz="1600" dirty="0" smtClean="0"/>
              <a:t> When </a:t>
            </a:r>
            <a:r>
              <a:rPr lang="en-US" sz="1600" dirty="0"/>
              <a:t>writing a provisional patent application, think about those innovative features, the features that make the team’s solution</a:t>
            </a:r>
            <a:r>
              <a:rPr lang="en-US" sz="1600" b="1" dirty="0"/>
              <a:t> their </a:t>
            </a:r>
            <a:r>
              <a:rPr lang="en-US" sz="1600" dirty="0"/>
              <a:t>solution. Include a drawing of your solution.</a:t>
            </a:r>
          </a:p>
          <a:p>
            <a:pPr>
              <a:lnSpc>
                <a:spcPct val="150000"/>
              </a:lnSpc>
              <a:buFont typeface="Arial" panose="020B0604020202020204" pitchFamily="34" charset="0"/>
              <a:buChar char="•"/>
            </a:pPr>
            <a:r>
              <a:rPr lang="en-US" sz="1600" dirty="0" smtClean="0"/>
              <a:t> Don’t </a:t>
            </a:r>
            <a:r>
              <a:rPr lang="en-US" sz="1600" dirty="0"/>
              <a:t>get too specific. Don’t mention using a specific material unless it’s absolutely crucial.</a:t>
            </a:r>
          </a:p>
          <a:p>
            <a:pPr>
              <a:lnSpc>
                <a:spcPct val="150000"/>
              </a:lnSpc>
              <a:buFont typeface="Arial" panose="020B0604020202020204" pitchFamily="34" charset="0"/>
              <a:buChar char="•"/>
            </a:pPr>
            <a:r>
              <a:rPr lang="en-US" sz="1600" dirty="0" smtClean="0"/>
              <a:t> If </a:t>
            </a:r>
            <a:r>
              <a:rPr lang="en-US" sz="1600" dirty="0"/>
              <a:t>before that year is up the team decides that they want to get a full patent, the date they submitted their provisional patent is essentially the starting date of when their solution became protected. This is useful if someone submits a provisional patent or patent that is covering the same thing the team is because if the team submitted their provisional patent before they did than the team was the first to protect that idea. Therefore, the team’s idea is protected and they cannot get a patent on the same thing the team did.</a:t>
            </a:r>
          </a:p>
          <a:p>
            <a:pPr>
              <a:lnSpc>
                <a:spcPct val="150000"/>
              </a:lnSpc>
              <a:buFont typeface="Arial" panose="020B0604020202020204" pitchFamily="34" charset="0"/>
              <a:buChar char="•"/>
            </a:pPr>
            <a:r>
              <a:rPr lang="en-US" sz="1600" dirty="0"/>
              <a:t>You can learn more about provisional patents and patents at </a:t>
            </a:r>
            <a:r>
              <a:rPr lang="en-US" sz="1600" dirty="0">
                <a:hlinkClick r:id="rId2"/>
              </a:rPr>
              <a:t>https://www.uspto.gov/patents-getting-started/patent-basics/tyoes-patent-applications/provisional-application-patent</a:t>
            </a:r>
            <a:endParaRPr lang="en-US" sz="1600" dirty="0"/>
          </a:p>
          <a:p>
            <a:pPr>
              <a:lnSpc>
                <a:spcPct val="150000"/>
              </a:lnSpc>
              <a:buFont typeface="Wingdings" panose="05000000000000000000" pitchFamily="2" charset="2"/>
              <a:buChar char="§"/>
            </a:pPr>
            <a:endParaRPr lang="en-US" sz="1600" dirty="0"/>
          </a:p>
        </p:txBody>
      </p:sp>
      <p:sp>
        <p:nvSpPr>
          <p:cNvPr id="4" name="Footer Placeholder 3">
            <a:extLst>
              <a:ext uri="{FF2B5EF4-FFF2-40B4-BE49-F238E27FC236}">
                <a16:creationId xmlns:a16="http://schemas.microsoft.com/office/drawing/2014/main" xmlns="" id="{CF6FAE04-B7A7-419E-AC1A-D67A51DF8EE8}"/>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800EB8C9-0056-4AB6-8055-2AE688D01BC0}"/>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52479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B251D-F24A-41D8-987E-B856368EBE84}"/>
              </a:ext>
            </a:extLst>
          </p:cNvPr>
          <p:cNvSpPr>
            <a:spLocks noGrp="1"/>
          </p:cNvSpPr>
          <p:nvPr>
            <p:ph type="title"/>
          </p:nvPr>
        </p:nvSpPr>
        <p:spPr/>
        <p:txBody>
          <a:bodyPr/>
          <a:lstStyle/>
          <a:p>
            <a:r>
              <a:rPr lang="en-US" dirty="0"/>
              <a:t>Global Innovation Award Event</a:t>
            </a:r>
          </a:p>
        </p:txBody>
      </p:sp>
      <p:sp>
        <p:nvSpPr>
          <p:cNvPr id="3" name="Content Placeholder 2">
            <a:extLst>
              <a:ext uri="{FF2B5EF4-FFF2-40B4-BE49-F238E27FC236}">
                <a16:creationId xmlns:a16="http://schemas.microsoft.com/office/drawing/2014/main" xmlns="" id="{AFE449C3-85A1-4D5D-8FEA-1E01FBCD5CF2}"/>
              </a:ext>
            </a:extLst>
          </p:cNvPr>
          <p:cNvSpPr>
            <a:spLocks noGrp="1"/>
          </p:cNvSpPr>
          <p:nvPr>
            <p:ph idx="1"/>
          </p:nvPr>
        </p:nvSpPr>
        <p:spPr>
          <a:xfrm>
            <a:off x="241745" y="5028829"/>
            <a:ext cx="8681544" cy="818359"/>
          </a:xfrm>
        </p:spPr>
        <p:txBody>
          <a:bodyPr>
            <a:normAutofit lnSpcReduction="10000"/>
          </a:bodyPr>
          <a:lstStyle/>
          <a:p>
            <a:pPr marL="0" indent="0">
              <a:lnSpc>
                <a:spcPct val="150000"/>
              </a:lnSpc>
              <a:buNone/>
            </a:pPr>
            <a:r>
              <a:rPr lang="en-US" sz="1600" dirty="0"/>
              <a:t>The Global Innovation Award Event was a three day long event in June. For the first night, we set up our pit areas and had a dinner where we met teams from across the world.</a:t>
            </a:r>
          </a:p>
        </p:txBody>
      </p:sp>
      <p:sp>
        <p:nvSpPr>
          <p:cNvPr id="4" name="Footer Placeholder 3">
            <a:extLst>
              <a:ext uri="{FF2B5EF4-FFF2-40B4-BE49-F238E27FC236}">
                <a16:creationId xmlns:a16="http://schemas.microsoft.com/office/drawing/2014/main" xmlns="" id="{FE7DC0A4-1262-4635-BAC2-B64E5CADFB0D}"/>
              </a:ext>
            </a:extLst>
          </p:cNvPr>
          <p:cNvSpPr>
            <a:spLocks noGrp="1"/>
          </p:cNvSpPr>
          <p:nvPr>
            <p:ph type="ftr" sz="quarter" idx="11"/>
          </p:nvPr>
        </p:nvSpPr>
        <p:spPr>
          <a:xfrm>
            <a:off x="2773958" y="6406805"/>
            <a:ext cx="3617103" cy="365125"/>
          </a:xfrm>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B95044B9-D366-44E0-9CD9-A30EA6503705}"/>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9" name="Picture 8">
            <a:extLst>
              <a:ext uri="{FF2B5EF4-FFF2-40B4-BE49-F238E27FC236}">
                <a16:creationId xmlns:a16="http://schemas.microsoft.com/office/drawing/2014/main" xmlns="" id="{8387993A-6B95-4405-B8CA-D57043107E9C}"/>
              </a:ext>
            </a:extLst>
          </p:cNvPr>
          <p:cNvPicPr>
            <a:picLocks noChangeAspect="1"/>
          </p:cNvPicPr>
          <p:nvPr/>
        </p:nvPicPr>
        <p:blipFill>
          <a:blip r:embed="rId2"/>
          <a:stretch>
            <a:fillRect/>
          </a:stretch>
        </p:blipFill>
        <p:spPr>
          <a:xfrm>
            <a:off x="1664652" y="2131395"/>
            <a:ext cx="3584511" cy="2688383"/>
          </a:xfrm>
          <a:prstGeom prst="rect">
            <a:avLst/>
          </a:prstGeom>
        </p:spPr>
      </p:pic>
      <p:pic>
        <p:nvPicPr>
          <p:cNvPr id="11" name="Picture 10">
            <a:extLst>
              <a:ext uri="{FF2B5EF4-FFF2-40B4-BE49-F238E27FC236}">
                <a16:creationId xmlns:a16="http://schemas.microsoft.com/office/drawing/2014/main" xmlns="" id="{0A0075DD-D990-4146-8D76-B15BF292090F}"/>
              </a:ext>
            </a:extLst>
          </p:cNvPr>
          <p:cNvPicPr>
            <a:picLocks noChangeAspect="1"/>
          </p:cNvPicPr>
          <p:nvPr/>
        </p:nvPicPr>
        <p:blipFill rotWithShape="1">
          <a:blip r:embed="rId3"/>
          <a:srcRect b="6267"/>
          <a:stretch/>
        </p:blipFill>
        <p:spPr>
          <a:xfrm>
            <a:off x="5280958" y="2131395"/>
            <a:ext cx="2144547" cy="2680220"/>
          </a:xfrm>
          <a:prstGeom prst="rect">
            <a:avLst/>
          </a:prstGeom>
        </p:spPr>
      </p:pic>
    </p:spTree>
    <p:extLst>
      <p:ext uri="{BB962C8B-B14F-4D97-AF65-F5344CB8AC3E}">
        <p14:creationId xmlns:p14="http://schemas.microsoft.com/office/powerpoint/2010/main" val="3791755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E2F00-39C5-409A-AFAB-0F10424717B2}"/>
              </a:ext>
            </a:extLst>
          </p:cNvPr>
          <p:cNvSpPr>
            <a:spLocks noGrp="1"/>
          </p:cNvSpPr>
          <p:nvPr>
            <p:ph type="title"/>
          </p:nvPr>
        </p:nvSpPr>
        <p:spPr/>
        <p:txBody>
          <a:bodyPr/>
          <a:lstStyle/>
          <a:p>
            <a:r>
              <a:rPr lang="en-US" dirty="0"/>
              <a:t>Global Innovation Award Event</a:t>
            </a:r>
          </a:p>
        </p:txBody>
      </p:sp>
      <p:sp>
        <p:nvSpPr>
          <p:cNvPr id="3" name="Content Placeholder 2">
            <a:extLst>
              <a:ext uri="{FF2B5EF4-FFF2-40B4-BE49-F238E27FC236}">
                <a16:creationId xmlns:a16="http://schemas.microsoft.com/office/drawing/2014/main" xmlns="" id="{20C5FF1B-45F2-4CC9-B3D0-8DB02C71B174}"/>
              </a:ext>
            </a:extLst>
          </p:cNvPr>
          <p:cNvSpPr>
            <a:spLocks noGrp="1"/>
          </p:cNvSpPr>
          <p:nvPr>
            <p:ph idx="1"/>
          </p:nvPr>
        </p:nvSpPr>
        <p:spPr>
          <a:xfrm>
            <a:off x="381698" y="4424021"/>
            <a:ext cx="8681544" cy="1640883"/>
          </a:xfrm>
        </p:spPr>
        <p:txBody>
          <a:bodyPr/>
          <a:lstStyle/>
          <a:p>
            <a:pPr>
              <a:lnSpc>
                <a:spcPct val="150000"/>
              </a:lnSpc>
            </a:pPr>
            <a:r>
              <a:rPr lang="en-US" sz="1600" dirty="0"/>
              <a:t>For the second day, we attended multiple workshops where speakers talked about their businesses, patents, and marketing. We also did some fun activities to get to know the other teams. We had judging that day. Afterwards, we visited the United States Patent and Trademark Office to learn about patents. Dean Kamen, the founder of FIRST, gave a speech as well.</a:t>
            </a:r>
          </a:p>
          <a:p>
            <a:endParaRPr lang="en-US" dirty="0"/>
          </a:p>
        </p:txBody>
      </p:sp>
      <p:sp>
        <p:nvSpPr>
          <p:cNvPr id="4" name="Footer Placeholder 3">
            <a:extLst>
              <a:ext uri="{FF2B5EF4-FFF2-40B4-BE49-F238E27FC236}">
                <a16:creationId xmlns:a16="http://schemas.microsoft.com/office/drawing/2014/main" xmlns="" id="{C32E9CD5-F8F6-4FD8-8F24-A0F4A3B9A2C8}"/>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4842B0A0-E6C1-4608-8A68-FF87629625B4}"/>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7" name="Picture 6" descr="A group of people around each other&#10;&#10;Description generated with very high confidence">
            <a:extLst>
              <a:ext uri="{FF2B5EF4-FFF2-40B4-BE49-F238E27FC236}">
                <a16:creationId xmlns:a16="http://schemas.microsoft.com/office/drawing/2014/main" xmlns="" id="{078E0B64-EF0B-4C54-AA58-EEB224951F21}"/>
              </a:ext>
            </a:extLst>
          </p:cNvPr>
          <p:cNvPicPr>
            <a:picLocks noChangeAspect="1"/>
          </p:cNvPicPr>
          <p:nvPr/>
        </p:nvPicPr>
        <p:blipFill>
          <a:blip r:embed="rId2"/>
          <a:stretch>
            <a:fillRect/>
          </a:stretch>
        </p:blipFill>
        <p:spPr>
          <a:xfrm>
            <a:off x="2886682" y="1894259"/>
            <a:ext cx="3373016" cy="2529762"/>
          </a:xfrm>
          <a:prstGeom prst="rect">
            <a:avLst/>
          </a:prstGeom>
        </p:spPr>
      </p:pic>
    </p:spTree>
    <p:extLst>
      <p:ext uri="{BB962C8B-B14F-4D97-AF65-F5344CB8AC3E}">
        <p14:creationId xmlns:p14="http://schemas.microsoft.com/office/powerpoint/2010/main" val="276315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80CDE-5EB1-4FF2-B2BC-13DDCE4F56D4}"/>
              </a:ext>
            </a:extLst>
          </p:cNvPr>
          <p:cNvSpPr>
            <a:spLocks noGrp="1"/>
          </p:cNvSpPr>
          <p:nvPr>
            <p:ph type="title"/>
          </p:nvPr>
        </p:nvSpPr>
        <p:spPr/>
        <p:txBody>
          <a:bodyPr/>
          <a:lstStyle/>
          <a:p>
            <a:r>
              <a:rPr lang="en-US" dirty="0"/>
              <a:t>Global Innovation Award Event</a:t>
            </a:r>
          </a:p>
        </p:txBody>
      </p:sp>
      <p:sp>
        <p:nvSpPr>
          <p:cNvPr id="3" name="Content Placeholder 2">
            <a:extLst>
              <a:ext uri="{FF2B5EF4-FFF2-40B4-BE49-F238E27FC236}">
                <a16:creationId xmlns:a16="http://schemas.microsoft.com/office/drawing/2014/main" xmlns="" id="{E37D70C5-9F06-4461-8DBB-FD9500651795}"/>
              </a:ext>
            </a:extLst>
          </p:cNvPr>
          <p:cNvSpPr>
            <a:spLocks noGrp="1"/>
          </p:cNvSpPr>
          <p:nvPr>
            <p:ph idx="1"/>
          </p:nvPr>
        </p:nvSpPr>
        <p:spPr>
          <a:xfrm>
            <a:off x="325714" y="5283718"/>
            <a:ext cx="8681544" cy="927375"/>
          </a:xfrm>
        </p:spPr>
        <p:txBody>
          <a:bodyPr/>
          <a:lstStyle/>
          <a:p>
            <a:pPr>
              <a:lnSpc>
                <a:spcPct val="150000"/>
              </a:lnSpc>
            </a:pPr>
            <a:r>
              <a:rPr lang="en-US" sz="1600" dirty="0"/>
              <a:t>For the third day, we attended some workshops. We became Innovation Ambassadors. We then traveled to the Shakespeare Theater where they announced the winner of the Global Innovation Award.</a:t>
            </a:r>
          </a:p>
          <a:p>
            <a:endParaRPr lang="en-US" dirty="0"/>
          </a:p>
        </p:txBody>
      </p:sp>
      <p:sp>
        <p:nvSpPr>
          <p:cNvPr id="4" name="Footer Placeholder 3">
            <a:extLst>
              <a:ext uri="{FF2B5EF4-FFF2-40B4-BE49-F238E27FC236}">
                <a16:creationId xmlns:a16="http://schemas.microsoft.com/office/drawing/2014/main" xmlns="" id="{04EF19F9-9662-44EC-854C-609ACD07A870}"/>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C510B82D-8C65-47AF-A57C-A399B2A6AAEC}"/>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a:extLst>
              <a:ext uri="{FF2B5EF4-FFF2-40B4-BE49-F238E27FC236}">
                <a16:creationId xmlns:a16="http://schemas.microsoft.com/office/drawing/2014/main" xmlns="" id="{F3B0337C-14F0-4454-BEAF-8E850F5216D1}"/>
              </a:ext>
            </a:extLst>
          </p:cNvPr>
          <p:cNvPicPr>
            <a:picLocks noChangeAspect="1"/>
          </p:cNvPicPr>
          <p:nvPr/>
        </p:nvPicPr>
        <p:blipFill>
          <a:blip r:embed="rId2"/>
          <a:stretch>
            <a:fillRect/>
          </a:stretch>
        </p:blipFill>
        <p:spPr>
          <a:xfrm>
            <a:off x="1735229" y="1899032"/>
            <a:ext cx="5862514" cy="3297664"/>
          </a:xfrm>
          <a:prstGeom prst="rect">
            <a:avLst/>
          </a:prstGeom>
        </p:spPr>
      </p:pic>
    </p:spTree>
    <p:extLst>
      <p:ext uri="{BB962C8B-B14F-4D97-AF65-F5344CB8AC3E}">
        <p14:creationId xmlns:p14="http://schemas.microsoft.com/office/powerpoint/2010/main" val="254329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GIA First Place Winner 2013</a:t>
            </a:r>
            <a:endParaRPr lang="en-US" dirty="0"/>
          </a:p>
        </p:txBody>
      </p:sp>
      <p:sp>
        <p:nvSpPr>
          <p:cNvPr id="3" name="Content Placeholder 2"/>
          <p:cNvSpPr>
            <a:spLocks noGrp="1"/>
          </p:cNvSpPr>
          <p:nvPr>
            <p:ph idx="1"/>
          </p:nvPr>
        </p:nvSpPr>
        <p:spPr>
          <a:xfrm>
            <a:off x="241739" y="2016736"/>
            <a:ext cx="3971446" cy="3852358"/>
          </a:xfrm>
        </p:spPr>
        <p:txBody>
          <a:bodyPr/>
          <a:lstStyle/>
          <a:p>
            <a:r>
              <a:rPr lang="en-US" b="1" dirty="0" smtClean="0"/>
              <a:t>“WINNING </a:t>
            </a:r>
            <a:r>
              <a:rPr lang="en-US" b="1" dirty="0"/>
              <a:t>TEAM, NeXT GEN</a:t>
            </a:r>
            <a:r>
              <a:rPr lang="en-US" dirty="0"/>
              <a:t> – The “Gramma-</a:t>
            </a:r>
            <a:r>
              <a:rPr lang="en-US" dirty="0" err="1"/>
              <a:t>Jamma</a:t>
            </a:r>
            <a:r>
              <a:rPr lang="en-US" dirty="0"/>
              <a:t>” is an assistive device that helps seniors pick up pills or other small objects that are difficult to retrieve with a conventional claw or magnetic-type device. The “Gramma-</a:t>
            </a:r>
            <a:r>
              <a:rPr lang="en-US" dirty="0" err="1"/>
              <a:t>Jamma</a:t>
            </a:r>
            <a:r>
              <a:rPr lang="en-US" dirty="0"/>
              <a:t>” is based on the same technology being used to produce universal grippers for robotic manipulators</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8/13/2017)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Picture 5"/>
          <p:cNvPicPr>
            <a:picLocks noChangeAspect="1"/>
          </p:cNvPicPr>
          <p:nvPr/>
        </p:nvPicPr>
        <p:blipFill>
          <a:blip r:embed="rId2"/>
          <a:stretch>
            <a:fillRect/>
          </a:stretch>
        </p:blipFill>
        <p:spPr>
          <a:xfrm>
            <a:off x="4534162" y="2148068"/>
            <a:ext cx="4389120" cy="3035808"/>
          </a:xfrm>
          <a:prstGeom prst="rect">
            <a:avLst/>
          </a:prstGeom>
        </p:spPr>
      </p:pic>
      <p:sp>
        <p:nvSpPr>
          <p:cNvPr id="7" name="TextBox 6"/>
          <p:cNvSpPr txBox="1"/>
          <p:nvPr/>
        </p:nvSpPr>
        <p:spPr>
          <a:xfrm>
            <a:off x="138896" y="5463251"/>
            <a:ext cx="8270467" cy="646331"/>
          </a:xfrm>
          <a:prstGeom prst="rect">
            <a:avLst/>
          </a:prstGeom>
          <a:noFill/>
        </p:spPr>
        <p:txBody>
          <a:bodyPr wrap="square" rtlCol="0">
            <a:spAutoFit/>
          </a:bodyPr>
          <a:lstStyle/>
          <a:p>
            <a:r>
              <a:rPr lang="en-US"/>
              <a:t>Source: http://</a:t>
            </a:r>
            <a:r>
              <a:rPr lang="en-US" dirty="0" err="1"/>
              <a:t>www.businesswire.com</a:t>
            </a:r>
            <a:r>
              <a:rPr lang="en-US" dirty="0"/>
              <a:t>/news/home/20130618006831/</a:t>
            </a:r>
            <a:r>
              <a:rPr lang="en-US" dirty="0" err="1"/>
              <a:t>en</a:t>
            </a:r>
            <a:r>
              <a:rPr lang="en-US" dirty="0"/>
              <a:t>/Kid-Inventors-Win-20000-Prize-Creating-Device</a:t>
            </a:r>
          </a:p>
        </p:txBody>
      </p:sp>
    </p:spTree>
    <p:extLst>
      <p:ext uri="{BB962C8B-B14F-4D97-AF65-F5344CB8AC3E}">
        <p14:creationId xmlns:p14="http://schemas.microsoft.com/office/powerpoint/2010/main" val="89204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241739" y="1845734"/>
            <a:ext cx="8681544" cy="4023360"/>
          </a:xfrm>
        </p:spPr>
        <p:txBody>
          <a:bodyPr>
            <a:normAutofit/>
          </a:bodyPr>
          <a:lstStyle/>
          <a:p>
            <a:pPr marL="0" indent="0">
              <a:buNone/>
            </a:pPr>
            <a:r>
              <a:rPr lang="en-US" dirty="0"/>
              <a:t>This lesson was written by Team 3659 NeXT GEN. It has been shared with permission with EV3Lessons.com</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379" t="11606" r="9183" b="11463"/>
          <a:stretch/>
        </p:blipFill>
        <p:spPr>
          <a:xfrm>
            <a:off x="241739" y="3250012"/>
            <a:ext cx="8620008" cy="2087099"/>
          </a:xfrm>
          <a:prstGeom prst="rect">
            <a:avLst/>
          </a:prstGeom>
        </p:spPr>
      </p:pic>
      <p:pic>
        <p:nvPicPr>
          <p:cNvPr id="10" name="Picture 9">
            <a:extLst>
              <a:ext uri="{FF2B5EF4-FFF2-40B4-BE49-F238E27FC236}">
                <a16:creationId xmlns:a16="http://schemas.microsoft.com/office/drawing/2014/main" xmlns="" id="{A58CEA5D-C842-4693-B0A9-A8BB8F90A402}"/>
              </a:ext>
            </a:extLst>
          </p:cNvPr>
          <p:cNvPicPr>
            <a:picLocks noChangeAspect="1"/>
          </p:cNvPicPr>
          <p:nvPr/>
        </p:nvPicPr>
        <p:blipFill>
          <a:blip r:embed="rId3"/>
          <a:stretch>
            <a:fillRect/>
          </a:stretch>
        </p:blipFill>
        <p:spPr>
          <a:xfrm>
            <a:off x="4320000" y="2326985"/>
            <a:ext cx="3105344" cy="782087"/>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20A84-70CA-4260-B3F9-B1E534867174}"/>
              </a:ext>
            </a:extLst>
          </p:cNvPr>
          <p:cNvSpPr>
            <a:spLocks noGrp="1"/>
          </p:cNvSpPr>
          <p:nvPr>
            <p:ph type="title"/>
          </p:nvPr>
        </p:nvSpPr>
        <p:spPr/>
        <p:txBody>
          <a:bodyPr/>
          <a:lstStyle/>
          <a:p>
            <a:r>
              <a:rPr lang="en-US" dirty="0" smtClean="0"/>
              <a:t>Nomination for GIA</a:t>
            </a:r>
            <a:endParaRPr lang="en-US" dirty="0"/>
          </a:p>
        </p:txBody>
      </p:sp>
      <p:sp>
        <p:nvSpPr>
          <p:cNvPr id="3" name="Content Placeholder 2">
            <a:extLst>
              <a:ext uri="{FF2B5EF4-FFF2-40B4-BE49-F238E27FC236}">
                <a16:creationId xmlns:a16="http://schemas.microsoft.com/office/drawing/2014/main" xmlns="" id="{B377B29E-98B4-4DAD-839C-1184232EA84F}"/>
              </a:ext>
            </a:extLst>
          </p:cNvPr>
          <p:cNvSpPr>
            <a:spLocks noGrp="1"/>
          </p:cNvSpPr>
          <p:nvPr>
            <p:ph idx="1"/>
          </p:nvPr>
        </p:nvSpPr>
        <p:spPr>
          <a:xfrm>
            <a:off x="325821" y="2155789"/>
            <a:ext cx="4361926" cy="3877149"/>
          </a:xfrm>
        </p:spPr>
        <p:txBody>
          <a:bodyPr>
            <a:normAutofit fontScale="85000" lnSpcReduction="20000"/>
          </a:bodyPr>
          <a:lstStyle/>
          <a:p>
            <a:pPr>
              <a:lnSpc>
                <a:spcPct val="150000"/>
              </a:lnSpc>
              <a:buFont typeface="Arial" panose="020B0604020202020204" pitchFamily="34" charset="0"/>
              <a:buChar char="•"/>
            </a:pPr>
            <a:r>
              <a:rPr lang="en-US" sz="1600" dirty="0"/>
              <a:t> Most regions nominate their top-ranked team in the Innovative Solution Award from their State/Championship event. </a:t>
            </a:r>
          </a:p>
          <a:p>
            <a:pPr>
              <a:lnSpc>
                <a:spcPct val="150000"/>
              </a:lnSpc>
              <a:buFont typeface="Arial" panose="020B0604020202020204" pitchFamily="34" charset="0"/>
              <a:buChar char="•"/>
            </a:pPr>
            <a:r>
              <a:rPr lang="en-US" sz="1600" dirty="0"/>
              <a:t> We were nominated from the Maryland State Championship at University of Maryland Baltimore County. We found out that we were nominated when our coach received an email from FIRST.</a:t>
            </a:r>
          </a:p>
          <a:p>
            <a:pPr>
              <a:lnSpc>
                <a:spcPct val="150000"/>
              </a:lnSpc>
              <a:buFont typeface="Arial" panose="020B0604020202020204" pitchFamily="34" charset="0"/>
              <a:buChar char="•"/>
            </a:pPr>
            <a:r>
              <a:rPr lang="en-US" sz="1600" dirty="0"/>
              <a:t> If you need more information about how your team can be nominated for the first LEGO League Global Innovation Award, visit </a:t>
            </a:r>
            <a:r>
              <a:rPr lang="en-US" sz="1600" dirty="0">
                <a:hlinkClick r:id="rId2"/>
              </a:rPr>
              <a:t>https://www.firstinspires.org/robotics/fll/global-innovation</a:t>
            </a:r>
            <a:endParaRPr lang="en-US" sz="1600" dirty="0"/>
          </a:p>
          <a:p>
            <a:pPr marL="0" indent="0">
              <a:buNone/>
            </a:pPr>
            <a:endParaRPr lang="en-US" dirty="0"/>
          </a:p>
        </p:txBody>
      </p:sp>
      <p:sp>
        <p:nvSpPr>
          <p:cNvPr id="4" name="Footer Placeholder 3">
            <a:extLst>
              <a:ext uri="{FF2B5EF4-FFF2-40B4-BE49-F238E27FC236}">
                <a16:creationId xmlns:a16="http://schemas.microsoft.com/office/drawing/2014/main" xmlns="" id="{0740746C-5A6A-47D2-B694-C69CA684AFC0}"/>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AFB2F7EB-75AE-4B1F-9CB7-980A8F0971CA}"/>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7" name="Picture 6">
            <a:extLst>
              <a:ext uri="{FF2B5EF4-FFF2-40B4-BE49-F238E27FC236}">
                <a16:creationId xmlns:a16="http://schemas.microsoft.com/office/drawing/2014/main" xmlns="" id="{6C910D48-0D58-4F0B-A197-B211B41F87F8}"/>
              </a:ext>
            </a:extLst>
          </p:cNvPr>
          <p:cNvPicPr>
            <a:picLocks noChangeAspect="1"/>
          </p:cNvPicPr>
          <p:nvPr/>
        </p:nvPicPr>
        <p:blipFill rotWithShape="1">
          <a:blip r:embed="rId3"/>
          <a:srcRect l="9694" t="2620" r="1261" b="6768"/>
          <a:stretch/>
        </p:blipFill>
        <p:spPr>
          <a:xfrm>
            <a:off x="4791918" y="2430684"/>
            <a:ext cx="3946967" cy="2673752"/>
          </a:xfrm>
          <a:prstGeom prst="rect">
            <a:avLst/>
          </a:prstGeom>
        </p:spPr>
      </p:pic>
    </p:spTree>
    <p:extLst>
      <p:ext uri="{BB962C8B-B14F-4D97-AF65-F5344CB8AC3E}">
        <p14:creationId xmlns:p14="http://schemas.microsoft.com/office/powerpoint/2010/main" val="32944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8FD20-BB00-4617-A0F6-87B48C5FC6AF}"/>
              </a:ext>
            </a:extLst>
          </p:cNvPr>
          <p:cNvSpPr>
            <a:spLocks noGrp="1"/>
          </p:cNvSpPr>
          <p:nvPr>
            <p:ph type="title"/>
          </p:nvPr>
        </p:nvSpPr>
        <p:spPr/>
        <p:txBody>
          <a:bodyPr/>
          <a:lstStyle/>
          <a:p>
            <a:r>
              <a:rPr lang="en-US" dirty="0"/>
              <a:t>Application Process</a:t>
            </a:r>
          </a:p>
        </p:txBody>
      </p:sp>
      <p:sp>
        <p:nvSpPr>
          <p:cNvPr id="3" name="Content Placeholder 2">
            <a:extLst>
              <a:ext uri="{FF2B5EF4-FFF2-40B4-BE49-F238E27FC236}">
                <a16:creationId xmlns:a16="http://schemas.microsoft.com/office/drawing/2014/main" xmlns="" id="{13B020DC-457A-4256-91D1-97F56FF5FA3E}"/>
              </a:ext>
            </a:extLst>
          </p:cNvPr>
          <p:cNvSpPr>
            <a:spLocks noGrp="1"/>
          </p:cNvSpPr>
          <p:nvPr>
            <p:ph idx="1"/>
          </p:nvPr>
        </p:nvSpPr>
        <p:spPr>
          <a:xfrm>
            <a:off x="216964" y="1845734"/>
            <a:ext cx="8706318" cy="4023360"/>
          </a:xfrm>
        </p:spPr>
        <p:txBody>
          <a:bodyPr>
            <a:normAutofit/>
          </a:bodyPr>
          <a:lstStyle/>
          <a:p>
            <a:pPr>
              <a:lnSpc>
                <a:spcPct val="150000"/>
              </a:lnSpc>
              <a:buFont typeface="Wingdings" panose="05000000000000000000" pitchFamily="2" charset="2"/>
              <a:buChar char="§"/>
            </a:pPr>
            <a:r>
              <a:rPr lang="en-US" sz="1600" dirty="0"/>
              <a:t> </a:t>
            </a:r>
            <a:r>
              <a:rPr lang="en-US" sz="1600" dirty="0" smtClean="0"/>
              <a:t>After nomination, </a:t>
            </a:r>
            <a:r>
              <a:rPr lang="en-US" sz="1600" dirty="0" smtClean="0"/>
              <a:t>we </a:t>
            </a:r>
            <a:r>
              <a:rPr lang="en-US" sz="1600" dirty="0"/>
              <a:t>had to fill out an application which was due at the end of March. </a:t>
            </a:r>
            <a:endParaRPr lang="en-US" sz="1600" dirty="0" smtClean="0"/>
          </a:p>
          <a:p>
            <a:pPr>
              <a:lnSpc>
                <a:spcPct val="150000"/>
              </a:lnSpc>
              <a:buFont typeface="Wingdings" panose="05000000000000000000" pitchFamily="2" charset="2"/>
              <a:buChar char="§"/>
            </a:pPr>
            <a:r>
              <a:rPr lang="en-US" sz="1600" dirty="0"/>
              <a:t> </a:t>
            </a:r>
            <a:r>
              <a:rPr lang="en-US" sz="1600" dirty="0" smtClean="0"/>
              <a:t>The </a:t>
            </a:r>
            <a:r>
              <a:rPr lang="en-US" sz="1600" dirty="0"/>
              <a:t>application would be judged to determine whether we were one of the twenty semi-finalists in the world for the Global Innovation Award. If so, we would be invited to the Global Innovation Award Event in Washington, D.C. in June. </a:t>
            </a:r>
            <a:endParaRPr lang="en-US" sz="1600" dirty="0" smtClean="0"/>
          </a:p>
          <a:p>
            <a:pPr>
              <a:lnSpc>
                <a:spcPct val="150000"/>
              </a:lnSpc>
              <a:buFont typeface="Wingdings" panose="05000000000000000000" pitchFamily="2" charset="2"/>
              <a:buChar char="§"/>
            </a:pPr>
            <a:r>
              <a:rPr lang="en-US" sz="1600" dirty="0"/>
              <a:t> </a:t>
            </a:r>
            <a:r>
              <a:rPr lang="en-US" sz="1600" dirty="0" smtClean="0"/>
              <a:t>There </a:t>
            </a:r>
            <a:r>
              <a:rPr lang="en-US" sz="1600" dirty="0"/>
              <a:t>are four categories in the application: Problem Identification, Innovation, Solution Development, and Implementation.</a:t>
            </a:r>
          </a:p>
          <a:p>
            <a:pPr>
              <a:lnSpc>
                <a:spcPct val="150000"/>
              </a:lnSpc>
              <a:buFont typeface="Wingdings" panose="05000000000000000000" pitchFamily="2" charset="2"/>
              <a:buChar char="§"/>
            </a:pPr>
            <a:r>
              <a:rPr lang="en-US" sz="1600" dirty="0"/>
              <a:t> We also had to write a Team Description and a Public Innovative Solution Description to be listed on the FIRST LEGO League Global Innovation Award website. These are not reviewed by judges, but it is helpful to find out about the other teams and their solutions.</a:t>
            </a:r>
          </a:p>
          <a:p>
            <a:pPr marL="0" indent="0">
              <a:lnSpc>
                <a:spcPct val="150000"/>
              </a:lnSpc>
              <a:buNone/>
            </a:pPr>
            <a:endParaRPr lang="en-US" sz="1600" dirty="0"/>
          </a:p>
        </p:txBody>
      </p:sp>
      <p:sp>
        <p:nvSpPr>
          <p:cNvPr id="4" name="Footer Placeholder 3">
            <a:extLst>
              <a:ext uri="{FF2B5EF4-FFF2-40B4-BE49-F238E27FC236}">
                <a16:creationId xmlns:a16="http://schemas.microsoft.com/office/drawing/2014/main" xmlns="" id="{47C52566-8434-45E1-80D4-4077793DD10C}"/>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335A1FA6-7DF9-49B2-851D-A60307485A44}"/>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7214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6B2D6-210B-4784-BA87-0E92F3C174FB}"/>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xmlns="" id="{48E36AA5-28E3-4749-9659-61530C4E2F6E}"/>
              </a:ext>
            </a:extLst>
          </p:cNvPr>
          <p:cNvSpPr>
            <a:spLocks noGrp="1"/>
          </p:cNvSpPr>
          <p:nvPr>
            <p:ph idx="1"/>
          </p:nvPr>
        </p:nvSpPr>
        <p:spPr>
          <a:xfrm>
            <a:off x="241739" y="1845734"/>
            <a:ext cx="4874271" cy="4023360"/>
          </a:xfrm>
        </p:spPr>
        <p:txBody>
          <a:bodyPr>
            <a:normAutofit fontScale="92500" lnSpcReduction="20000"/>
          </a:bodyPr>
          <a:lstStyle/>
          <a:p>
            <a:pPr>
              <a:lnSpc>
                <a:spcPct val="150000"/>
              </a:lnSpc>
            </a:pPr>
            <a:r>
              <a:rPr lang="en-US" sz="1600" dirty="0" smtClean="0"/>
              <a:t>There are </a:t>
            </a:r>
            <a:r>
              <a:rPr lang="en-US" sz="1600" dirty="0"/>
              <a:t>four </a:t>
            </a:r>
            <a:r>
              <a:rPr lang="en-US" sz="1600" dirty="0" smtClean="0"/>
              <a:t>sections on the </a:t>
            </a:r>
            <a:r>
              <a:rPr lang="en-US" sz="1600" dirty="0" smtClean="0"/>
              <a:t>rubric Global </a:t>
            </a:r>
            <a:r>
              <a:rPr lang="en-US" sz="1600" dirty="0"/>
              <a:t>Innovation Award Rubric, </a:t>
            </a:r>
            <a:endParaRPr lang="en-US" sz="1600" dirty="0"/>
          </a:p>
          <a:p>
            <a:pPr>
              <a:lnSpc>
                <a:spcPct val="150000"/>
              </a:lnSpc>
            </a:pPr>
            <a:r>
              <a:rPr lang="en-US" sz="1600" b="1" dirty="0">
                <a:solidFill>
                  <a:srgbClr val="FF0000"/>
                </a:solidFill>
              </a:rPr>
              <a:t>Problem Identification: </a:t>
            </a:r>
            <a:r>
              <a:rPr lang="en-US" sz="1600" dirty="0"/>
              <a:t>Clear definition of the problem being </a:t>
            </a:r>
            <a:r>
              <a:rPr lang="en-US" sz="1600" dirty="0" smtClean="0"/>
              <a:t>studied</a:t>
            </a:r>
          </a:p>
          <a:p>
            <a:pPr lvl="1">
              <a:lnSpc>
                <a:spcPct val="150000"/>
              </a:lnSpc>
            </a:pPr>
            <a:r>
              <a:rPr lang="en-US" sz="1200" dirty="0" smtClean="0"/>
              <a:t>The </a:t>
            </a:r>
            <a:r>
              <a:rPr lang="en-US" sz="1200" dirty="0"/>
              <a:t>team has to clearly explain the problem they chose to solve. However, it must be detailed enough to understand why it is a problem.</a:t>
            </a:r>
          </a:p>
          <a:p>
            <a:pPr>
              <a:lnSpc>
                <a:spcPct val="150000"/>
              </a:lnSpc>
            </a:pPr>
            <a:r>
              <a:rPr lang="en-US" sz="1600" b="1" dirty="0">
                <a:solidFill>
                  <a:srgbClr val="FF0000"/>
                </a:solidFill>
              </a:rPr>
              <a:t>Innovation: </a:t>
            </a:r>
            <a:r>
              <a:rPr lang="en-US" sz="1600" dirty="0"/>
              <a:t>Degree to which the team’s solution makes life better by improving existing options, developing a new application of existing ideas, or solving the problem in a completely new </a:t>
            </a:r>
            <a:r>
              <a:rPr lang="en-US" sz="1600" dirty="0" smtClean="0"/>
              <a:t>way</a:t>
            </a:r>
          </a:p>
          <a:p>
            <a:pPr lvl="1">
              <a:lnSpc>
                <a:spcPct val="150000"/>
              </a:lnSpc>
            </a:pPr>
            <a:r>
              <a:rPr lang="en-US" sz="1200" dirty="0" smtClean="0"/>
              <a:t>The </a:t>
            </a:r>
            <a:r>
              <a:rPr lang="en-US" sz="1200" dirty="0"/>
              <a:t>team needs to explain why their solution is original, innovative, and will have a large impact on others.</a:t>
            </a:r>
          </a:p>
        </p:txBody>
      </p:sp>
      <p:sp>
        <p:nvSpPr>
          <p:cNvPr id="4" name="Footer Placeholder 3">
            <a:extLst>
              <a:ext uri="{FF2B5EF4-FFF2-40B4-BE49-F238E27FC236}">
                <a16:creationId xmlns:a16="http://schemas.microsoft.com/office/drawing/2014/main" xmlns="" id="{63C17151-E14B-42D6-B396-8A67316B7A7A}"/>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D2017726-AD16-4226-8A68-94C4EBD8825D}"/>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a:blip r:embed="rId2"/>
          <a:stretch>
            <a:fillRect/>
          </a:stretch>
        </p:blipFill>
        <p:spPr>
          <a:xfrm>
            <a:off x="5327891" y="2071868"/>
            <a:ext cx="3816109" cy="2862082"/>
          </a:xfrm>
          <a:prstGeom prst="rect">
            <a:avLst/>
          </a:prstGeom>
        </p:spPr>
      </p:pic>
      <p:sp>
        <p:nvSpPr>
          <p:cNvPr id="7" name="TextBox 6"/>
          <p:cNvSpPr txBox="1"/>
          <p:nvPr/>
        </p:nvSpPr>
        <p:spPr>
          <a:xfrm>
            <a:off x="5327891" y="5254906"/>
            <a:ext cx="3376271" cy="707886"/>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Tree>
    <p:extLst>
      <p:ext uri="{BB962C8B-B14F-4D97-AF65-F5344CB8AC3E}">
        <p14:creationId xmlns:p14="http://schemas.microsoft.com/office/powerpoint/2010/main" val="205641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xmlns="" id="{76DCCC5B-C058-4FE5-8A04-71761AF559FA}"/>
              </a:ext>
            </a:extLst>
          </p:cNvPr>
          <p:cNvSpPr>
            <a:spLocks noGrp="1"/>
          </p:cNvSpPr>
          <p:nvPr>
            <p:ph idx="1"/>
          </p:nvPr>
        </p:nvSpPr>
        <p:spPr>
          <a:xfrm>
            <a:off x="241739" y="1840895"/>
            <a:ext cx="8681544" cy="4500637"/>
          </a:xfrm>
        </p:spPr>
        <p:txBody>
          <a:bodyPr>
            <a:normAutofit fontScale="92500"/>
          </a:bodyPr>
          <a:lstStyle/>
          <a:p>
            <a:pPr>
              <a:lnSpc>
                <a:spcPct val="150000"/>
              </a:lnSpc>
            </a:pPr>
            <a:r>
              <a:rPr lang="en-US" sz="1700" b="1" dirty="0">
                <a:solidFill>
                  <a:srgbClr val="FF0000"/>
                </a:solidFill>
              </a:rPr>
              <a:t>Solution Development: </a:t>
            </a:r>
            <a:r>
              <a:rPr lang="en-US" sz="1700" dirty="0"/>
              <a:t>Use of a systematic process to develop the solution, where alternative solutions are considered and narrowed, the chosen solution is evaluated and improved, feasibility of process solutions assessed </a:t>
            </a:r>
            <a:r>
              <a:rPr lang="en-US" sz="1700" i="1" dirty="0"/>
              <a:t>(</a:t>
            </a:r>
            <a:r>
              <a:rPr lang="en-US" sz="1700" b="1" i="1" dirty="0"/>
              <a:t>Exemplary: </a:t>
            </a:r>
            <a:r>
              <a:rPr lang="en-US" sz="1700" i="1" dirty="0"/>
              <a:t>Clear, very </a:t>
            </a:r>
            <a:r>
              <a:rPr lang="en-US" sz="1700" i="1" dirty="0" smtClean="0"/>
              <a:t>detailed)</a:t>
            </a:r>
          </a:p>
          <a:p>
            <a:pPr lvl="1">
              <a:lnSpc>
                <a:spcPct val="150000"/>
              </a:lnSpc>
            </a:pPr>
            <a:r>
              <a:rPr lang="en-US" sz="1300" dirty="0" smtClean="0"/>
              <a:t>The </a:t>
            </a:r>
            <a:r>
              <a:rPr lang="en-US" sz="1300" dirty="0"/>
              <a:t>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r>
              <a:rPr lang="en-US" sz="1700" b="1" dirty="0">
                <a:solidFill>
                  <a:srgbClr val="FF0000"/>
                </a:solidFill>
              </a:rPr>
              <a:t>Implementation: </a:t>
            </a:r>
            <a:r>
              <a:rPr lang="en-US" sz="1700" dirty="0"/>
              <a:t>Consideration of factors for implementation (such as cost, ease of manufacturing, etc.) </a:t>
            </a:r>
            <a:r>
              <a:rPr lang="en-US" sz="1700" i="1" dirty="0"/>
              <a:t>(</a:t>
            </a:r>
            <a:r>
              <a:rPr lang="en-US" sz="1700" b="1" i="1" dirty="0"/>
              <a:t>Exemplary: </a:t>
            </a:r>
            <a:r>
              <a:rPr lang="en-US" sz="1700" i="1" dirty="0"/>
              <a:t>Original solution/application with the potential to add significant </a:t>
            </a:r>
            <a:r>
              <a:rPr lang="en-US" sz="1700" i="1" dirty="0" smtClean="0"/>
              <a:t>value)</a:t>
            </a:r>
            <a:endParaRPr lang="en-US" sz="1700" dirty="0"/>
          </a:p>
          <a:p>
            <a:pPr lvl="1">
              <a:lnSpc>
                <a:spcPct val="150000"/>
              </a:lnSpc>
            </a:pPr>
            <a:r>
              <a:rPr lang="en-US" sz="1300" dirty="0" smtClean="0"/>
              <a:t>The </a:t>
            </a:r>
            <a:r>
              <a:rPr lang="en-US" sz="1300" dirty="0"/>
              <a:t>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p>
          <a:p>
            <a:endParaRPr lang="en-US" dirty="0"/>
          </a:p>
        </p:txBody>
      </p:sp>
      <p:sp>
        <p:nvSpPr>
          <p:cNvPr id="4" name="Footer Placeholder 3">
            <a:extLst>
              <a:ext uri="{FF2B5EF4-FFF2-40B4-BE49-F238E27FC236}">
                <a16:creationId xmlns:a16="http://schemas.microsoft.com/office/drawing/2014/main" xmlns="" id="{B3AB935C-693A-4BE4-93FC-C400F802D784}"/>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D97B9E76-AACB-4EDF-ADF8-CC085E634338}"/>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80782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D1430-BA57-431C-A84E-242FDB5AA3AD}"/>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xmlns="" id="{043D9582-47D3-4FA4-9540-EE0F678E9FA6}"/>
              </a:ext>
            </a:extLst>
          </p:cNvPr>
          <p:cNvSpPr>
            <a:spLocks noGrp="1"/>
          </p:cNvSpPr>
          <p:nvPr>
            <p:ph idx="1"/>
          </p:nvPr>
        </p:nvSpPr>
        <p:spPr/>
        <p:txBody>
          <a:bodyPr>
            <a:normAutofit/>
          </a:bodyPr>
          <a:lstStyle/>
          <a:p>
            <a:pPr>
              <a:lnSpc>
                <a:spcPct val="150000"/>
              </a:lnSpc>
            </a:pPr>
            <a:r>
              <a:rPr lang="en-US" sz="1600" dirty="0"/>
              <a:t>A unique section on the FIRST LEGO League Global Innovation Award rubric:</a:t>
            </a:r>
          </a:p>
          <a:p>
            <a:pPr>
              <a:lnSpc>
                <a:spcPct val="150000"/>
              </a:lnSpc>
            </a:pPr>
            <a:r>
              <a:rPr lang="en-US" sz="1600" b="1" dirty="0">
                <a:solidFill>
                  <a:srgbClr val="FF0000"/>
                </a:solidFill>
              </a:rPr>
              <a:t>Motivation to Implement: </a:t>
            </a:r>
            <a:r>
              <a:rPr lang="en-US" sz="1600" dirty="0"/>
              <a:t>Team demonstrates motivation to implement (clear idea of a next step(s) to make a reality; or consultation with a professional for advice beyond production, such as business, marketing, design, etc.; or demonstrates strong desires to see the end user’s problem improve with this solution </a:t>
            </a:r>
            <a:r>
              <a:rPr lang="en-US" sz="1600" i="1" dirty="0"/>
              <a:t>(This section is just checked by the judges if the team demonstrated the </a:t>
            </a:r>
            <a:r>
              <a:rPr lang="en-US" sz="1600" i="1" dirty="0" smtClean="0"/>
              <a:t>skill)</a:t>
            </a:r>
          </a:p>
          <a:p>
            <a:pPr lvl="1">
              <a:lnSpc>
                <a:spcPct val="150000"/>
              </a:lnSpc>
            </a:pPr>
            <a:r>
              <a:rPr lang="en-US" sz="1200" dirty="0" smtClean="0"/>
              <a:t>The </a:t>
            </a:r>
            <a:r>
              <a:rPr lang="en-US" sz="1200" dirty="0"/>
              <a:t>team must be committed to following through with their marketing plan and the continuation of their project for possibly years. Research about marketing, provisional patents, and patents. Discuss how far the team is willing to go with their project.</a:t>
            </a:r>
          </a:p>
        </p:txBody>
      </p:sp>
      <p:sp>
        <p:nvSpPr>
          <p:cNvPr id="4" name="Footer Placeholder 3">
            <a:extLst>
              <a:ext uri="{FF2B5EF4-FFF2-40B4-BE49-F238E27FC236}">
                <a16:creationId xmlns:a16="http://schemas.microsoft.com/office/drawing/2014/main" xmlns="" id="{CDA69788-68D3-462F-B9F9-E14363F3738C}"/>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0346BB77-1AED-42BE-9A73-C575BE931247}"/>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8120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81FB8-CDB2-48B0-BFBE-2725AFD26493}"/>
              </a:ext>
            </a:extLst>
          </p:cNvPr>
          <p:cNvSpPr>
            <a:spLocks noGrp="1"/>
          </p:cNvSpPr>
          <p:nvPr>
            <p:ph type="title"/>
          </p:nvPr>
        </p:nvSpPr>
        <p:spPr/>
        <p:txBody>
          <a:bodyPr/>
          <a:lstStyle/>
          <a:p>
            <a:r>
              <a:rPr lang="en-US" dirty="0"/>
              <a:t>Application: </a:t>
            </a:r>
            <a:r>
              <a:rPr lang="en-US" dirty="0" smtClean="0"/>
              <a:t/>
            </a:r>
            <a:br>
              <a:rPr lang="en-US" dirty="0" smtClean="0"/>
            </a:br>
            <a:r>
              <a:rPr lang="en-US" dirty="0" smtClean="0"/>
              <a:t>Problem </a:t>
            </a:r>
            <a:r>
              <a:rPr lang="en-US" dirty="0"/>
              <a:t>Identification Category</a:t>
            </a:r>
          </a:p>
        </p:txBody>
      </p:sp>
      <p:sp>
        <p:nvSpPr>
          <p:cNvPr id="3" name="Content Placeholder 2">
            <a:extLst>
              <a:ext uri="{FF2B5EF4-FFF2-40B4-BE49-F238E27FC236}">
                <a16:creationId xmlns:a16="http://schemas.microsoft.com/office/drawing/2014/main" xmlns="" id="{83140F35-D52F-4C36-9E4C-411B8B1E6135}"/>
              </a:ext>
            </a:extLst>
          </p:cNvPr>
          <p:cNvSpPr>
            <a:spLocks noGrp="1"/>
          </p:cNvSpPr>
          <p:nvPr>
            <p:ph idx="1"/>
          </p:nvPr>
        </p:nvSpPr>
        <p:spPr/>
        <p:txBody>
          <a:bodyPr>
            <a:normAutofit/>
          </a:bodyPr>
          <a:lstStyle/>
          <a:p>
            <a:pPr>
              <a:lnSpc>
                <a:spcPct val="150000"/>
              </a:lnSpc>
            </a:pPr>
            <a:r>
              <a:rPr lang="en-US" sz="1600" dirty="0"/>
              <a:t>For the Problem Identification Category of the application, there are two sections:</a:t>
            </a:r>
          </a:p>
          <a:p>
            <a:pPr>
              <a:lnSpc>
                <a:spcPct val="150000"/>
              </a:lnSpc>
            </a:pPr>
            <a:r>
              <a:rPr lang="en-US" sz="1600" b="1" dirty="0">
                <a:solidFill>
                  <a:srgbClr val="FF0000"/>
                </a:solidFill>
              </a:rPr>
              <a:t>Overview: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a16="http://schemas.microsoft.com/office/drawing/2014/main" xmlns="" id="{307A8311-E126-44A8-AC72-C2CE1B82D718}"/>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2B7FC38A-43E2-4733-89C5-EE1582CEC9A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61895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81E88-7B23-4FC8-A7B0-3CAD3162D50E}"/>
              </a:ext>
            </a:extLst>
          </p:cNvPr>
          <p:cNvSpPr>
            <a:spLocks noGrp="1"/>
          </p:cNvSpPr>
          <p:nvPr>
            <p:ph type="title"/>
          </p:nvPr>
        </p:nvSpPr>
        <p:spPr/>
        <p:txBody>
          <a:bodyPr/>
          <a:lstStyle/>
          <a:p>
            <a:r>
              <a:rPr lang="en-US" dirty="0"/>
              <a:t>Application: Innovation Category</a:t>
            </a:r>
          </a:p>
        </p:txBody>
      </p:sp>
      <p:sp>
        <p:nvSpPr>
          <p:cNvPr id="3" name="Content Placeholder 2">
            <a:extLst>
              <a:ext uri="{FF2B5EF4-FFF2-40B4-BE49-F238E27FC236}">
                <a16:creationId xmlns:a16="http://schemas.microsoft.com/office/drawing/2014/main" xmlns="" id="{EBB15F7E-092D-492D-B2D1-A9EB142B070E}"/>
              </a:ext>
            </a:extLst>
          </p:cNvPr>
          <p:cNvSpPr>
            <a:spLocks noGrp="1"/>
          </p:cNvSpPr>
          <p:nvPr>
            <p:ph idx="1"/>
          </p:nvPr>
        </p:nvSpPr>
        <p:spPr/>
        <p:txBody>
          <a:bodyPr>
            <a:normAutofit/>
          </a:bodyPr>
          <a:lstStyle/>
          <a:p>
            <a:pPr marL="0" indent="0">
              <a:lnSpc>
                <a:spcPct val="150000"/>
              </a:lnSpc>
              <a:buNone/>
            </a:pPr>
            <a:r>
              <a:rPr lang="en-US" sz="1600" dirty="0"/>
              <a:t>For the Innovation Category of the application there aren’t any sections, the team has 500 words maximum to 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a16="http://schemas.microsoft.com/office/drawing/2014/main" xmlns="" id="{BE77AF2C-2719-4731-9A72-21CD87F1DDDD}"/>
              </a:ext>
            </a:extLst>
          </p:cNvPr>
          <p:cNvSpPr>
            <a:spLocks noGrp="1"/>
          </p:cNvSpPr>
          <p:nvPr>
            <p:ph type="ftr" sz="quarter" idx="11"/>
          </p:nvPr>
        </p:nvSpPr>
        <p:spPr/>
        <p:txBody>
          <a:bodyPr/>
          <a:lstStyle/>
          <a:p>
            <a:r>
              <a:rPr lang="en-US"/>
              <a:t>Copyright 2017, EV3Lessons.com (Last Edit 8/13/2017)</a:t>
            </a:r>
            <a:endParaRPr lang="en-US" dirty="0"/>
          </a:p>
        </p:txBody>
      </p:sp>
      <p:sp>
        <p:nvSpPr>
          <p:cNvPr id="5" name="Slide Number Placeholder 4">
            <a:extLst>
              <a:ext uri="{FF2B5EF4-FFF2-40B4-BE49-F238E27FC236}">
                <a16:creationId xmlns:a16="http://schemas.microsoft.com/office/drawing/2014/main" xmlns="" id="{24402251-AD9B-4990-87EF-B9E54D6FA28C}"/>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6985089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28371</TotalTime>
  <Words>3088</Words>
  <Application>Microsoft Macintosh PowerPoint</Application>
  <PresentationFormat>On-screen Show (4:3)</PresentationFormat>
  <Paragraphs>178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Wingdings</vt:lpstr>
      <vt:lpstr>Arial</vt:lpstr>
      <vt:lpstr>Retrospect</vt:lpstr>
      <vt:lpstr>Global Innovation Awards</vt:lpstr>
      <vt:lpstr>About Us</vt:lpstr>
      <vt:lpstr>Nomination for GIA</vt:lpstr>
      <vt:lpstr>Application Process</vt:lpstr>
      <vt:lpstr>Understanding the GIA Rubric</vt:lpstr>
      <vt:lpstr>Understanding the GIA Rubric</vt:lpstr>
      <vt:lpstr>Understanding the GIA Rubric</vt:lpstr>
      <vt:lpstr>Application:  Problem Identification Category</vt:lpstr>
      <vt:lpstr>Application: Innovation Category</vt:lpstr>
      <vt:lpstr>Application: Solution Development Category</vt:lpstr>
      <vt:lpstr>Application: Implementation Category</vt:lpstr>
      <vt:lpstr>Public Website Descriptions</vt:lpstr>
      <vt:lpstr>Semi-Finalist</vt:lpstr>
      <vt:lpstr>Judging</vt:lpstr>
      <vt:lpstr>Judging</vt:lpstr>
      <vt:lpstr>Judging Tips</vt:lpstr>
      <vt:lpstr>Judging Tips</vt:lpstr>
      <vt:lpstr>Pit Area Judging</vt:lpstr>
      <vt:lpstr>Engineering Change Notice</vt:lpstr>
      <vt:lpstr>Provisional Patent</vt:lpstr>
      <vt:lpstr>Global Innovation Award Event</vt:lpstr>
      <vt:lpstr>Global Innovation Award Event</vt:lpstr>
      <vt:lpstr>Global Innovation Award Event</vt:lpstr>
      <vt:lpstr>GIA First Place Winner 2013</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130</cp:revision>
  <dcterms:created xsi:type="dcterms:W3CDTF">2017-08-13T17:46:18Z</dcterms:created>
  <dcterms:modified xsi:type="dcterms:W3CDTF">2017-08-24T21:49:43Z</dcterms:modified>
</cp:coreProperties>
</file>