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8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16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6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4046223"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Agenda</a:t>
            </a:r>
            <a:endParaRPr dirty="0"/>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The Following approach will be implemented in three stages : </a:t>
            </a:r>
            <a:endParaRPr sz="2200" i="0" u="none" strike="noStrike" cap="none" dirty="0">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Ø"/>
            </a:pPr>
            <a:r>
              <a:rPr lang="en" sz="2000" i="0" u="none" strike="noStrike" cap="none" dirty="0">
                <a:solidFill>
                  <a:srgbClr val="000000"/>
                </a:solidFill>
                <a:latin typeface="Open Sans"/>
                <a:ea typeface="Open Sans"/>
                <a:cs typeface="Open Sans"/>
                <a:sym typeface="Open Sans"/>
              </a:rPr>
              <a:t>Data Exploration</a:t>
            </a:r>
          </a:p>
          <a:p>
            <a:pPr marL="101600" marR="0" lvl="0" algn="l" rtl="0">
              <a:lnSpc>
                <a:spcPct val="115000"/>
              </a:lnSpc>
              <a:spcBef>
                <a:spcPts val="0"/>
              </a:spcBef>
              <a:spcAft>
                <a:spcPts val="0"/>
              </a:spcAft>
              <a:buClr>
                <a:srgbClr val="000000"/>
              </a:buClr>
              <a:buSzPts val="2000"/>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Ø"/>
            </a:pPr>
            <a:r>
              <a:rPr lang="en" sz="2000" i="0" u="none" strike="noStrike" cap="none" dirty="0">
                <a:solidFill>
                  <a:srgbClr val="000000"/>
                </a:solidFill>
                <a:latin typeface="Open Sans"/>
                <a:ea typeface="Open Sans"/>
                <a:cs typeface="Open Sans"/>
                <a:sym typeface="Open Sans"/>
              </a:rPr>
              <a:t>Model Development</a:t>
            </a:r>
          </a:p>
          <a:p>
            <a:pPr marL="101600" marR="0" lvl="0" algn="l" rtl="0">
              <a:lnSpc>
                <a:spcPct val="115000"/>
              </a:lnSpc>
              <a:spcBef>
                <a:spcPts val="0"/>
              </a:spcBef>
              <a:spcAft>
                <a:spcPts val="0"/>
              </a:spcAft>
              <a:buClr>
                <a:srgbClr val="000000"/>
              </a:buClr>
              <a:buSzPts val="2000"/>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Ø"/>
            </a:pPr>
            <a:r>
              <a:rPr lang="en" sz="2000" i="0" u="none" strike="noStrike" cap="none" dirty="0">
                <a:solidFill>
                  <a:srgbClr val="000000"/>
                </a:solidFill>
                <a:latin typeface="Open Sans"/>
                <a:ea typeface="Open Sans"/>
                <a:cs typeface="Open Sans"/>
                <a:sym typeface="Open Sans"/>
              </a:rPr>
              <a:t>Interpretation</a:t>
            </a:r>
            <a:endParaRPr sz="10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Agenda</a:t>
            </a:r>
            <a:endParaRPr dirty="0"/>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Approach for New Customer Data analysis :</a:t>
            </a:r>
            <a:endParaRPr sz="2200"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marR="0" lvl="0" indent="-355600" algn="l" rtl="0">
              <a:lnSpc>
                <a:spcPct val="115000"/>
              </a:lnSpc>
              <a:spcBef>
                <a:spcPts val="0"/>
              </a:spcBef>
              <a:spcAft>
                <a:spcPts val="0"/>
              </a:spcAft>
              <a:buSzPts val="2000"/>
              <a:buFont typeface="Wingdings" panose="05000000000000000000" pitchFamily="2" charset="2"/>
              <a:buChar char="Ø"/>
            </a:pPr>
            <a:r>
              <a:rPr lang="en" sz="2000" dirty="0">
                <a:latin typeface="Open Sans"/>
                <a:ea typeface="Open Sans"/>
                <a:cs typeface="Open Sans"/>
                <a:sym typeface="Open Sans"/>
              </a:rPr>
              <a:t>Age distribution </a:t>
            </a:r>
          </a:p>
          <a:p>
            <a:pPr marL="457200" marR="0" lvl="0" indent="-355600" algn="l" rtl="0">
              <a:lnSpc>
                <a:spcPct val="115000"/>
              </a:lnSpc>
              <a:spcBef>
                <a:spcPts val="0"/>
              </a:spcBef>
              <a:spcAft>
                <a:spcPts val="0"/>
              </a:spcAft>
              <a:buSzPts val="2000"/>
              <a:buFont typeface="Wingdings" panose="05000000000000000000" pitchFamily="2" charset="2"/>
              <a:buChar char="Ø"/>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Ø"/>
            </a:pPr>
            <a:r>
              <a:rPr lang="en" sz="2000" dirty="0">
                <a:latin typeface="Open Sans"/>
                <a:ea typeface="Open Sans"/>
                <a:cs typeface="Open Sans"/>
                <a:sym typeface="Open Sans"/>
              </a:rPr>
              <a:t>Bike purchase </a:t>
            </a:r>
          </a:p>
          <a:p>
            <a:pPr marL="457200" marR="0" lvl="0" indent="-355600" algn="l" rtl="0">
              <a:lnSpc>
                <a:spcPct val="115000"/>
              </a:lnSpc>
              <a:spcBef>
                <a:spcPts val="0"/>
              </a:spcBef>
              <a:spcAft>
                <a:spcPts val="0"/>
              </a:spcAft>
              <a:buSzPts val="2000"/>
              <a:buFont typeface="Wingdings" panose="05000000000000000000" pitchFamily="2" charset="2"/>
              <a:buChar char="Ø"/>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Ø"/>
            </a:pPr>
            <a:r>
              <a:rPr lang="en" sz="2000" dirty="0">
                <a:latin typeface="Open Sans"/>
                <a:ea typeface="Open Sans"/>
                <a:cs typeface="Open Sans"/>
                <a:sym typeface="Open Sans"/>
              </a:rPr>
              <a:t>Job industry</a:t>
            </a:r>
          </a:p>
          <a:p>
            <a:pPr marL="457200" marR="0" lvl="0" indent="-355600" algn="l" rtl="0">
              <a:lnSpc>
                <a:spcPct val="115000"/>
              </a:lnSpc>
              <a:spcBef>
                <a:spcPts val="0"/>
              </a:spcBef>
              <a:spcAft>
                <a:spcPts val="0"/>
              </a:spcAft>
              <a:buSzPts val="2000"/>
              <a:buFont typeface="Wingdings" panose="05000000000000000000" pitchFamily="2" charset="2"/>
              <a:buChar char="Ø"/>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Ø"/>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New customers are more from the age group of 40-49 , followed by 50-59 &amp; 60-69.</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Fewer customer are from 10-19 &amp; 90-99 for obvious reasons.</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 sz="1500" b="0" i="0" u="none" strike="noStrike" cap="none"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0"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Financial Services, Manufacturing, and Health are the top three profit-generating industries, followed by retail and property.</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 as seen in the second chart.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64025" y="913437"/>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dirty="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419100" lvl="0" indent="-2857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Wingdings" panose="05000000000000000000" pitchFamily="2" charset="2"/>
              <a:buChar char="Ø"/>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dirty="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extLst>
              <p:ext uri="{D42A27DB-BD31-4B8C-83A1-F6EECF244321}">
                <p14:modId xmlns:p14="http://schemas.microsoft.com/office/powerpoint/2010/main" val="1820912372"/>
              </p:ext>
            </p:extLst>
          </p:nvPr>
        </p:nvGraphicFramePr>
        <p:xfrm>
          <a:off x="1048991" y="1573966"/>
          <a:ext cx="7046018" cy="3209334"/>
        </p:xfrm>
        <a:graphic>
          <a:graphicData uri="http://schemas.openxmlformats.org/drawingml/2006/table">
            <a:tbl>
              <a:tblPr firstRow="1" bandRow="1">
                <a:noFill/>
                <a:tableStyleId>{D4805BA6-CC0E-4A04-AB1C-FC66D92E5182}</a:tableStyleId>
              </a:tblPr>
              <a:tblGrid>
                <a:gridCol w="796568">
                  <a:extLst>
                    <a:ext uri="{9D8B030D-6E8A-4147-A177-3AD203B41FA5}">
                      <a16:colId xmlns:a16="http://schemas.microsoft.com/office/drawing/2014/main" val="20000"/>
                    </a:ext>
                  </a:extLst>
                </a:gridCol>
                <a:gridCol w="1216582">
                  <a:extLst>
                    <a:ext uri="{9D8B030D-6E8A-4147-A177-3AD203B41FA5}">
                      <a16:colId xmlns:a16="http://schemas.microsoft.com/office/drawing/2014/main" val="20001"/>
                    </a:ext>
                  </a:extLst>
                </a:gridCol>
                <a:gridCol w="465040">
                  <a:extLst>
                    <a:ext uri="{9D8B030D-6E8A-4147-A177-3AD203B41FA5}">
                      <a16:colId xmlns:a16="http://schemas.microsoft.com/office/drawing/2014/main" val="20002"/>
                    </a:ext>
                  </a:extLst>
                </a:gridCol>
                <a:gridCol w="1130893">
                  <a:extLst>
                    <a:ext uri="{9D8B030D-6E8A-4147-A177-3AD203B41FA5}">
                      <a16:colId xmlns:a16="http://schemas.microsoft.com/office/drawing/2014/main" val="20003"/>
                    </a:ext>
                  </a:extLst>
                </a:gridCol>
                <a:gridCol w="1211668">
                  <a:extLst>
                    <a:ext uri="{9D8B030D-6E8A-4147-A177-3AD203B41FA5}">
                      <a16:colId xmlns:a16="http://schemas.microsoft.com/office/drawing/2014/main" val="20004"/>
                    </a:ext>
                  </a:extLst>
                </a:gridCol>
                <a:gridCol w="648871">
                  <a:extLst>
                    <a:ext uri="{9D8B030D-6E8A-4147-A177-3AD203B41FA5}">
                      <a16:colId xmlns:a16="http://schemas.microsoft.com/office/drawing/2014/main" val="20005"/>
                    </a:ext>
                  </a:extLst>
                </a:gridCol>
                <a:gridCol w="1576396">
                  <a:extLst>
                    <a:ext uri="{9D8B030D-6E8A-4147-A177-3AD203B41FA5}">
                      <a16:colId xmlns:a16="http://schemas.microsoft.com/office/drawing/2014/main" val="20006"/>
                    </a:ext>
                  </a:extLst>
                </a:gridCol>
              </a:tblGrid>
              <a:tr h="705171">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Customer ID</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Wealth Segment</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State</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0"/>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445</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1"/>
                  </a:ext>
                </a:extLst>
              </a:tr>
              <a:tr h="520869">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Manufacturing</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2"/>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Health</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3"/>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No</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4"/>
                  </a:ext>
                </a:extLst>
              </a:tr>
              <a:tr h="520869">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Yes</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0000">
              <a:srgbClr val="508BBF"/>
            </a:gs>
            <a:gs pos="13000">
              <a:srgbClr val="1077D2"/>
            </a:gs>
            <a:gs pos="29000">
              <a:schemeClr val="bg1">
                <a:lumMod val="65000"/>
              </a:schemeClr>
            </a:gs>
          </a:gsLst>
          <a:lin ang="12000143" scaled="0"/>
        </a:gradFill>
        <a:effectLst/>
      </p:bgPr>
    </p:bg>
    <p:spTree>
      <p:nvGrpSpPr>
        <p:cNvPr id="1" name="Shape 162"/>
        <p:cNvGrpSpPr/>
        <p:nvPr/>
      </p:nvGrpSpPr>
      <p:grpSpPr>
        <a:xfrm>
          <a:off x="0" y="0"/>
          <a:ext cx="0" cy="0"/>
          <a:chOff x="0" y="0"/>
          <a:chExt cx="0" cy="0"/>
        </a:xfrm>
      </p:grpSpPr>
      <p:sp>
        <p:nvSpPr>
          <p:cNvPr id="163" name="Google Shape;163;p33"/>
          <p:cNvSpPr/>
          <p:nvPr/>
        </p:nvSpPr>
        <p:spPr>
          <a:xfrm rot="10800000" flipH="1">
            <a:off x="-1" y="-2"/>
            <a:ext cx="9144001" cy="51435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43000">
                <a:srgbClr val="508BBF"/>
              </a:gs>
              <a:gs pos="13000">
                <a:srgbClr val="1077D2"/>
              </a:gs>
              <a:gs pos="69000">
                <a:schemeClr val="bg1">
                  <a:lumMod val="65000"/>
                </a:schemeClr>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7324442" cy="1537573"/>
          </a:xfrm>
          <a:prstGeom prst="rect">
            <a:avLst/>
          </a:prstGeom>
          <a:noFill/>
          <a:ln>
            <a:noFill/>
          </a:ln>
          <a:effectLst>
            <a:outerShdw blurRad="50800" dist="38100" dir="5400000" algn="t" rotWithShape="0">
              <a:prstClr val="black">
                <a:alpha val="40000"/>
              </a:prstClr>
            </a:outerShdw>
          </a:effectLst>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7200" b="0" i="0" u="none" strike="noStrike" cap="none" dirty="0">
                <a:solidFill>
                  <a:srgbClr val="FFFFFF"/>
                </a:solidFill>
                <a:latin typeface="Open Sans ExtraBold"/>
                <a:ea typeface="Open Sans ExtraBold"/>
                <a:cs typeface="Open Sans ExtraBold"/>
                <a:sym typeface="Open Sans ExtraBold"/>
              </a:rPr>
              <a:t>THANK YOU</a:t>
            </a:r>
            <a:endParaRPr sz="7200" b="0" i="0" u="none" strike="noStrike" cap="none" dirty="0">
              <a:solidFill>
                <a:srgbClr val="FFFFFF"/>
              </a:solidFill>
              <a:latin typeface="Open Sans ExtraBold"/>
              <a:ea typeface="Open Sans ExtraBold"/>
              <a:cs typeface="Open Sans ExtraBold"/>
              <a:sym typeface="Open Sans Extra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390</Words>
  <Application>Microsoft Office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Lora</vt:lpstr>
      <vt:lpstr>Open Sans Light</vt:lpstr>
      <vt:lpstr>Noto Sans Symbols</vt:lpstr>
      <vt:lpstr>Arial</vt:lpstr>
      <vt:lpstr>Open Sans</vt:lpstr>
      <vt:lpstr>Open Sans ExtraBold</vt:lpstr>
      <vt:lpstr>Comic Sans MS</vt:lpstr>
      <vt:lpstr>Wingdings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Sunil Vishwakarma</cp:lastModifiedBy>
  <cp:revision>3</cp:revision>
  <dcterms:modified xsi:type="dcterms:W3CDTF">2023-09-08T17:14:45Z</dcterms:modified>
</cp:coreProperties>
</file>