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56" r:id="rId3"/>
    <p:sldId id="268" r:id="rId5"/>
    <p:sldId id="273" r:id="rId6"/>
    <p:sldId id="258" r:id="rId7"/>
    <p:sldId id="259" r:id="rId8"/>
    <p:sldId id="267" r:id="rId9"/>
    <p:sldId id="272" r:id="rId10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ronia" initials="I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B198"/>
    <a:srgbClr val="74CEBB"/>
    <a:srgbClr val="B8E6DC"/>
    <a:srgbClr val="2B7D6B"/>
    <a:srgbClr val="303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6"/>
    <p:restoredTop sz="77142"/>
  </p:normalViewPr>
  <p:slideViewPr>
    <p:cSldViewPr snapToGrid="0" showGuides="1">
      <p:cViewPr varScale="1">
        <p:scale>
          <a:sx n="58" d="100"/>
          <a:sy n="58" d="100"/>
        </p:scale>
        <p:origin x="912" y="42"/>
      </p:cViewPr>
      <p:guideLst>
        <p:guide orient="horz" pos="195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795A747-8555-4E19-AB85-A3E1B43E6E4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5122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12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 anchorCtr="0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smtClean="0">
                <a:sym typeface="+mn-ea"/>
              </a:rPr>
              <a:t>Click here to edit the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>
                <a:sym typeface="+mn-ea"/>
              </a:rPr>
              <a:t>Click here to edit the master subtitle style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13C529C-DDB8-49AC-A154-90DB020AC32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>
                <a:sym typeface="+mn-ea"/>
              </a:rPr>
              <a:t>Click here to edit the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 fontAlgn="auto"/>
            <a:r>
              <a:rPr lang="zh-CN" altLang="en-US" sz="2800" strike="noStrike" noProof="1" dirty="0">
                <a:sym typeface="+mn-ea"/>
              </a:rPr>
              <a:t>Click here to edit the master text style</a:t>
            </a:r>
            <a:endParaRPr lang="zh-CN" altLang="en-US" sz="2800" strike="noStrike" noProof="1" dirty="0"/>
          </a:p>
          <a:p>
            <a:pPr lvl="1" fontAlgn="auto"/>
            <a:r>
              <a:rPr lang="zh-CN" altLang="en-US" sz="2800" strike="noStrike" noProof="1" dirty="0">
                <a:sym typeface="+mn-ea"/>
              </a:rPr>
              <a:t>The second level</a:t>
            </a:r>
            <a:endParaRPr lang="zh-CN" altLang="en-US" sz="2800" strike="noStrike" noProof="1" dirty="0"/>
          </a:p>
          <a:p>
            <a:pPr lvl="2" fontAlgn="auto"/>
            <a:r>
              <a:rPr lang="zh-CN" altLang="en-US" sz="2800" strike="noStrike" noProof="1" dirty="0">
                <a:sym typeface="+mn-ea"/>
              </a:rPr>
              <a:t>The third level</a:t>
            </a:r>
            <a:endParaRPr lang="zh-CN" altLang="en-US" sz="2800" strike="noStrike" noProof="1" dirty="0"/>
          </a:p>
          <a:p>
            <a:pPr lvl="3" fontAlgn="auto"/>
            <a:r>
              <a:rPr lang="zh-CN" altLang="en-US" sz="2800" strike="noStrike" noProof="1" dirty="0">
                <a:sym typeface="+mn-ea"/>
              </a:rPr>
              <a:t>The fourth level</a:t>
            </a:r>
            <a:endParaRPr lang="zh-CN" altLang="en-US" sz="2800" strike="noStrike" noProof="1" dirty="0"/>
          </a:p>
          <a:p>
            <a:pPr lvl="4" fontAlgn="auto"/>
            <a:r>
              <a:rPr lang="zh-CN" altLang="en-US" sz="2800" strike="noStrike" noProof="1" dirty="0">
                <a:sym typeface="+mn-ea"/>
              </a:rPr>
              <a:t>Fifth level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13C529C-DDB8-49AC-A154-90DB020AC32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2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Click here to edit the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1" indent="-228600"/>
            <a:r>
              <a:rPr lang="zh-CN" altLang="en-US" dirty="0"/>
              <a:t>Click here to edit the master text style</a:t>
            </a:r>
            <a:endParaRPr lang="zh-CN" altLang="en-US" dirty="0"/>
          </a:p>
          <a:p>
            <a:pPr lvl="1" indent="-228600"/>
            <a:r>
              <a:rPr lang="zh-CN" altLang="en-US" dirty="0"/>
              <a:t>The second level</a:t>
            </a:r>
            <a:endParaRPr lang="zh-CN" altLang="en-US" dirty="0"/>
          </a:p>
          <a:p>
            <a:pPr lvl="2" indent="-228600"/>
            <a:r>
              <a:rPr lang="zh-CN" altLang="en-US" dirty="0"/>
              <a:t>The third level</a:t>
            </a:r>
            <a:endParaRPr lang="zh-CN" altLang="en-US" dirty="0"/>
          </a:p>
          <a:p>
            <a:pPr lvl="3" indent="-228600"/>
            <a:r>
              <a:rPr lang="zh-CN" altLang="en-US" dirty="0"/>
              <a:t>The fourth level</a:t>
            </a:r>
            <a:endParaRPr lang="zh-CN" altLang="en-US" dirty="0"/>
          </a:p>
          <a:p>
            <a:pPr lvl="4" indent="-228600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13C529C-DDB8-49AC-A154-90DB020AC32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6419850"/>
            <a:ext cx="12192000" cy="438150"/>
          </a:xfrm>
          <a:prstGeom prst="rect">
            <a:avLst/>
          </a:prstGeom>
          <a:solidFill>
            <a:srgbClr val="3E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99" name="文本框 25"/>
          <p:cNvSpPr txBox="1"/>
          <p:nvPr/>
        </p:nvSpPr>
        <p:spPr>
          <a:xfrm>
            <a:off x="3765550" y="4029075"/>
            <a:ext cx="2708910" cy="355600"/>
          </a:xfrm>
          <a:prstGeom prst="rect">
            <a:avLst/>
          </a:prstGeom>
          <a:solidFill>
            <a:srgbClr val="3EB198"/>
          </a:solidFill>
          <a:ln w="9525">
            <a:noFill/>
          </a:ln>
        </p:spPr>
        <p:txBody>
          <a:bodyPr anchor="t" anchorCtr="0">
            <a:noAutofit/>
          </a:bodyPr>
          <a:p>
            <a:pPr algn="ctr"/>
            <a:r>
              <a:rPr lang="en-US" sz="1600">
                <a:sym typeface="+mn-ea"/>
              </a:rPr>
              <a:t>Varenniki inc.</a:t>
            </a:r>
            <a:endParaRPr lang="en-US" sz="1600"/>
          </a:p>
          <a:p>
            <a:pPr algn="ctr"/>
            <a:endParaRPr lang="en-US" altLang="zh-CN" sz="1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00" name="文本框 4"/>
          <p:cNvSpPr txBox="1"/>
          <p:nvPr/>
        </p:nvSpPr>
        <p:spPr>
          <a:xfrm>
            <a:off x="3509963" y="2673350"/>
            <a:ext cx="7373620" cy="101473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none" anchor="t" anchorCtr="0">
            <a:spAutoFit/>
          </a:bodyPr>
          <a:p>
            <a:pPr algn="just"/>
            <a:r>
              <a:rPr lang="ru-RU" sz="6000">
                <a:solidFill>
                  <a:schemeClr val="bg1"/>
                </a:solidFill>
                <a:sym typeface="+mn-ea"/>
              </a:rPr>
              <a:t>Приют </a:t>
            </a:r>
            <a:r>
              <a:rPr lang="en-US" sz="6000">
                <a:solidFill>
                  <a:schemeClr val="bg1"/>
                </a:solidFill>
                <a:sym typeface="+mn-ea"/>
              </a:rPr>
              <a:t>“</a:t>
            </a:r>
            <a:r>
              <a:rPr lang="ru-RU" altLang="en-US" sz="6000">
                <a:solidFill>
                  <a:schemeClr val="bg1"/>
                </a:solidFill>
                <a:sym typeface="+mn-ea"/>
              </a:rPr>
              <a:t>Добрые руки</a:t>
            </a:r>
            <a:r>
              <a:rPr lang="en-US" sz="6000">
                <a:solidFill>
                  <a:schemeClr val="bg1"/>
                </a:solidFill>
                <a:sym typeface="+mn-ea"/>
              </a:rPr>
              <a:t>”</a:t>
            </a:r>
            <a:endParaRPr lang="en-US" altLang="zh-CN" sz="6000" b="1" dirty="0">
              <a:solidFill>
                <a:schemeClr val="bg1"/>
              </a:solidFill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</p:txBody>
      </p:sp>
      <p:sp>
        <p:nvSpPr>
          <p:cNvPr id="2" name="Блок-схема: процесс  1"/>
          <p:cNvSpPr/>
          <p:nvPr/>
        </p:nvSpPr>
        <p:spPr>
          <a:xfrm>
            <a:off x="0" y="6629400"/>
            <a:ext cx="10229215" cy="228600"/>
          </a:xfrm>
          <a:prstGeom prst="flowChartProcess">
            <a:avLst/>
          </a:prstGeom>
          <a:solidFill>
            <a:srgbClr val="2B7D6B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3" name="Блок-схема: задержка 2"/>
          <p:cNvSpPr/>
          <p:nvPr/>
        </p:nvSpPr>
        <p:spPr>
          <a:xfrm>
            <a:off x="6462395" y="4030345"/>
            <a:ext cx="314325" cy="361950"/>
          </a:xfrm>
          <a:prstGeom prst="flowChartDelay">
            <a:avLst/>
          </a:prstGeom>
          <a:solidFill>
            <a:srgbClr val="2B7D6B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4" name="Блок-схема: задержка 3"/>
          <p:cNvSpPr/>
          <p:nvPr/>
        </p:nvSpPr>
        <p:spPr>
          <a:xfrm rot="10800000">
            <a:off x="3451225" y="4030345"/>
            <a:ext cx="314325" cy="361950"/>
          </a:xfrm>
          <a:prstGeom prst="flowChartDelay">
            <a:avLst/>
          </a:prstGeom>
          <a:solidFill>
            <a:srgbClr val="2B7D6B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sz="5400">
                <a:solidFill>
                  <a:schemeClr val="bg1"/>
                </a:solidFill>
              </a:rPr>
              <a:t>Наша команда</a:t>
            </a:r>
            <a:endParaRPr lang="ru-RU" altLang="en-US" sz="5400">
              <a:solidFill>
                <a:schemeClr val="bg1"/>
              </a:solidFill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>
                <a:solidFill>
                  <a:schemeClr val="bg1"/>
                </a:solidFill>
              </a:rPr>
              <a:t>Капитан, Дизайнер</a:t>
            </a:r>
            <a:r>
              <a:rPr lang="en-US" altLang="ru-RU">
                <a:solidFill>
                  <a:schemeClr val="bg1"/>
                </a:solidFill>
              </a:rPr>
              <a:t>:</a:t>
            </a:r>
            <a:r>
              <a:rPr lang="ru-RU" altLang="ru-RU">
                <a:solidFill>
                  <a:schemeClr val="bg1"/>
                </a:solidFill>
              </a:rPr>
              <a:t> Нагибин Андрей Валерьевич</a:t>
            </a:r>
            <a:endParaRPr lang="ru-RU" altLang="ru-RU">
              <a:solidFill>
                <a:schemeClr val="bg1"/>
              </a:solidFill>
            </a:endParaRPr>
          </a:p>
          <a:p>
            <a:r>
              <a:rPr lang="ru-RU" altLang="ru-RU">
                <a:solidFill>
                  <a:schemeClr val="bg1"/>
                </a:solidFill>
              </a:rPr>
              <a:t>Менеджер</a:t>
            </a:r>
            <a:r>
              <a:rPr lang="en-US" altLang="ru-RU">
                <a:solidFill>
                  <a:schemeClr val="bg1"/>
                </a:solidFill>
              </a:rPr>
              <a:t>:</a:t>
            </a:r>
            <a:r>
              <a:rPr lang="ru-RU" altLang="ru-RU">
                <a:solidFill>
                  <a:schemeClr val="bg1"/>
                </a:solidFill>
              </a:rPr>
              <a:t> Щеглов Денис Валентинович</a:t>
            </a:r>
            <a:endParaRPr lang="ru-RU" altLang="ru-RU">
              <a:solidFill>
                <a:schemeClr val="bg1"/>
              </a:solidFill>
            </a:endParaRPr>
          </a:p>
          <a:p>
            <a:r>
              <a:rPr lang="ru-RU" altLang="ru-RU">
                <a:solidFill>
                  <a:schemeClr val="bg1"/>
                </a:solidFill>
              </a:rPr>
              <a:t>Разработчики</a:t>
            </a:r>
            <a:r>
              <a:rPr lang="en-US" altLang="ru-RU">
                <a:solidFill>
                  <a:schemeClr val="bg1"/>
                </a:solidFill>
              </a:rPr>
              <a:t>:</a:t>
            </a:r>
            <a:r>
              <a:rPr lang="ru-RU" altLang="ru-RU">
                <a:solidFill>
                  <a:schemeClr val="bg1"/>
                </a:solidFill>
              </a:rPr>
              <a:t> Крейнин Андрей Евгеньевич</a:t>
            </a:r>
            <a:r>
              <a:rPr lang="en-US" altLang="ru-RU">
                <a:solidFill>
                  <a:schemeClr val="bg1"/>
                </a:solidFill>
              </a:rPr>
              <a:t>, </a:t>
            </a:r>
            <a:r>
              <a:rPr lang="ru-RU" altLang="en-US">
                <a:solidFill>
                  <a:schemeClr val="bg1"/>
                </a:solidFill>
              </a:rPr>
              <a:t>Антюфеев Александр Викторович.</a:t>
            </a:r>
            <a:endParaRPr lang="ru-RU" altLang="en-US">
              <a:solidFill>
                <a:schemeClr val="bg1"/>
              </a:solidFill>
            </a:endParaRPr>
          </a:p>
        </p:txBody>
      </p:sp>
      <p:sp>
        <p:nvSpPr>
          <p:cNvPr id="4" name="Прямоугольник с двумя скругленными соседними углами 3"/>
          <p:cNvSpPr/>
          <p:nvPr/>
        </p:nvSpPr>
        <p:spPr>
          <a:xfrm>
            <a:off x="5814695" y="5047615"/>
            <a:ext cx="4819650" cy="1819910"/>
          </a:xfrm>
          <a:prstGeom prst="round2SameRect">
            <a:avLst/>
          </a:prstGeom>
          <a:solidFill>
            <a:srgbClr val="2B7D6B"/>
          </a:solidFill>
        </p:spPr>
        <p:style>
          <a:lnRef idx="0">
            <a:srgbClr val="FFFFFF"/>
          </a:lnRef>
          <a:fillRef idx="1">
            <a:schemeClr val="accent6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5" name="Прямоугольник с двумя скругленными противолежащими углами 4"/>
          <p:cNvSpPr/>
          <p:nvPr/>
        </p:nvSpPr>
        <p:spPr>
          <a:xfrm>
            <a:off x="5814695" y="5047615"/>
            <a:ext cx="2143125" cy="1809750"/>
          </a:xfrm>
          <a:prstGeom prst="round2DiagRect">
            <a:avLst/>
          </a:prstGeom>
          <a:solidFill>
            <a:srgbClr val="3EB198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5" name="Прямоугольник 14"/>
          <p:cNvSpPr/>
          <p:nvPr/>
        </p:nvSpPr>
        <p:spPr>
          <a:xfrm>
            <a:off x="8205470" y="5047615"/>
            <a:ext cx="2447925" cy="1819910"/>
          </a:xfrm>
          <a:prstGeom prst="rect">
            <a:avLst/>
          </a:prstGeom>
          <a:solidFill>
            <a:srgbClr val="2B7D6B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6" name="Прямоугольник 15"/>
          <p:cNvSpPr/>
          <p:nvPr/>
        </p:nvSpPr>
        <p:spPr>
          <a:xfrm>
            <a:off x="9196070" y="4966970"/>
            <a:ext cx="2085975" cy="257175"/>
          </a:xfrm>
          <a:prstGeom prst="rect">
            <a:avLst/>
          </a:prstGeom>
          <a:solidFill>
            <a:srgbClr val="3EB198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9196070" y="5408295"/>
            <a:ext cx="2085975" cy="257175"/>
          </a:xfrm>
          <a:prstGeom prst="rect">
            <a:avLst/>
          </a:prstGeom>
          <a:solidFill>
            <a:srgbClr val="3EB198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8" name="Прямоугольник 17"/>
          <p:cNvSpPr/>
          <p:nvPr/>
        </p:nvSpPr>
        <p:spPr>
          <a:xfrm>
            <a:off x="9196070" y="5849620"/>
            <a:ext cx="2085975" cy="257175"/>
          </a:xfrm>
          <a:prstGeom prst="rect">
            <a:avLst/>
          </a:prstGeom>
          <a:solidFill>
            <a:srgbClr val="3EB198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2755" y="328295"/>
            <a:ext cx="11286490" cy="1325880"/>
          </a:xfrm>
        </p:spPr>
        <p:txBody>
          <a:bodyPr/>
          <a:p>
            <a:r>
              <a:rPr lang="ru-RU" altLang="ru-RU">
                <a:solidFill>
                  <a:schemeClr val="bg1"/>
                </a:solidFill>
              </a:rPr>
              <a:t>Существующие проблемы которые мы решаем</a:t>
            </a:r>
            <a:endParaRPr lang="ru-RU" altLang="ru-RU">
              <a:solidFill>
                <a:schemeClr val="bg1"/>
              </a:solidFill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>
                <a:solidFill>
                  <a:schemeClr val="bg1"/>
                </a:solidFill>
              </a:rPr>
              <a:t>Собак редко берут из приюта и мы собираемся решить эту проблему.</a:t>
            </a:r>
            <a:endParaRPr lang="ru-RU" altLang="en-US">
              <a:solidFill>
                <a:schemeClr val="bg1"/>
              </a:solidFill>
            </a:endParaRPr>
          </a:p>
          <a:p>
            <a:r>
              <a:rPr lang="ru-RU" altLang="en-US">
                <a:solidFill>
                  <a:schemeClr val="bg1"/>
                </a:solidFill>
              </a:rPr>
              <a:t>Существует проблема нехватки еды для собак, мы собираемся решить её с помощью пожертвований, как в виде денег так и сразу в виде корма. </a:t>
            </a:r>
            <a:endParaRPr lang="ru-RU" altLang="en-US">
              <a:solidFill>
                <a:schemeClr val="bg1"/>
              </a:solidFill>
            </a:endParaRPr>
          </a:p>
          <a:p>
            <a:r>
              <a:rPr lang="ru-RU" altLang="en-US">
                <a:solidFill>
                  <a:schemeClr val="bg1"/>
                </a:solidFill>
              </a:rPr>
              <a:t>В приюте у собак существует склонность к агрессии или чрезмерной пугливости, если люди станут чаще забирать собак в свои дома то собаки социализируются.</a:t>
            </a:r>
            <a:endParaRPr lang="ru-RU" altLang="en-US">
              <a:solidFill>
                <a:schemeClr val="bg1"/>
              </a:solidFill>
            </a:endParaRPr>
          </a:p>
        </p:txBody>
      </p:sp>
      <p:sp>
        <p:nvSpPr>
          <p:cNvPr id="4" name="Блок-схема: задержка 3"/>
          <p:cNvSpPr/>
          <p:nvPr/>
        </p:nvSpPr>
        <p:spPr>
          <a:xfrm rot="10800000">
            <a:off x="10982325" y="5010150"/>
            <a:ext cx="1209675" cy="1304925"/>
          </a:xfrm>
          <a:prstGeom prst="flowChartDelay">
            <a:avLst/>
          </a:prstGeom>
          <a:solidFill>
            <a:srgbClr val="2B7D6B"/>
          </a:solidFill>
          <a:ln>
            <a:noFill/>
          </a:ln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6" name="矩形 5"/>
          <p:cNvSpPr/>
          <p:nvPr/>
        </p:nvSpPr>
        <p:spPr>
          <a:xfrm>
            <a:off x="11663045" y="5148580"/>
            <a:ext cx="452755" cy="1166495"/>
          </a:xfrm>
          <a:prstGeom prst="rect">
            <a:avLst/>
          </a:prstGeom>
          <a:solidFill>
            <a:srgbClr val="3E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5"/>
          <p:cNvSpPr/>
          <p:nvPr/>
        </p:nvSpPr>
        <p:spPr>
          <a:xfrm rot="16200000">
            <a:off x="11761470" y="4879975"/>
            <a:ext cx="299720" cy="560705"/>
          </a:xfrm>
          <a:prstGeom prst="rect">
            <a:avLst/>
          </a:prstGeom>
          <a:solidFill>
            <a:srgbClr val="2B7D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L-образный 10"/>
          <p:cNvSpPr/>
          <p:nvPr/>
        </p:nvSpPr>
        <p:spPr>
          <a:xfrm>
            <a:off x="0" y="6029325"/>
            <a:ext cx="3123565" cy="828675"/>
          </a:xfrm>
          <a:prstGeom prst="corner">
            <a:avLst/>
          </a:prstGeom>
          <a:solidFill>
            <a:srgbClr val="2B7D6B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586105" y="6448425"/>
            <a:ext cx="2666365" cy="180340"/>
          </a:xfrm>
          <a:prstGeom prst="rect">
            <a:avLst/>
          </a:prstGeom>
          <a:solidFill>
            <a:srgbClr val="3EB198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3" name="Прямоугольник 12"/>
          <p:cNvSpPr/>
          <p:nvPr/>
        </p:nvSpPr>
        <p:spPr>
          <a:xfrm flipV="1">
            <a:off x="232410" y="6029960"/>
            <a:ext cx="353695" cy="147320"/>
          </a:xfrm>
          <a:prstGeom prst="rect">
            <a:avLst/>
          </a:prstGeom>
          <a:solidFill>
            <a:srgbClr val="3EB198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0" y="1935163"/>
            <a:ext cx="768350" cy="2895600"/>
          </a:xfrm>
          <a:prstGeom prst="rect">
            <a:avLst/>
          </a:prstGeom>
          <a:solidFill>
            <a:srgbClr val="3E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423650" y="1935163"/>
            <a:ext cx="768350" cy="2895600"/>
          </a:xfrm>
          <a:prstGeom prst="rect">
            <a:avLst/>
          </a:prstGeom>
          <a:solidFill>
            <a:srgbClr val="3E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434340" y="524510"/>
            <a:ext cx="8396605" cy="8934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 sz="4400">
                <a:solidFill>
                  <a:schemeClr val="bg1"/>
                </a:solidFill>
                <a:sym typeface="+mn-ea"/>
              </a:rPr>
              <a:t>Сервис для собачьего приюта</a:t>
            </a:r>
            <a:endParaRPr lang="ru-RU" altLang="en-US" sz="4400">
              <a:solidFill>
                <a:schemeClr val="bg1"/>
              </a:solidFill>
            </a:endParaRPr>
          </a:p>
          <a:p>
            <a:endParaRPr lang="ru-RU" altLang="en-US" sz="4400">
              <a:solidFill>
                <a:schemeClr val="bg1"/>
              </a:solidFill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1212850" y="1617345"/>
            <a:ext cx="9620250" cy="45732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buNone/>
            </a:pPr>
            <a:r>
              <a:rPr lang="ru-RU" altLang="en-US" sz="3200">
                <a:solidFill>
                  <a:schemeClr val="bg1"/>
                </a:solidFill>
                <a:sym typeface="+mn-ea"/>
              </a:rPr>
              <a:t>Описание проекта:</a:t>
            </a:r>
            <a:endParaRPr lang="ru-RU" altLang="en-US" sz="32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altLang="en-US" sz="3200">
                <a:solidFill>
                  <a:schemeClr val="bg1"/>
                </a:solidFill>
                <a:sym typeface="+mn-ea"/>
              </a:rPr>
              <a:t>Удобный сервис для оказания поддержки приюту для животных помог бы повысить информированность людей о том, какие у них способы помочь бездомным животных обрести новый дом и любящего хозяина.</a:t>
            </a:r>
            <a:endParaRPr lang="ru-RU" altLang="en-US" sz="32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altLang="en-US" sz="3200">
                <a:solidFill>
                  <a:schemeClr val="bg1"/>
                </a:solidFill>
                <a:sym typeface="+mn-ea"/>
              </a:rPr>
              <a:t>Наша задача сделать сервис для собачьего приюта так</a:t>
            </a:r>
            <a:r>
              <a:rPr lang="en-US" altLang="ru-RU" sz="3200">
                <a:solidFill>
                  <a:schemeClr val="bg1"/>
                </a:solidFill>
                <a:sym typeface="+mn-ea"/>
              </a:rPr>
              <a:t>,</a:t>
            </a:r>
            <a:r>
              <a:rPr lang="ru-RU" altLang="ru-RU" sz="3200">
                <a:solidFill>
                  <a:schemeClr val="bg1"/>
                </a:solidFill>
                <a:sym typeface="+mn-ea"/>
              </a:rPr>
              <a:t> чтобы он был прост и понятен в использовании для всех.</a:t>
            </a:r>
            <a:endParaRPr lang="ru-RU" altLang="ru-RU" sz="3200">
              <a:solidFill>
                <a:schemeClr val="bg1"/>
              </a:solidFill>
            </a:endParaRPr>
          </a:p>
          <a:p>
            <a:endParaRPr lang="ru-RU" altLang="ru-RU" sz="3200">
              <a:solidFill>
                <a:schemeClr val="bg1"/>
              </a:solidFill>
            </a:endParaRPr>
          </a:p>
        </p:txBody>
      </p:sp>
      <p:sp>
        <p:nvSpPr>
          <p:cNvPr id="5" name="Прямоугольник с двумя скругленными соседними углами 4"/>
          <p:cNvSpPr/>
          <p:nvPr/>
        </p:nvSpPr>
        <p:spPr>
          <a:xfrm>
            <a:off x="11423650" y="1233170"/>
            <a:ext cx="768985" cy="702310"/>
          </a:xfrm>
          <a:prstGeom prst="round2SameRect">
            <a:avLst/>
          </a:prstGeom>
          <a:solidFill>
            <a:srgbClr val="2B7D6B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7" name="Прямоугольник с двумя скругленными соседними углами 6"/>
          <p:cNvSpPr/>
          <p:nvPr/>
        </p:nvSpPr>
        <p:spPr>
          <a:xfrm rot="10800000">
            <a:off x="-635" y="4831080"/>
            <a:ext cx="768985" cy="702310"/>
          </a:xfrm>
          <a:prstGeom prst="round2SameRect">
            <a:avLst/>
          </a:prstGeom>
          <a:solidFill>
            <a:srgbClr val="2B7D6B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等腰三角形 7"/>
          <p:cNvSpPr/>
          <p:nvPr/>
        </p:nvSpPr>
        <p:spPr>
          <a:xfrm rot="10800000">
            <a:off x="8926513" y="9525"/>
            <a:ext cx="3008313" cy="2593975"/>
          </a:xfrm>
          <a:prstGeom prst="triangle">
            <a:avLst/>
          </a:prstGeom>
          <a:solidFill>
            <a:srgbClr val="3E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等腰三角形 37"/>
          <p:cNvSpPr/>
          <p:nvPr/>
        </p:nvSpPr>
        <p:spPr>
          <a:xfrm>
            <a:off x="1452563" y="4264025"/>
            <a:ext cx="3008313" cy="2593975"/>
          </a:xfrm>
          <a:prstGeom prst="triangle">
            <a:avLst/>
          </a:prstGeom>
          <a:solidFill>
            <a:srgbClr val="3E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直角三角形 13"/>
          <p:cNvSpPr/>
          <p:nvPr/>
        </p:nvSpPr>
        <p:spPr>
          <a:xfrm rot="10800000" flipH="1">
            <a:off x="8926830" y="-57150"/>
            <a:ext cx="1511300" cy="2603500"/>
          </a:xfrm>
          <a:prstGeom prst="rtTriangle">
            <a:avLst/>
          </a:prstGeom>
          <a:solidFill>
            <a:srgbClr val="30302F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直角三角形 39"/>
          <p:cNvSpPr/>
          <p:nvPr/>
        </p:nvSpPr>
        <p:spPr>
          <a:xfrm rot="5640000" flipH="1">
            <a:off x="1641475" y="4368165"/>
            <a:ext cx="1600835" cy="2602230"/>
          </a:xfrm>
          <a:prstGeom prst="rtTriangle">
            <a:avLst/>
          </a:prstGeom>
          <a:solidFill>
            <a:srgbClr val="30302F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170815" y="274320"/>
            <a:ext cx="83280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4800">
                <a:solidFill>
                  <a:schemeClr val="bg1"/>
                </a:solidFill>
              </a:rPr>
              <a:t>Поставленные нами задачи</a:t>
            </a:r>
            <a:endParaRPr lang="ru-RU" altLang="en-US" sz="4800">
              <a:solidFill>
                <a:schemeClr val="bg1"/>
              </a:solidFill>
            </a:endParaRPr>
          </a:p>
          <a:p>
            <a:endParaRPr lang="ru-RU" altLang="en-US" sz="4800">
              <a:solidFill>
                <a:schemeClr val="bg1"/>
              </a:solidFill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470535" y="1710690"/>
            <a:ext cx="406400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Font typeface="Arial" panose="020B0604020202020204" pitchFamily="34" charset="0"/>
            </a:pPr>
            <a:r>
              <a:rPr lang="ru-RU" altLang="en-US" sz="2800">
                <a:solidFill>
                  <a:schemeClr val="bg1"/>
                </a:solidFill>
                <a:sym typeface="+mn-ea"/>
              </a:rPr>
              <a:t>1. Мы хотим запустить веб-сайт для неравнодушных к животным людям.</a:t>
            </a:r>
            <a:endParaRPr lang="ru-RU" altLang="en-US" sz="2800">
              <a:solidFill>
                <a:schemeClr val="bg1"/>
              </a:solidFill>
            </a:endParaRPr>
          </a:p>
          <a:p>
            <a:endParaRPr lang="ru-RU" altLang="en-US" sz="2800">
              <a:solidFill>
                <a:schemeClr val="bg1"/>
              </a:solidFill>
            </a:endParaRP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4225290" y="2432050"/>
            <a:ext cx="4064000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800">
                <a:solidFill>
                  <a:schemeClr val="bg1"/>
                </a:solidFill>
                <a:sym typeface="+mn-ea"/>
              </a:rPr>
              <a:t>2. Мы предоставляем возможность брать животных на передержку и забирать их из приюта. Делается это все максимально просто</a:t>
            </a:r>
            <a:r>
              <a:rPr lang="en-US" altLang="en-US" sz="2800">
                <a:solidFill>
                  <a:schemeClr val="bg1"/>
                </a:solidFill>
                <a:sym typeface="+mn-ea"/>
              </a:rPr>
              <a:t>:</a:t>
            </a:r>
            <a:r>
              <a:rPr lang="ru-RU" altLang="en-US" sz="2800">
                <a:solidFill>
                  <a:schemeClr val="bg1"/>
                </a:solidFill>
                <a:sym typeface="+mn-ea"/>
              </a:rPr>
              <a:t> нужно пройти регистрацию и выбрать понравившуюся собаку.</a:t>
            </a:r>
            <a:endParaRPr lang="ru-RU" altLang="en-US" sz="2800">
              <a:solidFill>
                <a:schemeClr val="bg1"/>
              </a:solidFill>
            </a:endParaRPr>
          </a:p>
          <a:p>
            <a:endParaRPr lang="ru-RU" altLang="en-US" sz="2800">
              <a:solidFill>
                <a:schemeClr val="bg1"/>
              </a:solidFill>
            </a:endParaRPr>
          </a:p>
          <a:p>
            <a:endParaRPr lang="ru-RU" altLang="en-US" sz="2800">
              <a:solidFill>
                <a:schemeClr val="bg1"/>
              </a:solidFill>
            </a:endParaRPr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8718550" y="3602990"/>
            <a:ext cx="3216275" cy="30257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 sz="2800">
                <a:solidFill>
                  <a:schemeClr val="bg1"/>
                </a:solidFill>
              </a:rPr>
              <a:t>3. С помощью нашего вебсайта мы хотим замотивировать людей чаще брать собак из приюта.</a:t>
            </a:r>
            <a:endParaRPr lang="ru-RU" altLang="en-US" sz="2800">
              <a:solidFill>
                <a:schemeClr val="bg1"/>
              </a:solidFill>
            </a:endParaRPr>
          </a:p>
        </p:txBody>
      </p:sp>
      <p:sp>
        <p:nvSpPr>
          <p:cNvPr id="7" name="直角三角形 39"/>
          <p:cNvSpPr/>
          <p:nvPr/>
        </p:nvSpPr>
        <p:spPr>
          <a:xfrm rot="16860000" flipH="1">
            <a:off x="3019425" y="4784090"/>
            <a:ext cx="509270" cy="1633220"/>
          </a:xfrm>
          <a:prstGeom prst="rtTriangle">
            <a:avLst/>
          </a:prstGeom>
          <a:solidFill>
            <a:srgbClr val="30302F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直角三角形 13"/>
          <p:cNvSpPr/>
          <p:nvPr/>
        </p:nvSpPr>
        <p:spPr>
          <a:xfrm rot="12540000" flipH="1">
            <a:off x="10106025" y="1149985"/>
            <a:ext cx="1511300" cy="2603500"/>
          </a:xfrm>
          <a:prstGeom prst="rtTriangle">
            <a:avLst/>
          </a:prstGeom>
          <a:solidFill>
            <a:srgbClr val="30302F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194" name="组合 6"/>
          <p:cNvGrpSpPr/>
          <p:nvPr/>
        </p:nvGrpSpPr>
        <p:grpSpPr>
          <a:xfrm>
            <a:off x="0" y="378460"/>
            <a:ext cx="1001713" cy="522288"/>
            <a:chOff x="0" y="377371"/>
            <a:chExt cx="1988458" cy="522515"/>
          </a:xfrm>
        </p:grpSpPr>
        <p:sp>
          <p:nvSpPr>
            <p:cNvPr id="4" name="矩形 3"/>
            <p:cNvSpPr/>
            <p:nvPr/>
          </p:nvSpPr>
          <p:spPr>
            <a:xfrm>
              <a:off x="0" y="377371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直角三角形 5"/>
            <p:cNvSpPr/>
            <p:nvPr/>
          </p:nvSpPr>
          <p:spPr>
            <a:xfrm flipH="1">
              <a:off x="0" y="377372"/>
              <a:ext cx="1988458" cy="522514"/>
            </a:xfrm>
            <a:prstGeom prst="rtTriangle">
              <a:avLst/>
            </a:prstGeom>
            <a:solidFill>
              <a:srgbClr val="30302F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8197" name="文本框 8"/>
          <p:cNvSpPr txBox="1"/>
          <p:nvPr/>
        </p:nvSpPr>
        <p:spPr>
          <a:xfrm>
            <a:off x="1176655" y="454025"/>
            <a:ext cx="8465820" cy="11557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noAutofit/>
          </a:bodyPr>
          <a:p>
            <a:pPr algn="l"/>
            <a:r>
              <a:rPr lang="ru-RU" altLang="en-US" sz="4800">
                <a:solidFill>
                  <a:schemeClr val="bg1"/>
                </a:solidFill>
                <a:sym typeface="+mn-ea"/>
              </a:rPr>
              <a:t>Выполненные задачи</a:t>
            </a:r>
            <a:endParaRPr lang="ru-RU" altLang="en-US" sz="48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781685" y="1747520"/>
            <a:ext cx="10104120" cy="41459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 sz="3200">
                <a:solidFill>
                  <a:schemeClr val="bg1"/>
                </a:solidFill>
                <a:sym typeface="+mn-ea"/>
              </a:rPr>
              <a:t>Мы сделали сайт с системой регистрации, входа и каталог-выбор собак. Мы сделали выбор города (Кемерово, Новокузнецк, Прокопьевск). Также добавлена возможность сделать пожертвование для собаки (можно пожертвовать игрушку, корм или денежные средства).</a:t>
            </a:r>
            <a:endParaRPr lang="ru-RU" altLang="en-US" sz="3200">
              <a:solidFill>
                <a:schemeClr val="bg1"/>
              </a:solidFill>
              <a:sym typeface="+mn-ea"/>
            </a:endParaRPr>
          </a:p>
          <a:p>
            <a:endParaRPr lang="ru-RU" altLang="en-US" sz="3200">
              <a:solidFill>
                <a:schemeClr val="bg1"/>
              </a:solidFill>
            </a:endParaRPr>
          </a:p>
          <a:p>
            <a:endParaRPr lang="ru-RU" altLang="en-US" sz="3200">
              <a:solidFill>
                <a:schemeClr val="bg1"/>
              </a:solidFill>
            </a:endParaRPr>
          </a:p>
        </p:txBody>
      </p:sp>
      <p:sp>
        <p:nvSpPr>
          <p:cNvPr id="10" name="Угол 9"/>
          <p:cNvSpPr/>
          <p:nvPr/>
        </p:nvSpPr>
        <p:spPr>
          <a:xfrm>
            <a:off x="9777095" y="5353050"/>
            <a:ext cx="2400300" cy="1495425"/>
          </a:xfrm>
          <a:prstGeom prst="chevron">
            <a:avLst/>
          </a:prstGeom>
          <a:solidFill>
            <a:srgbClr val="3EB198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1" name="Пятиугольник 10"/>
          <p:cNvSpPr/>
          <p:nvPr/>
        </p:nvSpPr>
        <p:spPr>
          <a:xfrm>
            <a:off x="10748645" y="5353050"/>
            <a:ext cx="1428750" cy="1504950"/>
          </a:xfrm>
          <a:prstGeom prst="homePlate">
            <a:avLst>
              <a:gd name="adj" fmla="val 52666"/>
            </a:avLst>
          </a:prstGeom>
          <a:solidFill>
            <a:srgbClr val="2B7D6B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Прямоугольник 13"/>
          <p:cNvSpPr/>
          <p:nvPr/>
        </p:nvSpPr>
        <p:spPr>
          <a:xfrm>
            <a:off x="2700020" y="1724025"/>
            <a:ext cx="6791325" cy="4562475"/>
          </a:xfrm>
          <a:prstGeom prst="rect">
            <a:avLst/>
          </a:prstGeom>
          <a:solidFill>
            <a:srgbClr val="2B7D6B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olidFill>
                  <a:schemeClr val="bg1"/>
                </a:solidFill>
              </a:rPr>
              <a:t>Спасибо за внимание, ждём ваших заявок.</a:t>
            </a:r>
            <a:endParaRPr lang="en-US" altLang="ru-RU">
              <a:solidFill>
                <a:schemeClr val="bg1"/>
              </a:solidFill>
            </a:endParaRPr>
          </a:p>
        </p:txBody>
      </p:sp>
      <p:sp>
        <p:nvSpPr>
          <p:cNvPr id="6" name="Блок-схема: ссылка на другую страницу 5"/>
          <p:cNvSpPr/>
          <p:nvPr/>
        </p:nvSpPr>
        <p:spPr>
          <a:xfrm rot="13560000">
            <a:off x="11562715" y="-160020"/>
            <a:ext cx="447675" cy="1129030"/>
          </a:xfrm>
          <a:prstGeom prst="flowChartOffpageConnector">
            <a:avLst/>
          </a:prstGeom>
          <a:solidFill>
            <a:srgbClr val="2B7D6B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8" name="Равнобедренный треугольник 7"/>
          <p:cNvSpPr/>
          <p:nvPr/>
        </p:nvSpPr>
        <p:spPr>
          <a:xfrm>
            <a:off x="11224260" y="328930"/>
            <a:ext cx="638810" cy="311150"/>
          </a:xfrm>
          <a:prstGeom prst="triangle">
            <a:avLst>
              <a:gd name="adj" fmla="val 50000"/>
            </a:avLst>
          </a:prstGeom>
          <a:solidFill>
            <a:srgbClr val="74CEBB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9" name="Равнобедренный треугольник 8"/>
          <p:cNvSpPr/>
          <p:nvPr/>
        </p:nvSpPr>
        <p:spPr>
          <a:xfrm rot="5400000">
            <a:off x="11718290" y="165735"/>
            <a:ext cx="619125" cy="328295"/>
          </a:xfrm>
          <a:prstGeom prst="triangle">
            <a:avLst>
              <a:gd name="adj" fmla="val 50000"/>
            </a:avLst>
          </a:prstGeom>
          <a:solidFill>
            <a:srgbClr val="74CEBB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pic>
        <p:nvPicPr>
          <p:cNvPr id="12" name="Замещающее содержимое 11" descr="sosiska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32100" y="1825625"/>
            <a:ext cx="6527165" cy="4351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1588</Words>
  <Application>WPS Presentation</Application>
  <PresentationFormat/>
  <Paragraphs>45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主题</vt:lpstr>
      <vt:lpstr>PowerPoint 演示文稿</vt:lpstr>
      <vt:lpstr>Наша команда</vt:lpstr>
      <vt:lpstr>Существующие проблемы которые мы решаем</vt:lpstr>
      <vt:lpstr>PowerPoint 演示文稿</vt:lpstr>
      <vt:lpstr>PowerPoint 演示文稿</vt:lpstr>
      <vt:lpstr>PowerPoint 演示文稿</vt:lpstr>
      <vt:lpstr>Спасибо за внимание, ждём ваших заявок.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WPS_1714135531</cp:lastModifiedBy>
  <cp:revision>45</cp:revision>
  <dcterms:created xsi:type="dcterms:W3CDTF">2015-07-07T12:57:00Z</dcterms:created>
  <dcterms:modified xsi:type="dcterms:W3CDTF">2024-04-28T02:20:30Z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1049-12.2.0.16731</vt:lpwstr>
  </property>
  <property fmtid="{D5CDD505-2E9C-101B-9397-08002B2CF9AE}" pid="3" name="ICV">
    <vt:lpwstr>53BF068D61E94ED1B07FDA9FB67159FE_13</vt:lpwstr>
  </property>
</Properties>
</file>