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54" r:id="rId6"/>
    <p:sldId id="461" r:id="rId7"/>
    <p:sldId id="457" r:id="rId8"/>
    <p:sldId id="458" r:id="rId9"/>
    <p:sldId id="459" r:id="rId10"/>
    <p:sldId id="453" r:id="rId11"/>
    <p:sldId id="4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F1"/>
    <a:srgbClr val="3F4072"/>
    <a:srgbClr val="6869AA"/>
    <a:srgbClr val="414275"/>
    <a:srgbClr val="696AAB"/>
    <a:srgbClr val="3B3C6C"/>
    <a:srgbClr val="6667AB"/>
    <a:srgbClr val="8C5896"/>
    <a:srgbClr val="7C6560"/>
    <a:srgbClr val="292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773" y="42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4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9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2022-04-25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C7A02C-1E08-4C5C-AE65-9984A1D08C10}"/>
              </a:ext>
            </a:extLst>
          </p:cNvPr>
          <p:cNvSpPr txBox="1"/>
          <p:nvPr/>
        </p:nvSpPr>
        <p:spPr>
          <a:xfrm>
            <a:off x="788566" y="4446165"/>
            <a:ext cx="6870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基于声纹识别的语声控制器</a:t>
            </a:r>
            <a:endParaRPr lang="en-US" altLang="zh-CN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310DD-D5D0-4981-A31F-27596983615B}"/>
              </a:ext>
            </a:extLst>
          </p:cNvPr>
          <p:cNvSpPr/>
          <p:nvPr/>
        </p:nvSpPr>
        <p:spPr>
          <a:xfrm>
            <a:off x="477519" y="4446164"/>
            <a:ext cx="160043" cy="2155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1BEA-208B-4DB2-B7C5-065262605EF8}"/>
              </a:ext>
            </a:extLst>
          </p:cNvPr>
          <p:cNvSpPr txBox="1"/>
          <p:nvPr/>
        </p:nvSpPr>
        <p:spPr>
          <a:xfrm>
            <a:off x="788566" y="5260276"/>
            <a:ext cx="68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Voice Control System Based on Voiceprint Recognition </a:t>
            </a:r>
            <a:endParaRPr lang="zh-CN" altLang="en-US" sz="1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6E845-8A08-40FE-8B8F-FA8A545A60A0}"/>
              </a:ext>
            </a:extLst>
          </p:cNvPr>
          <p:cNvSpPr txBox="1"/>
          <p:nvPr/>
        </p:nvSpPr>
        <p:spPr>
          <a:xfrm>
            <a:off x="788566" y="5722760"/>
            <a:ext cx="68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指导教师：孙文生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01DF6-03DC-446A-B9F9-F5BA2B025896}"/>
              </a:ext>
            </a:extLst>
          </p:cNvPr>
          <p:cNvSpPr txBox="1"/>
          <p:nvPr/>
        </p:nvSpPr>
        <p:spPr>
          <a:xfrm>
            <a:off x="788566" y="6105713"/>
            <a:ext cx="68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项目成员：付东源、姚辰龙、朱子虚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相关概念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A009C16-A41C-4C74-AD79-89D919E54186}"/>
              </a:ext>
            </a:extLst>
          </p:cNvPr>
          <p:cNvSpPr txBox="1"/>
          <p:nvPr/>
        </p:nvSpPr>
        <p:spPr>
          <a:xfrm>
            <a:off x="2709476" y="1701878"/>
            <a:ext cx="8897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声纹（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Voiceprint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）是语音中蕴含的、可表征和标识说话人的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生物识别特征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，以及基于这些特征和参数所建立的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语音模型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的总称。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48BF7B9-60D7-49E5-89C9-82CB0CB0A673}"/>
              </a:ext>
            </a:extLst>
          </p:cNvPr>
          <p:cNvSpPr/>
          <p:nvPr/>
        </p:nvSpPr>
        <p:spPr>
          <a:xfrm>
            <a:off x="717160" y="1814197"/>
            <a:ext cx="1627223" cy="5801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</a:p>
        </p:txBody>
      </p:sp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791F2158-9127-4081-B717-5878E84ED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87396">
            <a:off x="8030886" y="200697"/>
            <a:ext cx="3796764" cy="3796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47B73A-4AD5-4707-8C04-A731D22AD2A8}"/>
              </a:ext>
            </a:extLst>
          </p:cNvPr>
          <p:cNvSpPr/>
          <p:nvPr/>
        </p:nvSpPr>
        <p:spPr>
          <a:xfrm>
            <a:off x="717159" y="3571684"/>
            <a:ext cx="1627223" cy="5801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声纹识别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0782C-2B7D-4CF8-BBA2-AEA7969D7E61}"/>
              </a:ext>
            </a:extLst>
          </p:cNvPr>
          <p:cNvSpPr txBox="1"/>
          <p:nvPr/>
        </p:nvSpPr>
        <p:spPr>
          <a:xfrm>
            <a:off x="2709476" y="3459365"/>
            <a:ext cx="8897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声纹识别（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Voiceprint Recognition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VPR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），又称说话人识别（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Speaker Recognition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），是一种根据语音信号中能够表示说话人信息的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声纹特征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，利用计算机以及各种信息识别技术，自动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确认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分辨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说话人身份的生物特征识别技术。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项目目标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A009C16-A41C-4C74-AD79-89D919E54186}"/>
              </a:ext>
            </a:extLst>
          </p:cNvPr>
          <p:cNvSpPr txBox="1"/>
          <p:nvPr/>
        </p:nvSpPr>
        <p:spPr>
          <a:xfrm>
            <a:off x="721695" y="1933213"/>
            <a:ext cx="1065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声纹识别算法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语音识别技术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48BF7B9-60D7-49E5-89C9-82CB0CB0A673}"/>
              </a:ext>
            </a:extLst>
          </p:cNvPr>
          <p:cNvSpPr/>
          <p:nvPr/>
        </p:nvSpPr>
        <p:spPr>
          <a:xfrm>
            <a:off x="721693" y="1319839"/>
            <a:ext cx="1627223" cy="46686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总体目标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91026C8-6926-444E-BA05-181DE52846A7}"/>
              </a:ext>
            </a:extLst>
          </p:cNvPr>
          <p:cNvSpPr/>
          <p:nvPr/>
        </p:nvSpPr>
        <p:spPr>
          <a:xfrm>
            <a:off x="721693" y="2465094"/>
            <a:ext cx="1627223" cy="46686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关键目标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3F5808-2DB5-48B5-B674-B0ECD167B962}"/>
              </a:ext>
            </a:extLst>
          </p:cNvPr>
          <p:cNvSpPr txBox="1"/>
          <p:nvPr/>
        </p:nvSpPr>
        <p:spPr>
          <a:xfrm>
            <a:off x="693920" y="2980931"/>
            <a:ext cx="10653778" cy="357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应用于嵌入式平台的改进型时延神经网络文本无关声纹识别算法</a:t>
            </a:r>
            <a:endParaRPr lang="en-US" altLang="zh-CN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提出并实现一种</a:t>
            </a:r>
            <a:r>
              <a:rPr lang="en-US" altLang="zh-CN" sz="1600" kern="100" dirty="0" err="1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交叉熵损失函数超参数优化算法。在每次迭代时，调整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超参数比例因子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间距</a:t>
            </a:r>
            <a:r>
              <a:rPr lang="en-US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提升模型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的收敛速度，找到网络达到性能最优的参数值，提升说话人网络模型的性能，使模型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适配低性能嵌入式系统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· 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基于以上算法，实现基于大赛提供</a:t>
            </a:r>
            <a:r>
              <a:rPr lang="en-US" altLang="zh-CN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平台，软硬件结合的</a:t>
            </a:r>
            <a:r>
              <a:rPr lang="zh-CN" alt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声纹识别语声控制器系统</a:t>
            </a:r>
            <a:endParaRPr lang="en-US" altLang="zh-CN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系统具有基于以上算法的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语音识别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功能。为用户提供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声纹注册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基于声纹识别的身份验证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“声纹识别</a:t>
            </a:r>
            <a:r>
              <a:rPr lang="en-US" altLang="zh-CN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语义识别”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服务，实现以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特定用户语音秒级响应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基于语义识别的语声控制</a:t>
            </a:r>
            <a:r>
              <a:rPr lang="zh-CN" altLang="en-US" sz="16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为核心特色功能的声纹识别语声控制器系统。</a:t>
            </a:r>
            <a:endParaRPr lang="en-US" altLang="zh-CN" sz="16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791F2158-9127-4081-B717-5878E84ED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87396">
            <a:off x="8030886" y="200697"/>
            <a:ext cx="3796764" cy="3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phic 55" descr="Hierarchy">
            <a:extLst>
              <a:ext uri="{FF2B5EF4-FFF2-40B4-BE49-F238E27FC236}">
                <a16:creationId xmlns:a16="http://schemas.microsoft.com/office/drawing/2014/main" id="{910626FE-D86F-40E6-AD13-2A7016E88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1287396">
            <a:off x="8055424" y="200697"/>
            <a:ext cx="3796764" cy="37967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设计方案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528CA2-5221-4307-ADC2-62AAEABF2575}"/>
              </a:ext>
            </a:extLst>
          </p:cNvPr>
          <p:cNvSpPr txBox="1"/>
          <p:nvPr/>
        </p:nvSpPr>
        <p:spPr>
          <a:xfrm>
            <a:off x="2980009" y="612175"/>
            <a:ext cx="82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4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5F5D68-705A-4D76-A47F-A2B9877637E4}"/>
              </a:ext>
            </a:extLst>
          </p:cNvPr>
          <p:cNvGrpSpPr/>
          <p:nvPr/>
        </p:nvGrpSpPr>
        <p:grpSpPr>
          <a:xfrm>
            <a:off x="690062" y="3275980"/>
            <a:ext cx="10826202" cy="3030436"/>
            <a:chOff x="1150726" y="1244066"/>
            <a:chExt cx="4884314" cy="198681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BFE2FA-31FF-4E8A-8E49-6B17DD165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69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7C0EF4-A2D3-4D73-BCCA-AEC09BC3B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35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23CE2A-E63C-4BDF-9D28-22D5AA5BB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78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E9CDB3-AEF3-425F-BD4B-728A1BCCE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42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18B61-93BE-4883-BE85-69E6661C7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84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933077-4A1D-49C4-9DF9-24D1A11A4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519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D798D0-C022-4FD4-9C2A-B6EAF5E46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67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C5C35F-44EF-4683-A1B7-03B1986B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338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81F95-B0B0-4ECA-9A4E-F9A2C9551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7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5AA288-AF5E-46A1-A686-306B7F4C2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93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F442C8-754E-42D9-8481-97229C6BB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9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E3562B-473B-402E-866A-E0205E9B0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02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E9E4BC5-4EF0-4C65-8A10-54B6B079D674}"/>
                </a:ext>
              </a:extLst>
            </p:cNvPr>
            <p:cNvSpPr/>
            <p:nvPr/>
          </p:nvSpPr>
          <p:spPr>
            <a:xfrm>
              <a:off x="115072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用户交互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63726FA-7FA3-4D7A-8AF9-16D1B9163138}"/>
                </a:ext>
              </a:extLst>
            </p:cNvPr>
            <p:cNvSpPr/>
            <p:nvPr/>
          </p:nvSpPr>
          <p:spPr>
            <a:xfrm>
              <a:off x="152938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采集处理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335E48B-DE1D-4B6E-AF1A-D63D01134A00}"/>
                </a:ext>
              </a:extLst>
            </p:cNvPr>
            <p:cNvSpPr/>
            <p:nvPr/>
          </p:nvSpPr>
          <p:spPr>
            <a:xfrm>
              <a:off x="191882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校对辨认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12B8975-6F62-4F14-81B3-F15C09C2B10E}"/>
                </a:ext>
              </a:extLst>
            </p:cNvPr>
            <p:cNvSpPr/>
            <p:nvPr/>
          </p:nvSpPr>
          <p:spPr>
            <a:xfrm>
              <a:off x="243850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解析文本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5F296C6-4D80-481D-810F-EF08D66E129F}"/>
                </a:ext>
              </a:extLst>
            </p:cNvPr>
            <p:cNvSpPr/>
            <p:nvPr/>
          </p:nvSpPr>
          <p:spPr>
            <a:xfrm>
              <a:off x="281716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映射指令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5F76FF6-BFE7-47CC-920D-17BE9F8E462F}"/>
                </a:ext>
              </a:extLst>
            </p:cNvPr>
            <p:cNvSpPr/>
            <p:nvPr/>
          </p:nvSpPr>
          <p:spPr>
            <a:xfrm>
              <a:off x="320660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操控外设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CFEAE9D-F609-4D47-AA39-78A6D5D58A37}"/>
                </a:ext>
              </a:extLst>
            </p:cNvPr>
            <p:cNvSpPr/>
            <p:nvPr/>
          </p:nvSpPr>
          <p:spPr>
            <a:xfrm>
              <a:off x="370876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系统配置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265926-FA43-4AB0-8626-E0664A84793D}"/>
                </a:ext>
              </a:extLst>
            </p:cNvPr>
            <p:cNvSpPr/>
            <p:nvPr/>
          </p:nvSpPr>
          <p:spPr>
            <a:xfrm>
              <a:off x="4087421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声纹管理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D8549C9-4FF8-4B3F-AD1B-3ADB4ECBA12D}"/>
                </a:ext>
              </a:extLst>
            </p:cNvPr>
            <p:cNvSpPr/>
            <p:nvPr/>
          </p:nvSpPr>
          <p:spPr>
            <a:xfrm>
              <a:off x="447685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运行日志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DADADB4-9D89-418C-99A5-E6A2FCA6C02E}"/>
                </a:ext>
              </a:extLst>
            </p:cNvPr>
            <p:cNvSpPr/>
            <p:nvPr/>
          </p:nvSpPr>
          <p:spPr>
            <a:xfrm>
              <a:off x="4979014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数据备份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91ACE0E-BC46-496E-8BCB-14076FC13A80}"/>
                </a:ext>
              </a:extLst>
            </p:cNvPr>
            <p:cNvSpPr/>
            <p:nvPr/>
          </p:nvSpPr>
          <p:spPr>
            <a:xfrm>
              <a:off x="5357675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终端操控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78ABE89-4D9C-4A46-BF12-B4508E287AF2}"/>
                </a:ext>
              </a:extLst>
            </p:cNvPr>
            <p:cNvSpPr/>
            <p:nvPr/>
          </p:nvSpPr>
          <p:spPr>
            <a:xfrm>
              <a:off x="574711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更新分发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FF4E344-D7D3-4123-89BF-56C0B6F7F4AC}"/>
                </a:ext>
              </a:extLst>
            </p:cNvPr>
            <p:cNvSpPr/>
            <p:nvPr/>
          </p:nvSpPr>
          <p:spPr>
            <a:xfrm>
              <a:off x="1150726" y="1244066"/>
              <a:ext cx="4884314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89000"/>
                    <a:lumOff val="11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基于声纹识别的语声控制器系统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53CAAD-2C67-4F4B-A296-D482DDBC90ED}"/>
                </a:ext>
              </a:extLst>
            </p:cNvPr>
            <p:cNvSpPr/>
            <p:nvPr/>
          </p:nvSpPr>
          <p:spPr>
            <a:xfrm>
              <a:off x="1150726" y="1676882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认证系统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35EDFC8-36EB-4973-A2A4-57870CC18851}"/>
                </a:ext>
              </a:extLst>
            </p:cNvPr>
            <p:cNvSpPr/>
            <p:nvPr/>
          </p:nvSpPr>
          <p:spPr>
            <a:xfrm>
              <a:off x="2438506" y="1676877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命令系统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839FE2-73C0-4947-BEE3-C4DAF02F3B80}"/>
                </a:ext>
              </a:extLst>
            </p:cNvPr>
            <p:cNvSpPr/>
            <p:nvPr/>
          </p:nvSpPr>
          <p:spPr>
            <a:xfrm>
              <a:off x="3708760" y="1676878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管理系统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28CEBB1-8057-4D22-AF92-7E303A628D90}"/>
                </a:ext>
              </a:extLst>
            </p:cNvPr>
            <p:cNvSpPr/>
            <p:nvPr/>
          </p:nvSpPr>
          <p:spPr>
            <a:xfrm>
              <a:off x="4979014" y="1676881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维护系统</a:t>
              </a:r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0EB15515-5215-4803-A157-0F3A17257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620" y="1408123"/>
            <a:ext cx="6894311" cy="1381912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2387CF-5B8D-4C33-803F-88D05EC7CA4A}"/>
              </a:ext>
            </a:extLst>
          </p:cNvPr>
          <p:cNvSpPr/>
          <p:nvPr/>
        </p:nvSpPr>
        <p:spPr>
          <a:xfrm>
            <a:off x="825826" y="1804388"/>
            <a:ext cx="1508585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损失函数优化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4FEEE92-7320-4FE4-BF9F-DA50C55BC16A}"/>
              </a:ext>
            </a:extLst>
          </p:cNvPr>
          <p:cNvSpPr/>
          <p:nvPr/>
        </p:nvSpPr>
        <p:spPr>
          <a:xfrm>
            <a:off x="2504724" y="1817645"/>
            <a:ext cx="1508585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模型部署优化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407AA80-BA3B-4C08-AE15-C71004B3CA4C}"/>
              </a:ext>
            </a:extLst>
          </p:cNvPr>
          <p:cNvSpPr/>
          <p:nvPr/>
        </p:nvSpPr>
        <p:spPr>
          <a:xfrm>
            <a:off x="690062" y="1256091"/>
            <a:ext cx="10826202" cy="1661506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71C0B0B9-9F3F-4B19-9531-B53E28B14E32}"/>
              </a:ext>
            </a:extLst>
          </p:cNvPr>
          <p:cNvSpPr/>
          <p:nvPr/>
        </p:nvSpPr>
        <p:spPr>
          <a:xfrm>
            <a:off x="10399788" y="1032686"/>
            <a:ext cx="1286789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核心算法设计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CC0ED10B-F32C-45FF-939C-AA2E46A7B077}"/>
              </a:ext>
            </a:extLst>
          </p:cNvPr>
          <p:cNvSpPr/>
          <p:nvPr/>
        </p:nvSpPr>
        <p:spPr>
          <a:xfrm>
            <a:off x="10649954" y="3103381"/>
            <a:ext cx="1036623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4792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84CFDE81-019E-4876-A49A-626A23254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1287396">
            <a:off x="8030886" y="200697"/>
            <a:ext cx="3796764" cy="3796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C997A-8CB1-4013-8828-A230467CE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1" y="653642"/>
            <a:ext cx="11101778" cy="590753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技术方案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54C975-6E3F-483A-B845-5F9CB0C9C7E7}"/>
              </a:ext>
            </a:extLst>
          </p:cNvPr>
          <p:cNvSpPr txBox="1"/>
          <p:nvPr/>
        </p:nvSpPr>
        <p:spPr>
          <a:xfrm>
            <a:off x="3194516" y="532933"/>
            <a:ext cx="412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4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3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World">
            <a:extLst>
              <a:ext uri="{FF2B5EF4-FFF2-40B4-BE49-F238E27FC236}">
                <a16:creationId xmlns:a16="http://schemas.microsoft.com/office/drawing/2014/main" id="{9554A624-0564-48BA-BD12-CF219E0D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1287396">
            <a:off x="8030886" y="200697"/>
            <a:ext cx="3796764" cy="379676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6D4B91A-97E6-4A4B-B5A6-93A852B91898}"/>
              </a:ext>
            </a:extLst>
          </p:cNvPr>
          <p:cNvGrpSpPr/>
          <p:nvPr/>
        </p:nvGrpSpPr>
        <p:grpSpPr>
          <a:xfrm>
            <a:off x="8081702" y="2789296"/>
            <a:ext cx="3387306" cy="3569939"/>
            <a:chOff x="945768" y="2789296"/>
            <a:chExt cx="3387306" cy="356993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CFBBDA-C080-4C39-93E2-44FE70CC45F8}"/>
                </a:ext>
              </a:extLst>
            </p:cNvPr>
            <p:cNvSpPr/>
            <p:nvPr/>
          </p:nvSpPr>
          <p:spPr>
            <a:xfrm>
              <a:off x="945768" y="3192796"/>
              <a:ext cx="3387306" cy="3166439"/>
            </a:xfrm>
            <a:prstGeom prst="roundRect">
              <a:avLst>
                <a:gd name="adj" fmla="val 6304"/>
              </a:avLst>
            </a:prstGeom>
            <a:solidFill>
              <a:srgbClr val="EDEDF1"/>
            </a:solidFill>
            <a:ln w="38100">
              <a:solidFill>
                <a:srgbClr val="3F40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移动支付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“动态密码</a:t>
              </a:r>
              <a:r>
                <a:rPr lang="en-US" altLang="zh-CN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+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声纹识别”令支付验证方式更加安全便捷。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合同签署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发起线上合同签署，利用声纹识别代替手写签名，增大仿冒难度同时，提高远程办公效率。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39CDE59-9272-4459-BC4F-DFE2B9D5ABA0}"/>
                </a:ext>
              </a:extLst>
            </p:cNvPr>
            <p:cNvSpPr/>
            <p:nvPr/>
          </p:nvSpPr>
          <p:spPr>
            <a:xfrm>
              <a:off x="1860911" y="2789296"/>
              <a:ext cx="1557021" cy="5151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6869AA"/>
                </a:gs>
                <a:gs pos="0">
                  <a:srgbClr val="3F4072"/>
                </a:gs>
              </a:gsLst>
              <a:lin ang="2700000" scaled="1"/>
              <a:tileRect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移动金融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预期应用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矩形: 圆角 2">
            <a:extLst>
              <a:ext uri="{FF2B5EF4-FFF2-40B4-BE49-F238E27FC236}">
                <a16:creationId xmlns:a16="http://schemas.microsoft.com/office/drawing/2014/main" id="{03D13026-CA93-40B7-A2CA-870FB9F4D7AF}"/>
              </a:ext>
            </a:extLst>
          </p:cNvPr>
          <p:cNvSpPr/>
          <p:nvPr/>
        </p:nvSpPr>
        <p:spPr>
          <a:xfrm>
            <a:off x="722991" y="1346065"/>
            <a:ext cx="10746017" cy="1112656"/>
          </a:xfrm>
          <a:prstGeom prst="roundRect">
            <a:avLst/>
          </a:prstGeom>
          <a:gradFill flip="none" rotWithShape="1">
            <a:gsLst>
              <a:gs pos="0">
                <a:srgbClr val="3B3C6C"/>
              </a:gs>
              <a:gs pos="100000">
                <a:srgbClr val="696AAB"/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声纹特征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的丰富性、稳固性与动态性，决定了其丰富多样的应用场景。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声纹识别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作为多生物特征识别融合技术体系中的关键一环，将为信息时代的数字安全提供更为坚实的保障。作为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声纹识别嵌入式开发的最佳实践案例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项目研发的成功，将有效助力相关技术在企业、工厂、实验室等场景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落地应用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0C5E0-1045-4505-BBEC-D0A5ECC4DC87}"/>
              </a:ext>
            </a:extLst>
          </p:cNvPr>
          <p:cNvGrpSpPr/>
          <p:nvPr/>
        </p:nvGrpSpPr>
        <p:grpSpPr>
          <a:xfrm>
            <a:off x="722991" y="2789296"/>
            <a:ext cx="3387306" cy="3569939"/>
            <a:chOff x="945768" y="2789296"/>
            <a:chExt cx="3387306" cy="356993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CC60CC-461B-4511-8E44-CA0B72CE629B}"/>
                </a:ext>
              </a:extLst>
            </p:cNvPr>
            <p:cNvSpPr/>
            <p:nvPr/>
          </p:nvSpPr>
          <p:spPr>
            <a:xfrm>
              <a:off x="945768" y="3192796"/>
              <a:ext cx="3387306" cy="3166439"/>
            </a:xfrm>
            <a:prstGeom prst="roundRect">
              <a:avLst>
                <a:gd name="adj" fmla="val 6304"/>
              </a:avLst>
            </a:prstGeom>
            <a:solidFill>
              <a:srgbClr val="EDEDF1"/>
            </a:solidFill>
            <a:ln w="38100">
              <a:solidFill>
                <a:srgbClr val="3F40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智能家居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“声纹识别</a:t>
              </a:r>
              <a:r>
                <a:rPr lang="en-US" altLang="zh-CN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+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语音识别</a:t>
              </a:r>
              <a:r>
                <a:rPr lang="en-US" altLang="zh-CN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+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物联网”打造个性化家居体验。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社区门禁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利用声纹识别传感器， “无感”记录进出小区住户。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自动柜员机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快速识别取款人身份，为用户带来安全、便捷的使用体验。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DF53D84-C349-4823-9114-E783CA93D5CE}"/>
                </a:ext>
              </a:extLst>
            </p:cNvPr>
            <p:cNvSpPr/>
            <p:nvPr/>
          </p:nvSpPr>
          <p:spPr>
            <a:xfrm>
              <a:off x="1860911" y="2789296"/>
              <a:ext cx="1557021" cy="5151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6869AA"/>
                </a:gs>
                <a:gs pos="0">
                  <a:srgbClr val="3F4072"/>
                </a:gs>
              </a:gsLst>
              <a:lin ang="2700000" scaled="1"/>
              <a:tileRect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日常生活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75A387-4546-4E12-9661-190FE3856044}"/>
              </a:ext>
            </a:extLst>
          </p:cNvPr>
          <p:cNvGrpSpPr/>
          <p:nvPr/>
        </p:nvGrpSpPr>
        <p:grpSpPr>
          <a:xfrm>
            <a:off x="4402346" y="2789296"/>
            <a:ext cx="3387306" cy="3569939"/>
            <a:chOff x="945768" y="2789296"/>
            <a:chExt cx="3387306" cy="356993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49EE3F1-EC96-4C0F-B5D1-BEDEE5D114AD}"/>
                </a:ext>
              </a:extLst>
            </p:cNvPr>
            <p:cNvSpPr/>
            <p:nvPr/>
          </p:nvSpPr>
          <p:spPr>
            <a:xfrm>
              <a:off x="945768" y="3192796"/>
              <a:ext cx="3387306" cy="3166439"/>
            </a:xfrm>
            <a:prstGeom prst="roundRect">
              <a:avLst>
                <a:gd name="adj" fmla="val 6304"/>
              </a:avLst>
            </a:prstGeom>
            <a:solidFill>
              <a:srgbClr val="EDEDF1"/>
            </a:solidFill>
            <a:ln w="38100">
              <a:solidFill>
                <a:srgbClr val="3F40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刑侦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通过通话记录中的声纹信息初步锁定嫌疑人。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安检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在安检口设置声纹检测装置，初步筛查危险人物。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·</a:t>
              </a:r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执法记录</a:t>
              </a:r>
              <a:endPara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just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通过自动识别说话人身份，提高采集音频证据的能力。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7E121D5-E398-4F6C-B23D-6144C8BF97E3}"/>
                </a:ext>
              </a:extLst>
            </p:cNvPr>
            <p:cNvSpPr/>
            <p:nvPr/>
          </p:nvSpPr>
          <p:spPr>
            <a:xfrm>
              <a:off x="1860911" y="2789296"/>
              <a:ext cx="1557021" cy="5151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6869AA"/>
                </a:gs>
                <a:gs pos="0">
                  <a:srgbClr val="3F4072"/>
                </a:gs>
              </a:gsLst>
              <a:lin ang="2700000" scaled="1"/>
              <a:tileRect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公共安全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3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A3635-143E-45A1-9FA1-3C296DB05EE2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A2D3B56A-EDC2-4498-B501-570ABF6DFD86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B2FA7745-1F3D-4795-919A-9952F4AB1F93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成员分工</a:t>
              </a:r>
            </a:p>
          </p:txBody>
        </p:sp>
        <p:pic>
          <p:nvPicPr>
            <p:cNvPr id="45" name="Graphic 44" descr="Radio microphone">
              <a:extLst>
                <a:ext uri="{FF2B5EF4-FFF2-40B4-BE49-F238E27FC236}">
                  <a16:creationId xmlns:a16="http://schemas.microsoft.com/office/drawing/2014/main" id="{A19A3524-3DC8-436B-899F-3CD0AB2C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8DFA47-2C90-4CB5-90C3-D79D5C67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06069"/>
              </p:ext>
            </p:extLst>
          </p:nvPr>
        </p:nvGraphicFramePr>
        <p:xfrm>
          <a:off x="807673" y="1539083"/>
          <a:ext cx="10576653" cy="42872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266960">
                  <a:extLst>
                    <a:ext uri="{9D8B030D-6E8A-4147-A177-3AD203B41FA5}">
                      <a16:colId xmlns:a16="http://schemas.microsoft.com/office/drawing/2014/main" val="3310547614"/>
                    </a:ext>
                  </a:extLst>
                </a:gridCol>
                <a:gridCol w="6317527">
                  <a:extLst>
                    <a:ext uri="{9D8B030D-6E8A-4147-A177-3AD203B41FA5}">
                      <a16:colId xmlns:a16="http://schemas.microsoft.com/office/drawing/2014/main" val="2502017746"/>
                    </a:ext>
                  </a:extLst>
                </a:gridCol>
                <a:gridCol w="2992166">
                  <a:extLst>
                    <a:ext uri="{9D8B030D-6E8A-4147-A177-3AD203B41FA5}">
                      <a16:colId xmlns:a16="http://schemas.microsoft.com/office/drawing/2014/main" val="67610296"/>
                    </a:ext>
                  </a:extLst>
                </a:gridCol>
              </a:tblGrid>
              <a:tr h="773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成员姓名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成员特长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成员分工</a:t>
                      </a:r>
                      <a:endParaRPr lang="en-US" altLang="zh-CN" dirty="0">
                        <a:effectLst/>
                      </a:endParaRPr>
                    </a:p>
                    <a:p>
                      <a:pPr algn="ctr"/>
                      <a:r>
                        <a:rPr lang="zh-CN" altLang="en-US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（一句话概述）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276845"/>
                  </a:ext>
                </a:extLst>
              </a:tr>
              <a:tr h="1101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付东源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了解项目管理理论、软件工程理论，熟悉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WEB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全栈技术、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Vue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Flutter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等跨平台应用框架，了解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Node.js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SpringBoot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等服务端框架，掌握项目测试与生产环境部署流程。曾主持完成校内外多个软硬件项目，涵盖物联网、端到端、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C2C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B2C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等领域，具有相对丰富的项目设计与开发经历。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项目管理与服务端开发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11477"/>
                  </a:ext>
                </a:extLst>
              </a:tr>
              <a:tr h="1101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姚辰龙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具备树莓派嵌入式系统开发与神经网络搭建经验，熟悉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C++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编程语言，熟悉单片机开发。曾参加全国大学生电子设计竞赛，完成了基于树莓派的婴幼儿监护小车项目；同时也参与过其他多个项目，具有完整的项目开发经历。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嵌入式程序开发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65974"/>
                  </a:ext>
                </a:extLst>
              </a:tr>
              <a:tr h="1101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朱子虚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具备树莓派嵌入式系统开发与神经网络搭建经验，熟悉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Linux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框架及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KNN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DNN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LSTM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等机器学习算法。曾参与并完成了基于树莓派与</a:t>
                      </a:r>
                      <a:r>
                        <a:rPr lang="en-US" altLang="zh-CN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SLAM</a:t>
                      </a:r>
                      <a:r>
                        <a:rPr lang="zh-CN" altLang="en-US" sz="16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技术实现的地图测绘与室内导航小车项目，同时参与的其他多个项目中均有涉及机器学习模型的结合与运用，具备完整的项目开发经历。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算法设计、实现与测试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5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6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C7A02C-1E08-4C5C-AE65-9984A1D08C10}"/>
              </a:ext>
            </a:extLst>
          </p:cNvPr>
          <p:cNvSpPr txBox="1"/>
          <p:nvPr/>
        </p:nvSpPr>
        <p:spPr>
          <a:xfrm>
            <a:off x="788566" y="4446165"/>
            <a:ext cx="6870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基于声纹识别的语声控制器</a:t>
            </a:r>
            <a:endParaRPr lang="en-US" altLang="zh-CN" sz="4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310DD-D5D0-4981-A31F-27596983615B}"/>
              </a:ext>
            </a:extLst>
          </p:cNvPr>
          <p:cNvSpPr/>
          <p:nvPr/>
        </p:nvSpPr>
        <p:spPr>
          <a:xfrm>
            <a:off x="477519" y="4446164"/>
            <a:ext cx="160043" cy="2155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1BEA-208B-4DB2-B7C5-065262605EF8}"/>
              </a:ext>
            </a:extLst>
          </p:cNvPr>
          <p:cNvSpPr txBox="1"/>
          <p:nvPr/>
        </p:nvSpPr>
        <p:spPr>
          <a:xfrm>
            <a:off x="788566" y="5260276"/>
            <a:ext cx="68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Voice Control System Based on Voiceprint Recognition </a:t>
            </a:r>
            <a:endParaRPr lang="zh-CN" altLang="en-US" sz="1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51AA-24D0-40F7-9741-7D85109953EA}"/>
              </a:ext>
            </a:extLst>
          </p:cNvPr>
          <p:cNvSpPr txBox="1"/>
          <p:nvPr/>
        </p:nvSpPr>
        <p:spPr>
          <a:xfrm>
            <a:off x="788566" y="5629608"/>
            <a:ext cx="6870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参赛团队郑重承诺：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作品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为团队</a:t>
            </a:r>
            <a:r>
              <a:rPr lang="zh-CN" alt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原创，不侵犯任何第三方的知识产权或其他权利。</a:t>
            </a:r>
            <a:endParaRPr lang="en-US" altLang="zh-CN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51058066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925</TotalTime>
  <Words>913</Words>
  <Application>Microsoft Office PowerPoint</Application>
  <PresentationFormat>Widescreen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仿宋</vt:lpstr>
      <vt:lpstr>微软雅黑</vt:lpstr>
      <vt:lpstr>方正大标宋简体</vt:lpstr>
      <vt:lpstr>等线 Light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11</cp:revision>
  <dcterms:created xsi:type="dcterms:W3CDTF">2022-04-23T15:50:10Z</dcterms:created>
  <dcterms:modified xsi:type="dcterms:W3CDTF">2022-04-24T18:42:52Z</dcterms:modified>
</cp:coreProperties>
</file>