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8"/>
  </p:notesMasterIdLst>
  <p:handoutMasterIdLst>
    <p:handoutMasterId r:id="rId19"/>
  </p:handoutMasterIdLst>
  <p:sldIdLst>
    <p:sldId id="456" r:id="rId5"/>
    <p:sldId id="454" r:id="rId6"/>
    <p:sldId id="460" r:id="rId7"/>
    <p:sldId id="461" r:id="rId8"/>
    <p:sldId id="453" r:id="rId9"/>
    <p:sldId id="459" r:id="rId10"/>
    <p:sldId id="455" r:id="rId11"/>
    <p:sldId id="458" r:id="rId12"/>
    <p:sldId id="457" r:id="rId13"/>
    <p:sldId id="449" r:id="rId14"/>
    <p:sldId id="441" r:id="rId15"/>
    <p:sldId id="443" r:id="rId16"/>
    <p:sldId id="45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7AB"/>
    <a:srgbClr val="8C5896"/>
    <a:srgbClr val="7C6560"/>
    <a:srgbClr val="29282D"/>
    <a:srgbClr val="E288B6"/>
    <a:srgbClr val="D75078"/>
    <a:srgbClr val="B38F6A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0" y="6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2022-07-24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2022-07-24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8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2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8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17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62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1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2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5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65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26" Type="http://schemas.openxmlformats.org/officeDocument/2006/relationships/image" Target="../media/image31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24" Type="http://schemas.openxmlformats.org/officeDocument/2006/relationships/image" Target="../media/image29.sv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Relationship Id="rId27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9">
            <a:extLst>
              <a:ext uri="{FF2B5EF4-FFF2-40B4-BE49-F238E27FC236}">
                <a16:creationId xmlns:a16="http://schemas.microsoft.com/office/drawing/2014/main" id="{36A6B4CD-3A5C-B05E-A641-14A799D24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</a:blip>
          <a:srcRect l="5275" t="14051" r="6034" b="14051"/>
          <a:stretch/>
        </p:blipFill>
        <p:spPr>
          <a:xfrm>
            <a:off x="7168557" y="1195704"/>
            <a:ext cx="710185" cy="401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11" descr="6b76c2e57a8496758e3defa09252992">
            <a:extLst>
              <a:ext uri="{FF2B5EF4-FFF2-40B4-BE49-F238E27FC236}">
                <a16:creationId xmlns:a16="http://schemas.microsoft.com/office/drawing/2014/main" id="{651473CA-42E2-D5A1-F364-33BEE2704F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8964" r="21732"/>
          <a:stretch/>
        </p:blipFill>
        <p:spPr>
          <a:xfrm>
            <a:off x="3299761" y="1195705"/>
            <a:ext cx="716280" cy="401319"/>
          </a:xfrm>
          <a:prstGeom prst="rect">
            <a:avLst/>
          </a:prstGeom>
        </p:spPr>
      </p:pic>
      <p:pic>
        <p:nvPicPr>
          <p:cNvPr id="26" name="图片 9" descr="e093e70c89998cc3a3fe1ca7d4a30ed">
            <a:extLst>
              <a:ext uri="{FF2B5EF4-FFF2-40B4-BE49-F238E27FC236}">
                <a16:creationId xmlns:a16="http://schemas.microsoft.com/office/drawing/2014/main" id="{173704B8-C080-EC16-D8BC-80A96CB85F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r="939"/>
          <a:stretch/>
        </p:blipFill>
        <p:spPr>
          <a:xfrm>
            <a:off x="4271690" y="1195704"/>
            <a:ext cx="710184" cy="401320"/>
          </a:xfrm>
          <a:prstGeom prst="rect">
            <a:avLst/>
          </a:prstGeom>
        </p:spPr>
      </p:pic>
      <p:pic>
        <p:nvPicPr>
          <p:cNvPr id="27" name="图片 11">
            <a:extLst>
              <a:ext uri="{FF2B5EF4-FFF2-40B4-BE49-F238E27FC236}">
                <a16:creationId xmlns:a16="http://schemas.microsoft.com/office/drawing/2014/main" id="{519EDBB6-FFB9-F639-12FC-C1840BF0A5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50000"/>
          </a:blip>
          <a:srcRect r="2843"/>
          <a:stretch/>
        </p:blipFill>
        <p:spPr>
          <a:xfrm>
            <a:off x="5237523" y="1195704"/>
            <a:ext cx="716280" cy="401320"/>
          </a:xfrm>
          <a:prstGeom prst="rect">
            <a:avLst/>
          </a:prstGeom>
        </p:spPr>
      </p:pic>
      <p:pic>
        <p:nvPicPr>
          <p:cNvPr id="28" name="图片 10" descr="7cf69532f4187c2034c2a2089398291">
            <a:extLst>
              <a:ext uri="{FF2B5EF4-FFF2-40B4-BE49-F238E27FC236}">
                <a16:creationId xmlns:a16="http://schemas.microsoft.com/office/drawing/2014/main" id="{966BA90B-19D0-74B2-16B0-9E55E093E6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</a:blip>
          <a:srcRect l="-1" r="7912"/>
          <a:stretch/>
        </p:blipFill>
        <p:spPr>
          <a:xfrm>
            <a:off x="6206088" y="1195704"/>
            <a:ext cx="710184" cy="40132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53B3FD7-7BBB-BF8E-1E55-8AAE7CD8A4C0}"/>
              </a:ext>
            </a:extLst>
          </p:cNvPr>
          <p:cNvSpPr/>
          <p:nvPr/>
        </p:nvSpPr>
        <p:spPr>
          <a:xfrm>
            <a:off x="979714" y="530678"/>
            <a:ext cx="1403570" cy="140357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 w="28575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99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>
            <a:normAutofit/>
          </a:bodyPr>
          <a:lstStyle/>
          <a:p>
            <a:r>
              <a:rPr lang="en-US" dirty="0"/>
              <a:t>BALANCING </a:t>
            </a:r>
            <a:br>
              <a:rPr lang="en-US" dirty="0"/>
            </a:br>
            <a:r>
              <a:rPr lang="en-US" dirty="0"/>
              <a:t>ACT</a:t>
            </a:r>
          </a:p>
        </p:txBody>
      </p:sp>
      <p:pic>
        <p:nvPicPr>
          <p:cNvPr id="16" name="Picture Placeholder 15" descr="Color swatch burnished lilac">
            <a:extLst>
              <a:ext uri="{FF2B5EF4-FFF2-40B4-BE49-F238E27FC236}">
                <a16:creationId xmlns:a16="http://schemas.microsoft.com/office/drawing/2014/main" id="{06C418C8-E4DE-443D-B15E-21726F9C39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900" y="1463675"/>
            <a:ext cx="1498600" cy="2193925"/>
          </a:xfrm>
        </p:spPr>
      </p:pic>
      <p:pic>
        <p:nvPicPr>
          <p:cNvPr id="19" name="Picture Placeholder 18" descr="Color swatch lotus">
            <a:extLst>
              <a:ext uri="{FF2B5EF4-FFF2-40B4-BE49-F238E27FC236}">
                <a16:creationId xmlns:a16="http://schemas.microsoft.com/office/drawing/2014/main" id="{FC598C8E-741E-4163-8963-6732DA270C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4" y="1463040"/>
            <a:ext cx="1499616" cy="2194560"/>
          </a:xfrm>
        </p:spPr>
      </p:pic>
      <p:pic>
        <p:nvPicPr>
          <p:cNvPr id="21" name="Picture Placeholder 20" descr="Color swatch muted clay">
            <a:extLst>
              <a:ext uri="{FF2B5EF4-FFF2-40B4-BE49-F238E27FC236}">
                <a16:creationId xmlns:a16="http://schemas.microsoft.com/office/drawing/2014/main" id="{0ADDB0E7-631D-426A-9C78-9809C437D02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52" r="52"/>
          <a:stretch/>
        </p:blipFill>
        <p:spPr>
          <a:xfrm>
            <a:off x="8174736" y="1463040"/>
            <a:ext cx="1499616" cy="2194560"/>
          </a:xfrm>
        </p:spPr>
      </p:pic>
      <p:pic>
        <p:nvPicPr>
          <p:cNvPr id="23" name="Picture Placeholder 22" descr="Color swatch dried moss">
            <a:extLst>
              <a:ext uri="{FF2B5EF4-FFF2-40B4-BE49-F238E27FC236}">
                <a16:creationId xmlns:a16="http://schemas.microsoft.com/office/drawing/2014/main" id="{18BD0AE2-C2A1-48BC-A9AA-091D1B136EC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257" r="257"/>
          <a:stretch/>
        </p:blipFill>
        <p:spPr>
          <a:xfrm>
            <a:off x="10122408" y="1463040"/>
            <a:ext cx="1499616" cy="2194560"/>
          </a:xfrm>
        </p:spPr>
      </p:pic>
      <p:pic>
        <p:nvPicPr>
          <p:cNvPr id="25" name="Picture Placeholder 24" descr="Color swatch very peri">
            <a:extLst>
              <a:ext uri="{FF2B5EF4-FFF2-40B4-BE49-F238E27FC236}">
                <a16:creationId xmlns:a16="http://schemas.microsoft.com/office/drawing/2014/main" id="{ECA4A7D6-54B1-4F53-A806-BFCE9620310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4087368"/>
            <a:ext cx="1499616" cy="2194560"/>
          </a:xfrm>
        </p:spPr>
      </p:pic>
      <p:pic>
        <p:nvPicPr>
          <p:cNvPr id="27" name="Picture Placeholder 26" descr="Color swatch granite green">
            <a:extLst>
              <a:ext uri="{FF2B5EF4-FFF2-40B4-BE49-F238E27FC236}">
                <a16:creationId xmlns:a16="http://schemas.microsoft.com/office/drawing/2014/main" id="{B032D337-92A4-4062-B569-4A8E78D2DD7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4" y="4087368"/>
            <a:ext cx="1499616" cy="2194560"/>
          </a:xfrm>
        </p:spPr>
      </p:pic>
      <p:pic>
        <p:nvPicPr>
          <p:cNvPr id="30" name="Picture Placeholder 29" descr="Color swatch hawthorn rose">
            <a:extLst>
              <a:ext uri="{FF2B5EF4-FFF2-40B4-BE49-F238E27FC236}">
                <a16:creationId xmlns:a16="http://schemas.microsoft.com/office/drawing/2014/main" id="{52B762D2-C8CC-477D-87FA-F34749DA105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257" r="257"/>
          <a:stretch/>
        </p:blipFill>
        <p:spPr>
          <a:xfrm>
            <a:off x="8174736" y="4087368"/>
            <a:ext cx="1499616" cy="2194560"/>
          </a:xfrm>
        </p:spPr>
      </p:pic>
      <p:pic>
        <p:nvPicPr>
          <p:cNvPr id="32" name="Picture Placeholder 31" descr="Color swatch elderberry">
            <a:extLst>
              <a:ext uri="{FF2B5EF4-FFF2-40B4-BE49-F238E27FC236}">
                <a16:creationId xmlns:a16="http://schemas.microsoft.com/office/drawing/2014/main" id="{4C52D5C4-B717-4DE1-ABCD-BC8CF65800E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52" r="52"/>
          <a:stretch/>
        </p:blipFill>
        <p:spPr>
          <a:xfrm>
            <a:off x="10122408" y="4087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 anchor="b" anchorCtr="0"/>
          <a:lstStyle/>
          <a:p>
            <a:r>
              <a:rPr lang="en-US" dirty="0"/>
              <a:t>WELLSPRING</a:t>
            </a:r>
          </a:p>
        </p:txBody>
      </p:sp>
      <p:pic>
        <p:nvPicPr>
          <p:cNvPr id="46" name="Picture Placeholder 45" descr="Color swatch greenbrier">
            <a:extLst>
              <a:ext uri="{FF2B5EF4-FFF2-40B4-BE49-F238E27FC236}">
                <a16:creationId xmlns:a16="http://schemas.microsoft.com/office/drawing/2014/main" id="{9C63DD83-083A-4E50-AA2A-C423EACA65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392" y="1463040"/>
            <a:ext cx="1499616" cy="2194560"/>
          </a:xfrm>
        </p:spPr>
      </p:pic>
      <p:pic>
        <p:nvPicPr>
          <p:cNvPr id="48" name="Picture Placeholder 47" descr="Color swatch foliage">
            <a:extLst>
              <a:ext uri="{FF2B5EF4-FFF2-40B4-BE49-F238E27FC236}">
                <a16:creationId xmlns:a16="http://schemas.microsoft.com/office/drawing/2014/main" id="{DA6BC49B-D8CD-4DDE-ACAA-16579353B0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4" y="1463040"/>
            <a:ext cx="1499616" cy="2194560"/>
          </a:xfrm>
        </p:spPr>
      </p:pic>
      <p:pic>
        <p:nvPicPr>
          <p:cNvPr id="50" name="Picture Placeholder 49" descr="Color swatch treetop">
            <a:extLst>
              <a:ext uri="{FF2B5EF4-FFF2-40B4-BE49-F238E27FC236}">
                <a16:creationId xmlns:a16="http://schemas.microsoft.com/office/drawing/2014/main" id="{167C13AC-E4E0-4CB7-AB6B-4E6885C93A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52" r="52"/>
          <a:stretch/>
        </p:blipFill>
        <p:spPr>
          <a:xfrm>
            <a:off x="8174736" y="1463040"/>
            <a:ext cx="1499616" cy="2194560"/>
          </a:xfrm>
        </p:spPr>
      </p:pic>
      <p:pic>
        <p:nvPicPr>
          <p:cNvPr id="52" name="Picture Placeholder 51" descr="Color swatch celery">
            <a:extLst>
              <a:ext uri="{FF2B5EF4-FFF2-40B4-BE49-F238E27FC236}">
                <a16:creationId xmlns:a16="http://schemas.microsoft.com/office/drawing/2014/main" id="{24C85A61-F9D6-4347-BFDD-6B8F0450BC6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52" r="52"/>
          <a:stretch/>
        </p:blipFill>
        <p:spPr>
          <a:xfrm>
            <a:off x="10122408" y="1463040"/>
            <a:ext cx="1499616" cy="2194560"/>
          </a:xfrm>
        </p:spPr>
      </p:pic>
      <p:pic>
        <p:nvPicPr>
          <p:cNvPr id="54" name="Picture Placeholder 53" descr="Color swatch chai tea">
            <a:extLst>
              <a:ext uri="{FF2B5EF4-FFF2-40B4-BE49-F238E27FC236}">
                <a16:creationId xmlns:a16="http://schemas.microsoft.com/office/drawing/2014/main" id="{DC78F0D5-25AF-47C4-A483-BDC98D5FC7A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4087368"/>
            <a:ext cx="1499616" cy="2194560"/>
          </a:xfrm>
        </p:spPr>
      </p:pic>
      <p:pic>
        <p:nvPicPr>
          <p:cNvPr id="56" name="Picture Placeholder 55" descr="Color swatch dewberry">
            <a:extLst>
              <a:ext uri="{FF2B5EF4-FFF2-40B4-BE49-F238E27FC236}">
                <a16:creationId xmlns:a16="http://schemas.microsoft.com/office/drawing/2014/main" id="{22E96B7C-DD7B-455F-998A-444143B3F67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4" y="4087368"/>
            <a:ext cx="1499616" cy="2194560"/>
          </a:xfrm>
        </p:spPr>
      </p:pic>
      <p:pic>
        <p:nvPicPr>
          <p:cNvPr id="58" name="Picture Placeholder 57" descr="Color swatch very peri">
            <a:extLst>
              <a:ext uri="{FF2B5EF4-FFF2-40B4-BE49-F238E27FC236}">
                <a16:creationId xmlns:a16="http://schemas.microsoft.com/office/drawing/2014/main" id="{67E5FD99-94C2-4405-934F-3CC1F81AFC9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52" r="52"/>
          <a:stretch/>
        </p:blipFill>
        <p:spPr>
          <a:xfrm>
            <a:off x="8174736" y="4087368"/>
            <a:ext cx="1499616" cy="2194560"/>
          </a:xfrm>
        </p:spPr>
      </p:pic>
      <p:pic>
        <p:nvPicPr>
          <p:cNvPr id="60" name="Picture Placeholder 59" descr="Color swatch eggshell blue">
            <a:extLst>
              <a:ext uri="{FF2B5EF4-FFF2-40B4-BE49-F238E27FC236}">
                <a16:creationId xmlns:a16="http://schemas.microsoft.com/office/drawing/2014/main" id="{6EC317D2-257D-4F75-B14B-4914AB28768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52" r="52"/>
          <a:stretch/>
        </p:blipFill>
        <p:spPr>
          <a:xfrm>
            <a:off x="10122408" y="4087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THE STAR </a:t>
            </a:r>
            <a:br>
              <a:rPr lang="en-US" dirty="0"/>
            </a:br>
            <a:r>
              <a:rPr lang="en-US" dirty="0"/>
              <a:t>OF THE SHOW</a:t>
            </a:r>
          </a:p>
        </p:txBody>
      </p:sp>
      <p:pic>
        <p:nvPicPr>
          <p:cNvPr id="7" name="Picture Placeholder 6" descr="Color swatch anthracite">
            <a:extLst>
              <a:ext uri="{FF2B5EF4-FFF2-40B4-BE49-F238E27FC236}">
                <a16:creationId xmlns:a16="http://schemas.microsoft.com/office/drawing/2014/main" id="{EDC2FB36-C4DF-4444-AF69-B20EBDC89A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392" y="1463040"/>
            <a:ext cx="1499616" cy="2194560"/>
          </a:xfrm>
        </p:spPr>
      </p:pic>
      <p:pic>
        <p:nvPicPr>
          <p:cNvPr id="24" name="Picture Placeholder 23" descr="Color swatch volcanic glass">
            <a:extLst>
              <a:ext uri="{FF2B5EF4-FFF2-40B4-BE49-F238E27FC236}">
                <a16:creationId xmlns:a16="http://schemas.microsoft.com/office/drawing/2014/main" id="{0C2F4972-6121-487E-9184-B6DAD5BCAF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4" y="1463040"/>
            <a:ext cx="1499616" cy="2194560"/>
          </a:xfrm>
        </p:spPr>
      </p:pic>
      <p:pic>
        <p:nvPicPr>
          <p:cNvPr id="30" name="Picture Placeholder 29" descr="Color swatch deep taupe">
            <a:extLst>
              <a:ext uri="{FF2B5EF4-FFF2-40B4-BE49-F238E27FC236}">
                <a16:creationId xmlns:a16="http://schemas.microsoft.com/office/drawing/2014/main" id="{9D9D875B-E5FC-426B-8884-22C87FA1F59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257" r="257"/>
          <a:stretch/>
        </p:blipFill>
        <p:spPr>
          <a:xfrm>
            <a:off x="8174736" y="1463040"/>
            <a:ext cx="1499616" cy="2194560"/>
          </a:xfrm>
        </p:spPr>
      </p:pic>
      <p:pic>
        <p:nvPicPr>
          <p:cNvPr id="32" name="Picture Placeholder 31" descr="Color swatch plaza taupe">
            <a:extLst>
              <a:ext uri="{FF2B5EF4-FFF2-40B4-BE49-F238E27FC236}">
                <a16:creationId xmlns:a16="http://schemas.microsoft.com/office/drawing/2014/main" id="{30D4484E-E142-413F-9D0E-54E2AE148ED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52" r="52"/>
          <a:stretch/>
        </p:blipFill>
        <p:spPr>
          <a:xfrm>
            <a:off x="10122408" y="1463040"/>
            <a:ext cx="1499616" cy="2194560"/>
          </a:xfrm>
        </p:spPr>
      </p:pic>
      <p:pic>
        <p:nvPicPr>
          <p:cNvPr id="34" name="Picture Placeholder 33" descr="Color swatch white sand">
            <a:extLst>
              <a:ext uri="{FF2B5EF4-FFF2-40B4-BE49-F238E27FC236}">
                <a16:creationId xmlns:a16="http://schemas.microsoft.com/office/drawing/2014/main" id="{DAE94DE2-B33F-4EB8-866A-F00647B91C1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4087368"/>
            <a:ext cx="1499616" cy="2194560"/>
          </a:xfrm>
        </p:spPr>
      </p:pic>
      <p:pic>
        <p:nvPicPr>
          <p:cNvPr id="36" name="Picture Placeholder 35" descr="Color swatch petrified oak">
            <a:extLst>
              <a:ext uri="{FF2B5EF4-FFF2-40B4-BE49-F238E27FC236}">
                <a16:creationId xmlns:a16="http://schemas.microsoft.com/office/drawing/2014/main" id="{7C30B3E2-6FCF-4BCC-B91A-633A92ECB85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4" y="4087368"/>
            <a:ext cx="1499616" cy="2194560"/>
          </a:xfrm>
        </p:spPr>
      </p:pic>
      <p:pic>
        <p:nvPicPr>
          <p:cNvPr id="38" name="Picture Placeholder 37" descr="Color swatch cloud dance">
            <a:extLst>
              <a:ext uri="{FF2B5EF4-FFF2-40B4-BE49-F238E27FC236}">
                <a16:creationId xmlns:a16="http://schemas.microsoft.com/office/drawing/2014/main" id="{543D04A7-69B1-4E48-915F-E47DB2E5C06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52" r="52"/>
          <a:stretch/>
        </p:blipFill>
        <p:spPr>
          <a:xfrm>
            <a:off x="8174736" y="4087368"/>
            <a:ext cx="1499616" cy="2194560"/>
          </a:xfrm>
        </p:spPr>
      </p:pic>
      <p:pic>
        <p:nvPicPr>
          <p:cNvPr id="40" name="Picture Placeholder 39" descr="Color swatch very peri">
            <a:extLst>
              <a:ext uri="{FF2B5EF4-FFF2-40B4-BE49-F238E27FC236}">
                <a16:creationId xmlns:a16="http://schemas.microsoft.com/office/drawing/2014/main" id="{5F1FBBB4-ABD1-4D8A-97AD-95DE5241962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52" r="52"/>
          <a:stretch/>
        </p:blipFill>
        <p:spPr>
          <a:xfrm>
            <a:off x="10122408" y="4087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129416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10C83CB-3D9E-4AB8-9D97-83A5221F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/>
          <a:lstStyle/>
          <a:p>
            <a:r>
              <a:rPr lang="en-US" dirty="0"/>
              <a:t>AMUSEMENTS</a:t>
            </a:r>
          </a:p>
        </p:txBody>
      </p:sp>
      <p:pic>
        <p:nvPicPr>
          <p:cNvPr id="22" name="Picture Placeholder 21" descr="Color swatch tawny orange">
            <a:extLst>
              <a:ext uri="{FF2B5EF4-FFF2-40B4-BE49-F238E27FC236}">
                <a16:creationId xmlns:a16="http://schemas.microsoft.com/office/drawing/2014/main" id="{E90EFA49-87AA-420E-A193-C251608447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392" y="1463040"/>
            <a:ext cx="1499616" cy="2194560"/>
          </a:xfrm>
        </p:spPr>
      </p:pic>
      <p:pic>
        <p:nvPicPr>
          <p:cNvPr id="24" name="Picture Placeholder 23" descr="Color swatch very peri">
            <a:extLst>
              <a:ext uri="{FF2B5EF4-FFF2-40B4-BE49-F238E27FC236}">
                <a16:creationId xmlns:a16="http://schemas.microsoft.com/office/drawing/2014/main" id="{385F869F-60E2-47C0-BAF7-5ADA904E37D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4" y="1463040"/>
            <a:ext cx="1499616" cy="2194560"/>
          </a:xfrm>
        </p:spPr>
      </p:pic>
      <p:pic>
        <p:nvPicPr>
          <p:cNvPr id="26" name="Picture Placeholder 25" descr="Color swatch iced coffee">
            <a:extLst>
              <a:ext uri="{FF2B5EF4-FFF2-40B4-BE49-F238E27FC236}">
                <a16:creationId xmlns:a16="http://schemas.microsoft.com/office/drawing/2014/main" id="{500B9E95-A0B6-44ED-A5B9-1DE0AF493FA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52" r="52"/>
          <a:stretch/>
        </p:blipFill>
        <p:spPr>
          <a:xfrm>
            <a:off x="8174736" y="1463040"/>
            <a:ext cx="1499616" cy="2194560"/>
          </a:xfrm>
        </p:spPr>
      </p:pic>
      <p:pic>
        <p:nvPicPr>
          <p:cNvPr id="28" name="Picture Placeholder 27" descr="Color swatch pink flambe">
            <a:extLst>
              <a:ext uri="{FF2B5EF4-FFF2-40B4-BE49-F238E27FC236}">
                <a16:creationId xmlns:a16="http://schemas.microsoft.com/office/drawing/2014/main" id="{6C08EE4B-CAD5-4A12-8042-F3968B07C47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52" r="52"/>
          <a:stretch/>
        </p:blipFill>
        <p:spPr>
          <a:xfrm>
            <a:off x="10122408" y="1463040"/>
            <a:ext cx="1499616" cy="2194560"/>
          </a:xfrm>
        </p:spPr>
      </p:pic>
      <p:pic>
        <p:nvPicPr>
          <p:cNvPr id="30" name="Picture Placeholder 29" descr="Color swatch fuchsia pink">
            <a:extLst>
              <a:ext uri="{FF2B5EF4-FFF2-40B4-BE49-F238E27FC236}">
                <a16:creationId xmlns:a16="http://schemas.microsoft.com/office/drawing/2014/main" id="{87CFE92E-F489-4195-ABCD-D89E2663F9D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4087368"/>
            <a:ext cx="1499616" cy="2194560"/>
          </a:xfrm>
        </p:spPr>
      </p:pic>
      <p:pic>
        <p:nvPicPr>
          <p:cNvPr id="32" name="Picture Placeholder 31" descr="Color swatch paradise pink">
            <a:extLst>
              <a:ext uri="{FF2B5EF4-FFF2-40B4-BE49-F238E27FC236}">
                <a16:creationId xmlns:a16="http://schemas.microsoft.com/office/drawing/2014/main" id="{DD6340D8-6347-4F3C-B04F-6B0AFD6AD08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4" y="4087368"/>
            <a:ext cx="1499616" cy="2194560"/>
          </a:xfrm>
        </p:spPr>
      </p:pic>
      <p:pic>
        <p:nvPicPr>
          <p:cNvPr id="34" name="Picture Placeholder 33" descr="Color swatch cornsilk">
            <a:extLst>
              <a:ext uri="{FF2B5EF4-FFF2-40B4-BE49-F238E27FC236}">
                <a16:creationId xmlns:a16="http://schemas.microsoft.com/office/drawing/2014/main" id="{939A25C6-0BAB-4696-BEB2-EA80D9A5873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52" r="52"/>
          <a:stretch/>
        </p:blipFill>
        <p:spPr>
          <a:xfrm>
            <a:off x="8174736" y="4087368"/>
            <a:ext cx="1499616" cy="2194560"/>
          </a:xfrm>
        </p:spPr>
      </p:pic>
      <p:pic>
        <p:nvPicPr>
          <p:cNvPr id="36" name="Picture Placeholder 35" descr="Color swatch tourmaline">
            <a:extLst>
              <a:ext uri="{FF2B5EF4-FFF2-40B4-BE49-F238E27FC236}">
                <a16:creationId xmlns:a16="http://schemas.microsoft.com/office/drawing/2014/main" id="{C9DE44EF-C424-4FDE-932C-92EAB598B2A7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257" r="257"/>
          <a:stretch/>
        </p:blipFill>
        <p:spPr>
          <a:xfrm>
            <a:off x="10122408" y="4087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310683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70A7C-16F7-4A7B-A010-D7DFF5100B09}"/>
              </a:ext>
            </a:extLst>
          </p:cNvPr>
          <p:cNvGrpSpPr/>
          <p:nvPr/>
        </p:nvGrpSpPr>
        <p:grpSpPr>
          <a:xfrm>
            <a:off x="241742" y="303014"/>
            <a:ext cx="2493674" cy="904356"/>
            <a:chOff x="576463" y="599324"/>
            <a:chExt cx="2052437" cy="744337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6B9009F-016F-4F02-B8B4-CAEB7CB715D4}"/>
                </a:ext>
              </a:extLst>
            </p:cNvPr>
            <p:cNvSpPr/>
            <p:nvPr/>
          </p:nvSpPr>
          <p:spPr>
            <a:xfrm>
              <a:off x="971491" y="803911"/>
              <a:ext cx="1657409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2AEFF6-2F54-467A-846A-79C9F69A8DBB}"/>
                </a:ext>
              </a:extLst>
            </p:cNvPr>
            <p:cNvSpPr/>
            <p:nvPr/>
          </p:nvSpPr>
          <p:spPr>
            <a:xfrm>
              <a:off x="971491" y="741681"/>
              <a:ext cx="1586657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大标宋简体" panose="03000509000000000000" pitchFamily="65" charset="-122"/>
                  <a:ea typeface="方正大标宋简体" panose="03000509000000000000" pitchFamily="65" charset="-122"/>
                </a:rPr>
                <a:t>项目目标</a:t>
              </a:r>
            </a:p>
          </p:txBody>
        </p:sp>
        <p:pic>
          <p:nvPicPr>
            <p:cNvPr id="14" name="Graphic 13" descr="Radio microphone">
              <a:extLst>
                <a:ext uri="{FF2B5EF4-FFF2-40B4-BE49-F238E27FC236}">
                  <a16:creationId xmlns:a16="http://schemas.microsoft.com/office/drawing/2014/main" id="{E711F9AB-7E27-4BDD-A284-3D671D2E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6463" y="599324"/>
              <a:ext cx="744337" cy="7443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789B6A55-1AEC-42BA-9A30-66A56EE9293F}"/>
              </a:ext>
            </a:extLst>
          </p:cNvPr>
          <p:cNvCxnSpPr>
            <a:stCxn id="282" idx="3"/>
            <a:endCxn id="284" idx="1"/>
          </p:cNvCxnSpPr>
          <p:nvPr/>
        </p:nvCxnSpPr>
        <p:spPr>
          <a:xfrm flipV="1">
            <a:off x="9317869" y="1381710"/>
            <a:ext cx="371395" cy="1040361"/>
          </a:xfrm>
          <a:prstGeom prst="bentConnector3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2F9B2FE7-29BD-4253-82E7-A9AFEDBAA6A2}"/>
              </a:ext>
            </a:extLst>
          </p:cNvPr>
          <p:cNvCxnSpPr>
            <a:cxnSpLocks/>
            <a:stCxn id="284" idx="3"/>
            <a:endCxn id="283" idx="3"/>
          </p:cNvCxnSpPr>
          <p:nvPr/>
        </p:nvCxnSpPr>
        <p:spPr>
          <a:xfrm flipH="1">
            <a:off x="10601516" y="1381710"/>
            <a:ext cx="1" cy="1752783"/>
          </a:xfrm>
          <a:prstGeom prst="bentConnector3">
            <a:avLst>
              <a:gd name="adj1" fmla="val -22860000000"/>
            </a:avLst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A140A85F-0CFD-4685-8341-4B22B85F1307}"/>
              </a:ext>
            </a:extLst>
          </p:cNvPr>
          <p:cNvSpPr/>
          <p:nvPr/>
        </p:nvSpPr>
        <p:spPr>
          <a:xfrm>
            <a:off x="8130254" y="791492"/>
            <a:ext cx="3009501" cy="3669410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6667AB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63BCC6E1-2061-4F6A-B52B-168732C568A3}"/>
              </a:ext>
            </a:extLst>
          </p:cNvPr>
          <p:cNvCxnSpPr>
            <a:cxnSpLocks/>
            <a:stCxn id="151" idx="0"/>
            <a:endCxn id="242" idx="2"/>
          </p:cNvCxnSpPr>
          <p:nvPr/>
        </p:nvCxnSpPr>
        <p:spPr>
          <a:xfrm flipV="1">
            <a:off x="4473199" y="4536130"/>
            <a:ext cx="1561224" cy="157307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7384072-306A-4E3D-8E73-5ECBA44E6340}"/>
              </a:ext>
            </a:extLst>
          </p:cNvPr>
          <p:cNvCxnSpPr>
            <a:cxnSpLocks/>
            <a:stCxn id="160" idx="2"/>
            <a:endCxn id="242" idx="0"/>
          </p:cNvCxnSpPr>
          <p:nvPr/>
        </p:nvCxnSpPr>
        <p:spPr>
          <a:xfrm>
            <a:off x="4473199" y="4113401"/>
            <a:ext cx="1561224" cy="126667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081577-39AA-448C-9090-6FDB7579899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906690" y="4539337"/>
            <a:ext cx="349213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7056B63-38C5-4289-99D1-35E58C0D4632}"/>
              </a:ext>
            </a:extLst>
          </p:cNvPr>
          <p:cNvGrpSpPr/>
          <p:nvPr/>
        </p:nvGrpSpPr>
        <p:grpSpPr>
          <a:xfrm>
            <a:off x="727123" y="4139497"/>
            <a:ext cx="1435236" cy="1613280"/>
            <a:chOff x="1254529" y="1809030"/>
            <a:chExt cx="1435236" cy="161328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2CA75FB-2E35-4604-861A-537E584E6828}"/>
                </a:ext>
              </a:extLst>
            </p:cNvPr>
            <p:cNvGrpSpPr/>
            <p:nvPr/>
          </p:nvGrpSpPr>
          <p:grpSpPr>
            <a:xfrm>
              <a:off x="1521843" y="1809030"/>
              <a:ext cx="912253" cy="799680"/>
              <a:chOff x="2327713" y="2059940"/>
              <a:chExt cx="912253" cy="799680"/>
            </a:xfrm>
          </p:grpSpPr>
          <p:pic>
            <p:nvPicPr>
              <p:cNvPr id="13" name="Graphic 12" descr="Smiling face with no fill">
                <a:extLst>
                  <a:ext uri="{FF2B5EF4-FFF2-40B4-BE49-F238E27FC236}">
                    <a16:creationId xmlns:a16="http://schemas.microsoft.com/office/drawing/2014/main" id="{6DCDC2F2-B5D0-4561-B6F0-64FADC131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447500" y="2123440"/>
                <a:ext cx="672680" cy="672680"/>
              </a:xfrm>
              <a:prstGeom prst="rect">
                <a:avLst/>
              </a:prstGeom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88EE298-80D4-4D3E-A73B-6FEB452D4114}"/>
                  </a:ext>
                </a:extLst>
              </p:cNvPr>
              <p:cNvSpPr/>
              <p:nvPr/>
            </p:nvSpPr>
            <p:spPr>
              <a:xfrm>
                <a:off x="2327713" y="2059940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F98DE82-DC33-48C4-AD97-7A31ACFF6C20}"/>
                </a:ext>
              </a:extLst>
            </p:cNvPr>
            <p:cNvSpPr/>
            <p:nvPr/>
          </p:nvSpPr>
          <p:spPr>
            <a:xfrm>
              <a:off x="1714883" y="2754825"/>
              <a:ext cx="519716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用户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80B13C-8B96-48D9-A14F-54472102B8BE}"/>
                </a:ext>
              </a:extLst>
            </p:cNvPr>
            <p:cNvSpPr txBox="1"/>
            <p:nvPr/>
          </p:nvSpPr>
          <p:spPr>
            <a:xfrm>
              <a:off x="1254529" y="3083756"/>
              <a:ext cx="1435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与终端交互，完成声纹识别、语声控制功能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1C9DEA-5C76-4846-827B-AAD0C1FD4F6B}"/>
              </a:ext>
            </a:extLst>
          </p:cNvPr>
          <p:cNvGrpSpPr/>
          <p:nvPr/>
        </p:nvGrpSpPr>
        <p:grpSpPr>
          <a:xfrm>
            <a:off x="607540" y="1502395"/>
            <a:ext cx="1650141" cy="1631726"/>
            <a:chOff x="1147077" y="4326878"/>
            <a:chExt cx="1650141" cy="163172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3843FC0-6C27-4768-9335-416C492409ED}"/>
                </a:ext>
              </a:extLst>
            </p:cNvPr>
            <p:cNvGrpSpPr/>
            <p:nvPr/>
          </p:nvGrpSpPr>
          <p:grpSpPr>
            <a:xfrm>
              <a:off x="1521843" y="4326878"/>
              <a:ext cx="912253" cy="799680"/>
              <a:chOff x="1215752" y="4792910"/>
              <a:chExt cx="912253" cy="799680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79B71267-1881-421B-9A92-CB5C9E5B45C4}"/>
                  </a:ext>
                </a:extLst>
              </p:cNvPr>
              <p:cNvSpPr/>
              <p:nvPr/>
            </p:nvSpPr>
            <p:spPr>
              <a:xfrm>
                <a:off x="1215752" y="4792910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DB55E2D-3844-4920-802C-F3BCF9DA89BD}"/>
                  </a:ext>
                </a:extLst>
              </p:cNvPr>
              <p:cNvGrpSpPr/>
              <p:nvPr/>
            </p:nvGrpSpPr>
            <p:grpSpPr>
              <a:xfrm>
                <a:off x="1309296" y="4939025"/>
                <a:ext cx="721122" cy="530370"/>
                <a:chOff x="1309296" y="4939025"/>
                <a:chExt cx="721122" cy="530370"/>
              </a:xfrm>
            </p:grpSpPr>
            <p:pic>
              <p:nvPicPr>
                <p:cNvPr id="64" name="Graphic 63" descr="Smiling face with no fill">
                  <a:extLst>
                    <a:ext uri="{FF2B5EF4-FFF2-40B4-BE49-F238E27FC236}">
                      <a16:creationId xmlns:a16="http://schemas.microsoft.com/office/drawing/2014/main" id="{A0D6C8D5-0462-47E0-8095-32646F01F0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09296" y="4939025"/>
                  <a:ext cx="530370" cy="530370"/>
                </a:xfrm>
                <a:prstGeom prst="rect">
                  <a:avLst/>
                </a:prstGeom>
              </p:spPr>
            </p:pic>
            <p:pic>
              <p:nvPicPr>
                <p:cNvPr id="65" name="Graphic 64" descr="Key">
                  <a:extLst>
                    <a:ext uri="{FF2B5EF4-FFF2-40B4-BE49-F238E27FC236}">
                      <a16:creationId xmlns:a16="http://schemas.microsoft.com/office/drawing/2014/main" id="{2C43EDA6-7A98-4E98-9B22-ECB5EE65D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761318" y="5069660"/>
                  <a:ext cx="269100" cy="269100"/>
                </a:xfrm>
                <a:prstGeom prst="rect">
                  <a:avLst/>
                </a:prstGeom>
              </p:spPr>
            </p:pic>
          </p:grpSp>
        </p:grp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B55AC18-B33D-426B-9D32-FAE448568385}"/>
                </a:ext>
              </a:extLst>
            </p:cNvPr>
            <p:cNvSpPr/>
            <p:nvPr/>
          </p:nvSpPr>
          <p:spPr>
            <a:xfrm>
              <a:off x="1615387" y="5276983"/>
              <a:ext cx="719212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管理员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16805B2-EDE5-4C06-A65B-64F1D5569D68}"/>
                </a:ext>
              </a:extLst>
            </p:cNvPr>
            <p:cNvSpPr txBox="1"/>
            <p:nvPr/>
          </p:nvSpPr>
          <p:spPr>
            <a:xfrm>
              <a:off x="1147077" y="5620050"/>
              <a:ext cx="1650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通过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WEB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管理平台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管理声纹识别记录、数据库等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3E3E6C9-C065-4B08-A281-ED626CC2EB73}"/>
              </a:ext>
            </a:extLst>
          </p:cNvPr>
          <p:cNvGrpSpPr/>
          <p:nvPr/>
        </p:nvGrpSpPr>
        <p:grpSpPr>
          <a:xfrm>
            <a:off x="5752809" y="1502395"/>
            <a:ext cx="1435236" cy="1723550"/>
            <a:chOff x="4048786" y="4326878"/>
            <a:chExt cx="1435236" cy="172355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2EFFE1-EB6C-44FF-978D-039CB1104C38}"/>
                </a:ext>
              </a:extLst>
            </p:cNvPr>
            <p:cNvGrpSpPr/>
            <p:nvPr/>
          </p:nvGrpSpPr>
          <p:grpSpPr>
            <a:xfrm>
              <a:off x="4305228" y="4326878"/>
              <a:ext cx="912253" cy="799680"/>
              <a:chOff x="4305228" y="4326878"/>
              <a:chExt cx="912253" cy="79968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27318D74-E997-47AA-BC9E-DAC794DBB1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59477" y="4480052"/>
                <a:ext cx="603753" cy="522870"/>
                <a:chOff x="5568088" y="4784436"/>
                <a:chExt cx="672048" cy="582016"/>
              </a:xfrm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4FE9B2C9-18AC-4650-BBA9-30B1CE39B230}"/>
                    </a:ext>
                  </a:extLst>
                </p:cNvPr>
                <p:cNvSpPr/>
                <p:nvPr/>
              </p:nvSpPr>
              <p:spPr>
                <a:xfrm>
                  <a:off x="5568088" y="4784436"/>
                  <a:ext cx="672048" cy="582016"/>
                </a:xfrm>
                <a:custGeom>
                  <a:avLst/>
                  <a:gdLst>
                    <a:gd name="connsiteX0" fmla="*/ 413624 w 672048"/>
                    <a:gd name="connsiteY0" fmla="*/ 0 h 582016"/>
                    <a:gd name="connsiteX1" fmla="*/ 336022 w 672048"/>
                    <a:gd name="connsiteY1" fmla="*/ 134410 h 582016"/>
                    <a:gd name="connsiteX2" fmla="*/ 258422 w 672048"/>
                    <a:gd name="connsiteY2" fmla="*/ 0 h 582016"/>
                    <a:gd name="connsiteX3" fmla="*/ 0 w 672048"/>
                    <a:gd name="connsiteY3" fmla="*/ 0 h 582016"/>
                    <a:gd name="connsiteX4" fmla="*/ 336024 w 672048"/>
                    <a:gd name="connsiteY4" fmla="*/ 582017 h 582016"/>
                    <a:gd name="connsiteX5" fmla="*/ 672048 w 672048"/>
                    <a:gd name="connsiteY5" fmla="*/ 0 h 582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2048" h="582016">
                      <a:moveTo>
                        <a:pt x="413624" y="0"/>
                      </a:moveTo>
                      <a:lnTo>
                        <a:pt x="336022" y="134410"/>
                      </a:lnTo>
                      <a:lnTo>
                        <a:pt x="258422" y="0"/>
                      </a:lnTo>
                      <a:lnTo>
                        <a:pt x="0" y="0"/>
                      </a:lnTo>
                      <a:lnTo>
                        <a:pt x="336024" y="582017"/>
                      </a:lnTo>
                      <a:lnTo>
                        <a:pt x="67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25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230319DA-60E9-4E76-9350-81B96557E217}"/>
                    </a:ext>
                  </a:extLst>
                </p:cNvPr>
                <p:cNvSpPr/>
                <p:nvPr/>
              </p:nvSpPr>
              <p:spPr>
                <a:xfrm>
                  <a:off x="5702498" y="4784436"/>
                  <a:ext cx="403227" cy="349202"/>
                </a:xfrm>
                <a:custGeom>
                  <a:avLst/>
                  <a:gdLst>
                    <a:gd name="connsiteX0" fmla="*/ 279214 w 403227"/>
                    <a:gd name="connsiteY0" fmla="*/ 0 h 349202"/>
                    <a:gd name="connsiteX1" fmla="*/ 201611 w 403227"/>
                    <a:gd name="connsiteY1" fmla="*/ 134410 h 349202"/>
                    <a:gd name="connsiteX2" fmla="*/ 124012 w 403227"/>
                    <a:gd name="connsiteY2" fmla="*/ 0 h 349202"/>
                    <a:gd name="connsiteX3" fmla="*/ 0 w 403227"/>
                    <a:gd name="connsiteY3" fmla="*/ 0 h 349202"/>
                    <a:gd name="connsiteX4" fmla="*/ 201614 w 403227"/>
                    <a:gd name="connsiteY4" fmla="*/ 349203 h 349202"/>
                    <a:gd name="connsiteX5" fmla="*/ 403228 w 403227"/>
                    <a:gd name="connsiteY5" fmla="*/ 0 h 349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227" h="349202">
                      <a:moveTo>
                        <a:pt x="279214" y="0"/>
                      </a:moveTo>
                      <a:lnTo>
                        <a:pt x="201611" y="134410"/>
                      </a:lnTo>
                      <a:lnTo>
                        <a:pt x="124012" y="0"/>
                      </a:lnTo>
                      <a:lnTo>
                        <a:pt x="0" y="0"/>
                      </a:lnTo>
                      <a:lnTo>
                        <a:pt x="201614" y="349203"/>
                      </a:lnTo>
                      <a:lnTo>
                        <a:pt x="403228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B1F4AA37-8CA7-4029-8D53-7FA422247C9D}"/>
                  </a:ext>
                </a:extLst>
              </p:cNvPr>
              <p:cNvSpPr/>
              <p:nvPr/>
            </p:nvSpPr>
            <p:spPr>
              <a:xfrm>
                <a:off x="4305228" y="4326878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AF1800F-DCE0-4BE1-B6B3-B96F445CB854}"/>
                </a:ext>
              </a:extLst>
            </p:cNvPr>
            <p:cNvSpPr txBox="1"/>
            <p:nvPr/>
          </p:nvSpPr>
          <p:spPr>
            <a:xfrm>
              <a:off x="4048786" y="5588763"/>
              <a:ext cx="1435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基于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Vue 3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、</a:t>
              </a:r>
              <a:r>
                <a:rPr lang="en-US" altLang="zh-CN" sz="8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Vite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2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、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Element UI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的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WEB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应用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为管理员提供平台管理服务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1E4E1F44-216E-4227-A19D-6223F7F39C23}"/>
                </a:ext>
              </a:extLst>
            </p:cNvPr>
            <p:cNvSpPr/>
            <p:nvPr/>
          </p:nvSpPr>
          <p:spPr>
            <a:xfrm>
              <a:off x="4220217" y="5270950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WEB</a:t>
              </a:r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管理平台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FBD517-C579-4D83-AA39-D358CB3DC237}"/>
              </a:ext>
            </a:extLst>
          </p:cNvPr>
          <p:cNvGrpSpPr/>
          <p:nvPr/>
        </p:nvGrpSpPr>
        <p:grpSpPr>
          <a:xfrm>
            <a:off x="3200348" y="1503519"/>
            <a:ext cx="1435236" cy="1630602"/>
            <a:chOff x="2668279" y="4328002"/>
            <a:chExt cx="1435236" cy="1630602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63729F5-AB18-45C2-88B5-212F94A2A6CF}"/>
                </a:ext>
              </a:extLst>
            </p:cNvPr>
            <p:cNvGrpSpPr/>
            <p:nvPr/>
          </p:nvGrpSpPr>
          <p:grpSpPr>
            <a:xfrm>
              <a:off x="2929775" y="4328002"/>
              <a:ext cx="912253" cy="799680"/>
              <a:chOff x="4851693" y="4658780"/>
              <a:chExt cx="912253" cy="799680"/>
            </a:xfrm>
          </p:grpSpPr>
          <p:pic>
            <p:nvPicPr>
              <p:cNvPr id="122" name="Graphic 121" descr="Monitor">
                <a:extLst>
                  <a:ext uri="{FF2B5EF4-FFF2-40B4-BE49-F238E27FC236}">
                    <a16:creationId xmlns:a16="http://schemas.microsoft.com/office/drawing/2014/main" id="{A92CDFE3-663A-4ABD-8A83-8B8951F2A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971480" y="4722280"/>
                <a:ext cx="672680" cy="672680"/>
              </a:xfrm>
              <a:prstGeom prst="rect">
                <a:avLst/>
              </a:prstGeom>
            </p:spPr>
          </p:pic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2438AF19-BDC6-44B2-9C60-6B773855AD45}"/>
                  </a:ext>
                </a:extLst>
              </p:cNvPr>
              <p:cNvSpPr/>
              <p:nvPr/>
            </p:nvSpPr>
            <p:spPr>
              <a:xfrm>
                <a:off x="4851693" y="4658780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95DED8E-1927-4FF8-BE01-A530210D1E83}"/>
                </a:ext>
              </a:extLst>
            </p:cNvPr>
            <p:cNvSpPr txBox="1"/>
            <p:nvPr/>
          </p:nvSpPr>
          <p:spPr>
            <a:xfrm>
              <a:off x="2668279" y="5620050"/>
              <a:ext cx="1435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装有浏览器的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手机、平板电脑、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PC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等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1E42DB57-DA82-4677-882F-46F3C5CD95EA}"/>
                </a:ext>
              </a:extLst>
            </p:cNvPr>
            <p:cNvSpPr/>
            <p:nvPr/>
          </p:nvSpPr>
          <p:spPr>
            <a:xfrm>
              <a:off x="2903633" y="5278107"/>
              <a:ext cx="964528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个人计算机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16215F1-56CC-4792-A9F8-BD470DA8A149}"/>
              </a:ext>
            </a:extLst>
          </p:cNvPr>
          <p:cNvGrpSpPr/>
          <p:nvPr/>
        </p:nvGrpSpPr>
        <p:grpSpPr>
          <a:xfrm>
            <a:off x="2123520" y="3563443"/>
            <a:ext cx="4623767" cy="2469561"/>
            <a:chOff x="4010852" y="1232976"/>
            <a:chExt cx="4623767" cy="2469561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66706AD-AB5E-4A2B-8705-CBC0D1CCE403}"/>
                </a:ext>
              </a:extLst>
            </p:cNvPr>
            <p:cNvCxnSpPr>
              <a:cxnSpLocks/>
              <a:endCxn id="160" idx="1"/>
            </p:cNvCxnSpPr>
            <p:nvPr/>
          </p:nvCxnSpPr>
          <p:spPr>
            <a:xfrm>
              <a:off x="4460836" y="1634904"/>
              <a:ext cx="179962" cy="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86D3981-E35B-4CE1-AF50-BC2E4DF5B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003" y="2653881"/>
              <a:ext cx="345" cy="1500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684E680-F0AC-4226-BF60-583756C19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2698" y="2653881"/>
              <a:ext cx="345" cy="1500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4C62D73-2675-4BBE-BCA9-B80533C96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6265" y="2657102"/>
              <a:ext cx="345" cy="1500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5377322-2BDF-4FFB-A147-B45676D02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6117" y="2657102"/>
              <a:ext cx="345" cy="1500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3F2B8973-C3A5-4684-9D3A-6D8CACA546BC}"/>
                </a:ext>
              </a:extLst>
            </p:cNvPr>
            <p:cNvSpPr/>
            <p:nvPr/>
          </p:nvSpPr>
          <p:spPr>
            <a:xfrm>
              <a:off x="4010852" y="1394218"/>
              <a:ext cx="4279708" cy="2308319"/>
            </a:xfrm>
            <a:prstGeom prst="roundRect">
              <a:avLst>
                <a:gd name="adj" fmla="val 4503"/>
              </a:avLst>
            </a:prstGeom>
            <a:noFill/>
            <a:ln w="12700">
              <a:solidFill>
                <a:srgbClr val="6667AB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3D3855A9-F957-4B41-8DD0-AEED44BBB062}"/>
                </a:ext>
              </a:extLst>
            </p:cNvPr>
            <p:cNvSpPr/>
            <p:nvPr/>
          </p:nvSpPr>
          <p:spPr>
            <a:xfrm>
              <a:off x="4165136" y="1474302"/>
              <a:ext cx="295700" cy="1179577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交互界面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36B0576-1916-4E6E-9175-F88475F8F7B6}"/>
                </a:ext>
              </a:extLst>
            </p:cNvPr>
            <p:cNvCxnSpPr>
              <a:cxnSpLocks/>
              <a:stCxn id="140" idx="0"/>
              <a:endCxn id="146" idx="2"/>
            </p:cNvCxnSpPr>
            <p:nvPr/>
          </p:nvCxnSpPr>
          <p:spPr>
            <a:xfrm flipV="1">
              <a:off x="4995003" y="3099973"/>
              <a:ext cx="345" cy="1500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2123FF1-6B30-4C00-8824-FA1D81FF23EE}"/>
                </a:ext>
              </a:extLst>
            </p:cNvPr>
            <p:cNvCxnSpPr>
              <a:cxnSpLocks/>
              <a:stCxn id="141" idx="0"/>
              <a:endCxn id="147" idx="2"/>
            </p:cNvCxnSpPr>
            <p:nvPr/>
          </p:nvCxnSpPr>
          <p:spPr>
            <a:xfrm flipV="1">
              <a:off x="5862698" y="3099973"/>
              <a:ext cx="345" cy="1500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7966F60-3FD7-479F-8CC3-03FE2B082EA9}"/>
                </a:ext>
              </a:extLst>
            </p:cNvPr>
            <p:cNvCxnSpPr>
              <a:cxnSpLocks/>
              <a:stCxn id="142" idx="0"/>
              <a:endCxn id="148" idx="2"/>
            </p:cNvCxnSpPr>
            <p:nvPr/>
          </p:nvCxnSpPr>
          <p:spPr>
            <a:xfrm flipV="1">
              <a:off x="6776265" y="3103194"/>
              <a:ext cx="345" cy="1500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88E6D75-CAEE-4834-A0A5-1B6E47272DAE}"/>
                </a:ext>
              </a:extLst>
            </p:cNvPr>
            <p:cNvCxnSpPr>
              <a:cxnSpLocks/>
              <a:stCxn id="143" idx="0"/>
              <a:endCxn id="149" idx="2"/>
            </p:cNvCxnSpPr>
            <p:nvPr/>
          </p:nvCxnSpPr>
          <p:spPr>
            <a:xfrm flipV="1">
              <a:off x="7686117" y="3103194"/>
              <a:ext cx="345" cy="1500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05E4ECC-E344-4A47-A222-CFA5B53AD05E}"/>
                </a:ext>
              </a:extLst>
            </p:cNvPr>
            <p:cNvGrpSpPr/>
            <p:nvPr/>
          </p:nvGrpSpPr>
          <p:grpSpPr>
            <a:xfrm>
              <a:off x="4640798" y="2803911"/>
              <a:ext cx="3448515" cy="299283"/>
              <a:chOff x="3873516" y="2814937"/>
              <a:chExt cx="3170142" cy="255399"/>
            </a:xfrm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11AE38A1-2F35-4098-90F0-EA7542FEC15C}"/>
                  </a:ext>
                </a:extLst>
              </p:cNvPr>
              <p:cNvSpPr/>
              <p:nvPr/>
            </p:nvSpPr>
            <p:spPr>
              <a:xfrm>
                <a:off x="3873516" y="2814937"/>
                <a:ext cx="651859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Driver</a:t>
                </a:r>
                <a:endPara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A0682897-0A76-4AC6-88B4-C191C4797E02}"/>
                  </a:ext>
                </a:extLst>
              </p:cNvPr>
              <p:cNvSpPr/>
              <p:nvPr/>
            </p:nvSpPr>
            <p:spPr>
              <a:xfrm>
                <a:off x="4625432" y="2814937"/>
                <a:ext cx="743333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Driver</a:t>
                </a:r>
                <a:endPara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29881BE9-7428-4D2D-A8D0-870A445AD2FE}"/>
                  </a:ext>
                </a:extLst>
              </p:cNvPr>
              <p:cNvSpPr/>
              <p:nvPr/>
            </p:nvSpPr>
            <p:spPr>
              <a:xfrm>
                <a:off x="5466588" y="2817686"/>
                <a:ext cx="740664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Driver</a:t>
                </a:r>
                <a:endPara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B5C1C45A-E023-4379-95DB-9FE12DC943EB}"/>
                  </a:ext>
                </a:extLst>
              </p:cNvPr>
              <p:cNvSpPr/>
              <p:nvPr/>
            </p:nvSpPr>
            <p:spPr>
              <a:xfrm>
                <a:off x="6302994" y="2817686"/>
                <a:ext cx="740664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Driver</a:t>
                </a:r>
                <a:endPara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F1A6B47-1D15-4D6E-B7AD-C7C584AC9C57}"/>
                </a:ext>
              </a:extLst>
            </p:cNvPr>
            <p:cNvGrpSpPr/>
            <p:nvPr/>
          </p:nvGrpSpPr>
          <p:grpSpPr>
            <a:xfrm>
              <a:off x="4640453" y="3250003"/>
              <a:ext cx="3448515" cy="299283"/>
              <a:chOff x="3873516" y="2814937"/>
              <a:chExt cx="3170142" cy="255399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F40FCF09-4F6C-416C-A45E-BC6327A21915}"/>
                  </a:ext>
                </a:extLst>
              </p:cNvPr>
              <p:cNvSpPr/>
              <p:nvPr/>
            </p:nvSpPr>
            <p:spPr>
              <a:xfrm>
                <a:off x="3873516" y="2814937"/>
                <a:ext cx="651859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LCD</a:t>
                </a:r>
                <a:endPara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5344012D-889D-437F-9D02-F0871FB8CB49}"/>
                  </a:ext>
                </a:extLst>
              </p:cNvPr>
              <p:cNvSpPr/>
              <p:nvPr/>
            </p:nvSpPr>
            <p:spPr>
              <a:xfrm>
                <a:off x="4625432" y="2814937"/>
                <a:ext cx="743333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红外</a:t>
                </a:r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973D4577-CBC4-4EF1-85FF-84547F5F87A3}"/>
                  </a:ext>
                </a:extLst>
              </p:cNvPr>
              <p:cNvSpPr/>
              <p:nvPr/>
            </p:nvSpPr>
            <p:spPr>
              <a:xfrm>
                <a:off x="5466588" y="2817686"/>
                <a:ext cx="740664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麦克风</a:t>
                </a:r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3A17E89B-09FB-4158-93DE-4CAB19D09020}"/>
                  </a:ext>
                </a:extLst>
              </p:cNvPr>
              <p:cNvSpPr/>
              <p:nvPr/>
            </p:nvSpPr>
            <p:spPr>
              <a:xfrm>
                <a:off x="6302994" y="2817686"/>
                <a:ext cx="740664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扬声器</a:t>
                </a:r>
              </a:p>
            </p:txBody>
          </p:sp>
        </p:grp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4235FAD-EB01-4A1B-A664-6559CD764E36}"/>
                </a:ext>
              </a:extLst>
            </p:cNvPr>
            <p:cNvSpPr/>
            <p:nvPr/>
          </p:nvSpPr>
          <p:spPr>
            <a:xfrm>
              <a:off x="4153331" y="2803911"/>
              <a:ext cx="295700" cy="742154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外设</a:t>
              </a:r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3200E27-65AB-4B3B-8DC5-BAC1752418FF}"/>
                </a:ext>
              </a:extLst>
            </p:cNvPr>
            <p:cNvCxnSpPr>
              <a:cxnSpLocks/>
              <a:stCxn id="156" idx="2"/>
              <a:endCxn id="151" idx="0"/>
            </p:cNvCxnSpPr>
            <p:nvPr/>
          </p:nvCxnSpPr>
          <p:spPr>
            <a:xfrm>
              <a:off x="4948174" y="2205663"/>
              <a:ext cx="1412357" cy="157307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BEAA26B-F232-4AB6-8355-F458A5327913}"/>
                </a:ext>
              </a:extLst>
            </p:cNvPr>
            <p:cNvCxnSpPr>
              <a:cxnSpLocks/>
              <a:stCxn id="157" idx="2"/>
              <a:endCxn id="151" idx="0"/>
            </p:cNvCxnSpPr>
            <p:nvPr/>
          </p:nvCxnSpPr>
          <p:spPr>
            <a:xfrm>
              <a:off x="5762896" y="2205663"/>
              <a:ext cx="597635" cy="157307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56C7A03-D6D7-4700-94E1-D062BD6724F5}"/>
                </a:ext>
              </a:extLst>
            </p:cNvPr>
            <p:cNvCxnSpPr>
              <a:cxnSpLocks/>
              <a:stCxn id="151" idx="0"/>
              <a:endCxn id="158" idx="2"/>
            </p:cNvCxnSpPr>
            <p:nvPr/>
          </p:nvCxnSpPr>
          <p:spPr>
            <a:xfrm flipV="1">
              <a:off x="6360531" y="2208884"/>
              <a:ext cx="263205" cy="15408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6ACB7D7-A762-416F-8480-6835F10502DD}"/>
                </a:ext>
              </a:extLst>
            </p:cNvPr>
            <p:cNvCxnSpPr>
              <a:cxnSpLocks/>
              <a:stCxn id="151" idx="0"/>
              <a:endCxn id="159" idx="2"/>
            </p:cNvCxnSpPr>
            <p:nvPr/>
          </p:nvCxnSpPr>
          <p:spPr>
            <a:xfrm flipV="1">
              <a:off x="6360531" y="2208884"/>
              <a:ext cx="1023391" cy="15408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436519F0-08BB-4150-A976-3AEBEA09879D}"/>
                </a:ext>
              </a:extLst>
            </p:cNvPr>
            <p:cNvSpPr/>
            <p:nvPr/>
          </p:nvSpPr>
          <p:spPr>
            <a:xfrm>
              <a:off x="4640798" y="2362970"/>
              <a:ext cx="343946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嵌入式平台</a:t>
              </a: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57AC70F-A884-43AC-9BD9-4AACDF932A01}"/>
                </a:ext>
              </a:extLst>
            </p:cNvPr>
            <p:cNvCxnSpPr>
              <a:cxnSpLocks/>
              <a:stCxn id="156" idx="0"/>
              <a:endCxn id="160" idx="2"/>
            </p:cNvCxnSpPr>
            <p:nvPr/>
          </p:nvCxnSpPr>
          <p:spPr>
            <a:xfrm flipV="1">
              <a:off x="4948174" y="1782934"/>
              <a:ext cx="1412357" cy="126667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A4EE70A-3C35-4D50-A5F7-C8A720F4F9A9}"/>
                </a:ext>
              </a:extLst>
            </p:cNvPr>
            <p:cNvCxnSpPr>
              <a:cxnSpLocks/>
              <a:stCxn id="157" idx="0"/>
              <a:endCxn id="160" idx="2"/>
            </p:cNvCxnSpPr>
            <p:nvPr/>
          </p:nvCxnSpPr>
          <p:spPr>
            <a:xfrm flipV="1">
              <a:off x="5762896" y="1782934"/>
              <a:ext cx="597635" cy="126667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38879E3-448C-4299-A2DB-0533724D12E9}"/>
                </a:ext>
              </a:extLst>
            </p:cNvPr>
            <p:cNvCxnSpPr>
              <a:cxnSpLocks/>
              <a:stCxn id="160" idx="2"/>
              <a:endCxn id="158" idx="0"/>
            </p:cNvCxnSpPr>
            <p:nvPr/>
          </p:nvCxnSpPr>
          <p:spPr>
            <a:xfrm>
              <a:off x="6360531" y="1782934"/>
              <a:ext cx="263205" cy="129888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B894374-9A0D-4189-BD50-C09041740BFC}"/>
                </a:ext>
              </a:extLst>
            </p:cNvPr>
            <p:cNvCxnSpPr>
              <a:cxnSpLocks/>
              <a:stCxn id="160" idx="2"/>
              <a:endCxn id="159" idx="0"/>
            </p:cNvCxnSpPr>
            <p:nvPr/>
          </p:nvCxnSpPr>
          <p:spPr>
            <a:xfrm>
              <a:off x="6360531" y="1782934"/>
              <a:ext cx="1023391" cy="129888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F3DBD5F2-0E23-4BD5-9E38-9BD4D93DE525}"/>
                </a:ext>
              </a:extLst>
            </p:cNvPr>
            <p:cNvSpPr/>
            <p:nvPr/>
          </p:nvSpPr>
          <p:spPr>
            <a:xfrm>
              <a:off x="4640798" y="1486873"/>
              <a:ext cx="343946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操作系统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DF9776E-707F-42FF-9C2F-B47CC311A56A}"/>
                </a:ext>
              </a:extLst>
            </p:cNvPr>
            <p:cNvGrpSpPr/>
            <p:nvPr/>
          </p:nvGrpSpPr>
          <p:grpSpPr>
            <a:xfrm>
              <a:off x="4640454" y="1909601"/>
              <a:ext cx="3439809" cy="299283"/>
              <a:chOff x="3873517" y="2814937"/>
              <a:chExt cx="3162139" cy="255399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1E9372FA-D79F-4570-9F44-401FDE2BE3E4}"/>
                  </a:ext>
                </a:extLst>
              </p:cNvPr>
              <p:cNvSpPr/>
              <p:nvPr/>
            </p:nvSpPr>
            <p:spPr>
              <a:xfrm>
                <a:off x="3873517" y="2814937"/>
                <a:ext cx="565760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特征提取</a:t>
                </a:r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4361D4B1-04D3-4F45-82C1-E43536E07875}"/>
                  </a:ext>
                </a:extLst>
              </p:cNvPr>
              <p:cNvSpPr/>
              <p:nvPr/>
            </p:nvSpPr>
            <p:spPr>
              <a:xfrm>
                <a:off x="4535021" y="2814937"/>
                <a:ext cx="740664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欺骗语音检测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81377F45-85F0-46DF-803A-C866413AD204}"/>
                  </a:ext>
                </a:extLst>
              </p:cNvPr>
              <p:cNvSpPr/>
              <p:nvPr/>
            </p:nvSpPr>
            <p:spPr>
              <a:xfrm>
                <a:off x="5368766" y="2817686"/>
                <a:ext cx="655875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说话人辨认</a:t>
                </a:r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26DDDE7A-EA6E-40AD-A957-E329AE11B772}"/>
                  </a:ext>
                </a:extLst>
              </p:cNvPr>
              <p:cNvSpPr/>
              <p:nvPr/>
            </p:nvSpPr>
            <p:spPr>
              <a:xfrm>
                <a:off x="6117723" y="2817686"/>
                <a:ext cx="555604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环境检测</a:t>
                </a:r>
              </a:p>
            </p:txBody>
          </p:sp>
          <p:sp>
            <p:nvSpPr>
              <p:cNvPr id="242" name="Rectangle: Rounded Corners 241">
                <a:extLst>
                  <a:ext uri="{FF2B5EF4-FFF2-40B4-BE49-F238E27FC236}">
                    <a16:creationId xmlns:a16="http://schemas.microsoft.com/office/drawing/2014/main" id="{94223718-8510-434B-AE6C-CC8456D1FCDE}"/>
                  </a:ext>
                </a:extLst>
              </p:cNvPr>
              <p:cNvSpPr/>
              <p:nvPr/>
            </p:nvSpPr>
            <p:spPr>
              <a:xfrm>
                <a:off x="6744229" y="2814937"/>
                <a:ext cx="291427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…</a:t>
                </a:r>
                <a:endParaRPr lang="zh-CN" altLang="en-US" sz="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12" name="Parallelogram 111">
              <a:extLst>
                <a:ext uri="{FF2B5EF4-FFF2-40B4-BE49-F238E27FC236}">
                  <a16:creationId xmlns:a16="http://schemas.microsoft.com/office/drawing/2014/main" id="{4FF48299-E2A7-4CF9-96C0-FBF2CF5EB258}"/>
                </a:ext>
              </a:extLst>
            </p:cNvPr>
            <p:cNvSpPr/>
            <p:nvPr/>
          </p:nvSpPr>
          <p:spPr>
            <a:xfrm>
              <a:off x="7402122" y="1232976"/>
              <a:ext cx="1232497" cy="322483"/>
            </a:xfrm>
            <a:prstGeom prst="parallelogram">
              <a:avLst/>
            </a:prstGeom>
            <a:gradFill>
              <a:gsLst>
                <a:gs pos="100000">
                  <a:schemeClr val="accent5">
                    <a:lumMod val="75000"/>
                    <a:alpha val="94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声纹识别终端</a:t>
              </a:r>
            </a:p>
          </p:txBody>
        </p:sp>
      </p:grp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F5F4CE7-A739-4E1A-B05F-C0F00B485FC1}"/>
              </a:ext>
            </a:extLst>
          </p:cNvPr>
          <p:cNvCxnSpPr>
            <a:cxnSpLocks/>
            <a:stCxn id="62" idx="3"/>
            <a:endCxn id="123" idx="1"/>
          </p:cNvCxnSpPr>
          <p:nvPr/>
        </p:nvCxnSpPr>
        <p:spPr>
          <a:xfrm>
            <a:off x="1894559" y="1902235"/>
            <a:ext cx="1567285" cy="1124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D8FFACD-F6A8-411A-8ECB-8F940FAE231E}"/>
              </a:ext>
            </a:extLst>
          </p:cNvPr>
          <p:cNvCxnSpPr>
            <a:cxnSpLocks/>
            <a:stCxn id="123" idx="3"/>
            <a:endCxn id="115" idx="1"/>
          </p:cNvCxnSpPr>
          <p:nvPr/>
        </p:nvCxnSpPr>
        <p:spPr>
          <a:xfrm flipV="1">
            <a:off x="4374097" y="1902235"/>
            <a:ext cx="1635154" cy="1124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639456C6-4D23-4D70-BFBF-E0FF2BB524DD}"/>
              </a:ext>
            </a:extLst>
          </p:cNvPr>
          <p:cNvSpPr txBox="1"/>
          <p:nvPr/>
        </p:nvSpPr>
        <p:spPr>
          <a:xfrm>
            <a:off x="2114099" y="6123670"/>
            <a:ext cx="4305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声纹识别终端基于指定平台构建，与外设协同工作，实现声纹识别、语声控制等主要功能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B3B689E-655A-43F1-8A5C-2C09D4E57474}"/>
              </a:ext>
            </a:extLst>
          </p:cNvPr>
          <p:cNvSpPr txBox="1"/>
          <p:nvPr/>
        </p:nvSpPr>
        <p:spPr>
          <a:xfrm>
            <a:off x="4871225" y="1940523"/>
            <a:ext cx="6408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252" name="Graphic 251">
            <a:extLst>
              <a:ext uri="{FF2B5EF4-FFF2-40B4-BE49-F238E27FC236}">
                <a16:creationId xmlns:a16="http://schemas.microsoft.com/office/drawing/2014/main" id="{67826D4F-CB09-4A1D-8C57-147C19EDCF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51592" y="1515487"/>
            <a:ext cx="280163" cy="280163"/>
          </a:xfrm>
          <a:prstGeom prst="rect">
            <a:avLst/>
          </a:prstGeom>
        </p:spPr>
      </p:pic>
      <p:grpSp>
        <p:nvGrpSpPr>
          <p:cNvPr id="286" name="Group 285">
            <a:extLst>
              <a:ext uri="{FF2B5EF4-FFF2-40B4-BE49-F238E27FC236}">
                <a16:creationId xmlns:a16="http://schemas.microsoft.com/office/drawing/2014/main" id="{E584461B-F27C-4232-95CA-8FDF781CA88F}"/>
              </a:ext>
            </a:extLst>
          </p:cNvPr>
          <p:cNvGrpSpPr/>
          <p:nvPr/>
        </p:nvGrpSpPr>
        <p:grpSpPr>
          <a:xfrm>
            <a:off x="8405616" y="2022231"/>
            <a:ext cx="912253" cy="799680"/>
            <a:chOff x="9038736" y="3118097"/>
            <a:chExt cx="912253" cy="799680"/>
          </a:xfrm>
        </p:grpSpPr>
        <p:pic>
          <p:nvPicPr>
            <p:cNvPr id="260" name="Graphic 259">
              <a:extLst>
                <a:ext uri="{FF2B5EF4-FFF2-40B4-BE49-F238E27FC236}">
                  <a16:creationId xmlns:a16="http://schemas.microsoft.com/office/drawing/2014/main" id="{7AF4752A-5A33-45BF-A08A-4C1006F5D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156534" y="3174988"/>
              <a:ext cx="676656" cy="676656"/>
            </a:xfrm>
            <a:prstGeom prst="rect">
              <a:avLst/>
            </a:prstGeom>
          </p:spPr>
        </p:pic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28744AC4-E92E-4B00-85E4-5B70151BFD3C}"/>
                </a:ext>
              </a:extLst>
            </p:cNvPr>
            <p:cNvSpPr/>
            <p:nvPr/>
          </p:nvSpPr>
          <p:spPr>
            <a:xfrm>
              <a:off x="9038736" y="3118097"/>
              <a:ext cx="912253" cy="799680"/>
            </a:xfrm>
            <a:prstGeom prst="roundRect">
              <a:avLst/>
            </a:prstGeom>
            <a:noFill/>
            <a:ln w="28575"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E53A6BFA-B32F-46C6-9B50-6A1E23BD6F7C}"/>
              </a:ext>
            </a:extLst>
          </p:cNvPr>
          <p:cNvGrpSpPr/>
          <p:nvPr/>
        </p:nvGrpSpPr>
        <p:grpSpPr>
          <a:xfrm>
            <a:off x="9689263" y="2734653"/>
            <a:ext cx="912253" cy="799680"/>
            <a:chOff x="9125322" y="4772004"/>
            <a:chExt cx="912253" cy="799680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786C844B-22BA-47B1-8F5F-BB001015F16E}"/>
                </a:ext>
              </a:extLst>
            </p:cNvPr>
            <p:cNvGrpSpPr/>
            <p:nvPr/>
          </p:nvGrpSpPr>
          <p:grpSpPr>
            <a:xfrm>
              <a:off x="9293869" y="4963074"/>
              <a:ext cx="575157" cy="449693"/>
              <a:chOff x="9132817" y="2667725"/>
              <a:chExt cx="575157" cy="449693"/>
            </a:xfrm>
          </p:grpSpPr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D56DFCD-0CFA-4FDD-9AE3-3AE6281256F1}"/>
                  </a:ext>
                </a:extLst>
              </p:cNvPr>
              <p:cNvSpPr/>
              <p:nvPr/>
            </p:nvSpPr>
            <p:spPr>
              <a:xfrm>
                <a:off x="9511725" y="2864723"/>
                <a:ext cx="196249" cy="252695"/>
              </a:xfrm>
              <a:custGeom>
                <a:avLst/>
                <a:gdLst>
                  <a:gd name="connsiteX0" fmla="*/ 196249 w 196249"/>
                  <a:gd name="connsiteY0" fmla="*/ 248467 h 252695"/>
                  <a:gd name="connsiteX1" fmla="*/ 192020 w 196249"/>
                  <a:gd name="connsiteY1" fmla="*/ 242828 h 252695"/>
                  <a:gd name="connsiteX2" fmla="*/ 177923 w 196249"/>
                  <a:gd name="connsiteY2" fmla="*/ 224501 h 252695"/>
                  <a:gd name="connsiteX3" fmla="*/ 162417 w 196249"/>
                  <a:gd name="connsiteY3" fmla="*/ 208995 h 252695"/>
                  <a:gd name="connsiteX4" fmla="*/ 172284 w 196249"/>
                  <a:gd name="connsiteY4" fmla="*/ 207585 h 252695"/>
                  <a:gd name="connsiteX5" fmla="*/ 187791 w 196249"/>
                  <a:gd name="connsiteY5" fmla="*/ 206176 h 252695"/>
                  <a:gd name="connsiteX6" fmla="*/ 194840 w 196249"/>
                  <a:gd name="connsiteY6" fmla="*/ 204766 h 252695"/>
                  <a:gd name="connsiteX7" fmla="*/ 194840 w 196249"/>
                  <a:gd name="connsiteY7" fmla="*/ 203356 h 252695"/>
                  <a:gd name="connsiteX8" fmla="*/ 187791 w 196249"/>
                  <a:gd name="connsiteY8" fmla="*/ 193488 h 252695"/>
                  <a:gd name="connsiteX9" fmla="*/ 165236 w 196249"/>
                  <a:gd name="connsiteY9" fmla="*/ 170933 h 252695"/>
                  <a:gd name="connsiteX10" fmla="*/ 151139 w 196249"/>
                  <a:gd name="connsiteY10" fmla="*/ 161065 h 252695"/>
                  <a:gd name="connsiteX11" fmla="*/ 145500 w 196249"/>
                  <a:gd name="connsiteY11" fmla="*/ 156836 h 252695"/>
                  <a:gd name="connsiteX12" fmla="*/ 141271 w 196249"/>
                  <a:gd name="connsiteY12" fmla="*/ 144149 h 252695"/>
                  <a:gd name="connsiteX13" fmla="*/ 131403 w 196249"/>
                  <a:gd name="connsiteY13" fmla="*/ 114545 h 252695"/>
                  <a:gd name="connsiteX14" fmla="*/ 125764 w 196249"/>
                  <a:gd name="connsiteY14" fmla="*/ 94809 h 252695"/>
                  <a:gd name="connsiteX15" fmla="*/ 73605 w 196249"/>
                  <a:gd name="connsiteY15" fmla="*/ 28553 h 252695"/>
                  <a:gd name="connsiteX16" fmla="*/ 55280 w 196249"/>
                  <a:gd name="connsiteY16" fmla="*/ 20095 h 252695"/>
                  <a:gd name="connsiteX17" fmla="*/ 44002 w 196249"/>
                  <a:gd name="connsiteY17" fmla="*/ 18686 h 252695"/>
                  <a:gd name="connsiteX18" fmla="*/ 38363 w 196249"/>
                  <a:gd name="connsiteY18" fmla="*/ 13046 h 252695"/>
                  <a:gd name="connsiteX19" fmla="*/ 14398 w 196249"/>
                  <a:gd name="connsiteY19" fmla="*/ 359 h 252695"/>
                  <a:gd name="connsiteX20" fmla="*/ 1711 w 196249"/>
                  <a:gd name="connsiteY20" fmla="*/ 7408 h 252695"/>
                  <a:gd name="connsiteX21" fmla="*/ 8759 w 196249"/>
                  <a:gd name="connsiteY21" fmla="*/ 34192 h 252695"/>
                  <a:gd name="connsiteX22" fmla="*/ 14398 w 196249"/>
                  <a:gd name="connsiteY22" fmla="*/ 46879 h 252695"/>
                  <a:gd name="connsiteX23" fmla="*/ 15807 w 196249"/>
                  <a:gd name="connsiteY23" fmla="*/ 55337 h 252695"/>
                  <a:gd name="connsiteX24" fmla="*/ 21447 w 196249"/>
                  <a:gd name="connsiteY24" fmla="*/ 77893 h 252695"/>
                  <a:gd name="connsiteX25" fmla="*/ 25676 w 196249"/>
                  <a:gd name="connsiteY25" fmla="*/ 87761 h 252695"/>
                  <a:gd name="connsiteX26" fmla="*/ 28495 w 196249"/>
                  <a:gd name="connsiteY26" fmla="*/ 93399 h 252695"/>
                  <a:gd name="connsiteX27" fmla="*/ 24266 w 196249"/>
                  <a:gd name="connsiteY27" fmla="*/ 104677 h 252695"/>
                  <a:gd name="connsiteX28" fmla="*/ 22856 w 196249"/>
                  <a:gd name="connsiteY28" fmla="*/ 159655 h 252695"/>
                  <a:gd name="connsiteX29" fmla="*/ 36953 w 196249"/>
                  <a:gd name="connsiteY29" fmla="*/ 170933 h 252695"/>
                  <a:gd name="connsiteX30" fmla="*/ 46821 w 196249"/>
                  <a:gd name="connsiteY30" fmla="*/ 151197 h 252695"/>
                  <a:gd name="connsiteX31" fmla="*/ 48231 w 196249"/>
                  <a:gd name="connsiteY31" fmla="*/ 146968 h 252695"/>
                  <a:gd name="connsiteX32" fmla="*/ 52460 w 196249"/>
                  <a:gd name="connsiteY32" fmla="*/ 161065 h 252695"/>
                  <a:gd name="connsiteX33" fmla="*/ 69376 w 196249"/>
                  <a:gd name="connsiteY33" fmla="*/ 185030 h 252695"/>
                  <a:gd name="connsiteX34" fmla="*/ 79244 w 196249"/>
                  <a:gd name="connsiteY34" fmla="*/ 196308 h 252695"/>
                  <a:gd name="connsiteX35" fmla="*/ 134222 w 196249"/>
                  <a:gd name="connsiteY35" fmla="*/ 228731 h 252695"/>
                  <a:gd name="connsiteX36" fmla="*/ 165236 w 196249"/>
                  <a:gd name="connsiteY36" fmla="*/ 242828 h 252695"/>
                  <a:gd name="connsiteX37" fmla="*/ 194840 w 196249"/>
                  <a:gd name="connsiteY37" fmla="*/ 252696 h 252695"/>
                  <a:gd name="connsiteX38" fmla="*/ 196249 w 196249"/>
                  <a:gd name="connsiteY38" fmla="*/ 248467 h 252695"/>
                  <a:gd name="connsiteX39" fmla="*/ 49640 w 196249"/>
                  <a:gd name="connsiteY39" fmla="*/ 53928 h 252695"/>
                  <a:gd name="connsiteX40" fmla="*/ 42592 w 196249"/>
                  <a:gd name="connsiteY40" fmla="*/ 37012 h 252695"/>
                  <a:gd name="connsiteX41" fmla="*/ 49640 w 196249"/>
                  <a:gd name="connsiteY41" fmla="*/ 29963 h 252695"/>
                  <a:gd name="connsiteX42" fmla="*/ 51050 w 196249"/>
                  <a:gd name="connsiteY42" fmla="*/ 29963 h 252695"/>
                  <a:gd name="connsiteX43" fmla="*/ 56689 w 196249"/>
                  <a:gd name="connsiteY43" fmla="*/ 34192 h 252695"/>
                  <a:gd name="connsiteX44" fmla="*/ 58098 w 196249"/>
                  <a:gd name="connsiteY44" fmla="*/ 37012 h 252695"/>
                  <a:gd name="connsiteX45" fmla="*/ 49640 w 196249"/>
                  <a:gd name="connsiteY45" fmla="*/ 53928 h 252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96249" h="252695">
                    <a:moveTo>
                      <a:pt x="196249" y="248467"/>
                    </a:moveTo>
                    <a:lnTo>
                      <a:pt x="192020" y="242828"/>
                    </a:lnTo>
                    <a:cubicBezTo>
                      <a:pt x="187791" y="235779"/>
                      <a:pt x="183562" y="230141"/>
                      <a:pt x="177923" y="224501"/>
                    </a:cubicBezTo>
                    <a:cubicBezTo>
                      <a:pt x="173694" y="220272"/>
                      <a:pt x="163826" y="214634"/>
                      <a:pt x="162417" y="208995"/>
                    </a:cubicBezTo>
                    <a:cubicBezTo>
                      <a:pt x="166646" y="208995"/>
                      <a:pt x="169465" y="208995"/>
                      <a:pt x="172284" y="207585"/>
                    </a:cubicBezTo>
                    <a:cubicBezTo>
                      <a:pt x="177923" y="206176"/>
                      <a:pt x="182153" y="207585"/>
                      <a:pt x="187791" y="206176"/>
                    </a:cubicBezTo>
                    <a:cubicBezTo>
                      <a:pt x="190611" y="206176"/>
                      <a:pt x="192020" y="204766"/>
                      <a:pt x="194840" y="204766"/>
                    </a:cubicBezTo>
                    <a:lnTo>
                      <a:pt x="194840" y="203356"/>
                    </a:lnTo>
                    <a:cubicBezTo>
                      <a:pt x="192020" y="200537"/>
                      <a:pt x="190611" y="196308"/>
                      <a:pt x="187791" y="193488"/>
                    </a:cubicBezTo>
                    <a:cubicBezTo>
                      <a:pt x="180742" y="185030"/>
                      <a:pt x="173694" y="177981"/>
                      <a:pt x="165236" y="170933"/>
                    </a:cubicBezTo>
                    <a:cubicBezTo>
                      <a:pt x="161007" y="166704"/>
                      <a:pt x="155368" y="163885"/>
                      <a:pt x="151139" y="161065"/>
                    </a:cubicBezTo>
                    <a:cubicBezTo>
                      <a:pt x="149729" y="159655"/>
                      <a:pt x="146910" y="159655"/>
                      <a:pt x="145500" y="156836"/>
                    </a:cubicBezTo>
                    <a:cubicBezTo>
                      <a:pt x="144091" y="152607"/>
                      <a:pt x="141271" y="148378"/>
                      <a:pt x="141271" y="144149"/>
                    </a:cubicBezTo>
                    <a:cubicBezTo>
                      <a:pt x="138451" y="134281"/>
                      <a:pt x="134222" y="124413"/>
                      <a:pt x="131403" y="114545"/>
                    </a:cubicBezTo>
                    <a:cubicBezTo>
                      <a:pt x="129993" y="107497"/>
                      <a:pt x="128584" y="101858"/>
                      <a:pt x="125764" y="94809"/>
                    </a:cubicBezTo>
                    <a:cubicBezTo>
                      <a:pt x="114487" y="68025"/>
                      <a:pt x="97571" y="45470"/>
                      <a:pt x="73605" y="28553"/>
                    </a:cubicBezTo>
                    <a:cubicBezTo>
                      <a:pt x="67967" y="24324"/>
                      <a:pt x="62328" y="21505"/>
                      <a:pt x="55280" y="20095"/>
                    </a:cubicBezTo>
                    <a:cubicBezTo>
                      <a:pt x="51050" y="20095"/>
                      <a:pt x="48231" y="18686"/>
                      <a:pt x="44002" y="18686"/>
                    </a:cubicBezTo>
                    <a:cubicBezTo>
                      <a:pt x="41182" y="17276"/>
                      <a:pt x="39773" y="14457"/>
                      <a:pt x="38363" y="13046"/>
                    </a:cubicBezTo>
                    <a:cubicBezTo>
                      <a:pt x="31314" y="7408"/>
                      <a:pt x="22856" y="3179"/>
                      <a:pt x="14398" y="359"/>
                    </a:cubicBezTo>
                    <a:cubicBezTo>
                      <a:pt x="8759" y="-1050"/>
                      <a:pt x="3120" y="1769"/>
                      <a:pt x="1711" y="7408"/>
                    </a:cubicBezTo>
                    <a:cubicBezTo>
                      <a:pt x="-3928" y="17276"/>
                      <a:pt x="5940" y="28553"/>
                      <a:pt x="8759" y="34192"/>
                    </a:cubicBezTo>
                    <a:cubicBezTo>
                      <a:pt x="11578" y="38421"/>
                      <a:pt x="12989" y="42650"/>
                      <a:pt x="14398" y="46879"/>
                    </a:cubicBezTo>
                    <a:cubicBezTo>
                      <a:pt x="15807" y="49699"/>
                      <a:pt x="15807" y="52518"/>
                      <a:pt x="15807" y="55337"/>
                    </a:cubicBezTo>
                    <a:cubicBezTo>
                      <a:pt x="17218" y="62386"/>
                      <a:pt x="18627" y="70844"/>
                      <a:pt x="21447" y="77893"/>
                    </a:cubicBezTo>
                    <a:cubicBezTo>
                      <a:pt x="22856" y="82122"/>
                      <a:pt x="24266" y="84941"/>
                      <a:pt x="25676" y="87761"/>
                    </a:cubicBezTo>
                    <a:cubicBezTo>
                      <a:pt x="27085" y="89170"/>
                      <a:pt x="28495" y="91990"/>
                      <a:pt x="28495" y="93399"/>
                    </a:cubicBezTo>
                    <a:cubicBezTo>
                      <a:pt x="27085" y="97628"/>
                      <a:pt x="24266" y="100448"/>
                      <a:pt x="24266" y="104677"/>
                    </a:cubicBezTo>
                    <a:cubicBezTo>
                      <a:pt x="17218" y="121594"/>
                      <a:pt x="17218" y="141330"/>
                      <a:pt x="22856" y="159655"/>
                    </a:cubicBezTo>
                    <a:cubicBezTo>
                      <a:pt x="24266" y="163885"/>
                      <a:pt x="29905" y="173752"/>
                      <a:pt x="36953" y="170933"/>
                    </a:cubicBezTo>
                    <a:cubicBezTo>
                      <a:pt x="44002" y="168114"/>
                      <a:pt x="44002" y="159655"/>
                      <a:pt x="46821" y="151197"/>
                    </a:cubicBezTo>
                    <a:cubicBezTo>
                      <a:pt x="46821" y="149788"/>
                      <a:pt x="48231" y="148378"/>
                      <a:pt x="48231" y="146968"/>
                    </a:cubicBezTo>
                    <a:cubicBezTo>
                      <a:pt x="49640" y="151197"/>
                      <a:pt x="51050" y="156836"/>
                      <a:pt x="52460" y="161065"/>
                    </a:cubicBezTo>
                    <a:cubicBezTo>
                      <a:pt x="56689" y="169523"/>
                      <a:pt x="62328" y="177981"/>
                      <a:pt x="69376" y="185030"/>
                    </a:cubicBezTo>
                    <a:cubicBezTo>
                      <a:pt x="72196" y="189259"/>
                      <a:pt x="76425" y="192079"/>
                      <a:pt x="79244" y="196308"/>
                    </a:cubicBezTo>
                    <a:cubicBezTo>
                      <a:pt x="86293" y="201946"/>
                      <a:pt x="82064" y="203356"/>
                      <a:pt x="134222" y="228731"/>
                    </a:cubicBezTo>
                    <a:cubicBezTo>
                      <a:pt x="134222" y="228731"/>
                      <a:pt x="155368" y="238599"/>
                      <a:pt x="165236" y="242828"/>
                    </a:cubicBezTo>
                    <a:cubicBezTo>
                      <a:pt x="175104" y="247057"/>
                      <a:pt x="184971" y="249876"/>
                      <a:pt x="194840" y="252696"/>
                    </a:cubicBezTo>
                    <a:cubicBezTo>
                      <a:pt x="196249" y="252696"/>
                      <a:pt x="196249" y="249876"/>
                      <a:pt x="196249" y="248467"/>
                    </a:cubicBezTo>
                    <a:close/>
                    <a:moveTo>
                      <a:pt x="49640" y="53928"/>
                    </a:moveTo>
                    <a:cubicBezTo>
                      <a:pt x="48231" y="48289"/>
                      <a:pt x="45411" y="41241"/>
                      <a:pt x="42592" y="37012"/>
                    </a:cubicBezTo>
                    <a:cubicBezTo>
                      <a:pt x="38363" y="32782"/>
                      <a:pt x="44002" y="28553"/>
                      <a:pt x="49640" y="29963"/>
                    </a:cubicBezTo>
                    <a:lnTo>
                      <a:pt x="51050" y="29963"/>
                    </a:lnTo>
                    <a:cubicBezTo>
                      <a:pt x="53869" y="29963"/>
                      <a:pt x="55280" y="32782"/>
                      <a:pt x="56689" y="34192"/>
                    </a:cubicBezTo>
                    <a:cubicBezTo>
                      <a:pt x="56689" y="35602"/>
                      <a:pt x="58098" y="35602"/>
                      <a:pt x="58098" y="37012"/>
                    </a:cubicBezTo>
                    <a:cubicBezTo>
                      <a:pt x="59509" y="44060"/>
                      <a:pt x="56689" y="52518"/>
                      <a:pt x="49640" y="5392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D3D099B0-68C5-4780-97F7-492EF974CAE3}"/>
                  </a:ext>
                </a:extLst>
              </p:cNvPr>
              <p:cNvSpPr/>
              <p:nvPr/>
            </p:nvSpPr>
            <p:spPr>
              <a:xfrm>
                <a:off x="9134227" y="2667725"/>
                <a:ext cx="490575" cy="157886"/>
              </a:xfrm>
              <a:custGeom>
                <a:avLst/>
                <a:gdLst>
                  <a:gd name="connsiteX0" fmla="*/ 0 w 490575"/>
                  <a:gd name="connsiteY0" fmla="*/ 78943 h 157886"/>
                  <a:gd name="connsiteX1" fmla="*/ 245288 w 490575"/>
                  <a:gd name="connsiteY1" fmla="*/ 157886 h 157886"/>
                  <a:gd name="connsiteX2" fmla="*/ 490575 w 490575"/>
                  <a:gd name="connsiteY2" fmla="*/ 78943 h 157886"/>
                  <a:gd name="connsiteX3" fmla="*/ 245288 w 490575"/>
                  <a:gd name="connsiteY3" fmla="*/ 0 h 157886"/>
                  <a:gd name="connsiteX4" fmla="*/ 0 w 490575"/>
                  <a:gd name="connsiteY4" fmla="*/ 78943 h 157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575" h="157886">
                    <a:moveTo>
                      <a:pt x="0" y="78943"/>
                    </a:moveTo>
                    <a:cubicBezTo>
                      <a:pt x="0" y="122542"/>
                      <a:pt x="109819" y="157886"/>
                      <a:pt x="245288" y="157886"/>
                    </a:cubicBezTo>
                    <a:cubicBezTo>
                      <a:pt x="380756" y="157886"/>
                      <a:pt x="490575" y="122542"/>
                      <a:pt x="490575" y="78943"/>
                    </a:cubicBezTo>
                    <a:cubicBezTo>
                      <a:pt x="490575" y="35344"/>
                      <a:pt x="380756" y="0"/>
                      <a:pt x="245288" y="0"/>
                    </a:cubicBezTo>
                    <a:cubicBezTo>
                      <a:pt x="109819" y="0"/>
                      <a:pt x="0" y="35344"/>
                      <a:pt x="0" y="7894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C953F01B-B9DF-48FE-8F3B-94AD9876AE1F}"/>
                  </a:ext>
                </a:extLst>
              </p:cNvPr>
              <p:cNvSpPr/>
              <p:nvPr/>
            </p:nvSpPr>
            <p:spPr>
              <a:xfrm>
                <a:off x="9132817" y="2809527"/>
                <a:ext cx="429958" cy="307891"/>
              </a:xfrm>
              <a:custGeom>
                <a:avLst/>
                <a:gdLst>
                  <a:gd name="connsiteX0" fmla="*/ 418681 w 429958"/>
                  <a:gd name="connsiteY0" fmla="*/ 269830 h 307891"/>
                  <a:gd name="connsiteX1" fmla="*/ 414452 w 429958"/>
                  <a:gd name="connsiteY1" fmla="*/ 269830 h 307891"/>
                  <a:gd name="connsiteX2" fmla="*/ 363703 w 429958"/>
                  <a:gd name="connsiteY2" fmla="*/ 233177 h 307891"/>
                  <a:gd name="connsiteX3" fmla="*/ 363703 w 429958"/>
                  <a:gd name="connsiteY3" fmla="*/ 230359 h 307891"/>
                  <a:gd name="connsiteX4" fmla="*/ 356654 w 429958"/>
                  <a:gd name="connsiteY4" fmla="*/ 193706 h 307891"/>
                  <a:gd name="connsiteX5" fmla="*/ 246697 w 429958"/>
                  <a:gd name="connsiteY5" fmla="*/ 202164 h 307891"/>
                  <a:gd name="connsiteX6" fmla="*/ 14097 w 429958"/>
                  <a:gd name="connsiteY6" fmla="*/ 148595 h 307891"/>
                  <a:gd name="connsiteX7" fmla="*/ 1410 w 429958"/>
                  <a:gd name="connsiteY7" fmla="*/ 154235 h 307891"/>
                  <a:gd name="connsiteX8" fmla="*/ 1410 w 429958"/>
                  <a:gd name="connsiteY8" fmla="*/ 228948 h 307891"/>
                  <a:gd name="connsiteX9" fmla="*/ 246697 w 429958"/>
                  <a:gd name="connsiteY9" fmla="*/ 307892 h 307891"/>
                  <a:gd name="connsiteX10" fmla="*/ 429959 w 429958"/>
                  <a:gd name="connsiteY10" fmla="*/ 281108 h 307891"/>
                  <a:gd name="connsiteX11" fmla="*/ 418681 w 429958"/>
                  <a:gd name="connsiteY11" fmla="*/ 269830 h 307891"/>
                  <a:gd name="connsiteX12" fmla="*/ 246697 w 429958"/>
                  <a:gd name="connsiteY12" fmla="*/ 162693 h 307891"/>
                  <a:gd name="connsiteX13" fmla="*/ 362293 w 429958"/>
                  <a:gd name="connsiteY13" fmla="*/ 152825 h 307891"/>
                  <a:gd name="connsiteX14" fmla="*/ 362293 w 429958"/>
                  <a:gd name="connsiteY14" fmla="*/ 151415 h 307891"/>
                  <a:gd name="connsiteX15" fmla="*/ 360883 w 429958"/>
                  <a:gd name="connsiteY15" fmla="*/ 147186 h 307891"/>
                  <a:gd name="connsiteX16" fmla="*/ 353835 w 429958"/>
                  <a:gd name="connsiteY16" fmla="*/ 120402 h 307891"/>
                  <a:gd name="connsiteX17" fmla="*/ 352425 w 429958"/>
                  <a:gd name="connsiteY17" fmla="*/ 114763 h 307891"/>
                  <a:gd name="connsiteX18" fmla="*/ 351015 w 429958"/>
                  <a:gd name="connsiteY18" fmla="*/ 111944 h 307891"/>
                  <a:gd name="connsiteX19" fmla="*/ 351015 w 429958"/>
                  <a:gd name="connsiteY19" fmla="*/ 109124 h 307891"/>
                  <a:gd name="connsiteX20" fmla="*/ 349606 w 429958"/>
                  <a:gd name="connsiteY20" fmla="*/ 107715 h 307891"/>
                  <a:gd name="connsiteX21" fmla="*/ 339737 w 429958"/>
                  <a:gd name="connsiteY21" fmla="*/ 49917 h 307891"/>
                  <a:gd name="connsiteX22" fmla="*/ 245288 w 429958"/>
                  <a:gd name="connsiteY22" fmla="*/ 55555 h 307891"/>
                  <a:gd name="connsiteX23" fmla="*/ 12687 w 429958"/>
                  <a:gd name="connsiteY23" fmla="*/ 1987 h 307891"/>
                  <a:gd name="connsiteX24" fmla="*/ 0 w 429958"/>
                  <a:gd name="connsiteY24" fmla="*/ 7626 h 307891"/>
                  <a:gd name="connsiteX25" fmla="*/ 0 w 429958"/>
                  <a:gd name="connsiteY25" fmla="*/ 83750 h 307891"/>
                  <a:gd name="connsiteX26" fmla="*/ 246697 w 429958"/>
                  <a:gd name="connsiteY26" fmla="*/ 162693 h 307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29958" h="307891">
                    <a:moveTo>
                      <a:pt x="418681" y="269830"/>
                    </a:moveTo>
                    <a:lnTo>
                      <a:pt x="414452" y="269830"/>
                    </a:lnTo>
                    <a:cubicBezTo>
                      <a:pt x="404584" y="269830"/>
                      <a:pt x="379210" y="265601"/>
                      <a:pt x="363703" y="233177"/>
                    </a:cubicBezTo>
                    <a:lnTo>
                      <a:pt x="363703" y="230359"/>
                    </a:lnTo>
                    <a:cubicBezTo>
                      <a:pt x="359474" y="219081"/>
                      <a:pt x="356654" y="206393"/>
                      <a:pt x="356654" y="193706"/>
                    </a:cubicBezTo>
                    <a:cubicBezTo>
                      <a:pt x="324231" y="199345"/>
                      <a:pt x="286169" y="202164"/>
                      <a:pt x="246697" y="202164"/>
                    </a:cubicBezTo>
                    <a:cubicBezTo>
                      <a:pt x="138151" y="202164"/>
                      <a:pt x="46520" y="179609"/>
                      <a:pt x="14097" y="148595"/>
                    </a:cubicBezTo>
                    <a:cubicBezTo>
                      <a:pt x="8458" y="144366"/>
                      <a:pt x="1410" y="147186"/>
                      <a:pt x="1410" y="154235"/>
                    </a:cubicBezTo>
                    <a:lnTo>
                      <a:pt x="1410" y="228948"/>
                    </a:lnTo>
                    <a:cubicBezTo>
                      <a:pt x="1410" y="272650"/>
                      <a:pt x="111366" y="307892"/>
                      <a:pt x="246697" y="307892"/>
                    </a:cubicBezTo>
                    <a:cubicBezTo>
                      <a:pt x="320002" y="307892"/>
                      <a:pt x="386258" y="298024"/>
                      <a:pt x="429959" y="281108"/>
                    </a:cubicBezTo>
                    <a:cubicBezTo>
                      <a:pt x="425730" y="278288"/>
                      <a:pt x="422910" y="274059"/>
                      <a:pt x="418681" y="269830"/>
                    </a:cubicBezTo>
                    <a:close/>
                    <a:moveTo>
                      <a:pt x="246697" y="162693"/>
                    </a:moveTo>
                    <a:cubicBezTo>
                      <a:pt x="288988" y="162693"/>
                      <a:pt x="328460" y="159873"/>
                      <a:pt x="362293" y="152825"/>
                    </a:cubicBezTo>
                    <a:lnTo>
                      <a:pt x="362293" y="151415"/>
                    </a:lnTo>
                    <a:cubicBezTo>
                      <a:pt x="362293" y="150006"/>
                      <a:pt x="360883" y="148595"/>
                      <a:pt x="360883" y="147186"/>
                    </a:cubicBezTo>
                    <a:cubicBezTo>
                      <a:pt x="358064" y="138728"/>
                      <a:pt x="356654" y="130270"/>
                      <a:pt x="353835" y="120402"/>
                    </a:cubicBezTo>
                    <a:cubicBezTo>
                      <a:pt x="353835" y="118992"/>
                      <a:pt x="352425" y="116173"/>
                      <a:pt x="352425" y="114763"/>
                    </a:cubicBezTo>
                    <a:cubicBezTo>
                      <a:pt x="352425" y="113353"/>
                      <a:pt x="351015" y="113353"/>
                      <a:pt x="351015" y="111944"/>
                    </a:cubicBezTo>
                    <a:lnTo>
                      <a:pt x="351015" y="109124"/>
                    </a:lnTo>
                    <a:lnTo>
                      <a:pt x="349606" y="107715"/>
                    </a:lnTo>
                    <a:cubicBezTo>
                      <a:pt x="345377" y="99256"/>
                      <a:pt x="331279" y="76701"/>
                      <a:pt x="339737" y="49917"/>
                    </a:cubicBezTo>
                    <a:cubicBezTo>
                      <a:pt x="310134" y="54146"/>
                      <a:pt x="279121" y="55555"/>
                      <a:pt x="245288" y="55555"/>
                    </a:cubicBezTo>
                    <a:cubicBezTo>
                      <a:pt x="136741" y="55555"/>
                      <a:pt x="45111" y="33000"/>
                      <a:pt x="12687" y="1987"/>
                    </a:cubicBezTo>
                    <a:cubicBezTo>
                      <a:pt x="7049" y="-2242"/>
                      <a:pt x="0" y="577"/>
                      <a:pt x="0" y="7626"/>
                    </a:cubicBezTo>
                    <a:lnTo>
                      <a:pt x="0" y="83750"/>
                    </a:lnTo>
                    <a:cubicBezTo>
                      <a:pt x="0" y="127450"/>
                      <a:pt x="109957" y="162693"/>
                      <a:pt x="246697" y="162693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12311E86-9DE3-44C6-9BF0-C05B78F484EF}"/>
                </a:ext>
              </a:extLst>
            </p:cNvPr>
            <p:cNvSpPr/>
            <p:nvPr/>
          </p:nvSpPr>
          <p:spPr>
            <a:xfrm>
              <a:off x="9125322" y="4772004"/>
              <a:ext cx="912253" cy="799680"/>
            </a:xfrm>
            <a:prstGeom prst="roundRect">
              <a:avLst/>
            </a:prstGeom>
            <a:noFill/>
            <a:ln w="28575"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5E00672-656C-4EC1-8C65-FC7F2E211340}"/>
              </a:ext>
            </a:extLst>
          </p:cNvPr>
          <p:cNvGrpSpPr/>
          <p:nvPr/>
        </p:nvGrpSpPr>
        <p:grpSpPr>
          <a:xfrm>
            <a:off x="9689264" y="981870"/>
            <a:ext cx="912253" cy="799680"/>
            <a:chOff x="10476697" y="3972324"/>
            <a:chExt cx="912253" cy="799680"/>
          </a:xfrm>
        </p:grpSpPr>
        <p:pic>
          <p:nvPicPr>
            <p:cNvPr id="254" name="Graphic 253">
              <a:extLst>
                <a:ext uri="{FF2B5EF4-FFF2-40B4-BE49-F238E27FC236}">
                  <a16:creationId xmlns:a16="http://schemas.microsoft.com/office/drawing/2014/main" id="{EB6187E4-DCDC-41F4-98EE-B4D8460F2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594495" y="4043959"/>
              <a:ext cx="676656" cy="676656"/>
            </a:xfrm>
            <a:prstGeom prst="rect">
              <a:avLst/>
            </a:prstGeom>
          </p:spPr>
        </p:pic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8CBD7C3D-DF08-4F5E-8976-9376AFD7882B}"/>
                </a:ext>
              </a:extLst>
            </p:cNvPr>
            <p:cNvSpPr/>
            <p:nvPr/>
          </p:nvSpPr>
          <p:spPr>
            <a:xfrm>
              <a:off x="10476697" y="3972324"/>
              <a:ext cx="912253" cy="799680"/>
            </a:xfrm>
            <a:prstGeom prst="roundRect">
              <a:avLst/>
            </a:prstGeom>
            <a:noFill/>
            <a:ln w="28575"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82A76627-5F9F-4C8C-A6A5-D50172255676}"/>
              </a:ext>
            </a:extLst>
          </p:cNvPr>
          <p:cNvSpPr/>
          <p:nvPr/>
        </p:nvSpPr>
        <p:spPr>
          <a:xfrm>
            <a:off x="7969152" y="672309"/>
            <a:ext cx="3309645" cy="3958019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6667AB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0" name="Parallelogram 109">
            <a:extLst>
              <a:ext uri="{FF2B5EF4-FFF2-40B4-BE49-F238E27FC236}">
                <a16:creationId xmlns:a16="http://schemas.microsoft.com/office/drawing/2014/main" id="{B8B8C89F-74AF-47DC-9FB7-904085B7AA6F}"/>
              </a:ext>
            </a:extLst>
          </p:cNvPr>
          <p:cNvSpPr/>
          <p:nvPr/>
        </p:nvSpPr>
        <p:spPr>
          <a:xfrm>
            <a:off x="10728748" y="508841"/>
            <a:ext cx="683456" cy="322482"/>
          </a:xfrm>
          <a:prstGeom prst="parallelogra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后端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AF04DD3-3106-4D77-8F54-F1AF4357FE6A}"/>
              </a:ext>
            </a:extLst>
          </p:cNvPr>
          <p:cNvSpPr txBox="1"/>
          <p:nvPr/>
        </p:nvSpPr>
        <p:spPr>
          <a:xfrm>
            <a:off x="8167350" y="4774975"/>
            <a:ext cx="2863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后端部署于云服务器上，托管模型数据、嵌入式程序等静态资源，处理来自终端、前端的请求，</a:t>
            </a:r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DD615E35-5E0C-4839-AD0B-E8AD4B624659}"/>
              </a:ext>
            </a:extLst>
          </p:cNvPr>
          <p:cNvSpPr/>
          <p:nvPr/>
        </p:nvSpPr>
        <p:spPr>
          <a:xfrm>
            <a:off x="8314407" y="2941094"/>
            <a:ext cx="1082274" cy="25265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代理服务器</a:t>
            </a: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E1103818-AB48-489A-8D0E-2963EFBC43E6}"/>
              </a:ext>
            </a:extLst>
          </p:cNvPr>
          <p:cNvSpPr/>
          <p:nvPr/>
        </p:nvSpPr>
        <p:spPr>
          <a:xfrm>
            <a:off x="9604252" y="3669751"/>
            <a:ext cx="1082274" cy="25265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关系型数据库</a:t>
            </a:r>
          </a:p>
        </p:txBody>
      </p: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757E3558-1528-4882-8B11-F69196175839}"/>
              </a:ext>
            </a:extLst>
          </p:cNvPr>
          <p:cNvSpPr/>
          <p:nvPr/>
        </p:nvSpPr>
        <p:spPr>
          <a:xfrm>
            <a:off x="9620006" y="1919442"/>
            <a:ext cx="1082274" cy="25265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服务器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B8FE9E2-0FFB-4619-8AF5-8FF5531D1807}"/>
              </a:ext>
            </a:extLst>
          </p:cNvPr>
          <p:cNvSpPr txBox="1"/>
          <p:nvPr/>
        </p:nvSpPr>
        <p:spPr>
          <a:xfrm>
            <a:off x="10622037" y="2382976"/>
            <a:ext cx="19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CRUD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F50963A-AECB-4938-B972-D5CD2F2AA17A}"/>
              </a:ext>
            </a:extLst>
          </p:cNvPr>
          <p:cNvSpPr txBox="1"/>
          <p:nvPr/>
        </p:nvSpPr>
        <p:spPr>
          <a:xfrm>
            <a:off x="10849627" y="2382976"/>
            <a:ext cx="19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C1E6B821-0C9D-49D6-AC7A-A0D8460245D1}"/>
              </a:ext>
            </a:extLst>
          </p:cNvPr>
          <p:cNvSpPr txBox="1"/>
          <p:nvPr/>
        </p:nvSpPr>
        <p:spPr>
          <a:xfrm>
            <a:off x="8747221" y="1656557"/>
            <a:ext cx="78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Forwarded</a:t>
            </a:r>
          </a:p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Req/Res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0716085-0CD4-40CE-8180-DC4AB1E876DE}"/>
              </a:ext>
            </a:extLst>
          </p:cNvPr>
          <p:cNvSpPr txBox="1"/>
          <p:nvPr/>
        </p:nvSpPr>
        <p:spPr>
          <a:xfrm>
            <a:off x="8270845" y="3269020"/>
            <a:ext cx="121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基于</a:t>
            </a:r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Nginx</a:t>
            </a:r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构建</a:t>
            </a:r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实现反向代理</a:t>
            </a:r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便于项目部署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F2ECC5D-FA76-4F1C-8ED5-F1FE6DDFEB05}"/>
              </a:ext>
            </a:extLst>
          </p:cNvPr>
          <p:cNvSpPr txBox="1"/>
          <p:nvPr/>
        </p:nvSpPr>
        <p:spPr>
          <a:xfrm>
            <a:off x="9553063" y="2219529"/>
            <a:ext cx="121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基于</a:t>
            </a:r>
            <a:r>
              <a:rPr lang="en-US" altLang="zh-CN" sz="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SpringBoot</a:t>
            </a:r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构建</a:t>
            </a:r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托管静态资源</a:t>
            </a:r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处理请求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E33AA82-1AC7-48A7-BDAF-52DB35215BAB}"/>
              </a:ext>
            </a:extLst>
          </p:cNvPr>
          <p:cNvSpPr txBox="1"/>
          <p:nvPr/>
        </p:nvSpPr>
        <p:spPr>
          <a:xfrm>
            <a:off x="9540387" y="3967175"/>
            <a:ext cx="121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MySQL</a:t>
            </a:r>
          </a:p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存储用户信息、模型信息等必要的数据</a:t>
            </a:r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1827FC5C-2322-4822-8849-08EA6A342A61}"/>
              </a:ext>
            </a:extLst>
          </p:cNvPr>
          <p:cNvSpPr/>
          <p:nvPr/>
        </p:nvSpPr>
        <p:spPr>
          <a:xfrm>
            <a:off x="6576961" y="1302909"/>
            <a:ext cx="683456" cy="322483"/>
          </a:xfrm>
          <a:prstGeom prst="parallelogra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前端</a:t>
            </a:r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888A6845-9CD2-4DFD-A504-F9AA26C5D6C5}"/>
              </a:ext>
            </a:extLst>
          </p:cNvPr>
          <p:cNvGrpSpPr/>
          <p:nvPr/>
        </p:nvGrpSpPr>
        <p:grpSpPr>
          <a:xfrm>
            <a:off x="7687660" y="5260715"/>
            <a:ext cx="3591137" cy="753286"/>
            <a:chOff x="7111143" y="5252721"/>
            <a:chExt cx="3591137" cy="753286"/>
          </a:xfrm>
        </p:grpSpPr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20025DDD-DD5E-4C32-B163-0643D3B33FC7}"/>
                </a:ext>
              </a:extLst>
            </p:cNvPr>
            <p:cNvGrpSpPr/>
            <p:nvPr/>
          </p:nvGrpSpPr>
          <p:grpSpPr>
            <a:xfrm>
              <a:off x="8114045" y="5338491"/>
              <a:ext cx="667049" cy="584734"/>
              <a:chOff x="8167350" y="5202819"/>
              <a:chExt cx="912253" cy="799680"/>
            </a:xfrm>
          </p:grpSpPr>
          <p:sp>
            <p:nvSpPr>
              <p:cNvPr id="343" name="Rectangle: Rounded Corners 342">
                <a:extLst>
                  <a:ext uri="{FF2B5EF4-FFF2-40B4-BE49-F238E27FC236}">
                    <a16:creationId xmlns:a16="http://schemas.microsoft.com/office/drawing/2014/main" id="{1379236E-372C-47A8-B39F-26AC1390CAD7}"/>
                  </a:ext>
                </a:extLst>
              </p:cNvPr>
              <p:cNvSpPr/>
              <p:nvPr/>
            </p:nvSpPr>
            <p:spPr>
              <a:xfrm>
                <a:off x="8167350" y="5202819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4" name="Graphic 343">
                <a:extLst>
                  <a:ext uri="{FF2B5EF4-FFF2-40B4-BE49-F238E27FC236}">
                    <a16:creationId xmlns:a16="http://schemas.microsoft.com/office/drawing/2014/main" id="{1CCC8819-26CF-4BF2-A0A9-696E208D3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8285148" y="5254208"/>
                <a:ext cx="676656" cy="676656"/>
              </a:xfrm>
              <a:prstGeom prst="rect">
                <a:avLst/>
              </a:prstGeom>
            </p:spPr>
          </p:pic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4F7FD64F-EEC2-4E9D-9DB2-25B3022B3F34}"/>
                </a:ext>
              </a:extLst>
            </p:cNvPr>
            <p:cNvGrpSpPr/>
            <p:nvPr/>
          </p:nvGrpSpPr>
          <p:grpSpPr>
            <a:xfrm>
              <a:off x="9027162" y="5328429"/>
              <a:ext cx="667049" cy="584734"/>
              <a:chOff x="9310310" y="5191799"/>
              <a:chExt cx="912253" cy="799680"/>
            </a:xfrm>
          </p:grpSpPr>
          <p:pic>
            <p:nvPicPr>
              <p:cNvPr id="342" name="Graphic 341">
                <a:extLst>
                  <a:ext uri="{FF2B5EF4-FFF2-40B4-BE49-F238E27FC236}">
                    <a16:creationId xmlns:a16="http://schemas.microsoft.com/office/drawing/2014/main" id="{EDB1B19F-5351-431E-A8E2-78F48BF74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9427851" y="5250524"/>
                <a:ext cx="676656" cy="676656"/>
              </a:xfrm>
              <a:prstGeom prst="rect">
                <a:avLst/>
              </a:prstGeom>
            </p:spPr>
          </p:pic>
          <p:sp>
            <p:nvSpPr>
              <p:cNvPr id="345" name="Rectangle: Rounded Corners 344">
                <a:extLst>
                  <a:ext uri="{FF2B5EF4-FFF2-40B4-BE49-F238E27FC236}">
                    <a16:creationId xmlns:a16="http://schemas.microsoft.com/office/drawing/2014/main" id="{7E62587C-E897-4F49-8311-D71D0630AD3C}"/>
                  </a:ext>
                </a:extLst>
              </p:cNvPr>
              <p:cNvSpPr/>
              <p:nvPr/>
            </p:nvSpPr>
            <p:spPr>
              <a:xfrm>
                <a:off x="9310310" y="5191799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1A17530C-018A-48EC-BDA2-9E653B50A3A3}"/>
                </a:ext>
              </a:extLst>
            </p:cNvPr>
            <p:cNvGrpSpPr/>
            <p:nvPr/>
          </p:nvGrpSpPr>
          <p:grpSpPr>
            <a:xfrm>
              <a:off x="7200928" y="5338491"/>
              <a:ext cx="667049" cy="584734"/>
              <a:chOff x="6970963" y="5207665"/>
              <a:chExt cx="912253" cy="799680"/>
            </a:xfrm>
          </p:grpSpPr>
          <p:sp>
            <p:nvSpPr>
              <p:cNvPr id="335" name="Rectangle: Rounded Corners 334">
                <a:extLst>
                  <a:ext uri="{FF2B5EF4-FFF2-40B4-BE49-F238E27FC236}">
                    <a16:creationId xmlns:a16="http://schemas.microsoft.com/office/drawing/2014/main" id="{54E006A2-2A26-419A-BAE0-0D78824A3A81}"/>
                  </a:ext>
                </a:extLst>
              </p:cNvPr>
              <p:cNvSpPr/>
              <p:nvPr/>
            </p:nvSpPr>
            <p:spPr>
              <a:xfrm>
                <a:off x="6970963" y="5207665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38" name="Graphic 337">
                <a:extLst>
                  <a:ext uri="{FF2B5EF4-FFF2-40B4-BE49-F238E27FC236}">
                    <a16:creationId xmlns:a16="http://schemas.microsoft.com/office/drawing/2014/main" id="{8B6168A4-C122-48FF-8026-672C3916D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7169265" y="5301062"/>
                <a:ext cx="517509" cy="258755"/>
              </a:xfrm>
              <a:prstGeom prst="rect">
                <a:avLst/>
              </a:prstGeom>
            </p:spPr>
          </p:pic>
          <p:pic>
            <p:nvPicPr>
              <p:cNvPr id="346" name="Graphic 345">
                <a:extLst>
                  <a:ext uri="{FF2B5EF4-FFF2-40B4-BE49-F238E27FC236}">
                    <a16:creationId xmlns:a16="http://schemas.microsoft.com/office/drawing/2014/main" id="{385E2CFC-FADA-451B-B7C8-0DE1AD0E7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 flipH="1">
                <a:off x="7169264" y="5645146"/>
                <a:ext cx="517509" cy="258755"/>
              </a:xfrm>
              <a:prstGeom prst="rect">
                <a:avLst/>
              </a:prstGeom>
            </p:spPr>
          </p:pic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5D35085A-1669-407A-860D-0CD74B4A1517}"/>
                </a:ext>
              </a:extLst>
            </p:cNvPr>
            <p:cNvGrpSpPr/>
            <p:nvPr/>
          </p:nvGrpSpPr>
          <p:grpSpPr>
            <a:xfrm>
              <a:off x="9928917" y="5326391"/>
              <a:ext cx="667049" cy="584734"/>
              <a:chOff x="10363616" y="5493355"/>
              <a:chExt cx="667049" cy="584734"/>
            </a:xfrm>
          </p:grpSpPr>
          <p:sp>
            <p:nvSpPr>
              <p:cNvPr id="354" name="Rectangle: Rounded Corners 353">
                <a:extLst>
                  <a:ext uri="{FF2B5EF4-FFF2-40B4-BE49-F238E27FC236}">
                    <a16:creationId xmlns:a16="http://schemas.microsoft.com/office/drawing/2014/main" id="{500402BF-07E6-4392-8086-5074727C4925}"/>
                  </a:ext>
                </a:extLst>
              </p:cNvPr>
              <p:cNvSpPr/>
              <p:nvPr/>
            </p:nvSpPr>
            <p:spPr>
              <a:xfrm>
                <a:off x="10363616" y="5493355"/>
                <a:ext cx="667049" cy="584734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57" name="Graphic 356">
                <a:extLst>
                  <a:ext uri="{FF2B5EF4-FFF2-40B4-BE49-F238E27FC236}">
                    <a16:creationId xmlns:a16="http://schemas.microsoft.com/office/drawing/2014/main" id="{C2B8DF61-0A68-4B4E-95C1-64A554993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10497892" y="5598574"/>
                <a:ext cx="398495" cy="398495"/>
              </a:xfrm>
              <a:prstGeom prst="rect">
                <a:avLst/>
              </a:prstGeom>
            </p:spPr>
          </p:pic>
        </p:grp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6A097442-CE9B-4709-9671-DF813788E451}"/>
                </a:ext>
              </a:extLst>
            </p:cNvPr>
            <p:cNvSpPr/>
            <p:nvPr/>
          </p:nvSpPr>
          <p:spPr>
            <a:xfrm>
              <a:off x="7111143" y="5252721"/>
              <a:ext cx="3591137" cy="753286"/>
            </a:xfrm>
            <a:prstGeom prst="roundRect">
              <a:avLst>
                <a:gd name="adj" fmla="val 4503"/>
              </a:avLst>
            </a:prstGeom>
            <a:noFill/>
            <a:ln w="12700">
              <a:solidFill>
                <a:srgbClr val="6667AB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74" name="Parallelogram 373">
            <a:extLst>
              <a:ext uri="{FF2B5EF4-FFF2-40B4-BE49-F238E27FC236}">
                <a16:creationId xmlns:a16="http://schemas.microsoft.com/office/drawing/2014/main" id="{74441293-255D-4C9F-B88C-9B75688C5592}"/>
              </a:ext>
            </a:extLst>
          </p:cNvPr>
          <p:cNvSpPr/>
          <p:nvPr/>
        </p:nvSpPr>
        <p:spPr>
          <a:xfrm>
            <a:off x="10324620" y="5113284"/>
            <a:ext cx="997415" cy="322482"/>
          </a:xfrm>
          <a:prstGeom prst="parallelogra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受控外设</a:t>
            </a:r>
          </a:p>
        </p:txBody>
      </p:sp>
      <p:cxnSp>
        <p:nvCxnSpPr>
          <p:cNvPr id="375" name="Connector: Elbow 374">
            <a:extLst>
              <a:ext uri="{FF2B5EF4-FFF2-40B4-BE49-F238E27FC236}">
                <a16:creationId xmlns:a16="http://schemas.microsoft.com/office/drawing/2014/main" id="{E6AD195A-B521-4E20-9CA9-9B00C238BB3F}"/>
              </a:ext>
            </a:extLst>
          </p:cNvPr>
          <p:cNvCxnSpPr>
            <a:cxnSpLocks/>
            <a:stCxn id="282" idx="1"/>
            <a:endCxn id="115" idx="3"/>
          </p:cNvCxnSpPr>
          <p:nvPr/>
        </p:nvCxnSpPr>
        <p:spPr>
          <a:xfrm rot="10800000">
            <a:off x="6921504" y="1902235"/>
            <a:ext cx="1484112" cy="51983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8" name="Connector: Elbow 377">
            <a:extLst>
              <a:ext uri="{FF2B5EF4-FFF2-40B4-BE49-F238E27FC236}">
                <a16:creationId xmlns:a16="http://schemas.microsoft.com/office/drawing/2014/main" id="{E715E2AB-76EC-423D-8C41-961E65BDE802}"/>
              </a:ext>
            </a:extLst>
          </p:cNvPr>
          <p:cNvCxnSpPr>
            <a:cxnSpLocks/>
            <a:stCxn id="282" idx="1"/>
            <a:endCxn id="101" idx="3"/>
          </p:cNvCxnSpPr>
          <p:nvPr/>
        </p:nvCxnSpPr>
        <p:spPr>
          <a:xfrm rot="10800000" flipV="1">
            <a:off x="6403228" y="2422071"/>
            <a:ext cx="2002388" cy="2456774"/>
          </a:xfrm>
          <a:prstGeom prst="bentConnector3">
            <a:avLst>
              <a:gd name="adj1" fmla="val 36808"/>
            </a:avLst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5" name="Connector: Elbow 384">
            <a:extLst>
              <a:ext uri="{FF2B5EF4-FFF2-40B4-BE49-F238E27FC236}">
                <a16:creationId xmlns:a16="http://schemas.microsoft.com/office/drawing/2014/main" id="{8FA6C3B5-E3EC-45AC-A499-2FE1B6B384DE}"/>
              </a:ext>
            </a:extLst>
          </p:cNvPr>
          <p:cNvCxnSpPr>
            <a:cxnSpLocks/>
            <a:stCxn id="359" idx="1"/>
            <a:endCxn id="101" idx="3"/>
          </p:cNvCxnSpPr>
          <p:nvPr/>
        </p:nvCxnSpPr>
        <p:spPr>
          <a:xfrm rot="10800000">
            <a:off x="6403228" y="4878846"/>
            <a:ext cx="1284432" cy="75851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188B18EC-4F6E-4852-B39E-6FFF90EDC507}"/>
              </a:ext>
            </a:extLst>
          </p:cNvPr>
          <p:cNvSpPr txBox="1"/>
          <p:nvPr/>
        </p:nvSpPr>
        <p:spPr>
          <a:xfrm>
            <a:off x="7385422" y="2030221"/>
            <a:ext cx="200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</a:t>
            </a:r>
          </a:p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Req</a:t>
            </a:r>
          </a:p>
          <a:p>
            <a:pPr algn="ctr"/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Res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33AE8D6D-E686-4860-8E97-AA16530D7D01}"/>
              </a:ext>
            </a:extLst>
          </p:cNvPr>
          <p:cNvSpPr txBox="1"/>
          <p:nvPr/>
        </p:nvSpPr>
        <p:spPr>
          <a:xfrm>
            <a:off x="6592977" y="5663395"/>
            <a:ext cx="904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Instruction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B0E7B81-57C7-41F6-876E-8BE29F96087B}"/>
              </a:ext>
            </a:extLst>
          </p:cNvPr>
          <p:cNvSpPr txBox="1"/>
          <p:nvPr/>
        </p:nvSpPr>
        <p:spPr>
          <a:xfrm>
            <a:off x="7313381" y="6103043"/>
            <a:ext cx="4305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受控外设可为开关、电器等，根据声纹识别终端给出的指令执行相应操作</a:t>
            </a:r>
          </a:p>
        </p:txBody>
      </p:sp>
      <p:pic>
        <p:nvPicPr>
          <p:cNvPr id="395" name="Graphic 394">
            <a:extLst>
              <a:ext uri="{FF2B5EF4-FFF2-40B4-BE49-F238E27FC236}">
                <a16:creationId xmlns:a16="http://schemas.microsoft.com/office/drawing/2014/main" id="{05DF6644-4C4A-48C4-87A1-EB95201C737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205151" y="820915"/>
            <a:ext cx="739111" cy="739111"/>
          </a:xfrm>
          <a:prstGeom prst="rect">
            <a:avLst/>
          </a:prstGeom>
        </p:spPr>
      </p:pic>
      <p:sp>
        <p:nvSpPr>
          <p:cNvPr id="401" name="Rectangle: Rounded Corners 400">
            <a:extLst>
              <a:ext uri="{FF2B5EF4-FFF2-40B4-BE49-F238E27FC236}">
                <a16:creationId xmlns:a16="http://schemas.microsoft.com/office/drawing/2014/main" id="{4CFAD6B4-892D-4656-99D3-E7E7EAC8C1BE}"/>
              </a:ext>
            </a:extLst>
          </p:cNvPr>
          <p:cNvSpPr/>
          <p:nvPr/>
        </p:nvSpPr>
        <p:spPr>
          <a:xfrm>
            <a:off x="8122425" y="796879"/>
            <a:ext cx="912253" cy="799680"/>
          </a:xfrm>
          <a:prstGeom prst="roundRect">
            <a:avLst/>
          </a:prstGeom>
          <a:noFill/>
          <a:ln w="28575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D3774ECB-C57E-4D95-A0CB-F98BC499F9E7}"/>
              </a:ext>
            </a:extLst>
          </p:cNvPr>
          <p:cNvSpPr txBox="1"/>
          <p:nvPr/>
        </p:nvSpPr>
        <p:spPr>
          <a:xfrm>
            <a:off x="2926880" y="518027"/>
            <a:ext cx="5112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研究声纹识别算法和语音识别技术，利用</a:t>
            </a:r>
            <a:r>
              <a:rPr lang="en-US" altLang="zh-CN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GNS-V40</a:t>
            </a:r>
            <a:r>
              <a:rPr lang="zh-CN" altLang="en-US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zh-CN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平台</a:t>
            </a:r>
            <a:r>
              <a:rPr lang="zh-CN" altLang="en-US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实现具有身份认证功能的语声控制器</a:t>
            </a:r>
            <a:r>
              <a:rPr lang="zh-CN" altLang="en-US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系统。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24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85E205F-9A98-A452-8577-0F395A6BB60A}"/>
              </a:ext>
            </a:extLst>
          </p:cNvPr>
          <p:cNvCxnSpPr>
            <a:cxnSpLocks/>
            <a:stCxn id="253" idx="0"/>
            <a:endCxn id="222" idx="2"/>
          </p:cNvCxnSpPr>
          <p:nvPr/>
        </p:nvCxnSpPr>
        <p:spPr>
          <a:xfrm flipH="1" flipV="1">
            <a:off x="1729222" y="2931050"/>
            <a:ext cx="5823" cy="949468"/>
          </a:xfrm>
          <a:prstGeom prst="line">
            <a:avLst/>
          </a:prstGeom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2E4D81B8-3EF4-1ECF-7A72-6C402DDD5CC1}"/>
              </a:ext>
            </a:extLst>
          </p:cNvPr>
          <p:cNvCxnSpPr>
            <a:cxnSpLocks/>
            <a:stCxn id="284" idx="2"/>
            <a:endCxn id="164" idx="0"/>
          </p:cNvCxnSpPr>
          <p:nvPr/>
        </p:nvCxnSpPr>
        <p:spPr>
          <a:xfrm rot="5400000">
            <a:off x="4080085" y="1899642"/>
            <a:ext cx="1737463" cy="2234843"/>
          </a:xfrm>
          <a:prstGeom prst="curvedConnector3">
            <a:avLst>
              <a:gd name="adj1" fmla="val 67386"/>
            </a:avLst>
          </a:prstGeom>
          <a:ln w="127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FB46E5-A891-7BF5-2E79-F46E7B2395D9}"/>
              </a:ext>
            </a:extLst>
          </p:cNvPr>
          <p:cNvCxnSpPr>
            <a:stCxn id="284" idx="3"/>
            <a:endCxn id="283" idx="1"/>
          </p:cNvCxnSpPr>
          <p:nvPr/>
        </p:nvCxnSpPr>
        <p:spPr>
          <a:xfrm flipV="1">
            <a:off x="6522363" y="1747492"/>
            <a:ext cx="1051905" cy="1000"/>
          </a:xfrm>
          <a:prstGeom prst="straightConnector1">
            <a:avLst/>
          </a:prstGeom>
          <a:ln w="12700">
            <a:solidFill>
              <a:srgbClr val="6667AB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2F9B2FE7-29BD-4253-82E7-A9AFEDBAA6A2}"/>
              </a:ext>
            </a:extLst>
          </p:cNvPr>
          <p:cNvCxnSpPr>
            <a:cxnSpLocks/>
            <a:stCxn id="284" idx="0"/>
            <a:endCxn id="208" idx="0"/>
          </p:cNvCxnSpPr>
          <p:nvPr/>
        </p:nvCxnSpPr>
        <p:spPr>
          <a:xfrm rot="5400000" flipH="1" flipV="1">
            <a:off x="8163195" y="-748570"/>
            <a:ext cx="265" cy="4194180"/>
          </a:xfrm>
          <a:prstGeom prst="bentConnector3">
            <a:avLst>
              <a:gd name="adj1" fmla="val 268135094"/>
            </a:avLst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A140A85F-0CFD-4685-8341-4B22B85F1307}"/>
              </a:ext>
            </a:extLst>
          </p:cNvPr>
          <p:cNvSpPr/>
          <p:nvPr/>
        </p:nvSpPr>
        <p:spPr>
          <a:xfrm>
            <a:off x="5123861" y="1087802"/>
            <a:ext cx="3875314" cy="2101168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6667AB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82A76627-5F9F-4C8C-A6A5-D50172255676}"/>
              </a:ext>
            </a:extLst>
          </p:cNvPr>
          <p:cNvSpPr/>
          <p:nvPr/>
        </p:nvSpPr>
        <p:spPr>
          <a:xfrm>
            <a:off x="792707" y="1092928"/>
            <a:ext cx="4008939" cy="2096042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6667AB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110" name="Parallelogram 109">
            <a:extLst>
              <a:ext uri="{FF2B5EF4-FFF2-40B4-BE49-F238E27FC236}">
                <a16:creationId xmlns:a16="http://schemas.microsoft.com/office/drawing/2014/main" id="{B8B8C89F-74AF-47DC-9FB7-904085B7AA6F}"/>
              </a:ext>
            </a:extLst>
          </p:cNvPr>
          <p:cNvSpPr/>
          <p:nvPr/>
        </p:nvSpPr>
        <p:spPr>
          <a:xfrm>
            <a:off x="8392528" y="849326"/>
            <a:ext cx="777449" cy="322482"/>
          </a:xfrm>
          <a:prstGeom prst="parallelogra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服务器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AAD3C9-40BF-0C15-1A5C-685FA57651D9}"/>
              </a:ext>
            </a:extLst>
          </p:cNvPr>
          <p:cNvGrpSpPr/>
          <p:nvPr/>
        </p:nvGrpSpPr>
        <p:grpSpPr>
          <a:xfrm>
            <a:off x="5540852" y="1348652"/>
            <a:ext cx="1195455" cy="1699324"/>
            <a:chOff x="8962226" y="858045"/>
            <a:chExt cx="1195455" cy="1699324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35E00672-656C-4EC1-8C65-FC7F2E211340}"/>
                </a:ext>
              </a:extLst>
            </p:cNvPr>
            <p:cNvGrpSpPr/>
            <p:nvPr/>
          </p:nvGrpSpPr>
          <p:grpSpPr>
            <a:xfrm>
              <a:off x="9031484" y="858045"/>
              <a:ext cx="912253" cy="799680"/>
              <a:chOff x="10476697" y="3972324"/>
              <a:chExt cx="912253" cy="799680"/>
            </a:xfrm>
          </p:grpSpPr>
          <p:pic>
            <p:nvPicPr>
              <p:cNvPr id="254" name="Graphic 253">
                <a:extLst>
                  <a:ext uri="{FF2B5EF4-FFF2-40B4-BE49-F238E27FC236}">
                    <a16:creationId xmlns:a16="http://schemas.microsoft.com/office/drawing/2014/main" id="{EB6187E4-DCDC-41F4-98EE-B4D8460F2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0594495" y="4043959"/>
                <a:ext cx="676656" cy="676656"/>
              </a:xfrm>
              <a:prstGeom prst="rect">
                <a:avLst/>
              </a:prstGeom>
            </p:spPr>
          </p:pic>
          <p:sp>
            <p:nvSpPr>
              <p:cNvPr id="284" name="Rectangle: Rounded Corners 283">
                <a:extLst>
                  <a:ext uri="{FF2B5EF4-FFF2-40B4-BE49-F238E27FC236}">
                    <a16:creationId xmlns:a16="http://schemas.microsoft.com/office/drawing/2014/main" id="{8CBD7C3D-DF08-4F5E-8976-9376AFD7882B}"/>
                  </a:ext>
                </a:extLst>
              </p:cNvPr>
              <p:cNvSpPr/>
              <p:nvPr/>
            </p:nvSpPr>
            <p:spPr>
              <a:xfrm>
                <a:off x="10476697" y="3972324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757E3558-1528-4882-8B11-F69196175839}"/>
                </a:ext>
              </a:extLst>
            </p:cNvPr>
            <p:cNvSpPr/>
            <p:nvPr/>
          </p:nvSpPr>
          <p:spPr>
            <a:xfrm>
              <a:off x="8962226" y="1795617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服务器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3F2ECC5D-FA76-4F1C-8ED5-F1FE6DDFEB05}"/>
                </a:ext>
              </a:extLst>
            </p:cNvPr>
            <p:cNvSpPr txBox="1"/>
            <p:nvPr/>
          </p:nvSpPr>
          <p:spPr>
            <a:xfrm>
              <a:off x="9274868" y="2095704"/>
              <a:ext cx="882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Node.js </a:t>
              </a: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托管静态资源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处理请求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7983A3-5D03-E1A9-C9CC-F146CB3C43BD}"/>
              </a:ext>
            </a:extLst>
          </p:cNvPr>
          <p:cNvGrpSpPr/>
          <p:nvPr/>
        </p:nvGrpSpPr>
        <p:grpSpPr>
          <a:xfrm>
            <a:off x="7368867" y="1347652"/>
            <a:ext cx="1353710" cy="1694187"/>
            <a:chOff x="8827467" y="2610828"/>
            <a:chExt cx="1353710" cy="1694187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E53A6BFA-B32F-46C6-9B50-6A1E23BD6F7C}"/>
                </a:ext>
              </a:extLst>
            </p:cNvPr>
            <p:cNvGrpSpPr/>
            <p:nvPr/>
          </p:nvGrpSpPr>
          <p:grpSpPr>
            <a:xfrm>
              <a:off x="9032868" y="2610828"/>
              <a:ext cx="912253" cy="799680"/>
              <a:chOff x="9125322" y="4772004"/>
              <a:chExt cx="912253" cy="799680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786C844B-22BA-47B1-8F5F-BB001015F16E}"/>
                  </a:ext>
                </a:extLst>
              </p:cNvPr>
              <p:cNvGrpSpPr/>
              <p:nvPr/>
            </p:nvGrpSpPr>
            <p:grpSpPr>
              <a:xfrm>
                <a:off x="9293869" y="4963074"/>
                <a:ext cx="575157" cy="449693"/>
                <a:chOff x="9132817" y="2667725"/>
                <a:chExt cx="575157" cy="449693"/>
              </a:xfrm>
            </p:grpSpPr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FD56DFCD-0CFA-4FDD-9AE3-3AE6281256F1}"/>
                    </a:ext>
                  </a:extLst>
                </p:cNvPr>
                <p:cNvSpPr/>
                <p:nvPr/>
              </p:nvSpPr>
              <p:spPr>
                <a:xfrm>
                  <a:off x="9511725" y="2864723"/>
                  <a:ext cx="196249" cy="252695"/>
                </a:xfrm>
                <a:custGeom>
                  <a:avLst/>
                  <a:gdLst>
                    <a:gd name="connsiteX0" fmla="*/ 196249 w 196249"/>
                    <a:gd name="connsiteY0" fmla="*/ 248467 h 252695"/>
                    <a:gd name="connsiteX1" fmla="*/ 192020 w 196249"/>
                    <a:gd name="connsiteY1" fmla="*/ 242828 h 252695"/>
                    <a:gd name="connsiteX2" fmla="*/ 177923 w 196249"/>
                    <a:gd name="connsiteY2" fmla="*/ 224501 h 252695"/>
                    <a:gd name="connsiteX3" fmla="*/ 162417 w 196249"/>
                    <a:gd name="connsiteY3" fmla="*/ 208995 h 252695"/>
                    <a:gd name="connsiteX4" fmla="*/ 172284 w 196249"/>
                    <a:gd name="connsiteY4" fmla="*/ 207585 h 252695"/>
                    <a:gd name="connsiteX5" fmla="*/ 187791 w 196249"/>
                    <a:gd name="connsiteY5" fmla="*/ 206176 h 252695"/>
                    <a:gd name="connsiteX6" fmla="*/ 194840 w 196249"/>
                    <a:gd name="connsiteY6" fmla="*/ 204766 h 252695"/>
                    <a:gd name="connsiteX7" fmla="*/ 194840 w 196249"/>
                    <a:gd name="connsiteY7" fmla="*/ 203356 h 252695"/>
                    <a:gd name="connsiteX8" fmla="*/ 187791 w 196249"/>
                    <a:gd name="connsiteY8" fmla="*/ 193488 h 252695"/>
                    <a:gd name="connsiteX9" fmla="*/ 165236 w 196249"/>
                    <a:gd name="connsiteY9" fmla="*/ 170933 h 252695"/>
                    <a:gd name="connsiteX10" fmla="*/ 151139 w 196249"/>
                    <a:gd name="connsiteY10" fmla="*/ 161065 h 252695"/>
                    <a:gd name="connsiteX11" fmla="*/ 145500 w 196249"/>
                    <a:gd name="connsiteY11" fmla="*/ 156836 h 252695"/>
                    <a:gd name="connsiteX12" fmla="*/ 141271 w 196249"/>
                    <a:gd name="connsiteY12" fmla="*/ 144149 h 252695"/>
                    <a:gd name="connsiteX13" fmla="*/ 131403 w 196249"/>
                    <a:gd name="connsiteY13" fmla="*/ 114545 h 252695"/>
                    <a:gd name="connsiteX14" fmla="*/ 125764 w 196249"/>
                    <a:gd name="connsiteY14" fmla="*/ 94809 h 252695"/>
                    <a:gd name="connsiteX15" fmla="*/ 73605 w 196249"/>
                    <a:gd name="connsiteY15" fmla="*/ 28553 h 252695"/>
                    <a:gd name="connsiteX16" fmla="*/ 55280 w 196249"/>
                    <a:gd name="connsiteY16" fmla="*/ 20095 h 252695"/>
                    <a:gd name="connsiteX17" fmla="*/ 44002 w 196249"/>
                    <a:gd name="connsiteY17" fmla="*/ 18686 h 252695"/>
                    <a:gd name="connsiteX18" fmla="*/ 38363 w 196249"/>
                    <a:gd name="connsiteY18" fmla="*/ 13046 h 252695"/>
                    <a:gd name="connsiteX19" fmla="*/ 14398 w 196249"/>
                    <a:gd name="connsiteY19" fmla="*/ 359 h 252695"/>
                    <a:gd name="connsiteX20" fmla="*/ 1711 w 196249"/>
                    <a:gd name="connsiteY20" fmla="*/ 7408 h 252695"/>
                    <a:gd name="connsiteX21" fmla="*/ 8759 w 196249"/>
                    <a:gd name="connsiteY21" fmla="*/ 34192 h 252695"/>
                    <a:gd name="connsiteX22" fmla="*/ 14398 w 196249"/>
                    <a:gd name="connsiteY22" fmla="*/ 46879 h 252695"/>
                    <a:gd name="connsiteX23" fmla="*/ 15807 w 196249"/>
                    <a:gd name="connsiteY23" fmla="*/ 55337 h 252695"/>
                    <a:gd name="connsiteX24" fmla="*/ 21447 w 196249"/>
                    <a:gd name="connsiteY24" fmla="*/ 77893 h 252695"/>
                    <a:gd name="connsiteX25" fmla="*/ 25676 w 196249"/>
                    <a:gd name="connsiteY25" fmla="*/ 87761 h 252695"/>
                    <a:gd name="connsiteX26" fmla="*/ 28495 w 196249"/>
                    <a:gd name="connsiteY26" fmla="*/ 93399 h 252695"/>
                    <a:gd name="connsiteX27" fmla="*/ 24266 w 196249"/>
                    <a:gd name="connsiteY27" fmla="*/ 104677 h 252695"/>
                    <a:gd name="connsiteX28" fmla="*/ 22856 w 196249"/>
                    <a:gd name="connsiteY28" fmla="*/ 159655 h 252695"/>
                    <a:gd name="connsiteX29" fmla="*/ 36953 w 196249"/>
                    <a:gd name="connsiteY29" fmla="*/ 170933 h 252695"/>
                    <a:gd name="connsiteX30" fmla="*/ 46821 w 196249"/>
                    <a:gd name="connsiteY30" fmla="*/ 151197 h 252695"/>
                    <a:gd name="connsiteX31" fmla="*/ 48231 w 196249"/>
                    <a:gd name="connsiteY31" fmla="*/ 146968 h 252695"/>
                    <a:gd name="connsiteX32" fmla="*/ 52460 w 196249"/>
                    <a:gd name="connsiteY32" fmla="*/ 161065 h 252695"/>
                    <a:gd name="connsiteX33" fmla="*/ 69376 w 196249"/>
                    <a:gd name="connsiteY33" fmla="*/ 185030 h 252695"/>
                    <a:gd name="connsiteX34" fmla="*/ 79244 w 196249"/>
                    <a:gd name="connsiteY34" fmla="*/ 196308 h 252695"/>
                    <a:gd name="connsiteX35" fmla="*/ 134222 w 196249"/>
                    <a:gd name="connsiteY35" fmla="*/ 228731 h 252695"/>
                    <a:gd name="connsiteX36" fmla="*/ 165236 w 196249"/>
                    <a:gd name="connsiteY36" fmla="*/ 242828 h 252695"/>
                    <a:gd name="connsiteX37" fmla="*/ 194840 w 196249"/>
                    <a:gd name="connsiteY37" fmla="*/ 252696 h 252695"/>
                    <a:gd name="connsiteX38" fmla="*/ 196249 w 196249"/>
                    <a:gd name="connsiteY38" fmla="*/ 248467 h 252695"/>
                    <a:gd name="connsiteX39" fmla="*/ 49640 w 196249"/>
                    <a:gd name="connsiteY39" fmla="*/ 53928 h 252695"/>
                    <a:gd name="connsiteX40" fmla="*/ 42592 w 196249"/>
                    <a:gd name="connsiteY40" fmla="*/ 37012 h 252695"/>
                    <a:gd name="connsiteX41" fmla="*/ 49640 w 196249"/>
                    <a:gd name="connsiteY41" fmla="*/ 29963 h 252695"/>
                    <a:gd name="connsiteX42" fmla="*/ 51050 w 196249"/>
                    <a:gd name="connsiteY42" fmla="*/ 29963 h 252695"/>
                    <a:gd name="connsiteX43" fmla="*/ 56689 w 196249"/>
                    <a:gd name="connsiteY43" fmla="*/ 34192 h 252695"/>
                    <a:gd name="connsiteX44" fmla="*/ 58098 w 196249"/>
                    <a:gd name="connsiteY44" fmla="*/ 37012 h 252695"/>
                    <a:gd name="connsiteX45" fmla="*/ 49640 w 196249"/>
                    <a:gd name="connsiteY45" fmla="*/ 53928 h 252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196249" h="252695">
                      <a:moveTo>
                        <a:pt x="196249" y="248467"/>
                      </a:moveTo>
                      <a:lnTo>
                        <a:pt x="192020" y="242828"/>
                      </a:lnTo>
                      <a:cubicBezTo>
                        <a:pt x="187791" y="235779"/>
                        <a:pt x="183562" y="230141"/>
                        <a:pt x="177923" y="224501"/>
                      </a:cubicBezTo>
                      <a:cubicBezTo>
                        <a:pt x="173694" y="220272"/>
                        <a:pt x="163826" y="214634"/>
                        <a:pt x="162417" y="208995"/>
                      </a:cubicBezTo>
                      <a:cubicBezTo>
                        <a:pt x="166646" y="208995"/>
                        <a:pt x="169465" y="208995"/>
                        <a:pt x="172284" y="207585"/>
                      </a:cubicBezTo>
                      <a:cubicBezTo>
                        <a:pt x="177923" y="206176"/>
                        <a:pt x="182153" y="207585"/>
                        <a:pt x="187791" y="206176"/>
                      </a:cubicBezTo>
                      <a:cubicBezTo>
                        <a:pt x="190611" y="206176"/>
                        <a:pt x="192020" y="204766"/>
                        <a:pt x="194840" y="204766"/>
                      </a:cubicBezTo>
                      <a:lnTo>
                        <a:pt x="194840" y="203356"/>
                      </a:lnTo>
                      <a:cubicBezTo>
                        <a:pt x="192020" y="200537"/>
                        <a:pt x="190611" y="196308"/>
                        <a:pt x="187791" y="193488"/>
                      </a:cubicBezTo>
                      <a:cubicBezTo>
                        <a:pt x="180742" y="185030"/>
                        <a:pt x="173694" y="177981"/>
                        <a:pt x="165236" y="170933"/>
                      </a:cubicBezTo>
                      <a:cubicBezTo>
                        <a:pt x="161007" y="166704"/>
                        <a:pt x="155368" y="163885"/>
                        <a:pt x="151139" y="161065"/>
                      </a:cubicBezTo>
                      <a:cubicBezTo>
                        <a:pt x="149729" y="159655"/>
                        <a:pt x="146910" y="159655"/>
                        <a:pt x="145500" y="156836"/>
                      </a:cubicBezTo>
                      <a:cubicBezTo>
                        <a:pt x="144091" y="152607"/>
                        <a:pt x="141271" y="148378"/>
                        <a:pt x="141271" y="144149"/>
                      </a:cubicBezTo>
                      <a:cubicBezTo>
                        <a:pt x="138451" y="134281"/>
                        <a:pt x="134222" y="124413"/>
                        <a:pt x="131403" y="114545"/>
                      </a:cubicBezTo>
                      <a:cubicBezTo>
                        <a:pt x="129993" y="107497"/>
                        <a:pt x="128584" y="101858"/>
                        <a:pt x="125764" y="94809"/>
                      </a:cubicBezTo>
                      <a:cubicBezTo>
                        <a:pt x="114487" y="68025"/>
                        <a:pt x="97571" y="45470"/>
                        <a:pt x="73605" y="28553"/>
                      </a:cubicBezTo>
                      <a:cubicBezTo>
                        <a:pt x="67967" y="24324"/>
                        <a:pt x="62328" y="21505"/>
                        <a:pt x="55280" y="20095"/>
                      </a:cubicBezTo>
                      <a:cubicBezTo>
                        <a:pt x="51050" y="20095"/>
                        <a:pt x="48231" y="18686"/>
                        <a:pt x="44002" y="18686"/>
                      </a:cubicBezTo>
                      <a:cubicBezTo>
                        <a:pt x="41182" y="17276"/>
                        <a:pt x="39773" y="14457"/>
                        <a:pt x="38363" y="13046"/>
                      </a:cubicBezTo>
                      <a:cubicBezTo>
                        <a:pt x="31314" y="7408"/>
                        <a:pt x="22856" y="3179"/>
                        <a:pt x="14398" y="359"/>
                      </a:cubicBezTo>
                      <a:cubicBezTo>
                        <a:pt x="8759" y="-1050"/>
                        <a:pt x="3120" y="1769"/>
                        <a:pt x="1711" y="7408"/>
                      </a:cubicBezTo>
                      <a:cubicBezTo>
                        <a:pt x="-3928" y="17276"/>
                        <a:pt x="5940" y="28553"/>
                        <a:pt x="8759" y="34192"/>
                      </a:cubicBezTo>
                      <a:cubicBezTo>
                        <a:pt x="11578" y="38421"/>
                        <a:pt x="12989" y="42650"/>
                        <a:pt x="14398" y="46879"/>
                      </a:cubicBezTo>
                      <a:cubicBezTo>
                        <a:pt x="15807" y="49699"/>
                        <a:pt x="15807" y="52518"/>
                        <a:pt x="15807" y="55337"/>
                      </a:cubicBezTo>
                      <a:cubicBezTo>
                        <a:pt x="17218" y="62386"/>
                        <a:pt x="18627" y="70844"/>
                        <a:pt x="21447" y="77893"/>
                      </a:cubicBezTo>
                      <a:cubicBezTo>
                        <a:pt x="22856" y="82122"/>
                        <a:pt x="24266" y="84941"/>
                        <a:pt x="25676" y="87761"/>
                      </a:cubicBezTo>
                      <a:cubicBezTo>
                        <a:pt x="27085" y="89170"/>
                        <a:pt x="28495" y="91990"/>
                        <a:pt x="28495" y="93399"/>
                      </a:cubicBezTo>
                      <a:cubicBezTo>
                        <a:pt x="27085" y="97628"/>
                        <a:pt x="24266" y="100448"/>
                        <a:pt x="24266" y="104677"/>
                      </a:cubicBezTo>
                      <a:cubicBezTo>
                        <a:pt x="17218" y="121594"/>
                        <a:pt x="17218" y="141330"/>
                        <a:pt x="22856" y="159655"/>
                      </a:cubicBezTo>
                      <a:cubicBezTo>
                        <a:pt x="24266" y="163885"/>
                        <a:pt x="29905" y="173752"/>
                        <a:pt x="36953" y="170933"/>
                      </a:cubicBezTo>
                      <a:cubicBezTo>
                        <a:pt x="44002" y="168114"/>
                        <a:pt x="44002" y="159655"/>
                        <a:pt x="46821" y="151197"/>
                      </a:cubicBezTo>
                      <a:cubicBezTo>
                        <a:pt x="46821" y="149788"/>
                        <a:pt x="48231" y="148378"/>
                        <a:pt x="48231" y="146968"/>
                      </a:cubicBezTo>
                      <a:cubicBezTo>
                        <a:pt x="49640" y="151197"/>
                        <a:pt x="51050" y="156836"/>
                        <a:pt x="52460" y="161065"/>
                      </a:cubicBezTo>
                      <a:cubicBezTo>
                        <a:pt x="56689" y="169523"/>
                        <a:pt x="62328" y="177981"/>
                        <a:pt x="69376" y="185030"/>
                      </a:cubicBezTo>
                      <a:cubicBezTo>
                        <a:pt x="72196" y="189259"/>
                        <a:pt x="76425" y="192079"/>
                        <a:pt x="79244" y="196308"/>
                      </a:cubicBezTo>
                      <a:cubicBezTo>
                        <a:pt x="86293" y="201946"/>
                        <a:pt x="82064" y="203356"/>
                        <a:pt x="134222" y="228731"/>
                      </a:cubicBezTo>
                      <a:cubicBezTo>
                        <a:pt x="134222" y="228731"/>
                        <a:pt x="155368" y="238599"/>
                        <a:pt x="165236" y="242828"/>
                      </a:cubicBezTo>
                      <a:cubicBezTo>
                        <a:pt x="175104" y="247057"/>
                        <a:pt x="184971" y="249876"/>
                        <a:pt x="194840" y="252696"/>
                      </a:cubicBezTo>
                      <a:cubicBezTo>
                        <a:pt x="196249" y="252696"/>
                        <a:pt x="196249" y="249876"/>
                        <a:pt x="196249" y="248467"/>
                      </a:cubicBezTo>
                      <a:close/>
                      <a:moveTo>
                        <a:pt x="49640" y="53928"/>
                      </a:moveTo>
                      <a:cubicBezTo>
                        <a:pt x="48231" y="48289"/>
                        <a:pt x="45411" y="41241"/>
                        <a:pt x="42592" y="37012"/>
                      </a:cubicBezTo>
                      <a:cubicBezTo>
                        <a:pt x="38363" y="32782"/>
                        <a:pt x="44002" y="28553"/>
                        <a:pt x="49640" y="29963"/>
                      </a:cubicBezTo>
                      <a:lnTo>
                        <a:pt x="51050" y="29963"/>
                      </a:lnTo>
                      <a:cubicBezTo>
                        <a:pt x="53869" y="29963"/>
                        <a:pt x="55280" y="32782"/>
                        <a:pt x="56689" y="34192"/>
                      </a:cubicBezTo>
                      <a:cubicBezTo>
                        <a:pt x="56689" y="35602"/>
                        <a:pt x="58098" y="35602"/>
                        <a:pt x="58098" y="37012"/>
                      </a:cubicBezTo>
                      <a:cubicBezTo>
                        <a:pt x="59509" y="44060"/>
                        <a:pt x="56689" y="52518"/>
                        <a:pt x="49640" y="53928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6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D3D099B0-68C5-4780-97F7-492EF974CAE3}"/>
                    </a:ext>
                  </a:extLst>
                </p:cNvPr>
                <p:cNvSpPr/>
                <p:nvPr/>
              </p:nvSpPr>
              <p:spPr>
                <a:xfrm>
                  <a:off x="9134227" y="2667725"/>
                  <a:ext cx="490575" cy="157886"/>
                </a:xfrm>
                <a:custGeom>
                  <a:avLst/>
                  <a:gdLst>
                    <a:gd name="connsiteX0" fmla="*/ 0 w 490575"/>
                    <a:gd name="connsiteY0" fmla="*/ 78943 h 157886"/>
                    <a:gd name="connsiteX1" fmla="*/ 245288 w 490575"/>
                    <a:gd name="connsiteY1" fmla="*/ 157886 h 157886"/>
                    <a:gd name="connsiteX2" fmla="*/ 490575 w 490575"/>
                    <a:gd name="connsiteY2" fmla="*/ 78943 h 157886"/>
                    <a:gd name="connsiteX3" fmla="*/ 245288 w 490575"/>
                    <a:gd name="connsiteY3" fmla="*/ 0 h 157886"/>
                    <a:gd name="connsiteX4" fmla="*/ 0 w 490575"/>
                    <a:gd name="connsiteY4" fmla="*/ 78943 h 157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575" h="157886">
                      <a:moveTo>
                        <a:pt x="0" y="78943"/>
                      </a:moveTo>
                      <a:cubicBezTo>
                        <a:pt x="0" y="122542"/>
                        <a:pt x="109819" y="157886"/>
                        <a:pt x="245288" y="157886"/>
                      </a:cubicBezTo>
                      <a:cubicBezTo>
                        <a:pt x="380756" y="157886"/>
                        <a:pt x="490575" y="122542"/>
                        <a:pt x="490575" y="78943"/>
                      </a:cubicBezTo>
                      <a:cubicBezTo>
                        <a:pt x="490575" y="35344"/>
                        <a:pt x="380756" y="0"/>
                        <a:pt x="245288" y="0"/>
                      </a:cubicBezTo>
                      <a:cubicBezTo>
                        <a:pt x="109819" y="0"/>
                        <a:pt x="0" y="35344"/>
                        <a:pt x="0" y="78943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6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C953F01B-B9DF-48FE-8F3B-94AD9876AE1F}"/>
                    </a:ext>
                  </a:extLst>
                </p:cNvPr>
                <p:cNvSpPr/>
                <p:nvPr/>
              </p:nvSpPr>
              <p:spPr>
                <a:xfrm>
                  <a:off x="9132817" y="2809527"/>
                  <a:ext cx="429958" cy="307891"/>
                </a:xfrm>
                <a:custGeom>
                  <a:avLst/>
                  <a:gdLst>
                    <a:gd name="connsiteX0" fmla="*/ 418681 w 429958"/>
                    <a:gd name="connsiteY0" fmla="*/ 269830 h 307891"/>
                    <a:gd name="connsiteX1" fmla="*/ 414452 w 429958"/>
                    <a:gd name="connsiteY1" fmla="*/ 269830 h 307891"/>
                    <a:gd name="connsiteX2" fmla="*/ 363703 w 429958"/>
                    <a:gd name="connsiteY2" fmla="*/ 233177 h 307891"/>
                    <a:gd name="connsiteX3" fmla="*/ 363703 w 429958"/>
                    <a:gd name="connsiteY3" fmla="*/ 230359 h 307891"/>
                    <a:gd name="connsiteX4" fmla="*/ 356654 w 429958"/>
                    <a:gd name="connsiteY4" fmla="*/ 193706 h 307891"/>
                    <a:gd name="connsiteX5" fmla="*/ 246697 w 429958"/>
                    <a:gd name="connsiteY5" fmla="*/ 202164 h 307891"/>
                    <a:gd name="connsiteX6" fmla="*/ 14097 w 429958"/>
                    <a:gd name="connsiteY6" fmla="*/ 148595 h 307891"/>
                    <a:gd name="connsiteX7" fmla="*/ 1410 w 429958"/>
                    <a:gd name="connsiteY7" fmla="*/ 154235 h 307891"/>
                    <a:gd name="connsiteX8" fmla="*/ 1410 w 429958"/>
                    <a:gd name="connsiteY8" fmla="*/ 228948 h 307891"/>
                    <a:gd name="connsiteX9" fmla="*/ 246697 w 429958"/>
                    <a:gd name="connsiteY9" fmla="*/ 307892 h 307891"/>
                    <a:gd name="connsiteX10" fmla="*/ 429959 w 429958"/>
                    <a:gd name="connsiteY10" fmla="*/ 281108 h 307891"/>
                    <a:gd name="connsiteX11" fmla="*/ 418681 w 429958"/>
                    <a:gd name="connsiteY11" fmla="*/ 269830 h 307891"/>
                    <a:gd name="connsiteX12" fmla="*/ 246697 w 429958"/>
                    <a:gd name="connsiteY12" fmla="*/ 162693 h 307891"/>
                    <a:gd name="connsiteX13" fmla="*/ 362293 w 429958"/>
                    <a:gd name="connsiteY13" fmla="*/ 152825 h 307891"/>
                    <a:gd name="connsiteX14" fmla="*/ 362293 w 429958"/>
                    <a:gd name="connsiteY14" fmla="*/ 151415 h 307891"/>
                    <a:gd name="connsiteX15" fmla="*/ 360883 w 429958"/>
                    <a:gd name="connsiteY15" fmla="*/ 147186 h 307891"/>
                    <a:gd name="connsiteX16" fmla="*/ 353835 w 429958"/>
                    <a:gd name="connsiteY16" fmla="*/ 120402 h 307891"/>
                    <a:gd name="connsiteX17" fmla="*/ 352425 w 429958"/>
                    <a:gd name="connsiteY17" fmla="*/ 114763 h 307891"/>
                    <a:gd name="connsiteX18" fmla="*/ 351015 w 429958"/>
                    <a:gd name="connsiteY18" fmla="*/ 111944 h 307891"/>
                    <a:gd name="connsiteX19" fmla="*/ 351015 w 429958"/>
                    <a:gd name="connsiteY19" fmla="*/ 109124 h 307891"/>
                    <a:gd name="connsiteX20" fmla="*/ 349606 w 429958"/>
                    <a:gd name="connsiteY20" fmla="*/ 107715 h 307891"/>
                    <a:gd name="connsiteX21" fmla="*/ 339737 w 429958"/>
                    <a:gd name="connsiteY21" fmla="*/ 49917 h 307891"/>
                    <a:gd name="connsiteX22" fmla="*/ 245288 w 429958"/>
                    <a:gd name="connsiteY22" fmla="*/ 55555 h 307891"/>
                    <a:gd name="connsiteX23" fmla="*/ 12687 w 429958"/>
                    <a:gd name="connsiteY23" fmla="*/ 1987 h 307891"/>
                    <a:gd name="connsiteX24" fmla="*/ 0 w 429958"/>
                    <a:gd name="connsiteY24" fmla="*/ 7626 h 307891"/>
                    <a:gd name="connsiteX25" fmla="*/ 0 w 429958"/>
                    <a:gd name="connsiteY25" fmla="*/ 83750 h 307891"/>
                    <a:gd name="connsiteX26" fmla="*/ 246697 w 429958"/>
                    <a:gd name="connsiteY26" fmla="*/ 162693 h 307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29958" h="307891">
                      <a:moveTo>
                        <a:pt x="418681" y="269830"/>
                      </a:moveTo>
                      <a:lnTo>
                        <a:pt x="414452" y="269830"/>
                      </a:lnTo>
                      <a:cubicBezTo>
                        <a:pt x="404584" y="269830"/>
                        <a:pt x="379210" y="265601"/>
                        <a:pt x="363703" y="233177"/>
                      </a:cubicBezTo>
                      <a:lnTo>
                        <a:pt x="363703" y="230359"/>
                      </a:lnTo>
                      <a:cubicBezTo>
                        <a:pt x="359474" y="219081"/>
                        <a:pt x="356654" y="206393"/>
                        <a:pt x="356654" y="193706"/>
                      </a:cubicBezTo>
                      <a:cubicBezTo>
                        <a:pt x="324231" y="199345"/>
                        <a:pt x="286169" y="202164"/>
                        <a:pt x="246697" y="202164"/>
                      </a:cubicBezTo>
                      <a:cubicBezTo>
                        <a:pt x="138151" y="202164"/>
                        <a:pt x="46520" y="179609"/>
                        <a:pt x="14097" y="148595"/>
                      </a:cubicBezTo>
                      <a:cubicBezTo>
                        <a:pt x="8458" y="144366"/>
                        <a:pt x="1410" y="147186"/>
                        <a:pt x="1410" y="154235"/>
                      </a:cubicBezTo>
                      <a:lnTo>
                        <a:pt x="1410" y="228948"/>
                      </a:lnTo>
                      <a:cubicBezTo>
                        <a:pt x="1410" y="272650"/>
                        <a:pt x="111366" y="307892"/>
                        <a:pt x="246697" y="307892"/>
                      </a:cubicBezTo>
                      <a:cubicBezTo>
                        <a:pt x="320002" y="307892"/>
                        <a:pt x="386258" y="298024"/>
                        <a:pt x="429959" y="281108"/>
                      </a:cubicBezTo>
                      <a:cubicBezTo>
                        <a:pt x="425730" y="278288"/>
                        <a:pt x="422910" y="274059"/>
                        <a:pt x="418681" y="269830"/>
                      </a:cubicBezTo>
                      <a:close/>
                      <a:moveTo>
                        <a:pt x="246697" y="162693"/>
                      </a:moveTo>
                      <a:cubicBezTo>
                        <a:pt x="288988" y="162693"/>
                        <a:pt x="328460" y="159873"/>
                        <a:pt x="362293" y="152825"/>
                      </a:cubicBezTo>
                      <a:lnTo>
                        <a:pt x="362293" y="151415"/>
                      </a:lnTo>
                      <a:cubicBezTo>
                        <a:pt x="362293" y="150006"/>
                        <a:pt x="360883" y="148595"/>
                        <a:pt x="360883" y="147186"/>
                      </a:cubicBezTo>
                      <a:cubicBezTo>
                        <a:pt x="358064" y="138728"/>
                        <a:pt x="356654" y="130270"/>
                        <a:pt x="353835" y="120402"/>
                      </a:cubicBezTo>
                      <a:cubicBezTo>
                        <a:pt x="353835" y="118992"/>
                        <a:pt x="352425" y="116173"/>
                        <a:pt x="352425" y="114763"/>
                      </a:cubicBezTo>
                      <a:cubicBezTo>
                        <a:pt x="352425" y="113353"/>
                        <a:pt x="351015" y="113353"/>
                        <a:pt x="351015" y="111944"/>
                      </a:cubicBezTo>
                      <a:lnTo>
                        <a:pt x="351015" y="109124"/>
                      </a:lnTo>
                      <a:lnTo>
                        <a:pt x="349606" y="107715"/>
                      </a:lnTo>
                      <a:cubicBezTo>
                        <a:pt x="345377" y="99256"/>
                        <a:pt x="331279" y="76701"/>
                        <a:pt x="339737" y="49917"/>
                      </a:cubicBezTo>
                      <a:cubicBezTo>
                        <a:pt x="310134" y="54146"/>
                        <a:pt x="279121" y="55555"/>
                        <a:pt x="245288" y="55555"/>
                      </a:cubicBezTo>
                      <a:cubicBezTo>
                        <a:pt x="136741" y="55555"/>
                        <a:pt x="45111" y="33000"/>
                        <a:pt x="12687" y="1987"/>
                      </a:cubicBezTo>
                      <a:cubicBezTo>
                        <a:pt x="7049" y="-2242"/>
                        <a:pt x="0" y="577"/>
                        <a:pt x="0" y="7626"/>
                      </a:cubicBezTo>
                      <a:lnTo>
                        <a:pt x="0" y="83750"/>
                      </a:lnTo>
                      <a:cubicBezTo>
                        <a:pt x="0" y="127450"/>
                        <a:pt x="109957" y="162693"/>
                        <a:pt x="246697" y="162693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6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12311E86-9DE3-44C6-9BF0-C05B78F484EF}"/>
                  </a:ext>
                </a:extLst>
              </p:cNvPr>
              <p:cNvSpPr/>
              <p:nvPr/>
            </p:nvSpPr>
            <p:spPr>
              <a:xfrm>
                <a:off x="9125322" y="4772004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E1103818-AB48-489A-8D0E-2963EFBC43E6}"/>
                </a:ext>
              </a:extLst>
            </p:cNvPr>
            <p:cNvSpPr/>
            <p:nvPr/>
          </p:nvSpPr>
          <p:spPr>
            <a:xfrm>
              <a:off x="8946472" y="3545926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关系型数据库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FE33AA82-1AC7-48A7-BDAF-52DB35215BAB}"/>
                </a:ext>
              </a:extLst>
            </p:cNvPr>
            <p:cNvSpPr txBox="1"/>
            <p:nvPr/>
          </p:nvSpPr>
          <p:spPr>
            <a:xfrm>
              <a:off x="8827467" y="3843350"/>
              <a:ext cx="1353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MySQL</a:t>
              </a: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项目数据存储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用户、声纹、语音、指令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A595CE7-CC48-ED1B-3241-2F7B07F7C3BD}"/>
              </a:ext>
            </a:extLst>
          </p:cNvPr>
          <p:cNvGrpSpPr/>
          <p:nvPr/>
        </p:nvGrpSpPr>
        <p:grpSpPr>
          <a:xfrm>
            <a:off x="3171813" y="3885795"/>
            <a:ext cx="1344509" cy="1699324"/>
            <a:chOff x="8828030" y="858045"/>
            <a:chExt cx="1344509" cy="1699324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F4301F2-A69C-5454-C77E-AB94CDF88080}"/>
                </a:ext>
              </a:extLst>
            </p:cNvPr>
            <p:cNvGrpSpPr/>
            <p:nvPr/>
          </p:nvGrpSpPr>
          <p:grpSpPr>
            <a:xfrm>
              <a:off x="9031484" y="858045"/>
              <a:ext cx="912253" cy="799680"/>
              <a:chOff x="10476697" y="3972324"/>
              <a:chExt cx="912253" cy="799680"/>
            </a:xfrm>
          </p:grpSpPr>
          <p:pic>
            <p:nvPicPr>
              <p:cNvPr id="163" name="Graphic 162">
                <a:extLst>
                  <a:ext uri="{FF2B5EF4-FFF2-40B4-BE49-F238E27FC236}">
                    <a16:creationId xmlns:a16="http://schemas.microsoft.com/office/drawing/2014/main" id="{F923B513-017E-F031-9027-BBDF831D10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0594495" y="4043959"/>
                <a:ext cx="676656" cy="676656"/>
              </a:xfrm>
              <a:prstGeom prst="rect">
                <a:avLst/>
              </a:prstGeom>
            </p:spPr>
          </p:pic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558F4B7B-E28D-7014-0C9E-DBF805F3376B}"/>
                  </a:ext>
                </a:extLst>
              </p:cNvPr>
              <p:cNvSpPr/>
              <p:nvPr/>
            </p:nvSpPr>
            <p:spPr>
              <a:xfrm>
                <a:off x="10476697" y="3972324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A54E6B9-DB1B-E759-C654-AC13D3B44CF0}"/>
                </a:ext>
              </a:extLst>
            </p:cNvPr>
            <p:cNvSpPr/>
            <p:nvPr/>
          </p:nvSpPr>
          <p:spPr>
            <a:xfrm>
              <a:off x="8962226" y="1795617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硬件网关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7B1604E-A24B-2063-C7A4-8D0C058A382C}"/>
                </a:ext>
              </a:extLst>
            </p:cNvPr>
            <p:cNvSpPr txBox="1"/>
            <p:nvPr/>
          </p:nvSpPr>
          <p:spPr>
            <a:xfrm>
              <a:off x="8828030" y="2095704"/>
              <a:ext cx="1344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Node.js Express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上位机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接收控制信息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发送指令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296EB57-F456-C91B-E3F6-D5C894507076}"/>
              </a:ext>
            </a:extLst>
          </p:cNvPr>
          <p:cNvGrpSpPr/>
          <p:nvPr/>
        </p:nvGrpSpPr>
        <p:grpSpPr>
          <a:xfrm>
            <a:off x="5261254" y="3885795"/>
            <a:ext cx="1344509" cy="1699324"/>
            <a:chOff x="8828030" y="858045"/>
            <a:chExt cx="1344509" cy="169932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0AD29F-5D07-3324-1F5C-97B0005C425B}"/>
                </a:ext>
              </a:extLst>
            </p:cNvPr>
            <p:cNvGrpSpPr/>
            <p:nvPr/>
          </p:nvGrpSpPr>
          <p:grpSpPr>
            <a:xfrm>
              <a:off x="9031484" y="858045"/>
              <a:ext cx="912253" cy="799680"/>
              <a:chOff x="10476697" y="3972324"/>
              <a:chExt cx="912253" cy="799680"/>
            </a:xfrm>
          </p:grpSpPr>
          <p:pic>
            <p:nvPicPr>
              <p:cNvPr id="170" name="Graphic 169">
                <a:extLst>
                  <a:ext uri="{FF2B5EF4-FFF2-40B4-BE49-F238E27FC236}">
                    <a16:creationId xmlns:a16="http://schemas.microsoft.com/office/drawing/2014/main" id="{F52CEF7D-80BF-C0B5-A5DF-7AB5D8A8A4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10594495" y="4043959"/>
                <a:ext cx="676656" cy="676656"/>
              </a:xfrm>
              <a:prstGeom prst="rect">
                <a:avLst/>
              </a:prstGeom>
            </p:spPr>
          </p:pic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3066C1DD-F071-B40B-F4F1-FBE47B975D23}"/>
                  </a:ext>
                </a:extLst>
              </p:cNvPr>
              <p:cNvSpPr/>
              <p:nvPr/>
            </p:nvSpPr>
            <p:spPr>
              <a:xfrm>
                <a:off x="10476697" y="3972324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8ACC18E-AD2D-B4B0-086C-7B69E4AD75F4}"/>
                </a:ext>
              </a:extLst>
            </p:cNvPr>
            <p:cNvSpPr/>
            <p:nvPr/>
          </p:nvSpPr>
          <p:spPr>
            <a:xfrm>
              <a:off x="8962226" y="1795617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硬件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BBEF913-58BF-B767-FD34-B9CAB18766DF}"/>
                </a:ext>
              </a:extLst>
            </p:cNvPr>
            <p:cNvSpPr txBox="1"/>
            <p:nvPr/>
          </p:nvSpPr>
          <p:spPr>
            <a:xfrm>
              <a:off x="8828030" y="2095704"/>
              <a:ext cx="1344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Arduino UNO R3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下位机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接收指令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控制外设做出响应</a:t>
              </a:r>
            </a:p>
          </p:txBody>
        </p:sp>
      </p:grp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A3A1BF1-1D16-F6C2-56EE-EAF9580BFADA}"/>
              </a:ext>
            </a:extLst>
          </p:cNvPr>
          <p:cNvCxnSpPr>
            <a:cxnSpLocks/>
            <a:stCxn id="164" idx="3"/>
            <a:endCxn id="172" idx="1"/>
          </p:cNvCxnSpPr>
          <p:nvPr/>
        </p:nvCxnSpPr>
        <p:spPr>
          <a:xfrm>
            <a:off x="4287520" y="4285635"/>
            <a:ext cx="1177188" cy="0"/>
          </a:xfrm>
          <a:prstGeom prst="straightConnector1">
            <a:avLst/>
          </a:prstGeom>
          <a:ln w="12700">
            <a:solidFill>
              <a:srgbClr val="6667AB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6DEAE586-0B35-1DD4-FBBE-6886D5B641E4}"/>
              </a:ext>
            </a:extLst>
          </p:cNvPr>
          <p:cNvSpPr txBox="1"/>
          <p:nvPr/>
        </p:nvSpPr>
        <p:spPr>
          <a:xfrm>
            <a:off x="4480900" y="4070191"/>
            <a:ext cx="752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Firmata</a:t>
            </a:r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389C737-7757-15D2-2D2B-808FB4DD584E}"/>
              </a:ext>
            </a:extLst>
          </p:cNvPr>
          <p:cNvSpPr txBox="1"/>
          <p:nvPr/>
        </p:nvSpPr>
        <p:spPr>
          <a:xfrm>
            <a:off x="4480900" y="4295758"/>
            <a:ext cx="752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Protocol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1AD0D12-CF29-88D3-DBB9-B7039E3B9801}"/>
              </a:ext>
            </a:extLst>
          </p:cNvPr>
          <p:cNvSpPr txBox="1"/>
          <p:nvPr/>
        </p:nvSpPr>
        <p:spPr>
          <a:xfrm>
            <a:off x="6597292" y="1532048"/>
            <a:ext cx="752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CRUD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037A60-97DC-D431-FE2E-2F2B93B6C02F}"/>
              </a:ext>
            </a:extLst>
          </p:cNvPr>
          <p:cNvGrpSpPr/>
          <p:nvPr/>
        </p:nvGrpSpPr>
        <p:grpSpPr>
          <a:xfrm>
            <a:off x="7125616" y="3880519"/>
            <a:ext cx="667049" cy="584734"/>
            <a:chOff x="8529584" y="3828396"/>
            <a:chExt cx="667049" cy="584734"/>
          </a:xfrm>
        </p:grpSpPr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CF15E3D0-2774-4051-DDEE-14605E608E28}"/>
                </a:ext>
              </a:extLst>
            </p:cNvPr>
            <p:cNvSpPr/>
            <p:nvPr/>
          </p:nvSpPr>
          <p:spPr>
            <a:xfrm>
              <a:off x="8529584" y="3828396"/>
              <a:ext cx="667049" cy="584734"/>
            </a:xfrm>
            <a:prstGeom prst="roundRect">
              <a:avLst/>
            </a:prstGeom>
            <a:noFill/>
            <a:ln w="12700"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A96E638D-7F52-3976-690A-B6671B9BF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60500" y="3918155"/>
              <a:ext cx="405215" cy="405215"/>
            </a:xfrm>
            <a:prstGeom prst="rect">
              <a:avLst/>
            </a:prstGeom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68C72F7-7A47-E498-B16A-72E53D755367}"/>
              </a:ext>
            </a:extLst>
          </p:cNvPr>
          <p:cNvGrpSpPr/>
          <p:nvPr/>
        </p:nvGrpSpPr>
        <p:grpSpPr>
          <a:xfrm>
            <a:off x="8059003" y="3880518"/>
            <a:ext cx="667049" cy="584734"/>
            <a:chOff x="8529584" y="3828396"/>
            <a:chExt cx="667049" cy="584734"/>
          </a:xfrm>
        </p:grpSpPr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3B5C1601-9311-A1A3-2F55-DAF9AAD103EC}"/>
                </a:ext>
              </a:extLst>
            </p:cNvPr>
            <p:cNvSpPr/>
            <p:nvPr/>
          </p:nvSpPr>
          <p:spPr>
            <a:xfrm>
              <a:off x="8529584" y="3828396"/>
              <a:ext cx="667049" cy="584734"/>
            </a:xfrm>
            <a:prstGeom prst="roundRect">
              <a:avLst/>
            </a:prstGeom>
            <a:noFill/>
            <a:ln w="12700"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1" name="Graphic 190">
              <a:extLst>
                <a:ext uri="{FF2B5EF4-FFF2-40B4-BE49-F238E27FC236}">
                  <a16:creationId xmlns:a16="http://schemas.microsoft.com/office/drawing/2014/main" id="{D4474AB7-9F14-94FF-0765-4A13C5DFB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660500" y="3918155"/>
              <a:ext cx="405215" cy="405215"/>
            </a:xfrm>
            <a:prstGeom prst="rect">
              <a:avLst/>
            </a:prstGeom>
          </p:spPr>
        </p:pic>
      </p:grp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89E0510E-975F-1D8D-06A2-108BB2A3CCFC}"/>
              </a:ext>
            </a:extLst>
          </p:cNvPr>
          <p:cNvSpPr/>
          <p:nvPr/>
        </p:nvSpPr>
        <p:spPr>
          <a:xfrm>
            <a:off x="7504585" y="4823367"/>
            <a:ext cx="1082274" cy="25265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外设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29A3343-27F0-4933-A015-4D498F4C7A04}"/>
              </a:ext>
            </a:extLst>
          </p:cNvPr>
          <p:cNvSpPr txBox="1"/>
          <p:nvPr/>
        </p:nvSpPr>
        <p:spPr>
          <a:xfrm>
            <a:off x="7381474" y="5123453"/>
            <a:ext cx="134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LED</a:t>
            </a:r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、舵机等</a:t>
            </a:r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根据硬件管脚发送的控制指令、参数做出响应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5002C4-0F65-16FD-8445-60CC8807B2A4}"/>
              </a:ext>
            </a:extLst>
          </p:cNvPr>
          <p:cNvCxnSpPr>
            <a:cxnSpLocks/>
            <a:stCxn id="172" idx="3"/>
            <a:endCxn id="186" idx="2"/>
          </p:cNvCxnSpPr>
          <p:nvPr/>
        </p:nvCxnSpPr>
        <p:spPr>
          <a:xfrm>
            <a:off x="6376961" y="4285635"/>
            <a:ext cx="1082180" cy="179618"/>
          </a:xfrm>
          <a:prstGeom prst="bentConnector4">
            <a:avLst>
              <a:gd name="adj1" fmla="val 34590"/>
              <a:gd name="adj2" fmla="val 221968"/>
            </a:avLst>
          </a:prstGeom>
          <a:ln w="12700">
            <a:solidFill>
              <a:srgbClr val="6667A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3BBE037D-4E80-6DCD-11CE-7973B5364078}"/>
              </a:ext>
            </a:extLst>
          </p:cNvPr>
          <p:cNvCxnSpPr>
            <a:cxnSpLocks/>
            <a:stCxn id="172" idx="3"/>
            <a:endCxn id="190" idx="2"/>
          </p:cNvCxnSpPr>
          <p:nvPr/>
        </p:nvCxnSpPr>
        <p:spPr>
          <a:xfrm>
            <a:off x="6376961" y="4285635"/>
            <a:ext cx="2015567" cy="179617"/>
          </a:xfrm>
          <a:prstGeom prst="bentConnector4">
            <a:avLst>
              <a:gd name="adj1" fmla="val 18412"/>
              <a:gd name="adj2" fmla="val 221968"/>
            </a:avLst>
          </a:prstGeom>
          <a:ln w="12700">
            <a:solidFill>
              <a:srgbClr val="6667A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E9C5B312-34C5-4DCD-4385-B1F5770CA88F}"/>
              </a:ext>
            </a:extLst>
          </p:cNvPr>
          <p:cNvSpPr/>
          <p:nvPr/>
        </p:nvSpPr>
        <p:spPr>
          <a:xfrm>
            <a:off x="2892290" y="3631569"/>
            <a:ext cx="6106885" cy="2101168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6667AB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9" name="Parallelogram 198">
            <a:extLst>
              <a:ext uri="{FF2B5EF4-FFF2-40B4-BE49-F238E27FC236}">
                <a16:creationId xmlns:a16="http://schemas.microsoft.com/office/drawing/2014/main" id="{78A8F904-0ACB-E60C-91D0-407DF95A4649}"/>
              </a:ext>
            </a:extLst>
          </p:cNvPr>
          <p:cNvSpPr/>
          <p:nvPr/>
        </p:nvSpPr>
        <p:spPr>
          <a:xfrm>
            <a:off x="8234800" y="3385843"/>
            <a:ext cx="932922" cy="322482"/>
          </a:xfrm>
          <a:prstGeom prst="parallelogra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硬件网关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579319F-883C-AB1C-42D5-4571A04C1571}"/>
              </a:ext>
            </a:extLst>
          </p:cNvPr>
          <p:cNvGrpSpPr/>
          <p:nvPr/>
        </p:nvGrpSpPr>
        <p:grpSpPr>
          <a:xfrm>
            <a:off x="9547848" y="1348387"/>
            <a:ext cx="1435236" cy="1723550"/>
            <a:chOff x="4048786" y="4326878"/>
            <a:chExt cx="1435236" cy="1723550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7195A4E-0274-D58A-65ED-5862FBC0E522}"/>
                </a:ext>
              </a:extLst>
            </p:cNvPr>
            <p:cNvGrpSpPr/>
            <p:nvPr/>
          </p:nvGrpSpPr>
          <p:grpSpPr>
            <a:xfrm>
              <a:off x="4305228" y="4326878"/>
              <a:ext cx="912253" cy="799680"/>
              <a:chOff x="4305228" y="4326878"/>
              <a:chExt cx="912253" cy="799680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D4C095E2-DA7E-4BA2-7F42-B441890FEB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59477" y="4480052"/>
                <a:ext cx="603753" cy="522870"/>
                <a:chOff x="5568088" y="4784436"/>
                <a:chExt cx="672048" cy="582016"/>
              </a:xfrm>
            </p:grpSpPr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A74BCBB5-A910-59BC-1F30-851C756D1C96}"/>
                    </a:ext>
                  </a:extLst>
                </p:cNvPr>
                <p:cNvSpPr/>
                <p:nvPr/>
              </p:nvSpPr>
              <p:spPr>
                <a:xfrm>
                  <a:off x="5568088" y="4784436"/>
                  <a:ext cx="672048" cy="582016"/>
                </a:xfrm>
                <a:custGeom>
                  <a:avLst/>
                  <a:gdLst>
                    <a:gd name="connsiteX0" fmla="*/ 413624 w 672048"/>
                    <a:gd name="connsiteY0" fmla="*/ 0 h 582016"/>
                    <a:gd name="connsiteX1" fmla="*/ 336022 w 672048"/>
                    <a:gd name="connsiteY1" fmla="*/ 134410 h 582016"/>
                    <a:gd name="connsiteX2" fmla="*/ 258422 w 672048"/>
                    <a:gd name="connsiteY2" fmla="*/ 0 h 582016"/>
                    <a:gd name="connsiteX3" fmla="*/ 0 w 672048"/>
                    <a:gd name="connsiteY3" fmla="*/ 0 h 582016"/>
                    <a:gd name="connsiteX4" fmla="*/ 336024 w 672048"/>
                    <a:gd name="connsiteY4" fmla="*/ 582017 h 582016"/>
                    <a:gd name="connsiteX5" fmla="*/ 672048 w 672048"/>
                    <a:gd name="connsiteY5" fmla="*/ 0 h 582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2048" h="582016">
                      <a:moveTo>
                        <a:pt x="413624" y="0"/>
                      </a:moveTo>
                      <a:lnTo>
                        <a:pt x="336022" y="134410"/>
                      </a:lnTo>
                      <a:lnTo>
                        <a:pt x="258422" y="0"/>
                      </a:lnTo>
                      <a:lnTo>
                        <a:pt x="0" y="0"/>
                      </a:lnTo>
                      <a:lnTo>
                        <a:pt x="336024" y="582017"/>
                      </a:lnTo>
                      <a:lnTo>
                        <a:pt x="67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25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2E2A7C16-7117-DF06-5E9F-E9FDB8241198}"/>
                    </a:ext>
                  </a:extLst>
                </p:cNvPr>
                <p:cNvSpPr/>
                <p:nvPr/>
              </p:nvSpPr>
              <p:spPr>
                <a:xfrm>
                  <a:off x="5702498" y="4784436"/>
                  <a:ext cx="403227" cy="349202"/>
                </a:xfrm>
                <a:custGeom>
                  <a:avLst/>
                  <a:gdLst>
                    <a:gd name="connsiteX0" fmla="*/ 279214 w 403227"/>
                    <a:gd name="connsiteY0" fmla="*/ 0 h 349202"/>
                    <a:gd name="connsiteX1" fmla="*/ 201611 w 403227"/>
                    <a:gd name="connsiteY1" fmla="*/ 134410 h 349202"/>
                    <a:gd name="connsiteX2" fmla="*/ 124012 w 403227"/>
                    <a:gd name="connsiteY2" fmla="*/ 0 h 349202"/>
                    <a:gd name="connsiteX3" fmla="*/ 0 w 403227"/>
                    <a:gd name="connsiteY3" fmla="*/ 0 h 349202"/>
                    <a:gd name="connsiteX4" fmla="*/ 201614 w 403227"/>
                    <a:gd name="connsiteY4" fmla="*/ 349203 h 349202"/>
                    <a:gd name="connsiteX5" fmla="*/ 403228 w 403227"/>
                    <a:gd name="connsiteY5" fmla="*/ 0 h 349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227" h="349202">
                      <a:moveTo>
                        <a:pt x="279214" y="0"/>
                      </a:moveTo>
                      <a:lnTo>
                        <a:pt x="201611" y="134410"/>
                      </a:lnTo>
                      <a:lnTo>
                        <a:pt x="124012" y="0"/>
                      </a:lnTo>
                      <a:lnTo>
                        <a:pt x="0" y="0"/>
                      </a:lnTo>
                      <a:lnTo>
                        <a:pt x="201614" y="349203"/>
                      </a:lnTo>
                      <a:lnTo>
                        <a:pt x="403228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8" name="Rectangle: Rounded Corners 207">
                <a:extLst>
                  <a:ext uri="{FF2B5EF4-FFF2-40B4-BE49-F238E27FC236}">
                    <a16:creationId xmlns:a16="http://schemas.microsoft.com/office/drawing/2014/main" id="{06353E30-E7C0-B106-99AA-DD3896EC7AAA}"/>
                  </a:ext>
                </a:extLst>
              </p:cNvPr>
              <p:cNvSpPr/>
              <p:nvPr/>
            </p:nvSpPr>
            <p:spPr>
              <a:xfrm>
                <a:off x="4305228" y="4326878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52BF191-B617-6346-E019-CE7304988686}"/>
                </a:ext>
              </a:extLst>
            </p:cNvPr>
            <p:cNvSpPr txBox="1"/>
            <p:nvPr/>
          </p:nvSpPr>
          <p:spPr>
            <a:xfrm>
              <a:off x="4048786" y="5588763"/>
              <a:ext cx="1435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基于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Vue 3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、</a:t>
              </a:r>
              <a:r>
                <a:rPr lang="en-US" altLang="zh-CN" sz="8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Vite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2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、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Element UI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的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WEB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应用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为管理员提供平台管理服务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33539E94-1888-C407-1143-963886B4A6EA}"/>
                </a:ext>
              </a:extLst>
            </p:cNvPr>
            <p:cNvSpPr/>
            <p:nvPr/>
          </p:nvSpPr>
          <p:spPr>
            <a:xfrm>
              <a:off x="4220217" y="5270950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WEB</a:t>
              </a:r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管理平台</a:t>
              </a:r>
            </a:p>
          </p:txBody>
        </p:sp>
      </p:grp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22EDCA0F-CFDE-2B6E-EED6-0076F9999E32}"/>
              </a:ext>
            </a:extLst>
          </p:cNvPr>
          <p:cNvSpPr/>
          <p:nvPr/>
        </p:nvSpPr>
        <p:spPr>
          <a:xfrm>
            <a:off x="9316792" y="1087802"/>
            <a:ext cx="1917823" cy="2101168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6667AB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6" name="Parallelogram 215">
            <a:extLst>
              <a:ext uri="{FF2B5EF4-FFF2-40B4-BE49-F238E27FC236}">
                <a16:creationId xmlns:a16="http://schemas.microsoft.com/office/drawing/2014/main" id="{606DBDB1-890A-BADF-8838-3BA2DFE94466}"/>
              </a:ext>
            </a:extLst>
          </p:cNvPr>
          <p:cNvSpPr/>
          <p:nvPr/>
        </p:nvSpPr>
        <p:spPr>
          <a:xfrm>
            <a:off x="10466371" y="849439"/>
            <a:ext cx="932922" cy="322482"/>
          </a:xfrm>
          <a:prstGeom prst="parallelogra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管理系统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D692CF84-2273-EDD5-C881-F89F3EE21AA3}"/>
              </a:ext>
            </a:extLst>
          </p:cNvPr>
          <p:cNvGrpSpPr/>
          <p:nvPr/>
        </p:nvGrpSpPr>
        <p:grpSpPr>
          <a:xfrm>
            <a:off x="1124220" y="1354837"/>
            <a:ext cx="1210004" cy="1576213"/>
            <a:chOff x="8895283" y="858045"/>
            <a:chExt cx="1210004" cy="1576213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F0332ACF-448D-B109-04C5-C2902A46DB00}"/>
                </a:ext>
              </a:extLst>
            </p:cNvPr>
            <p:cNvGrpSpPr/>
            <p:nvPr/>
          </p:nvGrpSpPr>
          <p:grpSpPr>
            <a:xfrm>
              <a:off x="9031484" y="858045"/>
              <a:ext cx="912253" cy="799680"/>
              <a:chOff x="10476697" y="3972324"/>
              <a:chExt cx="912253" cy="799680"/>
            </a:xfrm>
          </p:grpSpPr>
          <p:pic>
            <p:nvPicPr>
              <p:cNvPr id="223" name="Graphic 222">
                <a:extLst>
                  <a:ext uri="{FF2B5EF4-FFF2-40B4-BE49-F238E27FC236}">
                    <a16:creationId xmlns:a16="http://schemas.microsoft.com/office/drawing/2014/main" id="{E503F7EF-CA33-81C0-50C5-5D34FC691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10681498" y="4109840"/>
                <a:ext cx="510278" cy="510278"/>
              </a:xfrm>
              <a:prstGeom prst="rect">
                <a:avLst/>
              </a:prstGeom>
            </p:spPr>
          </p:pic>
          <p:sp>
            <p:nvSpPr>
              <p:cNvPr id="224" name="Rectangle: Rounded Corners 223">
                <a:extLst>
                  <a:ext uri="{FF2B5EF4-FFF2-40B4-BE49-F238E27FC236}">
                    <a16:creationId xmlns:a16="http://schemas.microsoft.com/office/drawing/2014/main" id="{B957C3A7-A7E5-670A-A4A2-449E85E44044}"/>
                  </a:ext>
                </a:extLst>
              </p:cNvPr>
              <p:cNvSpPr/>
              <p:nvPr/>
            </p:nvSpPr>
            <p:spPr>
              <a:xfrm>
                <a:off x="10476697" y="3972324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84FE48AD-BA99-DA6C-BF6B-1135CC579392}"/>
                </a:ext>
              </a:extLst>
            </p:cNvPr>
            <p:cNvSpPr/>
            <p:nvPr/>
          </p:nvSpPr>
          <p:spPr>
            <a:xfrm>
              <a:off x="8962226" y="1795617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PC</a:t>
              </a:r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桌面应用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C62673D9-42B0-10D1-2A4A-C84D6D47AAEC}"/>
                </a:ext>
              </a:extLst>
            </p:cNvPr>
            <p:cNvSpPr txBox="1"/>
            <p:nvPr/>
          </p:nvSpPr>
          <p:spPr>
            <a:xfrm>
              <a:off x="8895283" y="2095704"/>
              <a:ext cx="1210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python </a:t>
              </a:r>
              <a:r>
                <a:rPr lang="en-US" altLang="zh-CN" sz="8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tkinter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图形化界面应用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DBEC337-0D5B-3F95-7683-864B0BC39759}"/>
              </a:ext>
            </a:extLst>
          </p:cNvPr>
          <p:cNvGrpSpPr/>
          <p:nvPr/>
        </p:nvGrpSpPr>
        <p:grpSpPr>
          <a:xfrm>
            <a:off x="3223877" y="1354837"/>
            <a:ext cx="1210004" cy="1699324"/>
            <a:chOff x="8895283" y="858045"/>
            <a:chExt cx="1210004" cy="1699324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F9E47A8A-D283-9C92-74C2-A04AC28D612A}"/>
                </a:ext>
              </a:extLst>
            </p:cNvPr>
            <p:cNvGrpSpPr/>
            <p:nvPr/>
          </p:nvGrpSpPr>
          <p:grpSpPr>
            <a:xfrm>
              <a:off x="9031484" y="858045"/>
              <a:ext cx="912253" cy="799680"/>
              <a:chOff x="10476697" y="3972324"/>
              <a:chExt cx="912253" cy="799680"/>
            </a:xfrm>
          </p:grpSpPr>
          <p:pic>
            <p:nvPicPr>
              <p:cNvPr id="229" name="Graphic 228">
                <a:extLst>
                  <a:ext uri="{FF2B5EF4-FFF2-40B4-BE49-F238E27FC236}">
                    <a16:creationId xmlns:a16="http://schemas.microsoft.com/office/drawing/2014/main" id="{ADF4A2ED-F457-A2ED-CA28-DC463736B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10594495" y="4043959"/>
                <a:ext cx="676656" cy="676656"/>
              </a:xfrm>
              <a:prstGeom prst="rect">
                <a:avLst/>
              </a:prstGeom>
            </p:spPr>
          </p:pic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C76B99F0-7EFA-DAB6-17DB-0C2F0DEF1532}"/>
                  </a:ext>
                </a:extLst>
              </p:cNvPr>
              <p:cNvSpPr/>
              <p:nvPr/>
            </p:nvSpPr>
            <p:spPr>
              <a:xfrm>
                <a:off x="10476697" y="3972324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E21C5A4-601C-BECE-CADF-DF1E99113FE1}"/>
                </a:ext>
              </a:extLst>
            </p:cNvPr>
            <p:cNvSpPr/>
            <p:nvPr/>
          </p:nvSpPr>
          <p:spPr>
            <a:xfrm>
              <a:off x="8962226" y="1795617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SDK+API</a:t>
              </a:r>
              <a:endPara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769DC6D-5178-C76D-E152-FF157ABEA4AD}"/>
                </a:ext>
              </a:extLst>
            </p:cNvPr>
            <p:cNvSpPr txBox="1"/>
            <p:nvPr/>
          </p:nvSpPr>
          <p:spPr>
            <a:xfrm>
              <a:off x="8895283" y="2095704"/>
              <a:ext cx="1210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封装网络请求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基于项目声纹识别算法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提供本地声纹识别服务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E495AD1-7943-E129-C3F4-9F35FE1ECAC5}"/>
              </a:ext>
            </a:extLst>
          </p:cNvPr>
          <p:cNvCxnSpPr>
            <a:cxnSpLocks/>
            <a:stCxn id="224" idx="3"/>
            <a:endCxn id="230" idx="1"/>
          </p:cNvCxnSpPr>
          <p:nvPr/>
        </p:nvCxnSpPr>
        <p:spPr>
          <a:xfrm>
            <a:off x="2172674" y="1754677"/>
            <a:ext cx="1187404" cy="0"/>
          </a:xfrm>
          <a:prstGeom prst="straightConnector1">
            <a:avLst/>
          </a:prstGeom>
          <a:ln w="12700">
            <a:solidFill>
              <a:srgbClr val="6667AB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7C36DF17-C27F-442C-A0EB-79DA25A2C38B}"/>
              </a:ext>
            </a:extLst>
          </p:cNvPr>
          <p:cNvSpPr txBox="1"/>
          <p:nvPr/>
        </p:nvSpPr>
        <p:spPr>
          <a:xfrm>
            <a:off x="2434104" y="1533548"/>
            <a:ext cx="752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MVC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AC1FED4-2DEF-3634-49D9-ECAF17A14A5A}"/>
              </a:ext>
            </a:extLst>
          </p:cNvPr>
          <p:cNvCxnSpPr>
            <a:cxnSpLocks/>
            <a:stCxn id="230" idx="3"/>
            <a:endCxn id="284" idx="1"/>
          </p:cNvCxnSpPr>
          <p:nvPr/>
        </p:nvCxnSpPr>
        <p:spPr>
          <a:xfrm flipV="1">
            <a:off x="4272331" y="1748492"/>
            <a:ext cx="1337779" cy="6185"/>
          </a:xfrm>
          <a:prstGeom prst="straightConnector1">
            <a:avLst/>
          </a:prstGeom>
          <a:ln w="12700">
            <a:solidFill>
              <a:srgbClr val="6667AB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280BB110-82BD-087F-BE58-B385F79A8ACF}"/>
              </a:ext>
            </a:extLst>
          </p:cNvPr>
          <p:cNvSpPr txBox="1"/>
          <p:nvPr/>
        </p:nvSpPr>
        <p:spPr>
          <a:xfrm>
            <a:off x="4422922" y="1532048"/>
            <a:ext cx="930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 Request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EA67702-A58E-0237-E2F7-BCCAC1AC1E87}"/>
              </a:ext>
            </a:extLst>
          </p:cNvPr>
          <p:cNvSpPr txBox="1"/>
          <p:nvPr/>
        </p:nvSpPr>
        <p:spPr>
          <a:xfrm>
            <a:off x="6177449" y="687134"/>
            <a:ext cx="930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 Request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0995D32-4096-4614-E34E-C9D9ACB164A4}"/>
              </a:ext>
            </a:extLst>
          </p:cNvPr>
          <p:cNvSpPr txBox="1"/>
          <p:nvPr/>
        </p:nvSpPr>
        <p:spPr>
          <a:xfrm rot="21135465">
            <a:off x="4530677" y="3326973"/>
            <a:ext cx="930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 Request</a:t>
            </a:r>
          </a:p>
        </p:txBody>
      </p:sp>
      <p:sp>
        <p:nvSpPr>
          <p:cNvPr id="244" name="Parallelogram 243">
            <a:extLst>
              <a:ext uri="{FF2B5EF4-FFF2-40B4-BE49-F238E27FC236}">
                <a16:creationId xmlns:a16="http://schemas.microsoft.com/office/drawing/2014/main" id="{79FA85F9-5D34-7B37-8608-26AE94DDC682}"/>
              </a:ext>
            </a:extLst>
          </p:cNvPr>
          <p:cNvSpPr/>
          <p:nvPr/>
        </p:nvSpPr>
        <p:spPr>
          <a:xfrm>
            <a:off x="3631672" y="848842"/>
            <a:ext cx="1337779" cy="322482"/>
          </a:xfrm>
          <a:prstGeom prst="parallelogra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用户终端应用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D7056B63-38C5-4289-99D1-35E58C0D4632}"/>
              </a:ext>
            </a:extLst>
          </p:cNvPr>
          <p:cNvGrpSpPr/>
          <p:nvPr/>
        </p:nvGrpSpPr>
        <p:grpSpPr>
          <a:xfrm>
            <a:off x="1011604" y="3880518"/>
            <a:ext cx="1435236" cy="1613280"/>
            <a:chOff x="1254529" y="1809030"/>
            <a:chExt cx="1435236" cy="1613280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42CA75FB-2E35-4604-861A-537E584E6828}"/>
                </a:ext>
              </a:extLst>
            </p:cNvPr>
            <p:cNvGrpSpPr/>
            <p:nvPr/>
          </p:nvGrpSpPr>
          <p:grpSpPr>
            <a:xfrm>
              <a:off x="1521843" y="1809030"/>
              <a:ext cx="912253" cy="799680"/>
              <a:chOff x="2327713" y="2059940"/>
              <a:chExt cx="912253" cy="799680"/>
            </a:xfrm>
          </p:grpSpPr>
          <p:pic>
            <p:nvPicPr>
              <p:cNvPr id="251" name="Graphic 12">
                <a:extLst>
                  <a:ext uri="{FF2B5EF4-FFF2-40B4-BE49-F238E27FC236}">
                    <a16:creationId xmlns:a16="http://schemas.microsoft.com/office/drawing/2014/main" id="{6DCDC2F2-B5D0-4561-B6F0-64FADC131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2520035" y="2191816"/>
                <a:ext cx="535927" cy="535927"/>
              </a:xfrm>
              <a:prstGeom prst="rect">
                <a:avLst/>
              </a:prstGeom>
            </p:spPr>
          </p:pic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E88EE298-80D4-4D3E-A73B-6FEB452D4114}"/>
                  </a:ext>
                </a:extLst>
              </p:cNvPr>
              <p:cNvSpPr/>
              <p:nvPr/>
            </p:nvSpPr>
            <p:spPr>
              <a:xfrm>
                <a:off x="2327713" y="2059940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EF98DE82-DC33-48C4-AD97-7A31ACFF6C20}"/>
                </a:ext>
              </a:extLst>
            </p:cNvPr>
            <p:cNvSpPr/>
            <p:nvPr/>
          </p:nvSpPr>
          <p:spPr>
            <a:xfrm>
              <a:off x="1714883" y="2754825"/>
              <a:ext cx="519716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用户</a:t>
              </a:r>
            </a:p>
          </p:txBody>
        </p:sp>
        <p:sp>
          <p:nvSpPr>
            <p:cNvPr id="249" name="TextBox 19">
              <a:extLst>
                <a:ext uri="{FF2B5EF4-FFF2-40B4-BE49-F238E27FC236}">
                  <a16:creationId xmlns:a16="http://schemas.microsoft.com/office/drawing/2014/main" id="{A980B13C-8B96-48D9-A14F-54472102B8BE}"/>
                </a:ext>
              </a:extLst>
            </p:cNvPr>
            <p:cNvSpPr txBox="1"/>
            <p:nvPr/>
          </p:nvSpPr>
          <p:spPr>
            <a:xfrm>
              <a:off x="1254529" y="3083756"/>
              <a:ext cx="1435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与终端交互，完成声纹识别、语声控制功能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8B8C61FB-0EFE-DF43-6C2E-A3F0D12EEAC3}"/>
              </a:ext>
            </a:extLst>
          </p:cNvPr>
          <p:cNvGrpSpPr/>
          <p:nvPr/>
        </p:nvGrpSpPr>
        <p:grpSpPr>
          <a:xfrm>
            <a:off x="9531672" y="3869125"/>
            <a:ext cx="1435236" cy="1736391"/>
            <a:chOff x="1254529" y="1809030"/>
            <a:chExt cx="1435236" cy="1736391"/>
          </a:xfrm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2FB4A6DB-3F7D-E70B-B9BB-A4329CF1850B}"/>
                </a:ext>
              </a:extLst>
            </p:cNvPr>
            <p:cNvGrpSpPr/>
            <p:nvPr/>
          </p:nvGrpSpPr>
          <p:grpSpPr>
            <a:xfrm>
              <a:off x="1521843" y="1809030"/>
              <a:ext cx="912253" cy="799680"/>
              <a:chOff x="2327713" y="2059940"/>
              <a:chExt cx="912253" cy="799680"/>
            </a:xfrm>
          </p:grpSpPr>
          <p:pic>
            <p:nvPicPr>
              <p:cNvPr id="271" name="Graphic 12">
                <a:extLst>
                  <a:ext uri="{FF2B5EF4-FFF2-40B4-BE49-F238E27FC236}">
                    <a16:creationId xmlns:a16="http://schemas.microsoft.com/office/drawing/2014/main" id="{75DE2D3C-5A45-B7FC-B1B1-AAC3921FC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2520035" y="2191816"/>
                <a:ext cx="535927" cy="535927"/>
              </a:xfrm>
              <a:prstGeom prst="rect">
                <a:avLst/>
              </a:prstGeom>
            </p:spPr>
          </p:pic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58B636B7-781C-A0B5-6B71-BF2D00A19D91}"/>
                  </a:ext>
                </a:extLst>
              </p:cNvPr>
              <p:cNvSpPr/>
              <p:nvPr/>
            </p:nvSpPr>
            <p:spPr>
              <a:xfrm>
                <a:off x="2327713" y="2059940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69" name="Rectangle: Rounded Corners 268">
              <a:extLst>
                <a:ext uri="{FF2B5EF4-FFF2-40B4-BE49-F238E27FC236}">
                  <a16:creationId xmlns:a16="http://schemas.microsoft.com/office/drawing/2014/main" id="{A61FE164-B37B-73E1-16EA-93E9A8343CEB}"/>
                </a:ext>
              </a:extLst>
            </p:cNvPr>
            <p:cNvSpPr/>
            <p:nvPr/>
          </p:nvSpPr>
          <p:spPr>
            <a:xfrm>
              <a:off x="1605214" y="2754825"/>
              <a:ext cx="733865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管理员</a:t>
              </a:r>
            </a:p>
          </p:txBody>
        </p:sp>
        <p:sp>
          <p:nvSpPr>
            <p:cNvPr id="270" name="TextBox 19">
              <a:extLst>
                <a:ext uri="{FF2B5EF4-FFF2-40B4-BE49-F238E27FC236}">
                  <a16:creationId xmlns:a16="http://schemas.microsoft.com/office/drawing/2014/main" id="{6F6104C2-8D74-3215-99E4-43061B9F5193}"/>
                </a:ext>
              </a:extLst>
            </p:cNvPr>
            <p:cNvSpPr txBox="1"/>
            <p:nvPr/>
          </p:nvSpPr>
          <p:spPr>
            <a:xfrm>
              <a:off x="1254529" y="3083756"/>
              <a:ext cx="1435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通过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WEB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管理平台</a:t>
              </a: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管理声纹识别记录、数据库等</a:t>
              </a:r>
            </a:p>
          </p:txBody>
        </p:sp>
      </p:grp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18B8736-01F7-2A6F-D7E4-92E857145120}"/>
              </a:ext>
            </a:extLst>
          </p:cNvPr>
          <p:cNvCxnSpPr>
            <a:cxnSpLocks/>
            <a:stCxn id="272" idx="0"/>
            <a:endCxn id="203" idx="2"/>
          </p:cNvCxnSpPr>
          <p:nvPr/>
        </p:nvCxnSpPr>
        <p:spPr>
          <a:xfrm flipV="1">
            <a:off x="10255113" y="3071937"/>
            <a:ext cx="10353" cy="797188"/>
          </a:xfrm>
          <a:prstGeom prst="line">
            <a:avLst/>
          </a:prstGeom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3F09CF27-9133-9D6A-517C-4AFED5752B05}"/>
              </a:ext>
            </a:extLst>
          </p:cNvPr>
          <p:cNvSpPr txBox="1"/>
          <p:nvPr/>
        </p:nvSpPr>
        <p:spPr>
          <a:xfrm>
            <a:off x="7019196" y="4473759"/>
            <a:ext cx="36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LED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FCB5969-6CDA-FA86-AB34-24DD4564E37E}"/>
              </a:ext>
            </a:extLst>
          </p:cNvPr>
          <p:cNvSpPr txBox="1"/>
          <p:nvPr/>
        </p:nvSpPr>
        <p:spPr>
          <a:xfrm>
            <a:off x="7803932" y="4473759"/>
            <a:ext cx="5087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Servo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9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5024D1-02C8-91A8-1252-D391A622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95" y="775711"/>
            <a:ext cx="4310246" cy="2469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35160-D3E4-FA6C-D383-B16CF69C5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972" y="477439"/>
            <a:ext cx="2918178" cy="30656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985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D83912-5703-4B24-A0B7-7B4D167F1CD2}"/>
              </a:ext>
            </a:extLst>
          </p:cNvPr>
          <p:cNvGrpSpPr/>
          <p:nvPr/>
        </p:nvGrpSpPr>
        <p:grpSpPr>
          <a:xfrm>
            <a:off x="832318" y="440187"/>
            <a:ext cx="9082935" cy="3640355"/>
            <a:chOff x="1150726" y="1244066"/>
            <a:chExt cx="4884314" cy="198681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FA76D94-10B6-4577-ABBC-652EB9438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691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72CA90-FFF8-4043-AE55-DF849C141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352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D6EDCA-A95D-4648-8CDE-82A4285DA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787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AB92123-9B6A-4A05-9E55-39B528B10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423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8CBD20B-273C-4E66-85BE-06693E798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8084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EFE389-6867-4217-A60A-901FA977C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519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463E32-C0DA-4B69-8BA9-154E10941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677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3C9E8A-66EB-40F8-B206-15A7DFE950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8338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7E7D3A-02AB-45FE-A7A3-57556B860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7773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494BB3-E616-4B9F-8EA7-546C8D643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9931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B46150-A5FB-45EC-BEFF-32CB914E4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8592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7909BD6-45F8-4E46-99A4-F95DACFFB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8027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7FC50F4-96CC-4AD6-8E20-0D064AA0B32E}"/>
                </a:ext>
              </a:extLst>
            </p:cNvPr>
            <p:cNvSpPr/>
            <p:nvPr/>
          </p:nvSpPr>
          <p:spPr>
            <a:xfrm>
              <a:off x="1150726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用户交互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8C61B94-D2D9-4E9D-850E-FAAC9B3E57B2}"/>
                </a:ext>
              </a:extLst>
            </p:cNvPr>
            <p:cNvSpPr/>
            <p:nvPr/>
          </p:nvSpPr>
          <p:spPr>
            <a:xfrm>
              <a:off x="1529387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采集处理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902D255-E6E1-4BEB-A1E3-A5B33A8D059F}"/>
                </a:ext>
              </a:extLst>
            </p:cNvPr>
            <p:cNvSpPr/>
            <p:nvPr/>
          </p:nvSpPr>
          <p:spPr>
            <a:xfrm>
              <a:off x="1918822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校对辨认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1611BFE-79EC-4FBB-8383-E13E8B9CCC15}"/>
                </a:ext>
              </a:extLst>
            </p:cNvPr>
            <p:cNvSpPr/>
            <p:nvPr/>
          </p:nvSpPr>
          <p:spPr>
            <a:xfrm>
              <a:off x="2438506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解析文本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2B58AB5-D924-4945-82D6-12FE14CDC572}"/>
                </a:ext>
              </a:extLst>
            </p:cNvPr>
            <p:cNvSpPr/>
            <p:nvPr/>
          </p:nvSpPr>
          <p:spPr>
            <a:xfrm>
              <a:off x="2817167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映射指令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5E93C81-70B8-40C4-BF3A-396478148CC6}"/>
                </a:ext>
              </a:extLst>
            </p:cNvPr>
            <p:cNvSpPr/>
            <p:nvPr/>
          </p:nvSpPr>
          <p:spPr>
            <a:xfrm>
              <a:off x="3206602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操控外设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A2B54B8-45E3-4457-A0F6-83B5D42F6886}"/>
                </a:ext>
              </a:extLst>
            </p:cNvPr>
            <p:cNvSpPr/>
            <p:nvPr/>
          </p:nvSpPr>
          <p:spPr>
            <a:xfrm>
              <a:off x="3708760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系统配置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049F6A4-AC08-416E-9041-C32630CD2781}"/>
                </a:ext>
              </a:extLst>
            </p:cNvPr>
            <p:cNvSpPr/>
            <p:nvPr/>
          </p:nvSpPr>
          <p:spPr>
            <a:xfrm>
              <a:off x="4087421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声纹管理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0912811-71CB-49D7-BC5C-0BA8B12CF1F7}"/>
                </a:ext>
              </a:extLst>
            </p:cNvPr>
            <p:cNvSpPr/>
            <p:nvPr/>
          </p:nvSpPr>
          <p:spPr>
            <a:xfrm>
              <a:off x="4476856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运行日志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F31F7F5-0183-403A-A611-AFEB85BCFCBD}"/>
                </a:ext>
              </a:extLst>
            </p:cNvPr>
            <p:cNvSpPr/>
            <p:nvPr/>
          </p:nvSpPr>
          <p:spPr>
            <a:xfrm>
              <a:off x="4979014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数据备份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8BD8526-94A3-4D70-A57D-F84C882FB959}"/>
                </a:ext>
              </a:extLst>
            </p:cNvPr>
            <p:cNvSpPr/>
            <p:nvPr/>
          </p:nvSpPr>
          <p:spPr>
            <a:xfrm>
              <a:off x="5357675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终端操控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CD24862-6112-4CC9-BFB2-3EAC855F1D85}"/>
                </a:ext>
              </a:extLst>
            </p:cNvPr>
            <p:cNvSpPr/>
            <p:nvPr/>
          </p:nvSpPr>
          <p:spPr>
            <a:xfrm>
              <a:off x="5747110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更新分发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AD81104-A44F-498C-B199-F05D38B82A73}"/>
                </a:ext>
              </a:extLst>
            </p:cNvPr>
            <p:cNvSpPr/>
            <p:nvPr/>
          </p:nvSpPr>
          <p:spPr>
            <a:xfrm>
              <a:off x="1150726" y="1244066"/>
              <a:ext cx="4884314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89000"/>
                    <a:lumOff val="11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基于声纹识别的语声控制器系统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8AB561F-B86F-4D5C-9E11-4A0DC2ECB2DF}"/>
                </a:ext>
              </a:extLst>
            </p:cNvPr>
            <p:cNvSpPr/>
            <p:nvPr/>
          </p:nvSpPr>
          <p:spPr>
            <a:xfrm>
              <a:off x="1150726" y="1676882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认证系统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9DE0CD3-257C-4AD0-990F-26B746E40FC6}"/>
                </a:ext>
              </a:extLst>
            </p:cNvPr>
            <p:cNvSpPr/>
            <p:nvPr/>
          </p:nvSpPr>
          <p:spPr>
            <a:xfrm>
              <a:off x="2438506" y="1676877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命令系统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043822-73B3-4879-B699-BF48C3D03A96}"/>
                </a:ext>
              </a:extLst>
            </p:cNvPr>
            <p:cNvSpPr/>
            <p:nvPr/>
          </p:nvSpPr>
          <p:spPr>
            <a:xfrm>
              <a:off x="3708760" y="1676878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管理系统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7094014-2782-4713-9C5D-7A152E7EC680}"/>
                </a:ext>
              </a:extLst>
            </p:cNvPr>
            <p:cNvSpPr/>
            <p:nvPr/>
          </p:nvSpPr>
          <p:spPr>
            <a:xfrm>
              <a:off x="4979014" y="1676881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维护系统</a:t>
              </a:r>
            </a:p>
          </p:txBody>
        </p:sp>
      </p:grpSp>
      <p:pic>
        <p:nvPicPr>
          <p:cNvPr id="42" name="Picture 4">
            <a:extLst>
              <a:ext uri="{FF2B5EF4-FFF2-40B4-BE49-F238E27FC236}">
                <a16:creationId xmlns:a16="http://schemas.microsoft.com/office/drawing/2014/main" id="{B9A76258-F5C3-494E-B20C-566A69A31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6" t="20090" r="16125"/>
          <a:stretch/>
        </p:blipFill>
        <p:spPr bwMode="auto">
          <a:xfrm>
            <a:off x="832318" y="4865668"/>
            <a:ext cx="790540" cy="9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DBCA8BF3-1698-4D3C-9DB8-0ED7706DE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8"/>
          <a:stretch/>
        </p:blipFill>
        <p:spPr bwMode="auto">
          <a:xfrm>
            <a:off x="4788804" y="4863369"/>
            <a:ext cx="790540" cy="93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7FBAF720-F67E-485F-B1FD-4688E7798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" r="18486" b="10986"/>
          <a:stretch/>
        </p:blipFill>
        <p:spPr bwMode="auto">
          <a:xfrm>
            <a:off x="2150477" y="4864721"/>
            <a:ext cx="790540" cy="9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B2C8148-1FB9-4445-9798-DE488ECB1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8636" y="4870490"/>
            <a:ext cx="792549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A76D94-10B6-4577-ABBC-652EB9438CCD}"/>
              </a:ext>
            </a:extLst>
          </p:cNvPr>
          <p:cNvCxnSpPr>
            <a:cxnSpLocks/>
          </p:cNvCxnSpPr>
          <p:nvPr/>
        </p:nvCxnSpPr>
        <p:spPr>
          <a:xfrm flipV="1">
            <a:off x="1418444" y="2329989"/>
            <a:ext cx="0" cy="600662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72CA90-FFF8-4043-AE55-DF849C141E7F}"/>
              </a:ext>
            </a:extLst>
          </p:cNvPr>
          <p:cNvCxnSpPr>
            <a:cxnSpLocks/>
          </p:cNvCxnSpPr>
          <p:nvPr/>
        </p:nvCxnSpPr>
        <p:spPr>
          <a:xfrm flipV="1">
            <a:off x="2122607" y="1667621"/>
            <a:ext cx="0" cy="1263030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D6EDCA-A95D-4648-8CDE-82A4285DA4C8}"/>
              </a:ext>
            </a:extLst>
          </p:cNvPr>
          <p:cNvCxnSpPr>
            <a:cxnSpLocks/>
          </p:cNvCxnSpPr>
          <p:nvPr/>
        </p:nvCxnSpPr>
        <p:spPr>
          <a:xfrm flipV="1">
            <a:off x="2846806" y="2329989"/>
            <a:ext cx="0" cy="600662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B92123-9B6A-4A05-9E55-39B528B100C2}"/>
              </a:ext>
            </a:extLst>
          </p:cNvPr>
          <p:cNvCxnSpPr>
            <a:cxnSpLocks/>
          </p:cNvCxnSpPr>
          <p:nvPr/>
        </p:nvCxnSpPr>
        <p:spPr>
          <a:xfrm flipV="1">
            <a:off x="3807549" y="2329989"/>
            <a:ext cx="0" cy="600662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CBD20B-273C-4E66-85BE-06693E7986AA}"/>
              </a:ext>
            </a:extLst>
          </p:cNvPr>
          <p:cNvCxnSpPr>
            <a:cxnSpLocks/>
          </p:cNvCxnSpPr>
          <p:nvPr/>
        </p:nvCxnSpPr>
        <p:spPr>
          <a:xfrm flipV="1">
            <a:off x="4511712" y="1667621"/>
            <a:ext cx="0" cy="1263030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EFE389-6867-4217-A60A-901FA977C0B4}"/>
              </a:ext>
            </a:extLst>
          </p:cNvPr>
          <p:cNvCxnSpPr>
            <a:cxnSpLocks/>
          </p:cNvCxnSpPr>
          <p:nvPr/>
        </p:nvCxnSpPr>
        <p:spPr>
          <a:xfrm flipV="1">
            <a:off x="5235910" y="2329989"/>
            <a:ext cx="0" cy="600662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463E32-C0DA-4B69-8BA9-154E10941F92}"/>
              </a:ext>
            </a:extLst>
          </p:cNvPr>
          <p:cNvCxnSpPr>
            <a:cxnSpLocks/>
          </p:cNvCxnSpPr>
          <p:nvPr/>
        </p:nvCxnSpPr>
        <p:spPr>
          <a:xfrm flipV="1">
            <a:off x="6169730" y="2329989"/>
            <a:ext cx="0" cy="600662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3C9E8A-66EB-40F8-B206-15A7DFE95083}"/>
              </a:ext>
            </a:extLst>
          </p:cNvPr>
          <p:cNvCxnSpPr>
            <a:cxnSpLocks/>
          </p:cNvCxnSpPr>
          <p:nvPr/>
        </p:nvCxnSpPr>
        <p:spPr>
          <a:xfrm flipV="1">
            <a:off x="6873893" y="1667621"/>
            <a:ext cx="0" cy="1263030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7E7D3A-02AB-45FE-A7A3-57556B860C47}"/>
              </a:ext>
            </a:extLst>
          </p:cNvPr>
          <p:cNvCxnSpPr>
            <a:cxnSpLocks/>
          </p:cNvCxnSpPr>
          <p:nvPr/>
        </p:nvCxnSpPr>
        <p:spPr>
          <a:xfrm flipV="1">
            <a:off x="7598092" y="2329989"/>
            <a:ext cx="0" cy="600662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FC50F4-96CC-4AD6-8E20-0D064AA0B32E}"/>
              </a:ext>
            </a:extLst>
          </p:cNvPr>
          <p:cNvSpPr/>
          <p:nvPr/>
        </p:nvSpPr>
        <p:spPr>
          <a:xfrm>
            <a:off x="1150725" y="2930651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用户交互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C61B94-D2D9-4E9D-850E-FAAC9B3E57B2}"/>
              </a:ext>
            </a:extLst>
          </p:cNvPr>
          <p:cNvSpPr/>
          <p:nvPr/>
        </p:nvSpPr>
        <p:spPr>
          <a:xfrm>
            <a:off x="1854888" y="2930651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采集处理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02D255-E6E1-4BEB-A1E3-A5B33A8D059F}"/>
              </a:ext>
            </a:extLst>
          </p:cNvPr>
          <p:cNvSpPr/>
          <p:nvPr/>
        </p:nvSpPr>
        <p:spPr>
          <a:xfrm>
            <a:off x="2579086" y="2930651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校对辨认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611BFE-79EC-4FBB-8383-E13E8B9CCC15}"/>
              </a:ext>
            </a:extLst>
          </p:cNvPr>
          <p:cNvSpPr/>
          <p:nvPr/>
        </p:nvSpPr>
        <p:spPr>
          <a:xfrm>
            <a:off x="3545498" y="2930651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解析文本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2B58AB5-D924-4945-82D6-12FE14CDC572}"/>
              </a:ext>
            </a:extLst>
          </p:cNvPr>
          <p:cNvSpPr/>
          <p:nvPr/>
        </p:nvSpPr>
        <p:spPr>
          <a:xfrm>
            <a:off x="4249661" y="2930651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映射指令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E93C81-70B8-40C4-BF3A-396478148CC6}"/>
              </a:ext>
            </a:extLst>
          </p:cNvPr>
          <p:cNvSpPr/>
          <p:nvPr/>
        </p:nvSpPr>
        <p:spPr>
          <a:xfrm>
            <a:off x="4973859" y="2930651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操控外设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B54B8-45E3-4457-A0F6-83B5D42F6886}"/>
              </a:ext>
            </a:extLst>
          </p:cNvPr>
          <p:cNvSpPr/>
          <p:nvPr/>
        </p:nvSpPr>
        <p:spPr>
          <a:xfrm>
            <a:off x="5907679" y="2930651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系统配置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49F6A4-AC08-416E-9041-C32630CD2781}"/>
              </a:ext>
            </a:extLst>
          </p:cNvPr>
          <p:cNvSpPr/>
          <p:nvPr/>
        </p:nvSpPr>
        <p:spPr>
          <a:xfrm>
            <a:off x="6611842" y="2930651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声纹管理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912811-71CB-49D7-BC5C-0BA8B12CF1F7}"/>
              </a:ext>
            </a:extLst>
          </p:cNvPr>
          <p:cNvSpPr/>
          <p:nvPr/>
        </p:nvSpPr>
        <p:spPr>
          <a:xfrm>
            <a:off x="7336040" y="2930651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运行日志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D81104-A44F-498C-B199-F05D38B82A73}"/>
              </a:ext>
            </a:extLst>
          </p:cNvPr>
          <p:cNvSpPr/>
          <p:nvPr/>
        </p:nvSpPr>
        <p:spPr>
          <a:xfrm>
            <a:off x="1150725" y="1244065"/>
            <a:ext cx="6720753" cy="542460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89000"/>
                  <a:lumOff val="11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基于声纹识别的语声控制器系统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AB561F-B86F-4D5C-9E11-4A0DC2ECB2DF}"/>
              </a:ext>
            </a:extLst>
          </p:cNvPr>
          <p:cNvSpPr/>
          <p:nvPr/>
        </p:nvSpPr>
        <p:spPr>
          <a:xfrm>
            <a:off x="1150725" y="2037095"/>
            <a:ext cx="1963800" cy="542460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认证系统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DE0CD3-257C-4AD0-990F-26B746E40FC6}"/>
              </a:ext>
            </a:extLst>
          </p:cNvPr>
          <p:cNvSpPr/>
          <p:nvPr/>
        </p:nvSpPr>
        <p:spPr>
          <a:xfrm>
            <a:off x="3545498" y="2037086"/>
            <a:ext cx="1963800" cy="542460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命令系统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043822-73B3-4879-B699-BF48C3D03A96}"/>
              </a:ext>
            </a:extLst>
          </p:cNvPr>
          <p:cNvSpPr/>
          <p:nvPr/>
        </p:nvSpPr>
        <p:spPr>
          <a:xfrm>
            <a:off x="5907679" y="2037088"/>
            <a:ext cx="1963800" cy="542460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管理系统</a:t>
            </a:r>
          </a:p>
        </p:txBody>
      </p:sp>
    </p:spTree>
    <p:extLst>
      <p:ext uri="{BB962C8B-B14F-4D97-AF65-F5344CB8AC3E}">
        <p14:creationId xmlns:p14="http://schemas.microsoft.com/office/powerpoint/2010/main" val="206415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D31FEE-0F26-4598-B072-1E81F1FBB8FC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H="1">
            <a:off x="11788054" y="3292876"/>
            <a:ext cx="511806" cy="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6104AC-35F9-42E0-80D1-F9F8847D61B8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>
            <a:off x="10292289" y="3292878"/>
            <a:ext cx="51180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6707BE-3114-43F9-A50F-E9CAB3156033}"/>
              </a:ext>
            </a:extLst>
          </p:cNvPr>
          <p:cNvCxnSpPr>
            <a:cxnSpLocks/>
            <a:stCxn id="43" idx="1"/>
            <a:endCxn id="44" idx="3"/>
          </p:cNvCxnSpPr>
          <p:nvPr/>
        </p:nvCxnSpPr>
        <p:spPr>
          <a:xfrm flipH="1">
            <a:off x="8624262" y="3292878"/>
            <a:ext cx="51180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DE0272-45B2-4581-A7CB-263F349D8F3F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1500314" y="3292878"/>
            <a:ext cx="490633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A0EF74-9F23-4CD9-851C-B1CF1C0BB2BF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3147168" y="3292876"/>
            <a:ext cx="490633" cy="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661437-ACE1-47AD-B8D5-0968966CFA31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4392093" y="3689718"/>
            <a:ext cx="1" cy="36253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5AA1787-1F3A-4EAC-B281-07A478AFA3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37421" y="682907"/>
            <a:ext cx="1417459" cy="8102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EBA558E2-5E3A-4D4F-A6AA-970580F9A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99860" y="2800896"/>
            <a:ext cx="983959" cy="983959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D13F2068-AEA0-43A6-B85D-A6FC8FD5D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81893" y="2800896"/>
            <a:ext cx="983959" cy="98395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FFD303A-3DF1-4039-9C16-90D9A9831F35}"/>
              </a:ext>
            </a:extLst>
          </p:cNvPr>
          <p:cNvSpPr txBox="1"/>
          <p:nvPr/>
        </p:nvSpPr>
        <p:spPr>
          <a:xfrm>
            <a:off x="-1118865" y="3689837"/>
            <a:ext cx="125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待识别语音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FD4C23-6BAA-4473-9784-327DF70631D7}"/>
              </a:ext>
            </a:extLst>
          </p:cNvPr>
          <p:cNvSpPr txBox="1"/>
          <p:nvPr/>
        </p:nvSpPr>
        <p:spPr>
          <a:xfrm>
            <a:off x="12162888" y="3725559"/>
            <a:ext cx="125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注册语音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877A765-DF87-4CC3-AA69-617F8F027F21}"/>
              </a:ext>
            </a:extLst>
          </p:cNvPr>
          <p:cNvSpPr/>
          <p:nvPr/>
        </p:nvSpPr>
        <p:spPr>
          <a:xfrm>
            <a:off x="10804095" y="2991172"/>
            <a:ext cx="983959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预处理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A8A1BAB-25A6-4E99-BC31-C7330C50A3BF}"/>
              </a:ext>
            </a:extLst>
          </p:cNvPr>
          <p:cNvSpPr/>
          <p:nvPr/>
        </p:nvSpPr>
        <p:spPr>
          <a:xfrm>
            <a:off x="9136068" y="2991172"/>
            <a:ext cx="1156221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特征提取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38846D8-963E-458E-ABF5-33F393BE3E13}"/>
              </a:ext>
            </a:extLst>
          </p:cNvPr>
          <p:cNvSpPr/>
          <p:nvPr/>
        </p:nvSpPr>
        <p:spPr>
          <a:xfrm>
            <a:off x="7468041" y="2991172"/>
            <a:ext cx="1156221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模型训练</a:t>
            </a:r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D69A71F0-EDDC-40A1-9C4E-67BCD2A02522}"/>
              </a:ext>
            </a:extLst>
          </p:cNvPr>
          <p:cNvSpPr/>
          <p:nvPr/>
        </p:nvSpPr>
        <p:spPr>
          <a:xfrm>
            <a:off x="5571822" y="2930200"/>
            <a:ext cx="1618304" cy="725350"/>
          </a:xfrm>
          <a:prstGeom prst="flowChartMagneticDru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声纹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模型库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6FFB088-6B59-4C41-8AC3-4CC10F5B9740}"/>
              </a:ext>
            </a:extLst>
          </p:cNvPr>
          <p:cNvSpPr/>
          <p:nvPr/>
        </p:nvSpPr>
        <p:spPr>
          <a:xfrm>
            <a:off x="516355" y="2991173"/>
            <a:ext cx="983959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预处理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956CBC9-F56C-4A30-AD7D-F0A94CE14017}"/>
              </a:ext>
            </a:extLst>
          </p:cNvPr>
          <p:cNvSpPr/>
          <p:nvPr/>
        </p:nvSpPr>
        <p:spPr>
          <a:xfrm>
            <a:off x="1990947" y="2991172"/>
            <a:ext cx="1156221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特征提取</a:t>
            </a: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7F973E7B-73B5-45C4-BF12-4C722CBF211C}"/>
              </a:ext>
            </a:extLst>
          </p:cNvPr>
          <p:cNvSpPr/>
          <p:nvPr/>
        </p:nvSpPr>
        <p:spPr>
          <a:xfrm>
            <a:off x="3637801" y="2896034"/>
            <a:ext cx="1508585" cy="793684"/>
          </a:xfrm>
          <a:prstGeom prst="diamond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打分判决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55651B-8A5A-46BD-879C-BABB74AB99CB}"/>
              </a:ext>
            </a:extLst>
          </p:cNvPr>
          <p:cNvSpPr/>
          <p:nvPr/>
        </p:nvSpPr>
        <p:spPr>
          <a:xfrm>
            <a:off x="3874047" y="4052254"/>
            <a:ext cx="1036091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确认身份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149C26C-7986-4722-A304-3DEC3B1D52D0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2066" y="3292876"/>
            <a:ext cx="514289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9C2D109-2399-4833-8A68-F742230EB3AE}"/>
              </a:ext>
            </a:extLst>
          </p:cNvPr>
          <p:cNvCxnSpPr>
            <a:cxnSpLocks/>
            <a:stCxn id="44" idx="1"/>
            <a:endCxn id="45" idx="4"/>
          </p:cNvCxnSpPr>
          <p:nvPr/>
        </p:nvCxnSpPr>
        <p:spPr>
          <a:xfrm flipH="1" flipV="1">
            <a:off x="7190126" y="3292875"/>
            <a:ext cx="277915" cy="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10DB65E-5AD9-43ED-B631-9A523FCD47C4}"/>
              </a:ext>
            </a:extLst>
          </p:cNvPr>
          <p:cNvCxnSpPr>
            <a:cxnSpLocks/>
            <a:stCxn id="45" idx="1"/>
            <a:endCxn id="49" idx="3"/>
          </p:cNvCxnSpPr>
          <p:nvPr/>
        </p:nvCxnSpPr>
        <p:spPr>
          <a:xfrm flipH="1">
            <a:off x="5146386" y="3292875"/>
            <a:ext cx="425436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20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39F6EB-55D5-73B1-D8D0-8DBF289DDD96}"/>
              </a:ext>
            </a:extLst>
          </p:cNvPr>
          <p:cNvSpPr/>
          <p:nvPr/>
        </p:nvSpPr>
        <p:spPr>
          <a:xfrm>
            <a:off x="666749" y="905489"/>
            <a:ext cx="10858499" cy="4890407"/>
          </a:xfrm>
          <a:prstGeom prst="roundRect">
            <a:avLst>
              <a:gd name="adj" fmla="val 4661"/>
            </a:avLst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2E0C44-033B-4A8A-D13F-ECFBF4D09058}"/>
              </a:ext>
            </a:extLst>
          </p:cNvPr>
          <p:cNvGrpSpPr/>
          <p:nvPr/>
        </p:nvGrpSpPr>
        <p:grpSpPr>
          <a:xfrm>
            <a:off x="2660708" y="4095869"/>
            <a:ext cx="6870583" cy="1183443"/>
            <a:chOff x="3621574" y="2001185"/>
            <a:chExt cx="6870583" cy="11834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FB8FB7-E3DA-6ACA-7B6D-54E0EEFC482D}"/>
                </a:ext>
              </a:extLst>
            </p:cNvPr>
            <p:cNvSpPr txBox="1"/>
            <p:nvPr/>
          </p:nvSpPr>
          <p:spPr>
            <a:xfrm>
              <a:off x="3621574" y="2001185"/>
              <a:ext cx="68705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spc="300" dirty="0">
                  <a:gradFill flip="none" rotWithShape="1">
                    <a:gsLst>
                      <a:gs pos="0">
                        <a:schemeClr val="accent5">
                          <a:lumMod val="95000"/>
                          <a:lumOff val="5000"/>
                        </a:schemeClr>
                      </a:gs>
                      <a:gs pos="100000">
                        <a:schemeClr val="accent5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优设标题黑" panose="00000500000000000000" pitchFamily="2" charset="-122"/>
                  <a:ea typeface="优设标题黑" panose="00000500000000000000" pitchFamily="2" charset="-122"/>
                </a:rPr>
                <a:t>基于声纹识别的语声控制器</a:t>
              </a:r>
              <a:endParaRPr lang="en-US" altLang="zh-CN" sz="4000" spc="300" dirty="0">
                <a:gradFill flip="none" rotWithShape="1">
                  <a:gsLst>
                    <a:gs pos="0">
                      <a:schemeClr val="accent5">
                        <a:lumMod val="95000"/>
                        <a:lumOff val="5000"/>
                      </a:schemeClr>
                    </a:gs>
                    <a:gs pos="100000">
                      <a:schemeClr val="accent5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FC50C-5292-3F8F-410A-E84FFADA567F}"/>
                </a:ext>
              </a:extLst>
            </p:cNvPr>
            <p:cNvSpPr txBox="1"/>
            <p:nvPr/>
          </p:nvSpPr>
          <p:spPr>
            <a:xfrm>
              <a:off x="3621574" y="2815296"/>
              <a:ext cx="6870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微软雅黑" panose="020B0503020204020204" pitchFamily="34" charset="-122"/>
                </a:rPr>
                <a:t>Voice Control System Based on Voiceprint Recognition </a:t>
              </a:r>
              <a:endParaRPr lang="zh-CN" alt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FD061ED-5F5D-9B15-CC94-8665E7AD8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997" y="1369481"/>
            <a:ext cx="3158002" cy="2426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19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7504EB-1F4D-B7A0-1C4C-796100D07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6" t="1" b="278"/>
          <a:stretch/>
        </p:blipFill>
        <p:spPr>
          <a:xfrm>
            <a:off x="5353048" y="0"/>
            <a:ext cx="6838951" cy="6838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C4142E-CF6C-1393-2B1C-F38C9AF9909D}"/>
              </a:ext>
            </a:extLst>
          </p:cNvPr>
          <p:cNvSpPr>
            <a:spLocks noChangeAspect="1"/>
          </p:cNvSpPr>
          <p:nvPr/>
        </p:nvSpPr>
        <p:spPr>
          <a:xfrm>
            <a:off x="9627769" y="19050"/>
            <a:ext cx="2381250" cy="2381250"/>
          </a:xfrm>
          <a:prstGeom prst="rect">
            <a:avLst/>
          </a:prstGeom>
          <a:blipFill dpi="0" rotWithShape="1">
            <a:blip r:embed="rId3">
              <a:alphaModFix amt="98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FA56D-6960-1612-950E-F3E1C04C69A2}"/>
              </a:ext>
            </a:extLst>
          </p:cNvPr>
          <p:cNvSpPr txBox="1"/>
          <p:nvPr/>
        </p:nvSpPr>
        <p:spPr>
          <a:xfrm>
            <a:off x="5629275" y="6181725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Sonicredible</a:t>
            </a:r>
            <a:endParaRPr lang="zh-CN" alt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58022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{83224F46-19C4-473C-9DED-696F6E1F965E}tf78479028_win32</Template>
  <TotalTime>2037</TotalTime>
  <Words>495</Words>
  <Application>Microsoft Office PowerPoint</Application>
  <PresentationFormat>Widescreen</PresentationFormat>
  <Paragraphs>161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仿宋</vt:lpstr>
      <vt:lpstr>优设标题黑</vt:lpstr>
      <vt:lpstr>方正大标宋简体</vt:lpstr>
      <vt:lpstr>等线</vt:lpstr>
      <vt:lpstr>Arial</vt:lpstr>
      <vt:lpstr>Calibri</vt:lpstr>
      <vt:lpstr>Consolas</vt:lpstr>
      <vt:lpstr>Segoe UI</vt:lpstr>
      <vt:lpstr>Segoe UI Light</vt:lpstr>
      <vt:lpstr>Balancing Act</vt:lpstr>
      <vt:lpstr>Wellspring</vt:lpstr>
      <vt:lpstr>Star of the show</vt:lpstr>
      <vt:lpstr>Amusements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BALANCING  ACT</vt:lpstr>
      <vt:lpstr>WELLSPRING</vt:lpstr>
      <vt:lpstr>THE STAR  OF THE SHOW</vt:lpstr>
      <vt:lpstr>AMUSEMENTS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 Dongyuan</dc:creator>
  <cp:lastModifiedBy>Fu Dongyuan</cp:lastModifiedBy>
  <cp:revision>14</cp:revision>
  <dcterms:created xsi:type="dcterms:W3CDTF">2022-04-23T15:50:10Z</dcterms:created>
  <dcterms:modified xsi:type="dcterms:W3CDTF">2022-07-24T16:38:43Z</dcterms:modified>
</cp:coreProperties>
</file>