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sldIdLst>
    <p:sldId id="339" r:id="rId4"/>
    <p:sldId id="327" r:id="rId5"/>
    <p:sldId id="329" r:id="rId6"/>
    <p:sldId id="355" r:id="rId7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rgbClr val="0000FF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rgbClr val="0000FF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rgbClr val="0000FF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rgbClr val="0000FF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rgbClr val="0000FF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rgbClr val="0000FF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rgbClr val="0000FF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rgbClr val="0000FF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rgbClr val="0000FF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2FDB2607-1784-4EEB-B798-7EB5836EED8A}">
        <p14:showMediaCtrls xmlns:p14="http://schemas.microsoft.com/office/powerpoint/2010/main" val="1"/>
      </p:ext>
    </p:extLst>
  </p:showPr>
  <p:clrMru>
    <a:srgbClr val="CCFFFF"/>
    <a:srgbClr val="F9FED2"/>
    <a:srgbClr val="F2FDA1"/>
    <a:srgbClr val="878FAD"/>
    <a:srgbClr val="996633"/>
    <a:srgbClr val="663300"/>
    <a:srgbClr val="996600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620"/>
    <p:restoredTop sz="94660"/>
  </p:normalViewPr>
  <p:slideViewPr>
    <p:cSldViewPr showGuides="1">
      <p:cViewPr varScale="1">
        <p:scale>
          <a:sx n="89" d="100"/>
          <a:sy n="89" d="100"/>
        </p:scale>
        <p:origin x="-1434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1540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/>
            </a:fld>
            <a:endParaRPr lang="en-US" altLang="zh-CN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/>
            </a:fld>
            <a:endParaRPr lang="en-US" altLang="zh-CN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/>
            </a:fld>
            <a:endParaRPr lang="en-US" altLang="zh-CN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/>
            </a:fld>
            <a:endParaRPr lang="en-US" altLang="zh-CN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/>
            </a:fld>
            <a:endParaRPr lang="en-US" altLang="zh-CN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/>
            </a:fld>
            <a:endParaRPr lang="en-US" altLang="zh-CN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/>
            </a:fld>
            <a:endParaRPr lang="en-US" altLang="zh-CN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/>
            </a:fld>
            <a:endParaRPr lang="en-US" altLang="zh-CN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/>
            </a:fld>
            <a:endParaRPr lang="en-US" altLang="zh-CN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/>
            </a:fld>
            <a:endParaRPr lang="en-US" altLang="zh-CN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/>
            </a:fld>
            <a:endParaRPr lang="en-US" altLang="zh-CN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/>
            </a:fld>
            <a:endParaRPr lang="en-US" altLang="zh-CN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/>
            </a:fld>
            <a:endParaRPr lang="en-US" altLang="zh-CN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/>
            </a:fld>
            <a:endParaRPr lang="en-US" altLang="zh-CN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/>
            </a:fld>
            <a:endParaRPr lang="en-US" altLang="zh-CN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/>
            </a:fld>
            <a:endParaRPr lang="en-US" altLang="zh-CN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/>
            </a:fld>
            <a:endParaRPr lang="en-US" altLang="zh-CN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/>
            </a:fld>
            <a:endParaRPr lang="en-US" altLang="zh-CN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/>
            </a:fld>
            <a:endParaRPr lang="en-US" altLang="zh-CN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/>
            </a:fld>
            <a:endParaRPr lang="en-US" altLang="zh-CN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/>
            </a:fld>
            <a:endParaRPr lang="en-US" altLang="zh-CN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/>
            </a:fld>
            <a:endParaRPr lang="en-US" altLang="zh-CN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ED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Rectangle 3"/>
          <p:cNvSpPr>
            <a:spLocks noGrp="1"/>
          </p:cNvSpPr>
          <p:nvPr>
            <p:ph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kumimoji="1" sz="1400" b="0">
                <a:solidFill>
                  <a:schemeClr val="tx1"/>
                </a:solidFill>
                <a:latin typeface="+mn-lt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kumimoji="1" sz="1400" b="0">
                <a:solidFill>
                  <a:schemeClr val="tx1"/>
                </a:solidFill>
                <a:latin typeface="+mn-lt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 b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 lvl="0" eaLnBrk="1" hangingPunct="1"/>
            <a:fld id="{9A0DB2DC-4C9A-4742-B13C-FB6460FD3503}" type="slidenum">
              <a:rPr lang="en-US" altLang="zh-CN" dirty="0"/>
            </a:fld>
            <a:endParaRPr lang="en-US" altLang="zh-CN" dirty="0">
              <a:latin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8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8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8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8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ED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122" name="Rectangle 2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123" name="Rectangle 3"/>
          <p:cNvSpPr>
            <a:spLocks noGrp="1"/>
          </p:cNvSpPr>
          <p:nvPr>
            <p:ph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kumimoji="1" sz="1400" b="0">
                <a:solidFill>
                  <a:schemeClr val="tx1"/>
                </a:solidFill>
                <a:latin typeface="+mn-lt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kumimoji="1" sz="1400" b="0">
                <a:solidFill>
                  <a:schemeClr val="tx1"/>
                </a:solidFill>
                <a:latin typeface="+mn-lt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 b="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pPr lvl="0" eaLnBrk="1" hangingPunct="1"/>
            <a:fld id="{9A0DB2DC-4C9A-4742-B13C-FB6460FD3503}" type="slidenum">
              <a:rPr lang="en-US" altLang="zh-CN" dirty="0"/>
            </a:fld>
            <a:endParaRPr lang="en-US" altLang="zh-CN" dirty="0">
              <a:latin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/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8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8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8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8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8" name="Text Box 7"/>
          <p:cNvSpPr txBox="1"/>
          <p:nvPr/>
        </p:nvSpPr>
        <p:spPr>
          <a:xfrm>
            <a:off x="381000" y="228600"/>
            <a:ext cx="8398510" cy="1599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>
              <a:spcBef>
                <a:spcPct val="50000"/>
              </a:spcBef>
            </a:pPr>
            <a:r>
              <a:rPr lang="en-US" altLang="zh-CN" dirty="0">
                <a:latin typeface="Times New Roman" panose="02020603050405020304" pitchFamily="18" charset="0"/>
              </a:rPr>
              <a:t>1. 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考试题型：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    单项选择题30分（15道题），填空题30分（15个空），计算题40分（4个大题）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29705" name="Text Box 9"/>
          <p:cNvSpPr txBox="1"/>
          <p:nvPr/>
        </p:nvSpPr>
        <p:spPr>
          <a:xfrm>
            <a:off x="0" y="2247900"/>
            <a:ext cx="8668385" cy="1599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>
              <a:spcBef>
                <a:spcPct val="50000"/>
              </a:spcBef>
            </a:pPr>
            <a:r>
              <a:rPr lang="en-US" altLang="zh-CN" dirty="0">
                <a:latin typeface="Times New Roman" panose="02020603050405020304" pitchFamily="18" charset="0"/>
              </a:rPr>
              <a:t>2. </a:t>
            </a:r>
            <a:r>
              <a:rPr lang="zh-CN" altLang="en-US" dirty="0">
                <a:latin typeface="Times New Roman" panose="02020603050405020304" pitchFamily="18" charset="0"/>
              </a:rPr>
              <a:t>考试范围：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    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在课堂上面讲过的内容，都可能会涉及到，会考到；实验内容不会考试（电解质和磁介质内容不考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</a:rPr>
              <a:t>)</a:t>
            </a:r>
            <a:r>
              <a:rPr lang="zh-CN" altLang="zh-CN" dirty="0">
                <a:solidFill>
                  <a:schemeClr val="tx1"/>
                </a:solidFill>
                <a:latin typeface="Times New Roman" panose="02020603050405020304" pitchFamily="18" charset="0"/>
              </a:rPr>
              <a:t>。</a:t>
            </a:r>
            <a:endParaRPr lang="zh-CN" altLang="zh-CN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722" name="Text Box 12"/>
          <p:cNvSpPr txBox="1"/>
          <p:nvPr/>
        </p:nvSpPr>
        <p:spPr>
          <a:xfrm>
            <a:off x="122555" y="4457065"/>
            <a:ext cx="8656955" cy="9531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</a:rPr>
              <a:t>3. </a:t>
            </a:r>
            <a:r>
              <a:rPr lang="zh-CN" altLang="en-US" dirty="0">
                <a:solidFill>
                  <a:schemeClr val="accent2"/>
                </a:solidFill>
                <a:latin typeface="宋体" panose="02010600030101010101" pitchFamily="2" charset="-122"/>
              </a:rPr>
              <a:t>选择题和填空题主要考察“公式定律，典型模型的结论”的记忆、理解或者简单应用。</a:t>
            </a:r>
            <a:endParaRPr lang="en-US" altLang="zh-CN" dirty="0">
              <a:solidFill>
                <a:schemeClr val="accent2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6" name="Text Box 27"/>
          <p:cNvSpPr txBox="1"/>
          <p:nvPr/>
        </p:nvSpPr>
        <p:spPr>
          <a:xfrm>
            <a:off x="165735" y="215265"/>
            <a:ext cx="8612505" cy="52622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chemeClr val="accent2"/>
                </a:solidFill>
                <a:latin typeface="宋体" panose="02010600030101010101" pitchFamily="2" charset="-122"/>
              </a:rPr>
              <a:t>4：计算题4道，分别是流体力学、热学，静电场和稳恒磁场相关章节的题：</a:t>
            </a:r>
            <a:endParaRPr lang="zh-CN" altLang="en-US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 algn="l">
              <a:spcBef>
                <a:spcPct val="50000"/>
              </a:spcBef>
              <a:buClrTx/>
              <a:buSzTx/>
              <a:buFontTx/>
            </a:pPr>
            <a:r>
              <a:rPr lang="zh-CN" altLang="en-US" dirty="0">
                <a:solidFill>
                  <a:srgbClr val="990000"/>
                </a:solidFill>
                <a:latin typeface="宋体" panose="02010600030101010101" pitchFamily="2" charset="-122"/>
              </a:rPr>
              <a:t>1）：流体力学注意考核“连续性方程”和“伯努利方程”的联合计算题；</a:t>
            </a:r>
            <a:endParaRPr lang="zh-CN" altLang="en-US" dirty="0">
              <a:solidFill>
                <a:srgbClr val="990000"/>
              </a:solidFill>
              <a:latin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rgbClr val="990000"/>
                </a:solidFill>
                <a:latin typeface="宋体" panose="02010600030101010101" pitchFamily="2" charset="-122"/>
              </a:rPr>
              <a:t>2</a:t>
            </a:r>
            <a:r>
              <a:rPr lang="zh-CN" altLang="en-US" dirty="0">
                <a:solidFill>
                  <a:srgbClr val="990000"/>
                </a:solidFill>
                <a:latin typeface="宋体" panose="02010600030101010101" pitchFamily="2" charset="-122"/>
              </a:rPr>
              <a:t>）：</a:t>
            </a:r>
            <a:r>
              <a:rPr lang="zh-CN" altLang="en-US" dirty="0">
                <a:solidFill>
                  <a:srgbClr val="990000"/>
                </a:solidFill>
                <a:latin typeface="宋体" panose="02010600030101010101" pitchFamily="2" charset="-122"/>
              </a:rPr>
              <a:t>热学部分计算题，掌握“理想气体在等值循环过程中”的“功、热量和循环效率”的计算；</a:t>
            </a:r>
            <a:endParaRPr lang="zh-CN" altLang="en-US" dirty="0">
              <a:solidFill>
                <a:srgbClr val="990000"/>
              </a:solidFill>
              <a:latin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rgbClr val="990000"/>
                </a:solidFill>
                <a:latin typeface="宋体" panose="02010600030101010101" pitchFamily="2" charset="-122"/>
              </a:rPr>
              <a:t>3</a:t>
            </a:r>
            <a:r>
              <a:rPr lang="zh-CN" altLang="en-US" dirty="0">
                <a:solidFill>
                  <a:srgbClr val="990000"/>
                </a:solidFill>
                <a:latin typeface="宋体" panose="02010600030101010101" pitchFamily="2" charset="-122"/>
              </a:rPr>
              <a:t>）</a:t>
            </a:r>
            <a:r>
              <a:rPr lang="zh-CN" altLang="en-US" dirty="0">
                <a:solidFill>
                  <a:srgbClr val="990000"/>
                </a:solidFill>
                <a:latin typeface="宋体" panose="02010600030101010101" pitchFamily="2" charset="-122"/>
              </a:rPr>
              <a:t>静电场计算题：掌握利用高斯定律求“三种对称型”的电场强度计算以及“电势”的计算；</a:t>
            </a:r>
            <a:endParaRPr lang="zh-CN" altLang="en-US" dirty="0">
              <a:solidFill>
                <a:srgbClr val="990000"/>
              </a:solidFill>
              <a:latin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rgbClr val="990000"/>
                </a:solidFill>
                <a:latin typeface="宋体" panose="02010600030101010101" pitchFamily="2" charset="-122"/>
              </a:rPr>
              <a:t>4</a:t>
            </a:r>
            <a:r>
              <a:rPr lang="zh-CN" altLang="en-US" dirty="0">
                <a:solidFill>
                  <a:srgbClr val="990000"/>
                </a:solidFill>
                <a:latin typeface="宋体" panose="02010600030101010101" pitchFamily="2" charset="-122"/>
              </a:rPr>
              <a:t>）</a:t>
            </a:r>
            <a:r>
              <a:rPr lang="zh-CN" altLang="en-US" dirty="0">
                <a:solidFill>
                  <a:srgbClr val="990000"/>
                </a:solidFill>
                <a:latin typeface="宋体" panose="02010600030101010101" pitchFamily="2" charset="-122"/>
              </a:rPr>
              <a:t>稳恒磁场计算题：掌握利用“叠加法”和“环路定理”计算磁场强度的计算题。</a:t>
            </a:r>
            <a:endParaRPr lang="zh-CN" altLang="en-US" dirty="0">
              <a:solidFill>
                <a:srgbClr val="990000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6" name="Text Box 2"/>
          <p:cNvSpPr txBox="1"/>
          <p:nvPr/>
        </p:nvSpPr>
        <p:spPr>
          <a:xfrm>
            <a:off x="304800" y="228600"/>
            <a:ext cx="8740775" cy="24612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>
              <a:spcBef>
                <a:spcPct val="50000"/>
              </a:spcBef>
              <a:buFont typeface="Monotype Sorts" pitchFamily="2" charset="2"/>
            </a:pPr>
            <a:r>
              <a:rPr lang="en-US" altLang="zh-CN" dirty="0">
                <a:latin typeface="Times New Roman" panose="02020603050405020304" pitchFamily="18" charset="0"/>
              </a:rPr>
              <a:t>5</a:t>
            </a:r>
            <a:r>
              <a:rPr lang="zh-CN" altLang="en-US" dirty="0">
                <a:latin typeface="Times New Roman" panose="02020603050405020304" pitchFamily="18" charset="0"/>
              </a:rPr>
              <a:t>：关于实验报告册后面的习题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  <a:buFont typeface="Monotype Sorts" pitchFamily="2" charset="2"/>
            </a:pPr>
            <a:r>
              <a:rPr lang="zh-CN" altLang="en-US" dirty="0">
                <a:latin typeface="Times New Roman" panose="02020603050405020304" pitchFamily="18" charset="0"/>
              </a:rPr>
              <a:t>      </a:t>
            </a:r>
            <a:r>
              <a:rPr dirty="0">
                <a:solidFill>
                  <a:schemeClr val="tx1"/>
                </a:solidFill>
                <a:latin typeface="Times New Roman" panose="02020603050405020304" pitchFamily="18" charset="0"/>
              </a:rPr>
              <a:t>认真完成《大学物理B/D实验报告册》后面的练习题，考试不一定有原题，但是考试的知识点、难易程度（试题的难易度比练习题稍微低一些）和练习题差不多。</a:t>
            </a:r>
            <a:endParaRPr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  <p:transition/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800" b="1" i="0" u="none" strike="noStrike" cap="none" normalizeH="0" baseline="0" smtClean="0">
            <a:ln>
              <a:noFill/>
            </a:ln>
            <a:solidFill>
              <a:srgbClr val="0000FF"/>
            </a:solidFill>
            <a:effectLst/>
            <a:latin typeface="宋体" panose="02010600030101010101" pitchFamily="2" charset="-122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800" b="1" i="0" u="none" strike="noStrike" cap="none" normalizeH="0" baseline="0" smtClean="0">
            <a:ln>
              <a:noFill/>
            </a:ln>
            <a:solidFill>
              <a:srgbClr val="0000FF"/>
            </a:solidFill>
            <a:effectLst/>
            <a:latin typeface="宋体" panose="02010600030101010101" pitchFamily="2" charset="-122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5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800" b="1" i="0" u="none" strike="noStrike" cap="none" normalizeH="0" baseline="0" smtClean="0">
            <a:ln>
              <a:noFill/>
            </a:ln>
            <a:solidFill>
              <a:srgbClr val="0000FF"/>
            </a:solidFill>
            <a:effectLst/>
            <a:latin typeface="宋体" panose="02010600030101010101" pitchFamily="2" charset="-122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800" b="1" i="0" u="none" strike="noStrike" cap="none" normalizeH="0" baseline="0" smtClean="0">
            <a:ln>
              <a:noFill/>
            </a:ln>
            <a:solidFill>
              <a:srgbClr val="0000FF"/>
            </a:solidFill>
            <a:effectLst/>
            <a:latin typeface="宋体" panose="02010600030101010101" pitchFamily="2" charset="-122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431</Words>
  <Application>WPS 演示</Application>
  <PresentationFormat>全屏显示(4:3)</PresentationFormat>
  <Paragraphs>17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</vt:i4>
      </vt:variant>
    </vt:vector>
  </HeadingPairs>
  <TitlesOfParts>
    <vt:vector size="15" baseType="lpstr">
      <vt:lpstr>Arial</vt:lpstr>
      <vt:lpstr>宋体</vt:lpstr>
      <vt:lpstr>Wingdings</vt:lpstr>
      <vt:lpstr>Times New Roman</vt:lpstr>
      <vt:lpstr>Monotype Sorts</vt:lpstr>
      <vt:lpstr>Wingdings</vt:lpstr>
      <vt:lpstr>微软雅黑</vt:lpstr>
      <vt:lpstr>Arial Unicode MS</vt:lpstr>
      <vt:lpstr>Calibri</vt:lpstr>
      <vt:lpstr>默认设计模板</vt:lpstr>
      <vt:lpstr>5_默认设计模板</vt:lpstr>
      <vt:lpstr>PowerPoint 演示文稿</vt:lpstr>
      <vt:lpstr>PowerPoint 演示文稿</vt:lpstr>
      <vt:lpstr>PowerPoint 演示文稿</vt:lpstr>
      <vt:lpstr>PowerPoint 演示文稿</vt:lpstr>
    </vt:vector>
  </TitlesOfParts>
  <Company>西南交通大学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位移电流 麦克斯韦方程组</dc:title>
  <dc:creator/>
  <cp:lastModifiedBy>Administrator</cp:lastModifiedBy>
  <cp:revision>195</cp:revision>
  <dcterms:created xsi:type="dcterms:W3CDTF">1999-08-22T02:54:00Z</dcterms:created>
  <dcterms:modified xsi:type="dcterms:W3CDTF">2021-06-20T13:08:49Z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