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8"/>
    <p:restoredTop sz="94613"/>
  </p:normalViewPr>
  <p:slideViewPr>
    <p:cSldViewPr>
      <p:cViewPr varScale="1">
        <p:scale>
          <a:sx n="118" d="100"/>
          <a:sy n="118" d="100"/>
        </p:scale>
        <p:origin x="57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E861C-486B-4E18-A0E9-A790238A915C}" type="datetimeFigureOut">
              <a:rPr lang="en-US" smtClean="0"/>
              <a:t>3/6/18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11066-0135-4CAA-8AD4-89A97190AC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3/6/18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3/6/18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3/6/18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2BAB4-8B8D-41DD-85C7-81A0CA962007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46CA7-69F8-CC4B-B8BF-2B0CB975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1. 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E45CD-9B39-7D4C-8484-F4FDF4957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generation and feature engineering</a:t>
            </a:r>
          </a:p>
          <a:p>
            <a:r>
              <a:rPr lang="en-US" dirty="0"/>
              <a:t>During this step, the high frequency rates to be modeled are identified</a:t>
            </a:r>
          </a:p>
          <a:p>
            <a:r>
              <a:rPr lang="en-US" dirty="0"/>
              <a:t>Features a centered and scaled to optimize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240523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46CA7-69F8-CC4B-B8BF-2B0CB975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2.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E45CD-9B39-7D4C-8484-F4FDF4957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feature elimination is used to select the most important features</a:t>
            </a:r>
          </a:p>
          <a:p>
            <a:pPr lvl="1"/>
            <a:r>
              <a:rPr lang="en-US" dirty="0"/>
              <a:t>At each step, a random forest model is built</a:t>
            </a:r>
          </a:p>
          <a:p>
            <a:pPr lvl="1"/>
            <a:r>
              <a:rPr lang="en-US" dirty="0"/>
              <a:t>Features are removed and model performance is evaluated and compared</a:t>
            </a:r>
          </a:p>
          <a:p>
            <a:pPr lvl="1"/>
            <a:r>
              <a:rPr lang="en-US" dirty="0"/>
              <a:t>Search is limited to 30 features</a:t>
            </a:r>
          </a:p>
          <a:p>
            <a:r>
              <a:rPr lang="en-US" dirty="0"/>
              <a:t>In cases where all features are selected, top 30 features are selected</a:t>
            </a:r>
          </a:p>
        </p:txBody>
      </p:sp>
    </p:spTree>
    <p:extLst>
      <p:ext uri="{BB962C8B-B14F-4D97-AF65-F5344CB8AC3E}">
        <p14:creationId xmlns:p14="http://schemas.microsoft.com/office/powerpoint/2010/main" val="210767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46CA7-69F8-CC4B-B8BF-2B0CB975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3. Binary Rate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E45CD-9B39-7D4C-8484-F4FDF4957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One-vs-All approach: For each high frequency rate, a binary classifier is built at each horizon</a:t>
            </a:r>
          </a:p>
          <a:p>
            <a:pPr lvl="1"/>
            <a:r>
              <a:rPr lang="en-US" dirty="0"/>
              <a:t>Predictor: 1 = rate occurs at forecast hour; 0 = rate does not occur</a:t>
            </a:r>
          </a:p>
          <a:p>
            <a:r>
              <a:rPr lang="en-US" dirty="0"/>
              <a:t>Support Vector Machine (SVM) with caret wrapper</a:t>
            </a:r>
          </a:p>
          <a:p>
            <a:pPr lvl="1"/>
            <a:r>
              <a:rPr lang="en-US" dirty="0"/>
              <a:t>Radial kernel</a:t>
            </a:r>
          </a:p>
          <a:p>
            <a:pPr lvl="1"/>
            <a:r>
              <a:rPr lang="en-US" dirty="0"/>
              <a:t>10-fold cross validation</a:t>
            </a:r>
          </a:p>
          <a:p>
            <a:pPr lvl="1"/>
            <a:r>
              <a:rPr lang="en-US" dirty="0"/>
              <a:t>10 values of sigma and cost evaluated</a:t>
            </a:r>
          </a:p>
          <a:p>
            <a:r>
              <a:rPr lang="en-US" dirty="0"/>
              <a:t>Output: probability of whether or not a rate will occur during a given hour</a:t>
            </a:r>
          </a:p>
        </p:txBody>
      </p:sp>
    </p:spTree>
    <p:extLst>
      <p:ext uri="{BB962C8B-B14F-4D97-AF65-F5344CB8AC3E}">
        <p14:creationId xmlns:p14="http://schemas.microsoft.com/office/powerpoint/2010/main" val="1273661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46CA7-69F8-CC4B-B8BF-2B0CB975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4. Post Modeling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E45CD-9B39-7D4C-8484-F4FDF4957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binary classifiers into one model to provide final rate prediction</a:t>
            </a:r>
          </a:p>
          <a:p>
            <a:r>
              <a:rPr lang="en-US" dirty="0"/>
              <a:t>Model is optimized to accurately predict rates when there are significant (&gt;10%) changes </a:t>
            </a:r>
          </a:p>
          <a:p>
            <a:r>
              <a:rPr lang="en-US" dirty="0"/>
              <a:t>Recursive partitioning algorithm </a:t>
            </a:r>
          </a:p>
        </p:txBody>
      </p:sp>
    </p:spTree>
    <p:extLst>
      <p:ext uri="{BB962C8B-B14F-4D97-AF65-F5344CB8AC3E}">
        <p14:creationId xmlns:p14="http://schemas.microsoft.com/office/powerpoint/2010/main" val="3391293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46CA7-69F8-CC4B-B8BF-2B0CB975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Future Possible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E45CD-9B39-7D4C-8484-F4FDF4957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One-vs-One approach: Build individual classifiers for each pair of high frequency rates</a:t>
            </a:r>
          </a:p>
        </p:txBody>
      </p:sp>
    </p:spTree>
    <p:extLst>
      <p:ext uri="{BB962C8B-B14F-4D97-AF65-F5344CB8AC3E}">
        <p14:creationId xmlns:p14="http://schemas.microsoft.com/office/powerpoint/2010/main" val="150366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Macintosh PowerPoint</Application>
  <PresentationFormat>On-screen Show (4:3)</PresentationFormat>
  <Paragraphs>25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1. Data Preparation</vt:lpstr>
      <vt:lpstr>2. Feature Selection</vt:lpstr>
      <vt:lpstr>3. Binary Rate Classification</vt:lpstr>
      <vt:lpstr>4. Post Modeling Classification</vt:lpstr>
      <vt:lpstr>Future Possible Work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2012-08-24T00:53:15Z</dcterms:created>
  <dcterms:modified xsi:type="dcterms:W3CDTF">2018-03-06T19:12:17Z</dcterms:modified>
</cp:coreProperties>
</file>