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7" r:id="rId3"/>
    <p:sldId id="257" r:id="rId4"/>
    <p:sldId id="275" r:id="rId5"/>
    <p:sldId id="260" r:id="rId6"/>
    <p:sldId id="270" r:id="rId7"/>
    <p:sldId id="271" r:id="rId8"/>
    <p:sldId id="261" r:id="rId9"/>
    <p:sldId id="268" r:id="rId10"/>
    <p:sldId id="266" r:id="rId11"/>
    <p:sldId id="264" r:id="rId12"/>
    <p:sldId id="269" r:id="rId13"/>
    <p:sldId id="283" r:id="rId14"/>
    <p:sldId id="277" r:id="rId15"/>
    <p:sldId id="279" r:id="rId16"/>
    <p:sldId id="273" r:id="rId17"/>
    <p:sldId id="284" r:id="rId18"/>
    <p:sldId id="280" r:id="rId19"/>
    <p:sldId id="274" r:id="rId20"/>
    <p:sldId id="259" r:id="rId21"/>
    <p:sldId id="282" r:id="rId22"/>
    <p:sldId id="276" r:id="rId23"/>
    <p:sldId id="278" r:id="rId24"/>
    <p:sldId id="265" r:id="rId25"/>
  </p:sldIdLst>
  <p:sldSz cx="12192000" cy="6858000"/>
  <p:notesSz cx="8686800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6" autoAdjust="0"/>
    <p:restoredTop sz="76932" autoAdjust="0"/>
  </p:normalViewPr>
  <p:slideViewPr>
    <p:cSldViewPr snapToGrid="0">
      <p:cViewPr varScale="1">
        <p:scale>
          <a:sx n="70" d="100"/>
          <a:sy n="70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763501" cy="3552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21355" y="0"/>
            <a:ext cx="3763501" cy="3552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43A38-B8E7-4E04-95CF-B08186D83A41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31310"/>
            <a:ext cx="3763501" cy="355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921355" y="6731310"/>
            <a:ext cx="3763501" cy="355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599D8-4650-486E-B56C-A84F187C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03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764280" cy="35556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10" y="2"/>
            <a:ext cx="3764280" cy="355561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AD7582CE-2621-46EE-85DA-0658B9EDC6EA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885825"/>
            <a:ext cx="4251325" cy="2392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3410428"/>
            <a:ext cx="6949440" cy="2790349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1"/>
            <a:ext cx="3764280" cy="35556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10" y="6731041"/>
            <a:ext cx="3764280" cy="35556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7C85C28C-514E-4311-9AA8-A6BEA9B1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</a:t>
            </a:r>
            <a:r>
              <a:rPr lang="en-US" baseline="0" dirty="0"/>
              <a:t> graphical version of the simple record definition language.</a:t>
            </a:r>
          </a:p>
          <a:p>
            <a:r>
              <a:rPr lang="en-US" baseline="0" dirty="0"/>
              <a:t>It is sort of a tree structure where nodes can have values and references to other node (types)</a:t>
            </a:r>
          </a:p>
          <a:p>
            <a:r>
              <a:rPr lang="en-US" baseline="0" dirty="0"/>
              <a:t>No reason why this could not be represented at a JSON or XML document, or a </a:t>
            </a:r>
            <a:r>
              <a:rPr lang="en-US" baseline="0" dirty="0" err="1"/>
              <a:t>Clojure</a:t>
            </a:r>
            <a:r>
              <a:rPr lang="en-US" baseline="0" dirty="0"/>
              <a:t> data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2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happens when there is no parser for</a:t>
            </a:r>
            <a:r>
              <a:rPr lang="en-US" baseline="0" dirty="0"/>
              <a:t> the syntax or language you need to parse?  </a:t>
            </a:r>
          </a:p>
          <a:p>
            <a:r>
              <a:rPr lang="en-US" baseline="0" dirty="0"/>
              <a:t>Let’s say someone decided that the existing languages were not good enough.</a:t>
            </a:r>
          </a:p>
          <a:p>
            <a:r>
              <a:rPr lang="en-US" dirty="0"/>
              <a:t>For example the pseudo</a:t>
            </a:r>
            <a:r>
              <a:rPr lang="en-US" baseline="0" dirty="0"/>
              <a:t> CDA bar format</a:t>
            </a:r>
            <a:endParaRPr lang="en-US" dirty="0"/>
          </a:p>
          <a:p>
            <a:r>
              <a:rPr lang="en-US" dirty="0"/>
              <a:t>Show</a:t>
            </a:r>
            <a:r>
              <a:rPr lang="en-US" baseline="0" dirty="0"/>
              <a:t> a simple recursive parser for the pseudo CDA in simple.txt.</a:t>
            </a:r>
          </a:p>
          <a:p>
            <a:r>
              <a:rPr lang="en-US" baseline="0" dirty="0"/>
              <a:t>No error handling, hard to follow.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Talk about edge cases, no values, no records.</a:t>
            </a:r>
            <a:endParaRPr lang="en-US" dirty="0"/>
          </a:p>
          <a:p>
            <a:r>
              <a:rPr lang="en-US" baseline="0" dirty="0"/>
              <a:t>Remember the original parser definition parser: string </a:t>
            </a:r>
            <a:r>
              <a:rPr lang="en-US" baseline="0" dirty="0">
                <a:sym typeface="Wingdings" panose="05000000000000000000" pitchFamily="2" charset="2"/>
              </a:rPr>
              <a:t>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some code from (ns </a:t>
            </a:r>
            <a:r>
              <a:rPr lang="en-US" baseline="0" dirty="0" err="1"/>
              <a:t>stlclj.hcp</a:t>
            </a:r>
            <a:r>
              <a:rPr lang="en-US" baseline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Highlight the concept of going from (structured) text to a data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Problems with this 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Hard to match the structure of the language with the structure of the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Error handling is poor, non existent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Creating a more resilient and robust parser will take a lot more development time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Tokenizer: </a:t>
            </a:r>
            <a:r>
              <a:rPr lang="en-US" baseline="0" dirty="0" err="1"/>
              <a:t>seq</a:t>
            </a:r>
            <a:r>
              <a:rPr lang="en-US" baseline="0" dirty="0"/>
              <a:t>&lt;char&gt; -&gt; </a:t>
            </a:r>
            <a:r>
              <a:rPr lang="en-US" baseline="0" dirty="0" err="1"/>
              <a:t>seq</a:t>
            </a:r>
            <a:r>
              <a:rPr lang="en-US" baseline="0" dirty="0"/>
              <a:t>&lt;token&gt;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5C28C-514E-4311-9AA8-A6BEA9B1FAA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075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Instaparse</a:t>
            </a:r>
            <a:r>
              <a:rPr lang="en-US" dirty="0"/>
              <a:t> is a parser generator</a:t>
            </a:r>
            <a:r>
              <a:rPr lang="en-US" baseline="0" dirty="0"/>
              <a:t> for </a:t>
            </a:r>
            <a:r>
              <a:rPr lang="en-US" baseline="0" dirty="0" err="1"/>
              <a:t>clojure</a:t>
            </a:r>
            <a:r>
              <a:rPr lang="en-US" baseline="0" dirty="0"/>
              <a:t>.</a:t>
            </a:r>
          </a:p>
          <a:p>
            <a:r>
              <a:rPr lang="en-US" baseline="0" dirty="0"/>
              <a:t>It an probably also be used from other JVM languages as well but I have not tested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42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EBNF for our simple language to define records</a:t>
            </a:r>
          </a:p>
          <a:p>
            <a:r>
              <a:rPr lang="en-US" dirty="0"/>
              <a:t>Walk through the whole tree</a:t>
            </a:r>
          </a:p>
          <a:p>
            <a:r>
              <a:rPr lang="en-US" dirty="0"/>
              <a:t>Kind of feels like defining</a:t>
            </a:r>
            <a:r>
              <a:rPr lang="en-US" baseline="0" dirty="0"/>
              <a:t> regular expressions</a:t>
            </a:r>
          </a:p>
          <a:p>
            <a:r>
              <a:rPr lang="en-US" baseline="0" dirty="0"/>
              <a:t>In some way this was </a:t>
            </a:r>
            <a:r>
              <a:rPr lang="en-US" baseline="0" dirty="0" err="1"/>
              <a:t>engelberg’s</a:t>
            </a:r>
            <a:r>
              <a:rPr lang="en-US" baseline="0" dirty="0"/>
              <a:t> goal for </a:t>
            </a:r>
            <a:r>
              <a:rPr lang="en-US" baseline="0" dirty="0" err="1"/>
              <a:t>instaparse</a:t>
            </a:r>
            <a:r>
              <a:rPr lang="en-US" baseline="0" dirty="0"/>
              <a:t>., as easy as </a:t>
            </a:r>
            <a:r>
              <a:rPr lang="en-US" baseline="0" dirty="0" err="1"/>
              <a:t>regexps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0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some code from (ns </a:t>
            </a:r>
            <a:r>
              <a:rPr lang="en-US" baseline="0" dirty="0" err="1"/>
              <a:t>stlclj.insta</a:t>
            </a:r>
            <a:r>
              <a:rPr lang="en-US" baseline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the concept of additional information that was captured. “r”, “b”, “v”, “I”, “|”, </a:t>
            </a:r>
            <a:r>
              <a:rPr lang="en-US" baseline="0" dirty="0" err="1"/>
              <a:t>eol</a:t>
            </a:r>
            <a:r>
              <a:rPr lang="en-US" baseline="0" dirty="0"/>
              <a:t>, </a:t>
            </a:r>
            <a:r>
              <a:rPr lang="en-US" baseline="0" dirty="0" err="1"/>
              <a:t>ws</a:t>
            </a:r>
            <a:r>
              <a:rPr lang="en-US" baseline="0" dirty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how it is possible to suppress information that will not be needed using the &lt;&gt;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the different data structure captured after the suppression.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how things can fail and how it shows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the visualization capabilities and the tree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5C28C-514E-4311-9AA8-A6BEA9B1FAA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1098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data exchanges.  This is a very specific</a:t>
            </a:r>
            <a:r>
              <a:rPr lang="en-US" baseline="0" dirty="0"/>
              <a:t> platform, fast ingestion and fast delivery.</a:t>
            </a:r>
            <a:endParaRPr lang="en-US" dirty="0"/>
          </a:p>
          <a:p>
            <a:r>
              <a:rPr lang="en-US" dirty="0"/>
              <a:t>Describe the ‘legacy’ exchange</a:t>
            </a:r>
            <a:r>
              <a:rPr lang="en-US" baseline="0" dirty="0"/>
              <a:t> (not the email one)</a:t>
            </a:r>
            <a:r>
              <a:rPr lang="en-US" dirty="0"/>
              <a:t> platforms.</a:t>
            </a:r>
          </a:p>
          <a:p>
            <a:r>
              <a:rPr lang="en-US" dirty="0"/>
              <a:t>Describe how new repos are built and the</a:t>
            </a:r>
            <a:r>
              <a:rPr lang="en-US" baseline="0" dirty="0"/>
              <a:t> similarities with the lambda architecture, batch layer/views and real time layer views.</a:t>
            </a:r>
            <a:endParaRPr lang="en-US" dirty="0"/>
          </a:p>
          <a:p>
            <a:r>
              <a:rPr lang="en-US" dirty="0"/>
              <a:t>Remember</a:t>
            </a:r>
            <a:r>
              <a:rPr lang="en-US" baseline="0" dirty="0"/>
              <a:t> the syntax for records we saw before?</a:t>
            </a:r>
          </a:p>
          <a:p>
            <a:r>
              <a:rPr lang="en-US" baseline="0" dirty="0"/>
              <a:t>Show a simple ‘data architecture’</a:t>
            </a:r>
          </a:p>
          <a:p>
            <a:r>
              <a:rPr lang="en-US" baseline="0" dirty="0"/>
              <a:t>Show an ‘annotated data architecture’</a:t>
            </a:r>
          </a:p>
          <a:p>
            <a:r>
              <a:rPr lang="en-US" baseline="0" dirty="0"/>
              <a:t>Show processing of it and transformation to it is easier to work with</a:t>
            </a:r>
          </a:p>
          <a:p>
            <a:r>
              <a:rPr lang="en-US" baseline="0" dirty="0"/>
              <a:t>Show C++ code generation</a:t>
            </a:r>
          </a:p>
          <a:p>
            <a:r>
              <a:rPr lang="en-US" baseline="0" dirty="0"/>
              <a:t>Talk about the original code and how it was hard to keep in sync with the data architecture</a:t>
            </a:r>
          </a:p>
          <a:p>
            <a:r>
              <a:rPr lang="en-US" baseline="0" dirty="0"/>
              <a:t>Show the JSON generation</a:t>
            </a:r>
          </a:p>
          <a:p>
            <a:r>
              <a:rPr lang="en-US" baseline="0" dirty="0"/>
              <a:t>Show the original and the transformed data structure (reference to </a:t>
            </a:r>
            <a:r>
              <a:rPr lang="en-US" baseline="0" dirty="0" err="1"/>
              <a:t>engelberg’s</a:t>
            </a:r>
            <a:r>
              <a:rPr lang="en-US" baseline="0" dirty="0"/>
              <a:t> talk)</a:t>
            </a:r>
          </a:p>
          <a:p>
            <a:r>
              <a:rPr lang="en-US" baseline="0" dirty="0"/>
              <a:t>Mention the </a:t>
            </a:r>
            <a:r>
              <a:rPr lang="en-US" baseline="0" dirty="0" err="1"/>
              <a:t>engelberg’s</a:t>
            </a:r>
            <a:r>
              <a:rPr lang="en-US" baseline="0" dirty="0"/>
              <a:t> steps: c</a:t>
            </a:r>
            <a:r>
              <a:rPr lang="en-US" dirty="0"/>
              <a:t>reate -&gt;</a:t>
            </a:r>
            <a:r>
              <a:rPr lang="en-US" baseline="0" dirty="0"/>
              <a:t> hide -&gt; transform </a:t>
            </a:r>
          </a:p>
          <a:p>
            <a:pPr marL="228600" indent="-228600">
              <a:buAutoNum type="arabicParenR"/>
            </a:pPr>
            <a:r>
              <a:rPr lang="en-US" baseline="0" dirty="0"/>
              <a:t>Figure out the grammar</a:t>
            </a:r>
          </a:p>
          <a:p>
            <a:pPr marL="228600" indent="-228600">
              <a:buAutoNum type="arabicParenR"/>
            </a:pPr>
            <a:r>
              <a:rPr lang="en-US" baseline="0" dirty="0"/>
              <a:t>Figure out what to hide</a:t>
            </a:r>
          </a:p>
          <a:p>
            <a:pPr marL="228600" indent="-228600">
              <a:buAutoNum type="arabicParenR"/>
            </a:pPr>
            <a:r>
              <a:rPr lang="en-US" baseline="0" dirty="0"/>
              <a:t>Manipulate the tree into something that fits the problem</a:t>
            </a:r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3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Remember the 3 steps: c</a:t>
            </a:r>
            <a:r>
              <a:rPr lang="en-US" dirty="0"/>
              <a:t>reate -&gt;</a:t>
            </a:r>
            <a:r>
              <a:rPr lang="en-US" baseline="0" dirty="0"/>
              <a:t> hide -&gt; transform </a:t>
            </a:r>
          </a:p>
          <a:p>
            <a:pPr marL="228600" indent="-228600">
              <a:buAutoNum type="arabicParenR"/>
            </a:pPr>
            <a:r>
              <a:rPr lang="en-US" baseline="0" dirty="0"/>
              <a:t>Figure out the grammar</a:t>
            </a:r>
          </a:p>
          <a:p>
            <a:pPr marL="228600" indent="-228600">
              <a:buAutoNum type="arabicParenR"/>
            </a:pPr>
            <a:r>
              <a:rPr lang="en-US" baseline="0" dirty="0"/>
              <a:t>Figure out what to hide</a:t>
            </a:r>
          </a:p>
          <a:p>
            <a:pPr marL="228600" indent="-228600">
              <a:buAutoNum type="arabicParenR"/>
            </a:pPr>
            <a:r>
              <a:rPr lang="en-US" baseline="0" dirty="0"/>
              <a:t>Manipulate the tree into something that fits the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Original C++ code was not very good, nothing that </a:t>
            </a:r>
            <a:r>
              <a:rPr lang="en-US" baseline="0" dirty="0" err="1"/>
              <a:t>clojure</a:t>
            </a:r>
            <a:r>
              <a:rPr lang="en-US" baseline="0" dirty="0"/>
              <a:t> could help with, lots of hard coding and repetition.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the old C++ code and the new C++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the need to keep them synchronized between the CDA and the C++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how small the </a:t>
            </a:r>
            <a:r>
              <a:rPr lang="en-US" baseline="0" dirty="0" err="1"/>
              <a:t>clojure</a:t>
            </a:r>
            <a:r>
              <a:rPr lang="en-US" baseline="0" dirty="0"/>
              <a:t> code is, sub 300 lines of code, including </a:t>
            </a:r>
            <a:r>
              <a:rPr lang="en-US" baseline="0"/>
              <a:t>the grammar.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Need metrics on LOCs…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5C28C-514E-4311-9AA8-A6BEA9B1FAA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1059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future work planned.</a:t>
            </a:r>
          </a:p>
          <a:p>
            <a:r>
              <a:rPr lang="en-US" dirty="0"/>
              <a:t>Come up with some</a:t>
            </a:r>
            <a:r>
              <a:rPr lang="en-US" baseline="0" dirty="0"/>
              <a:t> scaffolding tools like </a:t>
            </a:r>
            <a:r>
              <a:rPr lang="en-US" baseline="0" dirty="0" err="1"/>
              <a:t>leinigen</a:t>
            </a:r>
            <a:endParaRPr lang="en-US" baseline="0" dirty="0"/>
          </a:p>
          <a:p>
            <a:r>
              <a:rPr lang="en-US" baseline="0" dirty="0"/>
              <a:t>See if you can come up with DSL for the business that you are in.  We can now use the same approach from country to country</a:t>
            </a:r>
          </a:p>
          <a:p>
            <a:r>
              <a:rPr lang="en-US" baseline="0" dirty="0"/>
              <a:t>Looks for patterns in your code and see if it can be refactored and the variations extracted as metadata</a:t>
            </a:r>
          </a:p>
          <a:p>
            <a:r>
              <a:rPr lang="en-US" baseline="0" dirty="0"/>
              <a:t>This project was a good opportunity to introduce </a:t>
            </a:r>
            <a:r>
              <a:rPr lang="en-US" baseline="0" dirty="0" err="1"/>
              <a:t>clojure</a:t>
            </a:r>
            <a:r>
              <a:rPr lang="en-US" baseline="0" dirty="0"/>
              <a:t> into the organization with a low risk project.  The tool can be replaced something more mainstream if need be.</a:t>
            </a:r>
          </a:p>
          <a:p>
            <a:r>
              <a:rPr lang="en-US" baseline="0" dirty="0"/>
              <a:t>Other opportunities:</a:t>
            </a:r>
          </a:p>
          <a:p>
            <a:r>
              <a:rPr lang="en-US" baseline="0" dirty="0"/>
              <a:t>1) Create documentation</a:t>
            </a:r>
          </a:p>
          <a:p>
            <a:r>
              <a:rPr lang="en-US" baseline="0" dirty="0"/>
              <a:t>2) Enforce (suggest) patterns and best practices</a:t>
            </a:r>
          </a:p>
          <a:p>
            <a:r>
              <a:rPr lang="en-US" baseline="0" dirty="0"/>
              <a:t>3) Syntax checking/</a:t>
            </a:r>
            <a:r>
              <a:rPr lang="en-US" baseline="0" dirty="0" err="1"/>
              <a:t>linting</a:t>
            </a:r>
            <a:endParaRPr lang="en-US" baseline="0" dirty="0"/>
          </a:p>
          <a:p>
            <a:r>
              <a:rPr lang="en-US" baseline="0" dirty="0"/>
              <a:t>4) Duality with JSON/JSON schema, produce the CDA as an output instead of input and use more common tooling</a:t>
            </a:r>
          </a:p>
          <a:p>
            <a:r>
              <a:rPr lang="en-US" baseline="0" dirty="0"/>
              <a:t>5) Code generate for the new platforms (Cassandra/Spark/Scala)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time presenting</a:t>
            </a:r>
            <a:r>
              <a:rPr lang="en-US" baseline="0" dirty="0"/>
              <a:t> these materials.  </a:t>
            </a:r>
          </a:p>
          <a:p>
            <a:r>
              <a:rPr lang="en-US" baseline="0" dirty="0"/>
              <a:t>Some internal informal talks on some of these topics.  </a:t>
            </a:r>
          </a:p>
          <a:p>
            <a:r>
              <a:rPr lang="en-US" baseline="0" dirty="0"/>
              <a:t>Particularly focused on the tooling for the internal legacy platform.</a:t>
            </a:r>
          </a:p>
          <a:p>
            <a:r>
              <a:rPr lang="en-US" baseline="0" dirty="0"/>
              <a:t>What is the audience?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9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3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terminal symbols are usually the values produced by the tokenizer.</a:t>
            </a:r>
          </a:p>
          <a:p>
            <a:r>
              <a:rPr lang="en-US" dirty="0"/>
              <a:t>Production rules determine valid combinations of terminal symbols and other production rules.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3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terminal symbols are usually the values produced by the tokenizer.</a:t>
            </a:r>
          </a:p>
          <a:p>
            <a:r>
              <a:rPr lang="en-US" dirty="0"/>
              <a:t>Need to read</a:t>
            </a:r>
            <a:r>
              <a:rPr lang="en-US" baseline="0" dirty="0"/>
              <a:t> on and better understand Epsilon in order to be able to explain it!</a:t>
            </a:r>
          </a:p>
          <a:p>
            <a:r>
              <a:rPr lang="en-US" baseline="0" dirty="0"/>
              <a:t>Epsilon is the empty string, a way to represent nothing/empty in the grammar.  Useful for when an empty program is a valid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5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simple.txt file and mention that</a:t>
            </a:r>
            <a:r>
              <a:rPr lang="en-US" baseline="0" dirty="0"/>
              <a:t> this is a simplified version of the actual syntax from the legacy C++ platform to define data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assume there is some basic knowledge or understanding of </a:t>
            </a:r>
            <a:r>
              <a:rPr lang="en-US" baseline="0" dirty="0" err="1"/>
              <a:t>Clojure</a:t>
            </a:r>
            <a:r>
              <a:rPr lang="en-US" baseline="0" dirty="0"/>
              <a:t> but please ask if you cannot follow some concept.</a:t>
            </a:r>
            <a:endParaRPr lang="en-US" dirty="0"/>
          </a:p>
          <a:p>
            <a:r>
              <a:rPr lang="en-US" dirty="0"/>
              <a:t>This talk is</a:t>
            </a:r>
            <a:r>
              <a:rPr lang="en-US" baseline="0" dirty="0"/>
              <a:t> partly based on Mark </a:t>
            </a:r>
            <a:r>
              <a:rPr lang="en-US" baseline="0" dirty="0" err="1"/>
              <a:t>Engelberg’s</a:t>
            </a:r>
            <a:r>
              <a:rPr lang="en-US" baseline="0" dirty="0"/>
              <a:t> talk at </a:t>
            </a:r>
            <a:r>
              <a:rPr lang="en-US" baseline="0" dirty="0" err="1"/>
              <a:t>Clojure</a:t>
            </a:r>
            <a:r>
              <a:rPr lang="en-US" baseline="0" dirty="0"/>
              <a:t> West 2014.  </a:t>
            </a:r>
          </a:p>
          <a:p>
            <a:r>
              <a:rPr lang="en-US" baseline="0" dirty="0"/>
              <a:t>The first part of that talk focuses on parsing, grammars, etc. and the second part focuses on the internals of </a:t>
            </a:r>
            <a:r>
              <a:rPr lang="en-US" baseline="0" dirty="0" err="1"/>
              <a:t>instaparse</a:t>
            </a:r>
            <a:r>
              <a:rPr lang="en-US" baseline="0" dirty="0"/>
              <a:t>.  See references.</a:t>
            </a:r>
          </a:p>
          <a:p>
            <a:r>
              <a:rPr lang="en-US" baseline="0" dirty="0"/>
              <a:t>The rest is based on solving a real problem at work for generating C++ code for a legacy platform.</a:t>
            </a:r>
          </a:p>
          <a:p>
            <a:r>
              <a:rPr lang="en-US" baseline="0" dirty="0"/>
              <a:t>Brief definition of parsers, grammars, and parser generators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5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encounter little languages and parsers for them everywhere, xml, </a:t>
            </a:r>
            <a:r>
              <a:rPr lang="en-US" baseline="0" dirty="0" err="1"/>
              <a:t>json</a:t>
            </a:r>
            <a:r>
              <a:rPr lang="en-US" baseline="0" dirty="0"/>
              <a:t>, csv, </a:t>
            </a:r>
            <a:r>
              <a:rPr lang="en-US" baseline="0" dirty="0" err="1"/>
              <a:t>ini</a:t>
            </a:r>
            <a:r>
              <a:rPr lang="en-US" baseline="0" dirty="0"/>
              <a:t>, </a:t>
            </a:r>
            <a:r>
              <a:rPr lang="en-US" baseline="0" dirty="0" err="1"/>
              <a:t>edn</a:t>
            </a:r>
            <a:r>
              <a:rPr lang="en-US" baseline="0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encounters parsers in every</a:t>
            </a:r>
            <a:r>
              <a:rPr lang="en-US" baseline="0" dirty="0"/>
              <a:t> day programming.</a:t>
            </a:r>
          </a:p>
          <a:p>
            <a:r>
              <a:rPr lang="en-US" baseline="0" dirty="0" err="1"/>
              <a:t>json</a:t>
            </a:r>
            <a:r>
              <a:rPr lang="en-US" baseline="0" dirty="0"/>
              <a:t>, xml, csv, </a:t>
            </a:r>
            <a:r>
              <a:rPr lang="en-US" baseline="0" dirty="0" err="1"/>
              <a:t>ini</a:t>
            </a:r>
            <a:r>
              <a:rPr lang="en-US" baseline="0" dirty="0"/>
              <a:t> files, etc.</a:t>
            </a:r>
          </a:p>
          <a:p>
            <a:r>
              <a:rPr lang="en-US" baseline="0" dirty="0"/>
              <a:t>Every language we use on a regular basis has one or more parsers.</a:t>
            </a:r>
          </a:p>
          <a:p>
            <a:r>
              <a:rPr lang="en-US" baseline="0" dirty="0"/>
              <a:t>The </a:t>
            </a:r>
            <a:r>
              <a:rPr lang="en-US" baseline="0" dirty="0" err="1"/>
              <a:t>Clojure</a:t>
            </a:r>
            <a:r>
              <a:rPr lang="en-US" baseline="0" dirty="0"/>
              <a:t> reader is a parser that read </a:t>
            </a:r>
            <a:r>
              <a:rPr lang="en-US" baseline="0" dirty="0" err="1"/>
              <a:t>Clojure</a:t>
            </a:r>
            <a:r>
              <a:rPr lang="en-US" baseline="0" dirty="0"/>
              <a:t> forms and produces a data structure that is then passed to the compiler/evaluator.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</a:t>
            </a:r>
            <a:r>
              <a:rPr lang="en-US" baseline="0" dirty="0"/>
              <a:t> grammars as the rules that determine if a given text/string/program has a valid syntax for the language.</a:t>
            </a:r>
          </a:p>
          <a:p>
            <a:r>
              <a:rPr lang="en-US" baseline="0" dirty="0"/>
              <a:t>The grammar determines the valid combinations of symbols, keywords, constants, numbers, etc.</a:t>
            </a:r>
            <a:endParaRPr lang="en-US" dirty="0"/>
          </a:p>
          <a:p>
            <a:r>
              <a:rPr lang="en-US" dirty="0"/>
              <a:t>EBNF</a:t>
            </a:r>
            <a:r>
              <a:rPr lang="en-US" baseline="0" dirty="0"/>
              <a:t> and ABNF variations.  We will use EBNF in this talk.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Parser generators</a:t>
            </a:r>
            <a:r>
              <a:rPr lang="en-US" baseline="0" dirty="0"/>
              <a:t> have been around for while</a:t>
            </a:r>
          </a:p>
          <a:p>
            <a:r>
              <a:rPr lang="en-US" baseline="0" dirty="0"/>
              <a:t>Parser </a:t>
            </a:r>
            <a:r>
              <a:rPr lang="en-US" baseline="0" dirty="0" err="1"/>
              <a:t>combinators</a:t>
            </a:r>
            <a:r>
              <a:rPr lang="en-US" baseline="0" dirty="0"/>
              <a:t> is another popular approach in functional languages to create a parser a as a composition of functions that consume the chars/tokens from the input and build he abstract syntax tree along the way.  You can write parsers with </a:t>
            </a:r>
            <a:r>
              <a:rPr lang="en-US" baseline="0" dirty="0" err="1"/>
              <a:t>combinators</a:t>
            </a:r>
            <a:r>
              <a:rPr lang="en-US" baseline="0" dirty="0"/>
              <a:t> as a culmination of understanding monads which is definitely out of scope from this talk!</a:t>
            </a:r>
          </a:p>
          <a:p>
            <a:r>
              <a:rPr lang="en-US" baseline="0" dirty="0"/>
              <a:t>Why no go with Java and ANTLR </a:t>
            </a:r>
            <a:r>
              <a:rPr lang="en-US" baseline="0" dirty="0" err="1"/>
              <a:t>wihch</a:t>
            </a:r>
            <a:r>
              <a:rPr lang="en-US" baseline="0" dirty="0"/>
              <a:t> are definitely more popular?  To create some angst and irritation in the corporation and use something different.</a:t>
            </a:r>
          </a:p>
          <a:p>
            <a:r>
              <a:rPr lang="en-US" baseline="0" dirty="0"/>
              <a:t>Being able to test stuff on the REPL is very </a:t>
            </a:r>
            <a:r>
              <a:rPr lang="en-US" baseline="0" dirty="0" err="1"/>
              <a:t>very</a:t>
            </a:r>
            <a:r>
              <a:rPr lang="en-US" baseline="0" dirty="0"/>
              <a:t> useful.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in most languages and platforms there are built-in</a:t>
            </a:r>
            <a:r>
              <a:rPr lang="en-US" baseline="0" dirty="0"/>
              <a:t> parsers for common text encodings and syntaxes.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Show some code from (ns </a:t>
            </a:r>
            <a:r>
              <a:rPr lang="en-US" baseline="0" dirty="0" err="1"/>
              <a:t>stlclj.simple</a:t>
            </a:r>
            <a:r>
              <a:rPr lang="en-US" baseline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Highlight the concept of going from (structured) text to a data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5C28C-514E-4311-9AA8-A6BEA9B1FA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2E043-5B65-4851-97B9-AB403C439419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5E4F-6511-47F9-AE17-09E6BD50FA39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9C3-9B29-4C67-95F6-B9AF0E8532D5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865B-41BE-4462-A393-D5B986ED1CEC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350-8998-4851-8E25-D7C1A2523B7A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6887-CECC-4696-B7F8-5D0D3AE07282}" type="datetime1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E239-605B-4838-9181-3C6426CACB2C}" type="datetime1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CE1D-8A9F-4D46-8D55-B7395ABC3C89}" type="datetime1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0E38-0396-41F1-8E24-B9ED0C532F2E}" type="datetime1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B42A-4B0A-4994-9B58-6DA883D8B729}" type="datetime1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BD5-67CC-4D20-B2EE-7B9F8DD38153}" type="datetime1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9F85D-02FA-4CA3-ACB4-DBBB3808F732}" type="datetime1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46CB-0586-4676-9859-CC56B26CB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rogrammers.stackexchange.com/q/17824" TargetMode="External"/><Relationship Id="rId3" Type="http://schemas.openxmlformats.org/officeDocument/2006/relationships/hyperlink" Target="https://xkcd.com/1171/" TargetMode="External"/><Relationship Id="rId7" Type="http://schemas.openxmlformats.org/officeDocument/2006/relationships/hyperlink" Target="http://gigasquidsoftware.com/blog/2013/05/01/growing-a-language-with-clojure-and-instapars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2AUW6psVcE" TargetMode="External"/><Relationship Id="rId5" Type="http://schemas.openxmlformats.org/officeDocument/2006/relationships/hyperlink" Target="https://github.com/Engelberg/instaparse" TargetMode="External"/><Relationship Id="rId10" Type="http://schemas.openxmlformats.org/officeDocument/2006/relationships/hyperlink" Target="https://data-sorcery.org/2010/12/29/hammock-driven-dev/" TargetMode="External"/><Relationship Id="rId4" Type="http://schemas.openxmlformats.org/officeDocument/2006/relationships/hyperlink" Target="https://www.cs.rochester.edu/~nelson/courses/csc_173/grammars/cfg.html" TargetMode="External"/><Relationship Id="rId9" Type="http://schemas.openxmlformats.org/officeDocument/2006/relationships/hyperlink" Target="https://youtu.be/f84n5oFoZBc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fy.tw/6o0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Parsing text in </a:t>
            </a:r>
            <a:r>
              <a:rPr lang="en-US" dirty="0" err="1"/>
              <a:t>Clojure</a:t>
            </a:r>
            <a:r>
              <a:rPr lang="en-US" dirty="0"/>
              <a:t> and then doing something (useful) with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710019"/>
            <a:ext cx="2838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Martin Bertolino – July 2016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2" descr="http://verse.aasemoon.com/images/5/51/Clojur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14" y="3746614"/>
            <a:ext cx="2373086" cy="23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4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 to define records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10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838200" y="2109505"/>
            <a:ext cx="1186543" cy="74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2096295"/>
            <a:ext cx="1186543" cy="7402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Block</a:t>
            </a:r>
          </a:p>
        </p:txBody>
      </p:sp>
      <p:sp>
        <p:nvSpPr>
          <p:cNvPr id="6" name="Oval 5"/>
          <p:cNvSpPr/>
          <p:nvPr/>
        </p:nvSpPr>
        <p:spPr>
          <a:xfrm>
            <a:off x="4648200" y="1905001"/>
            <a:ext cx="500743" cy="4090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Oval 6"/>
          <p:cNvSpPr/>
          <p:nvPr/>
        </p:nvSpPr>
        <p:spPr>
          <a:xfrm>
            <a:off x="4648200" y="2376999"/>
            <a:ext cx="500743" cy="4090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Oval 7"/>
          <p:cNvSpPr/>
          <p:nvPr/>
        </p:nvSpPr>
        <p:spPr>
          <a:xfrm>
            <a:off x="4648200" y="2849564"/>
            <a:ext cx="500743" cy="4090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2024743" y="2466409"/>
            <a:ext cx="718457" cy="1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>
          <a:xfrm flipV="1">
            <a:off x="3929743" y="2109505"/>
            <a:ext cx="718457" cy="35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2"/>
          </p:cNvCxnSpPr>
          <p:nvPr/>
        </p:nvCxnSpPr>
        <p:spPr>
          <a:xfrm>
            <a:off x="3929743" y="2466409"/>
            <a:ext cx="718457" cy="11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2"/>
          </p:cNvCxnSpPr>
          <p:nvPr/>
        </p:nvCxnSpPr>
        <p:spPr>
          <a:xfrm>
            <a:off x="3929743" y="2466409"/>
            <a:ext cx="718457" cy="58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648200" y="3322129"/>
            <a:ext cx="500743" cy="4090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Oval 17"/>
          <p:cNvSpPr/>
          <p:nvPr/>
        </p:nvSpPr>
        <p:spPr>
          <a:xfrm>
            <a:off x="4648200" y="3796113"/>
            <a:ext cx="500743" cy="4090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0" name="Straight Arrow Connector 19"/>
          <p:cNvCxnSpPr>
            <a:stCxn id="5" idx="3"/>
            <a:endCxn id="17" idx="2"/>
          </p:cNvCxnSpPr>
          <p:nvPr/>
        </p:nvCxnSpPr>
        <p:spPr>
          <a:xfrm>
            <a:off x="3929743" y="2466409"/>
            <a:ext cx="718457" cy="106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8" idx="2"/>
          </p:cNvCxnSpPr>
          <p:nvPr/>
        </p:nvCxnSpPr>
        <p:spPr>
          <a:xfrm>
            <a:off x="3929743" y="2466409"/>
            <a:ext cx="718457" cy="153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096000" y="2136294"/>
            <a:ext cx="1186543" cy="7402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Block</a:t>
            </a:r>
          </a:p>
        </p:txBody>
      </p:sp>
      <p:sp>
        <p:nvSpPr>
          <p:cNvPr id="24" name="Oval 23"/>
          <p:cNvSpPr/>
          <p:nvPr/>
        </p:nvSpPr>
        <p:spPr>
          <a:xfrm>
            <a:off x="8109857" y="1931790"/>
            <a:ext cx="500743" cy="4090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5" name="Oval 24"/>
          <p:cNvSpPr/>
          <p:nvPr/>
        </p:nvSpPr>
        <p:spPr>
          <a:xfrm>
            <a:off x="8109857" y="2403788"/>
            <a:ext cx="500743" cy="4090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6" name="Oval 25"/>
          <p:cNvSpPr/>
          <p:nvPr/>
        </p:nvSpPr>
        <p:spPr>
          <a:xfrm>
            <a:off x="8109857" y="2876353"/>
            <a:ext cx="500743" cy="4090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28" name="Straight Arrow Connector 27"/>
          <p:cNvCxnSpPr>
            <a:stCxn id="17" idx="6"/>
            <a:endCxn id="23" idx="1"/>
          </p:cNvCxnSpPr>
          <p:nvPr/>
        </p:nvCxnSpPr>
        <p:spPr>
          <a:xfrm flipV="1">
            <a:off x="5148943" y="2506408"/>
            <a:ext cx="947057" cy="102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24" idx="2"/>
          </p:cNvCxnSpPr>
          <p:nvPr/>
        </p:nvCxnSpPr>
        <p:spPr>
          <a:xfrm flipV="1">
            <a:off x="7282543" y="2136294"/>
            <a:ext cx="827314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25" idx="2"/>
          </p:cNvCxnSpPr>
          <p:nvPr/>
        </p:nvCxnSpPr>
        <p:spPr>
          <a:xfrm>
            <a:off x="7282543" y="2506408"/>
            <a:ext cx="827314" cy="1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  <a:endCxn id="26" idx="2"/>
          </p:cNvCxnSpPr>
          <p:nvPr/>
        </p:nvCxnSpPr>
        <p:spPr>
          <a:xfrm>
            <a:off x="7282543" y="2506408"/>
            <a:ext cx="827314" cy="57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096000" y="4000617"/>
            <a:ext cx="1186543" cy="7402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Block</a:t>
            </a:r>
          </a:p>
        </p:txBody>
      </p:sp>
      <p:sp>
        <p:nvSpPr>
          <p:cNvPr id="37" name="Oval 36"/>
          <p:cNvSpPr/>
          <p:nvPr/>
        </p:nvSpPr>
        <p:spPr>
          <a:xfrm>
            <a:off x="8109857" y="3796113"/>
            <a:ext cx="500743" cy="4090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8" name="Oval 37"/>
          <p:cNvSpPr/>
          <p:nvPr/>
        </p:nvSpPr>
        <p:spPr>
          <a:xfrm>
            <a:off x="8109857" y="4268111"/>
            <a:ext cx="500743" cy="4090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9" name="Oval 38"/>
          <p:cNvSpPr/>
          <p:nvPr/>
        </p:nvSpPr>
        <p:spPr>
          <a:xfrm>
            <a:off x="8109857" y="4740676"/>
            <a:ext cx="500743" cy="4090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40" name="Straight Arrow Connector 39"/>
          <p:cNvCxnSpPr>
            <a:stCxn id="36" idx="3"/>
            <a:endCxn id="37" idx="2"/>
          </p:cNvCxnSpPr>
          <p:nvPr/>
        </p:nvCxnSpPr>
        <p:spPr>
          <a:xfrm flipV="1">
            <a:off x="7282543" y="4000617"/>
            <a:ext cx="827314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38" idx="2"/>
          </p:cNvCxnSpPr>
          <p:nvPr/>
        </p:nvCxnSpPr>
        <p:spPr>
          <a:xfrm>
            <a:off x="7282543" y="4370731"/>
            <a:ext cx="827314" cy="1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39" idx="2"/>
          </p:cNvCxnSpPr>
          <p:nvPr/>
        </p:nvCxnSpPr>
        <p:spPr>
          <a:xfrm>
            <a:off x="7282543" y="4370731"/>
            <a:ext cx="827314" cy="57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6"/>
            <a:endCxn id="36" idx="1"/>
          </p:cNvCxnSpPr>
          <p:nvPr/>
        </p:nvCxnSpPr>
        <p:spPr>
          <a:xfrm>
            <a:off x="5148943" y="4000617"/>
            <a:ext cx="947057" cy="37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109856" y="5248870"/>
            <a:ext cx="500743" cy="4090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7" name="Straight Arrow Connector 46"/>
          <p:cNvCxnSpPr>
            <a:stCxn id="36" idx="3"/>
            <a:endCxn id="45" idx="2"/>
          </p:cNvCxnSpPr>
          <p:nvPr/>
        </p:nvCxnSpPr>
        <p:spPr>
          <a:xfrm>
            <a:off x="7282543" y="4370731"/>
            <a:ext cx="827313" cy="108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9437912" y="5083260"/>
            <a:ext cx="1186543" cy="7402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Block…</a:t>
            </a:r>
          </a:p>
        </p:txBody>
      </p:sp>
      <p:cxnSp>
        <p:nvCxnSpPr>
          <p:cNvPr id="51" name="Straight Arrow Connector 50"/>
          <p:cNvCxnSpPr>
            <a:stCxn id="45" idx="6"/>
            <a:endCxn id="49" idx="1"/>
          </p:cNvCxnSpPr>
          <p:nvPr/>
        </p:nvCxnSpPr>
        <p:spPr>
          <a:xfrm>
            <a:off x="8610599" y="5453374"/>
            <a:ext cx="827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1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hand coded parser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7F46CB-0586-4676-9859-CC56B26CBEE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396642" cy="40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6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46CB-0586-4676-9859-CC56B26CBEE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2629354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Demo: 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stlclj.hcp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823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context-free grammars were as easy to use as regular expressions?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22424"/>
            <a:ext cx="9521952" cy="1890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685" y="4132052"/>
            <a:ext cx="6154116" cy="20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6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38"/>
            <a:ext cx="10515600" cy="61236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(* production rules *)</a:t>
            </a:r>
          </a:p>
          <a:p>
            <a:pPr marL="0" indent="0">
              <a:buNone/>
            </a:pPr>
            <a:r>
              <a:rPr lang="en-US" dirty="0"/>
              <a:t>record = root-record blocks comments</a:t>
            </a:r>
          </a:p>
          <a:p>
            <a:pPr marL="0" indent="0">
              <a:buNone/>
            </a:pPr>
            <a:r>
              <a:rPr lang="en-US" dirty="0"/>
              <a:t>root-record = comments "r" "|" name </a:t>
            </a:r>
            <a:r>
              <a:rPr lang="en-US" dirty="0" err="1"/>
              <a:t>eol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blocks = block*</a:t>
            </a:r>
          </a:p>
          <a:p>
            <a:pPr marL="0" indent="0">
              <a:buNone/>
            </a:pPr>
            <a:r>
              <a:rPr lang="en-US" dirty="0"/>
              <a:t>block = comments "b" "|" name </a:t>
            </a:r>
            <a:r>
              <a:rPr lang="en-US" dirty="0" err="1"/>
              <a:t>eol</a:t>
            </a:r>
            <a:r>
              <a:rPr lang="en-US" dirty="0"/>
              <a:t> values iterators</a:t>
            </a:r>
          </a:p>
          <a:p>
            <a:pPr marL="0" indent="0">
              <a:buNone/>
            </a:pPr>
            <a:r>
              <a:rPr lang="en-US" dirty="0"/>
              <a:t>values = value*</a:t>
            </a:r>
          </a:p>
          <a:p>
            <a:pPr marL="0" indent="0">
              <a:buNone/>
            </a:pPr>
            <a:r>
              <a:rPr lang="en-US" dirty="0"/>
              <a:t>value = comments "v" "|" name </a:t>
            </a:r>
            <a:r>
              <a:rPr lang="en-US" dirty="0" err="1"/>
              <a:t>eol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iterators = iterator*</a:t>
            </a:r>
          </a:p>
          <a:p>
            <a:pPr marL="0" indent="0">
              <a:buNone/>
            </a:pPr>
            <a:r>
              <a:rPr lang="en-US" dirty="0"/>
              <a:t>iterator = comments "I" "|" name </a:t>
            </a:r>
            <a:r>
              <a:rPr lang="en-US" dirty="0" err="1"/>
              <a:t>eol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comments = comment*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(* terminal symbols *)</a:t>
            </a:r>
          </a:p>
          <a:p>
            <a:pPr marL="0" indent="0">
              <a:buNone/>
            </a:pPr>
            <a:r>
              <a:rPr lang="en-US" dirty="0"/>
              <a:t>comment = "##" comment-text </a:t>
            </a:r>
            <a:r>
              <a:rPr lang="en-US" dirty="0" err="1"/>
              <a:t>eol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comment-text = #"[^\r\n]*"</a:t>
            </a:r>
          </a:p>
          <a:p>
            <a:pPr marL="0" indent="0">
              <a:buNone/>
            </a:pPr>
            <a:r>
              <a:rPr lang="en-US" dirty="0"/>
              <a:t>name = #"[a-</a:t>
            </a:r>
            <a:r>
              <a:rPr lang="en-US" dirty="0" err="1"/>
              <a:t>zA</a:t>
            </a:r>
            <a:r>
              <a:rPr lang="en-US" dirty="0"/>
              <a:t>-Z][0-9a-zA-Z\+-_]*"</a:t>
            </a:r>
          </a:p>
          <a:p>
            <a:pPr marL="0" indent="0">
              <a:buNone/>
            </a:pPr>
            <a:r>
              <a:rPr lang="en-US" dirty="0" err="1"/>
              <a:t>eol</a:t>
            </a:r>
            <a:r>
              <a:rPr lang="en-US" dirty="0"/>
              <a:t> = #"[\r\n]+"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46CB-0586-4676-9859-CC56B26CBEE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2629354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Demo: 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stlclj.insta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727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custom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rules – C++ code that combines a record coming from the factory (input) and a persisted (repository) record</a:t>
            </a:r>
          </a:p>
          <a:p>
            <a:r>
              <a:rPr lang="en-US" dirty="0"/>
              <a:t>Observational data model – never lose any data</a:t>
            </a:r>
          </a:p>
          <a:p>
            <a:pPr lvl="1"/>
            <a:r>
              <a:rPr lang="en-US" dirty="0"/>
              <a:t>Think persistent data structures and/or </a:t>
            </a:r>
            <a:r>
              <a:rPr lang="en-US" dirty="0" err="1"/>
              <a:t>Datomic</a:t>
            </a:r>
            <a:endParaRPr lang="en-US" dirty="0"/>
          </a:p>
          <a:p>
            <a:r>
              <a:rPr lang="en-US" dirty="0"/>
              <a:t>Legacy platform implemented in C++</a:t>
            </a:r>
          </a:p>
          <a:p>
            <a:r>
              <a:rPr lang="en-US" dirty="0"/>
              <a:t>C++ code generator based on </a:t>
            </a:r>
            <a:r>
              <a:rPr lang="en-US" dirty="0" err="1"/>
              <a:t>instaparse</a:t>
            </a:r>
            <a:endParaRPr lang="en-US" dirty="0"/>
          </a:p>
          <a:p>
            <a:pPr lvl="1"/>
            <a:r>
              <a:rPr lang="en-US" dirty="0"/>
              <a:t>Data architecture annotations to guide code generation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1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411755"/>
            <a:ext cx="5436905" cy="5944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304" y="491880"/>
            <a:ext cx="7171496" cy="578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2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46CB-0586-4676-9859-CC56B26CBEEA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2629354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Demo: 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stlclj.cepcda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67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manually written code is not always the answer!</a:t>
            </a:r>
          </a:p>
          <a:p>
            <a:pPr lvl="1"/>
            <a:r>
              <a:rPr lang="en-US" dirty="0"/>
              <a:t>Think if there are better ways to solve a given problems</a:t>
            </a:r>
          </a:p>
          <a:p>
            <a:pPr lvl="1"/>
            <a:r>
              <a:rPr lang="en-US" dirty="0"/>
              <a:t>Think if there are better tools to solve your problem</a:t>
            </a:r>
          </a:p>
          <a:p>
            <a:r>
              <a:rPr lang="en-US" dirty="0"/>
              <a:t>Multiple sources of truth are problematic</a:t>
            </a:r>
          </a:p>
          <a:p>
            <a:pPr lvl="1"/>
            <a:r>
              <a:rPr lang="en-US" dirty="0"/>
              <a:t>They will get out of synch</a:t>
            </a:r>
          </a:p>
          <a:p>
            <a:r>
              <a:rPr lang="en-US" dirty="0"/>
              <a:t>Consider designing/using domain specific languages (DSLs) to future proof the functionality related to your business</a:t>
            </a:r>
          </a:p>
          <a:p>
            <a:pPr lvl="1"/>
            <a:r>
              <a:rPr lang="en-US" dirty="0"/>
              <a:t>Ease the move from legacy platforms to newer ones</a:t>
            </a:r>
          </a:p>
          <a:p>
            <a:r>
              <a:rPr lang="en-US" dirty="0"/>
              <a:t>New code generated approach cuts down development time from 6+ months to ~6 weeks</a:t>
            </a:r>
          </a:p>
          <a:p>
            <a:pPr lvl="1"/>
            <a:r>
              <a:rPr lang="en-US" dirty="0"/>
              <a:t>Initial code generator and generic/refactored combine rules took 6 weeks to develop by 2 people…with a considerable amount of hammock time!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 descr="http://incanter.org/images/misc/hammock-driven-de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98" y="365125"/>
            <a:ext cx="3251278" cy="243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Baseline on parsers and parsing, grammars, parser generators</a:t>
            </a:r>
          </a:p>
          <a:p>
            <a:r>
              <a:rPr lang="en-US" dirty="0"/>
              <a:t>Demo some </a:t>
            </a:r>
            <a:r>
              <a:rPr lang="en-US" dirty="0" err="1"/>
              <a:t>Clojure</a:t>
            </a:r>
            <a:r>
              <a:rPr lang="en-US" dirty="0"/>
              <a:t> code for parsing text</a:t>
            </a:r>
          </a:p>
          <a:p>
            <a:r>
              <a:rPr lang="en-US" dirty="0"/>
              <a:t>Show a real world use case with considerable development improvements…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6+ months of development time down 6 weeks and decreasing.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Minimize development errors due to diverging sources of truth.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33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attributions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XKCD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https://xkcd.com/1171/</a:t>
            </a:r>
            <a:endParaRPr lang="en-US" dirty="0"/>
          </a:p>
          <a:p>
            <a:r>
              <a:rPr lang="en-US" dirty="0"/>
              <a:t>Context Free Grammars</a:t>
            </a:r>
          </a:p>
          <a:p>
            <a:pPr lvl="1"/>
            <a:r>
              <a:rPr lang="en-US" dirty="0">
                <a:hlinkClick r:id="rId4"/>
              </a:rPr>
              <a:t>https://www.cs.rochester.edu/~nelson/courses/csc_173/grammars/cfg.html</a:t>
            </a:r>
            <a:endParaRPr lang="en-US" dirty="0"/>
          </a:p>
          <a:p>
            <a:r>
              <a:rPr lang="en-US" dirty="0" err="1"/>
              <a:t>Instaparse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https://github.com/Engelberg/instaparse</a:t>
            </a:r>
            <a:r>
              <a:rPr lang="en-US" dirty="0"/>
              <a:t> </a:t>
            </a:r>
          </a:p>
          <a:p>
            <a:r>
              <a:rPr lang="en-US" dirty="0" err="1"/>
              <a:t>Instaparse</a:t>
            </a:r>
            <a:r>
              <a:rPr lang="en-US" dirty="0"/>
              <a:t> Presentation from </a:t>
            </a:r>
            <a:r>
              <a:rPr lang="en-US" dirty="0" err="1"/>
              <a:t>Clojure</a:t>
            </a:r>
            <a:r>
              <a:rPr lang="en-US" dirty="0"/>
              <a:t> West 2014</a:t>
            </a:r>
          </a:p>
          <a:p>
            <a:pPr lvl="1"/>
            <a:r>
              <a:rPr lang="en-US" dirty="0">
                <a:hlinkClick r:id="rId6"/>
              </a:rPr>
              <a:t>https://youtu.be/b2AUW6psVcE</a:t>
            </a:r>
            <a:endParaRPr lang="en-US" dirty="0"/>
          </a:p>
          <a:p>
            <a:r>
              <a:rPr lang="en-US" dirty="0"/>
              <a:t>Growing a Language With </a:t>
            </a:r>
            <a:r>
              <a:rPr lang="en-US" dirty="0" err="1"/>
              <a:t>Clojure</a:t>
            </a:r>
            <a:r>
              <a:rPr lang="en-US" dirty="0"/>
              <a:t> and </a:t>
            </a:r>
            <a:r>
              <a:rPr lang="en-US" dirty="0" err="1"/>
              <a:t>Instaparse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http://gigasquidsoftware.com/blog/2013/05/01/growing-a-language-with-clojure-and-instaparse/</a:t>
            </a:r>
            <a:endParaRPr lang="en-US" dirty="0"/>
          </a:p>
          <a:p>
            <a:r>
              <a:rPr lang="en-US" dirty="0"/>
              <a:t>Should I use a parser generator or should I roll my own custom </a:t>
            </a:r>
            <a:r>
              <a:rPr lang="en-US" dirty="0" err="1"/>
              <a:t>lexer</a:t>
            </a:r>
            <a:r>
              <a:rPr lang="en-US" dirty="0"/>
              <a:t> and parser code?</a:t>
            </a:r>
          </a:p>
          <a:p>
            <a:pPr lvl="1"/>
            <a:r>
              <a:rPr lang="en-US" dirty="0">
                <a:hlinkClick r:id="rId8"/>
              </a:rPr>
              <a:t>http://programmers.stackexchange.com/q/17824</a:t>
            </a:r>
            <a:endParaRPr lang="en-US" dirty="0"/>
          </a:p>
          <a:p>
            <a:r>
              <a:rPr lang="en-US" dirty="0"/>
              <a:t>Hammock Driven Development - Rich Hickey</a:t>
            </a:r>
          </a:p>
          <a:p>
            <a:pPr lvl="1"/>
            <a:r>
              <a:rPr lang="en-US" dirty="0">
                <a:hlinkClick r:id="rId9"/>
              </a:rPr>
              <a:t>https://youtu.be/f84n5oFoZBc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https://data-sorcery.org/2010/12/29/hammock-driven-dev/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76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0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Terminal symbols</a:t>
            </a:r>
          </a:p>
          <a:p>
            <a:pPr lvl="1"/>
            <a:r>
              <a:rPr lang="en-US" dirty="0"/>
              <a:t>Numbers, strings, names, symbols, whitespace, newlines, comments, etc.</a:t>
            </a:r>
          </a:p>
          <a:p>
            <a:r>
              <a:rPr lang="en-US" dirty="0"/>
              <a:t>Production rules</a:t>
            </a:r>
          </a:p>
          <a:p>
            <a:pPr lvl="1"/>
            <a:r>
              <a:rPr lang="en-US" dirty="0"/>
              <a:t>Restrictions on how other rules and terminal symbols can be combined in a legal sequence</a:t>
            </a:r>
          </a:p>
          <a:p>
            <a:r>
              <a:rPr lang="en-US" dirty="0"/>
              <a:t>A starting production rule – usually, but not necessarily, denoted as S</a:t>
            </a:r>
          </a:p>
          <a:p>
            <a:r>
              <a:rPr lang="en-US" dirty="0"/>
              <a:t>Alternation </a:t>
            </a:r>
            <a:r>
              <a:rPr lang="en-US" dirty="0">
                <a:sym typeface="Wingdings" panose="05000000000000000000" pitchFamily="2" charset="2"/>
              </a:rPr>
              <a:t>– A | 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and B could be terminal symbols or other production rules</a:t>
            </a:r>
          </a:p>
          <a:p>
            <a:r>
              <a:rPr lang="en-US" dirty="0">
                <a:sym typeface="Wingdings" panose="05000000000000000000" pitchFamily="2" charset="2"/>
              </a:rPr>
              <a:t>Concatenation A 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and B could be terminal symbols or other production rules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EBNF Syntax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752886"/>
              </p:ext>
            </p:extLst>
          </p:nvPr>
        </p:nvGraphicFramePr>
        <p:xfrm>
          <a:off x="2641075" y="1690688"/>
          <a:ext cx="6909849" cy="4414288"/>
        </p:xfrm>
        <a:graphic>
          <a:graphicData uri="http://schemas.openxmlformats.org/drawingml/2006/table">
            <a:tbl>
              <a:tblPr/>
              <a:tblGrid>
                <a:gridCol w="2303283">
                  <a:extLst>
                    <a:ext uri="{9D8B030D-6E8A-4147-A177-3AD203B41FA5}">
                      <a16:colId xmlns:a16="http://schemas.microsoft.com/office/drawing/2014/main" val="4229040063"/>
                    </a:ext>
                  </a:extLst>
                </a:gridCol>
                <a:gridCol w="2303283">
                  <a:extLst>
                    <a:ext uri="{9D8B030D-6E8A-4147-A177-3AD203B41FA5}">
                      <a16:colId xmlns:a16="http://schemas.microsoft.com/office/drawing/2014/main" val="967335909"/>
                    </a:ext>
                  </a:extLst>
                </a:gridCol>
                <a:gridCol w="2303283">
                  <a:extLst>
                    <a:ext uri="{9D8B030D-6E8A-4147-A177-3AD203B41FA5}">
                      <a16:colId xmlns:a16="http://schemas.microsoft.com/office/drawing/2014/main" val="484980406"/>
                    </a:ext>
                  </a:extLst>
                </a:gridCol>
              </a:tblGrid>
              <a:tr h="317480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Category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Notations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Example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7240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Rule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: := ::= =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 = A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87165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End of rule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; . (optional)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 = A;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25387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Alternation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|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| B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20665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Concatenation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whitespace or ,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 B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62179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Grouping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()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(A | B) C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16857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Optional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? []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A? [A]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0326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One or more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+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A+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39790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Zero or more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* {}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A* {A}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72379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String terminal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"" ''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'a' "a"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71904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Regex terminal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#"" #''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#'a' #"a"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23044"/>
                  </a:ext>
                </a:extLst>
              </a:tr>
              <a:tr h="541583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Epsilon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500">
                          <a:effectLst/>
                        </a:rPr>
                        <a:t>Epsilon epsilon EPSILON eps ε "" ''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 = 'a' S | Epsilon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641157"/>
                  </a:ext>
                </a:extLst>
              </a:tr>
              <a:tr h="31748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(* *)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(* This is a comment *)</a:t>
                      </a:r>
                    </a:p>
                  </a:txBody>
                  <a:tcPr marL="101158" marR="10115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65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53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language to define record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Records have one root block/segment</a:t>
            </a:r>
          </a:p>
          <a:p>
            <a:r>
              <a:rPr lang="en-US" dirty="0"/>
              <a:t>A block/segment can have (scalar) values</a:t>
            </a:r>
          </a:p>
          <a:p>
            <a:r>
              <a:rPr lang="en-US" dirty="0"/>
              <a:t>A block/segment can have iterators which are references to other block definitions for its structure</a:t>
            </a:r>
          </a:p>
          <a:p>
            <a:r>
              <a:rPr lang="en-US" dirty="0"/>
              <a:t>Record</a:t>
            </a:r>
          </a:p>
          <a:p>
            <a:pPr lvl="1"/>
            <a:r>
              <a:rPr lang="en-US" dirty="0"/>
              <a:t>Block/segment</a:t>
            </a:r>
          </a:p>
          <a:p>
            <a:pPr lvl="2"/>
            <a:r>
              <a:rPr lang="en-US" dirty="0"/>
              <a:t>Values</a:t>
            </a:r>
          </a:p>
          <a:p>
            <a:pPr lvl="2"/>
            <a:r>
              <a:rPr lang="en-US" dirty="0"/>
              <a:t>Iterators</a:t>
            </a:r>
          </a:p>
          <a:p>
            <a:pPr lvl="1"/>
            <a:r>
              <a:rPr lang="en-US" dirty="0"/>
              <a:t>Block/segment</a:t>
            </a:r>
          </a:p>
          <a:p>
            <a:pPr lvl="2"/>
            <a:r>
              <a:rPr lang="en-US" dirty="0"/>
              <a:t>Values</a:t>
            </a:r>
          </a:p>
          <a:p>
            <a:pPr lvl="2"/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Parsers are everywhere</a:t>
            </a:r>
          </a:p>
          <a:p>
            <a:r>
              <a:rPr lang="en-US" dirty="0"/>
              <a:t>Parsers, grammars, parser generators</a:t>
            </a:r>
          </a:p>
          <a:p>
            <a:r>
              <a:rPr lang="en-US" dirty="0"/>
              <a:t>Simple every day (built-in) parsing in </a:t>
            </a:r>
            <a:r>
              <a:rPr lang="en-US" dirty="0" err="1"/>
              <a:t>Clojure</a:t>
            </a:r>
            <a:endParaRPr lang="en-US" dirty="0"/>
          </a:p>
          <a:p>
            <a:r>
              <a:rPr lang="en-US" dirty="0"/>
              <a:t>A simple language to define record structures</a:t>
            </a:r>
          </a:p>
          <a:p>
            <a:r>
              <a:rPr lang="en-US" dirty="0"/>
              <a:t>A hand coded parser in </a:t>
            </a:r>
            <a:r>
              <a:rPr lang="en-US" dirty="0" err="1"/>
              <a:t>Clojure</a:t>
            </a:r>
            <a:endParaRPr lang="en-US" dirty="0"/>
          </a:p>
          <a:p>
            <a:r>
              <a:rPr lang="en-US" dirty="0" err="1"/>
              <a:t>instaparse</a:t>
            </a:r>
            <a:endParaRPr lang="en-US" dirty="0"/>
          </a:p>
          <a:p>
            <a:r>
              <a:rPr lang="en-US" dirty="0"/>
              <a:t>EBNF for our simple language to define records</a:t>
            </a:r>
          </a:p>
          <a:p>
            <a:r>
              <a:rPr lang="en-US" dirty="0"/>
              <a:t>A more complex custom language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References and attributions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4686527"/>
            <a:ext cx="4743450" cy="1447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82" y="340179"/>
            <a:ext cx="4019550" cy="445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65" y="5127625"/>
            <a:ext cx="1838325" cy="1228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1057955"/>
            <a:ext cx="3886200" cy="48387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340179"/>
            <a:ext cx="45720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1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Parsers</a:t>
            </a:r>
            <a:r>
              <a:rPr lang="en-US" dirty="0"/>
              <a:t>, grammars, parser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parser is a function that takes text or a string as input and returns a data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parser: string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 data-structure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resulting data structure is sometimes referred to as an abstract syntax tree or AST.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4" y="4884729"/>
            <a:ext cx="4887686" cy="12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Parsers, </a:t>
            </a:r>
            <a:r>
              <a:rPr lang="en-US" b="1" dirty="0">
                <a:solidFill>
                  <a:srgbClr val="00B0F0"/>
                </a:solidFill>
              </a:rPr>
              <a:t>grammars</a:t>
            </a:r>
            <a:r>
              <a:rPr lang="en-US" dirty="0"/>
              <a:t>, parser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Free Grammars (CFGs) can be used to formally describe a language</a:t>
            </a:r>
          </a:p>
          <a:p>
            <a:r>
              <a:rPr lang="en-US" dirty="0"/>
              <a:t>They contain rules on what are the valid strings and structures of a given language</a:t>
            </a:r>
          </a:p>
          <a:p>
            <a:r>
              <a:rPr lang="en-US" dirty="0"/>
              <a:t>A popular notation for CFGs is Backus-Naur Form (BNF) and it variants</a:t>
            </a:r>
          </a:p>
          <a:p>
            <a:pPr lvl="1"/>
            <a:r>
              <a:rPr lang="en-US" dirty="0"/>
              <a:t>EBNF – Extended Backus-Naur Form </a:t>
            </a:r>
          </a:p>
          <a:p>
            <a:pPr lvl="1"/>
            <a:r>
              <a:rPr lang="en-US" dirty="0"/>
              <a:t>ABNF – Augmented Backus-Naur Form</a:t>
            </a:r>
          </a:p>
          <a:p>
            <a:r>
              <a:rPr lang="en-US" dirty="0"/>
              <a:t>More at </a:t>
            </a:r>
            <a:r>
              <a:rPr lang="en-US" dirty="0">
                <a:hlinkClick r:id="rId3"/>
              </a:rPr>
              <a:t>http://bfy.tw/6o06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056" y="4330553"/>
            <a:ext cx="4310743" cy="18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Parsers, grammars, </a:t>
            </a:r>
            <a:r>
              <a:rPr lang="en-US" b="1" dirty="0">
                <a:solidFill>
                  <a:srgbClr val="00B0F0"/>
                </a:solidFill>
              </a:rPr>
              <a:t>parser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parser generator is a function that takes a grammar of some sort as input and returns a parser.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parser-generator: grammar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 (string  data-structure)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They are also known as compiler-compilers or compiler-generators.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One of the original parser generator tools were Lex and </a:t>
            </a:r>
            <a:r>
              <a:rPr lang="en-US" dirty="0" err="1">
                <a:sym typeface="Wingdings" panose="05000000000000000000" pitchFamily="2" charset="2"/>
              </a:rPr>
              <a:t>Yacc</a:t>
            </a:r>
            <a:r>
              <a:rPr lang="en-US" dirty="0">
                <a:sym typeface="Wingdings" panose="05000000000000000000" pitchFamily="2" charset="2"/>
              </a:rPr>
              <a:t> that were part of the early Unix environments.  Flex and Bison are the GNU equivalents.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ANTLR is a popular JVM based parser generator that can then generate parsers for other languages and runtimes.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instaparse</a:t>
            </a:r>
            <a:r>
              <a:rPr lang="en-US" dirty="0">
                <a:sym typeface="Wingdings" panose="05000000000000000000" pitchFamily="2" charset="2"/>
              </a:rPr>
              <a:t> is the parser generator for </a:t>
            </a:r>
            <a:r>
              <a:rPr lang="en-US" dirty="0" err="1">
                <a:sym typeface="Wingdings" panose="05000000000000000000" pitchFamily="2" charset="2"/>
              </a:rPr>
              <a:t>Clojure</a:t>
            </a:r>
            <a:r>
              <a:rPr lang="en-US" dirty="0">
                <a:sym typeface="Wingdings" panose="05000000000000000000" pitchFamily="2" charset="2"/>
              </a:rPr>
              <a:t> (or the JVM) and the focus of this talk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0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every day (built-in) parsing in </a:t>
            </a:r>
            <a:r>
              <a:rPr lang="en-US" dirty="0" err="1"/>
              <a:t>Clojure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clojure.edn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edn</a:t>
            </a:r>
            <a:r>
              <a:rPr lang="en-US" dirty="0"/>
              <a:t>/read-string end-string)</a:t>
            </a:r>
          </a:p>
          <a:p>
            <a:r>
              <a:rPr lang="en-US" dirty="0" err="1"/>
              <a:t>clojure.data.json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/read-</a:t>
            </a:r>
            <a:r>
              <a:rPr lang="en-US" dirty="0" err="1"/>
              <a:t>str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-string)</a:t>
            </a:r>
          </a:p>
          <a:p>
            <a:r>
              <a:rPr lang="en-US" dirty="0"/>
              <a:t>clojure.data.xml</a:t>
            </a:r>
          </a:p>
          <a:p>
            <a:pPr lvl="1"/>
            <a:r>
              <a:rPr lang="en-US" dirty="0"/>
              <a:t>(xml/parse-</a:t>
            </a:r>
            <a:r>
              <a:rPr lang="en-US" dirty="0" err="1"/>
              <a:t>str</a:t>
            </a:r>
            <a:r>
              <a:rPr lang="en-US" dirty="0"/>
              <a:t> xml-string)</a:t>
            </a:r>
          </a:p>
          <a:p>
            <a:r>
              <a:rPr lang="en-US" dirty="0"/>
              <a:t>clojure.data.csv</a:t>
            </a:r>
          </a:p>
          <a:p>
            <a:pPr lvl="1"/>
            <a:r>
              <a:rPr lang="en-US" dirty="0"/>
              <a:t>(csv/read-csv csv-string)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46CB-0586-4676-9859-CC56B26CBEEA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2629354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Demo: </a:t>
            </a:r>
            <a:r>
              <a:rPr lang="en-US" sz="6000" dirty="0" err="1"/>
              <a:t>stlclj.simple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61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2192</Words>
  <Application>Microsoft Office PowerPoint</Application>
  <PresentationFormat>Widescreen</PresentationFormat>
  <Paragraphs>332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Parsing text in Clojure and then doing something (useful) with it</vt:lpstr>
      <vt:lpstr>Goals</vt:lpstr>
      <vt:lpstr>Outline</vt:lpstr>
      <vt:lpstr>PowerPoint Presentation</vt:lpstr>
      <vt:lpstr>Parsers, grammars, parser generators</vt:lpstr>
      <vt:lpstr>Parsers, grammars, parser generators</vt:lpstr>
      <vt:lpstr>Parsers, grammars, parser generators</vt:lpstr>
      <vt:lpstr>Simple every day (built-in) parsing in Clojure</vt:lpstr>
      <vt:lpstr>PowerPoint Presentation</vt:lpstr>
      <vt:lpstr>A simple language to define records</vt:lpstr>
      <vt:lpstr>A hand coded parser</vt:lpstr>
      <vt:lpstr>PowerPoint Presentation</vt:lpstr>
      <vt:lpstr>instaparse</vt:lpstr>
      <vt:lpstr>PowerPoint Presentation</vt:lpstr>
      <vt:lpstr>PowerPoint Presentation</vt:lpstr>
      <vt:lpstr>A more complex custom language</vt:lpstr>
      <vt:lpstr>PowerPoint Presentation</vt:lpstr>
      <vt:lpstr>PowerPoint Presentation</vt:lpstr>
      <vt:lpstr>Conclusions</vt:lpstr>
      <vt:lpstr>References and attributions</vt:lpstr>
      <vt:lpstr>Other stuff</vt:lpstr>
      <vt:lpstr>Context Free Grammars Concepts</vt:lpstr>
      <vt:lpstr>EBNF Syntax Guide</vt:lpstr>
      <vt:lpstr>A simple language to define record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code generator written in Clojure</dc:title>
  <dc:creator>Martin Bertolino</dc:creator>
  <cp:lastModifiedBy>Martin Bertolino</cp:lastModifiedBy>
  <cp:revision>217</cp:revision>
  <cp:lastPrinted>2016-07-17T22:29:14Z</cp:lastPrinted>
  <dcterms:created xsi:type="dcterms:W3CDTF">2016-07-09T15:48:38Z</dcterms:created>
  <dcterms:modified xsi:type="dcterms:W3CDTF">2016-07-24T19:51:42Z</dcterms:modified>
</cp:coreProperties>
</file>