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Average"/>
      <p:regular r:id="rId122"/>
    </p:embeddedFont>
    <p:embeddedFont>
      <p:font typeface="Oswald"/>
      <p:regular r:id="rId123"/>
      <p:bold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Oswald-bold.fntdata"/><Relationship Id="rId123" Type="http://schemas.openxmlformats.org/officeDocument/2006/relationships/font" Target="fonts/Oswald-regular.fntdata"/><Relationship Id="rId122" Type="http://schemas.openxmlformats.org/officeDocument/2006/relationships/font" Target="fonts/Average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ackage.haskell.org/package/base-4.11.1.0/docs/Data-Monoid.html" TargetMode="External"/><Relationship Id="rId4" Type="http://schemas.openxmlformats.org/officeDocument/2006/relationships/hyperlink" Target="http://hackage.haskell.org/package/base-4.11.1.0/docs/Data-Monoid.html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books.org/wiki/Haskell/Applicative_functor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tackoverflow.com/questions/27285918/applicatives-interchange-law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iki.haskell.org/Typeclassopedia#Laws_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iki.haskell.org/Monad_law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Monad Transformers for the Easily Confused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"associative, binary operations with an identity."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http://hackage.haskell.org/package/base-4.11.1.0/docs/Data-Monoid.html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myPrompt :: String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-&gt; IO String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myPrompt prompt = do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putStr prompt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result &lt;- getLine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return result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Shape 6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::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myPrompt "Name?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"Name: " ++ 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Does Not Typecheck!</a:t>
            </a:r>
            <a:endParaRPr/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::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myPrompt "Name?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"Name: " ++ 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a function that has this type signature: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 a -&gt; MaybeT IO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Monad m =&gt; 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-&gt; MaybeT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the function we want.</a:t>
            </a:r>
            <a:endParaRPr/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Monad m, Control.Monad.Trans.Class.MonadTrans t)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-&gt; 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SURPRISE! This is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Monad m, Control.Monad.Trans.Class.MonadTrans t)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-&gt; 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SURPRISE! This is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:: (Monad m, Control.Monad.Trans.Class.MonadTrans t) =&gt;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m a -&gt; t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Associative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Associative operatons mean that: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&lt;op&gt; (b &lt;op&gt; c)) == ((a &lt;op&gt; b) &lt;op&gt; 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typechecks now!</a:t>
            </a:r>
            <a:endParaRPr/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::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lift $ myPrompt "Name?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"Name: " ++ 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few more.</a:t>
            </a:r>
            <a:endParaRPr/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getNumber ::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getNumber str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lift $ myPrompt "Phone number?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(length input) /=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str ++ "Phone Number: " ++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few more.</a:t>
            </a:r>
            <a:endParaRPr/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getStreetName :: String -&gt; MaybeT IO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getStreetName str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input &lt;- lift $ myPrompt "Street Name?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 input ==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then MaybeT $ return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 MaybeT $ return $ Just $ str ++ "Street Name: " ++ input ++ "\n"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few more.</a:t>
            </a:r>
            <a:endParaRPr/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compositionMethod :: MaybeT IO (String)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compositionMethod = getName 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	getNumber 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	getStreetName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(Just to prove you can still do this with do-notation)</a:t>
            </a:r>
            <a:endParaRPr/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compAlt :: MaybeT IO (String)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compAlt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 &lt;- getName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 &lt;- getNumber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 &lt;- getStreetName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you run it? It’s not an IO action, it’s a MaybeT IO action.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use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runMaybeT!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allTogetherNow :: IO 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allTogetherNow =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result &lt;- runMaybeT compositionMethod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case result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Just str -&gt; putStrLn str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Nothing -&gt; putStrLn "Failure!"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Binary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Binary operations are operations that take two values, and produce a result.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Binary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operations are operations that take two values, and produce a result.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illustrate, exponentiation and absolute value are examples of </a:t>
            </a:r>
            <a:r>
              <a:rPr b="1" lang="en"/>
              <a:t>unary</a:t>
            </a:r>
            <a:r>
              <a:rPr lang="en"/>
              <a:t> operations.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Monoids -- Binary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operations are operations that take two values, and produce a result.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illustrate, exponentiation and absolute value are examples of </a:t>
            </a:r>
            <a:r>
              <a:rPr b="1" lang="en"/>
              <a:t>unary</a:t>
            </a:r>
            <a:r>
              <a:rPr lang="en"/>
              <a:t> operations.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Binary operations include addition, subtraction, multiplication, division, list concatenation, and more.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 -- With Identity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Monoidal operations must have an identity value, such that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&lt;op&gt; id == a == id &lt;op&gt;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 -- With Identity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Monoidal operations must have an identity value, such that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&lt;op&gt; id == a == id &lt;op&gt;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Examples include 0 for addition, or the empty list for list concatenation.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 obey two laws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 obey two laws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 id = 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Functors obey two laws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fmap id = 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fmap g . fmap h == fmap (g . 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title"/>
          </p:nvPr>
        </p:nvSpPr>
        <p:spPr>
          <a:xfrm>
            <a:off x="535775" y="712150"/>
            <a:ext cx="51972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My friends have horrible senses of humor.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id &lt;*&gt; v = v                       	 --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($ y) &lt;*&gt; u              -- Interchange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(.) &lt;*&gt; u &lt;*&gt; v &lt;*&gt; w = u &lt;*&gt; (v &lt;*&gt; w) -- Composition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https://en.wikibooks.org/wiki/Haskell/Applicative_functors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Obviously, there’s a lot going on, so let’s unpack these one by one.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Identity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id &lt;*&gt; v = v                        	--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Much like the first functor law, this asserts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id</a:t>
            </a:r>
            <a:r>
              <a:rPr lang="en"/>
              <a:t> does not distort the function in any way.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“Is your applicative instance doing sneaky things, Y/N?”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Homomorphism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Homomorphism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Remember the second functor law?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Homomorphism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f &lt;*&gt; pure x = pure (f x)               -- Homomorphism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the second functor law?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fmap g . fmap h = fmap (g . h)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($ y) &lt;*&gt; u              -- Interchange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($ y) &lt;*&gt; u              -- Interchange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becomes clearer with a concrete example.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pure ($ 5) &lt;*&gt; Just (+10)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Just (+10) &lt;*&gt; pure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(pure ($ 5) &lt;*&gt; Just (+10)) == (Just (+10) &lt;*&gt; pure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895475"/>
            <a:ext cx="88011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(source: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https://stackoverflow.com/questions/27285918/applicatives-interchange-law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Interchange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the typeclassopedia, we find: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"Intuitively, this says that when evaluating the application of an effectful function to a pure argument, the order in which we evaluate the function and its argument doesn't matter."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https://wiki.haskell.org/Typeclassopedia#Laws_2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($ y)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&lt;*&gt; u              -- Interchange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</a:t>
            </a: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&lt;*&gt; pure y = pure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($ y)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&lt;*&gt; u              -- Interchange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</a:t>
            </a:r>
            <a:r>
              <a:rPr lang="en"/>
              <a:t> 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ask GHCi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($ 5)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 :: Num a =&gt; (a -&gt; b) -&gt;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rewrite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($ 5)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GHC agrees!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(\f -&gt; f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(\f -&gt; f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(\f -&gt; f 5) :: Num t1 =&gt; (t1 -&gt; t2) -&gt; t2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(\f -&gt; f 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(\f -&gt; f 5) :: Num t1 =&gt; (t1 -&gt; t2) -&gt; t2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($ 5)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($ 5) :: Num a =&gt; (a -&gt; b) -&gt;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Round!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855" y="39500"/>
            <a:ext cx="3976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(.) &lt;*&gt; u &lt;*&gt; v &lt;*&gt; w = u &lt;*&gt; (v &lt;*&gt; w) -- Composition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412" y="152400"/>
            <a:ext cx="357718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pure (.) &lt;*&gt; u &lt;*&gt; v &lt;*&gt; w = u &lt;*&gt; (v &lt;*&gt; w) -- Composition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Again, concrete examples will make this clearer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pure (.) &lt;*&gt; Just (+10) &lt;*&gt; Just (+20) &lt;*&gt; Just 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60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Just (+10) &lt;*&gt; (Just (+20) &lt;*&gt; Just 30)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60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(pure (.) &lt;*&gt; Just (+10) &lt;*&gt; Just (+20) &lt;*&gt; Just 30) == (Just (+10) &lt;*&gt; (Just (+20) &lt;*&gt; Just 30))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walk through that again.</a:t>
            </a:r>
            <a:endParaRPr/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(pure (.) &lt;*&gt; Just (+10) &lt;*&gt; Just (+20)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becomes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Adding back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&lt;*&gt; Just 30</a:t>
            </a:r>
            <a:r>
              <a:rPr lang="en" sz="1800"/>
              <a:t> 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 &lt;*&gt; Just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Applicative -- Composition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(+20 . +10) &lt;*&gt; Just 30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is simplified down to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60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burritos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delicious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swap out burrito type with monadic burrito actions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(okay, okay)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&gt;&gt;= k  =  k a -- left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&gt;&gt;= return	=  m      -- right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&gt;&gt;= (\x -&gt; k x &gt;&gt;= h)  =  (m &gt;&gt;= k) &gt;&gt;= h -- associativity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to begin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fret if this talk doesn’t make the lightbulb go off.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Left Identity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a &gt;&gt;= k  =  k a</a:t>
            </a:r>
            <a:endParaRPr/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return 5 &gt;&gt;= (\x -&gt; Just (x + 5))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Right </a:t>
            </a:r>
            <a:r>
              <a:rPr lang="en"/>
              <a:t>Identity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 &gt;&gt;= return = m</a:t>
            </a:r>
            <a:endParaRPr/>
          </a:p>
        </p:txBody>
      </p:sp>
      <p:sp>
        <p:nvSpPr>
          <p:cNvPr id="361" name="Shape 3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Just 5 &gt;&gt;= return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Just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 &gt;&gt;= (\x -&gt; k x &gt;&gt;= h)  =  (m &gt;&gt;= k) &gt;&gt;= h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let f = (\x -&gt; Just (5 - 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5 &gt;&gt;=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(-5) &gt;&gt;=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let g = (\x -&gt; Just (10 - 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5 &gt;&gt;= f &gt;&gt;= 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return 5 &gt;&gt;= g &gt;&gt;=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Associativity</a:t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Just 5 &gt;&gt;= (\x -&gt; f x &gt;&gt;= 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(Just 5 &gt;&gt;= f) &gt;&gt;= 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Remix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&gt;=&gt; m  = m               	-- left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&gt;=&gt; return  = m               	-- right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 &gt;=&gt; g) &gt;=&gt; h = f &gt;=&gt; (g &gt;=&gt; h)   -- associativity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-- Remix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&gt;=&gt; m  = m               	-- left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&gt;=&gt; return  = m               	-- right identity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 &gt;=&gt; g) &gt;=&gt; h = f &gt;=&gt; (g &gt;=&gt; h)   -- associativity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https://wiki.haskell.org/Monad_laws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Courtesy of Category Theory, we know that &gt;&gt;= can be expressed as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&gt;&gt;= k = join $ fmap k 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(&gt;&gt;=)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m a -&gt; (a -&gt; m b)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to begin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fret if this talk doesn’t make the lightbulb go off.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lot of this is sitting with the concepts for a while and letting them stew.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lot like learning Algebra or Calculus for the first time. You have to give yourself time to make the cognitive leaps.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*Main&gt; :t fmap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fmap :: Functor f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(a -&gt;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f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f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 &gt;&gt;= k = join $ fmap k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(Just 20)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fmap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(flip (&gt;&gt;=))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fmap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(=&lt;&lt;) (\a -&gt; Just (a + 10)) (Just (10))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join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 :: Monad m =&gt; m (m a) -&gt;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join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 :: Monad m =&gt; m (m a) -&gt;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There’s an important note here: The monadic contexts you’re joining have to match!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Just $ 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Just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Just $ Just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 Control.Monad&gt; join [[1],[2],[3]]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[1,2,3]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 Control.Monad&gt; join [[[1,2,3],[4,5,6],[7,8,9]]]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[[1,2,3],[4,5,6],[7,8,9]]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216875" y="77625"/>
            <a:ext cx="8520600" cy="4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*Main&gt; join [Just 10, Just 15, Just 20]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&lt;interactive&gt;:92:7: error: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• Couldn't match expected type ‘[a]’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with actual type ‘Maybe Integer’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• In the expression: Just 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 the first argument of ‘join’, namely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‘[Just 10, Just 15, Just 20]’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 the expression: join [Just 10, Just 15, Just 20]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• Relevant bindings include it :: [a] (bound at &lt;interactive&gt;:92:1)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to begin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 patient! Keep trying!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First step, define our arguments.</a:t>
            </a:r>
            <a:endParaRPr sz="1800"/>
          </a:p>
        </p:txBody>
      </p:sp>
      <p:sp>
        <p:nvSpPr>
          <p:cNvPr id="486" name="Shape 4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(\a -&gt;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IdentityT (Just (a + 10))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Shape 4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(\a -&gt;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IdentityT (Just (a + 10))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IdentityT (Just 10)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(\a -&gt; IdentityT (Just (a + 10)))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/>
              <a:t> can’t reduce any part of this -- none of the adjacent monads match.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/>
              <a:t> can’t reduce any part of this -- none of the adjacent monads match.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 function that can help, though.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runIdentityT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:: IdentityT f a -&gt; f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(\a -&gt; IdentityT (Just (a + 10)))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(IdentityT (Just 20)))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(Just 20))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Summary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Transformers Transform Monads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...but how?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(Just (Just 20))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Progress! Still not correct, but progress all the same!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(Just (Just 20))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join $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IdentityT $ join $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IdentityT $ join $ runIdentityT $ fmap (runIdentityT . (\a -&gt; IdentityT (Just (a + 10)))) (IdentityT (Just 10))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Just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did it!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However, we did it the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really really ugly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way.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iTBind :: Monad f =&gt;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IdentityT f a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-&gt; (a -&gt; IdentityT f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-&gt; IdentityT f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iTBind (IdentityT fa) ab = IdentityT $ join $ fmap (runIdentityT . ab) fa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can also look at the monad instance for IdentityT in the transformers library!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311700" y="125050"/>
            <a:ext cx="8520600" cy="4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instance (Monad m) =&gt; Monad (IdentityT m) where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#if !(MIN_VERSION_base(4,8,0))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= IdentityT .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{-# INLINE return #-}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 &gt;&gt;= k = IdentityT $ runIdentityT . k =&lt;&lt; runIdentityT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{-# INLINE (&gt;&gt;=) #-}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fail msg = IdentityT $ fail msg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{-# INLINE fail #-}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 &gt;&gt;= k = IdentityT $ runIdentityT . k =&lt;&lt; runIdentityT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Summary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Monad Transformers Transform Monads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going to review Monoid, Functor, Applicative, and Monad laws, then see if we can figure out a way to get to what MTs do for us.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Reminder: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(&gt;&gt;=)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(&gt;&gt;=) :: Monad m =&gt; m a -&gt; (a -&gt; m b) -&gt;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Reminder V2: We’ve seen =&lt;&lt; before!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(=&lt;&lt;)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(=&lt;&lt;) :: Monad m =&gt; (a -&gt; m b) -&gt; m a -&gt;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*Main&gt; :t (flip (&gt;&gt;=))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(flip (&gt;&gt;=)) :: Monad m =&gt; (a -&gt; m b) -&gt; m a -&gt;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=&lt;&lt;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 ::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=&lt;&lt;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 ::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::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&gt;&gt;=</a:t>
            </a:r>
            <a:r>
              <a:rPr lang="en"/>
              <a:t> for IdentityT!</a:t>
            </a:r>
            <a:endParaRPr/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(&gt;&gt;=) :: Monad m =&gt;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m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(a -&gt; m b)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-&gt; m 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Shape 6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IdentityT $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. k :: (a -&gt; m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=&lt;&lt;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runIdentityT m :: m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:: IdentityT m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but how do we use it?</a:t>
            </a:r>
            <a:endParaRPr/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Glad you asked. Let’s build a basic MaybeT computation.</a:t>
            </a:r>
            <a:endParaRPr sz="1800"/>
          </a:p>
        </p:txBody>
      </p:sp>
      <p:sp>
        <p:nvSpPr>
          <p:cNvPr id="663" name="Shape 6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