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aleway-italic.fntdata"/><Relationship Id="rId10" Type="http://schemas.openxmlformats.org/officeDocument/2006/relationships/slide" Target="slides/slide5.xml"/><Relationship Id="rId54" Type="http://schemas.openxmlformats.org/officeDocument/2006/relationships/font" Target="fonts/Raleway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1c00a0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1c00a0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1c00a0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1c00a0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b1c00a0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b1c00a0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b1c00a05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b1c00a05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1c00a0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1c00a0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1c00a05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1c00a05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1c00a0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b1c00a0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1c00a05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1c00a0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28edd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28edd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b28eddc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b28eddc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e82426260f2c6c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e82426260f2c6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1c00a0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1c00a0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82426260f2c6c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82426260f2c6c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e82426260f2c6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e82426260f2c6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1c00a0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1c00a0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b1c00a05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b1c00a05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1c00a05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1c00a05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1c00a05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1c00a0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1c00a05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b1c00a05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84b1b71973c8f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84b1b71973c8f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84b1b71973c8f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84b1b71973c8f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84b1b71973c8f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84b1b71973c8f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84b1b71973c8f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84b1b71973c8f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84b1b71973c8f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84b1b71973c8f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84b1b71973c8f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84b1b71973c8f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84b1b71973c8f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84b1b71973c8f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84b1b71973c8f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84b1b71973c8f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84b1b71973c8f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84b1b71973c8f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84b1b71973c8f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84b1b71973c8f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84b1b71973c8f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84b1b71973c8f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84b1b71973c8f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84b1b71973c8f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84b1b71973c8f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84b1b71973c8f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28eddc3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28eddc3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b28eddc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b28eddc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28eddc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b28eddc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84b1b71973c8f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84b1b71973c8f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b28eddc3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b28eddc3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b28eddc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b28eddc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b28eddc3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b28eddc3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b28eddc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b28eddc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b28eddc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b28eddc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b1c00a05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b1c00a0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82426260f2c6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82426260f2c6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82426260f2c6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82426260f2c6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82426260f2c6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82426260f2c6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1c00a0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1c00a0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0000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Lato"/>
              <a:buNone/>
              <a:defRPr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ero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0000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00000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0000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outer.coekaerts.be/2018/java-type-system-broken" TargetMode="External"/><Relationship Id="rId4" Type="http://schemas.openxmlformats.org/officeDocument/2006/relationships/hyperlink" Target="https://www.cs.rice.edu/~javaplt/papers/oopsla2008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ckoverflow.com/questions/123506/c-sharp-compiler-incorrectly-optimizes-co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lvm.org/pubs/2008-10-EMSOFT-Volatiles.pdf" TargetMode="External"/><Relationship Id="rId4" Type="http://schemas.openxmlformats.org/officeDocument/2006/relationships/hyperlink" Target="http://www.cs.utah.edu/~regehr/papers/pldi11-preprint.pdf" TargetMode="External"/><Relationship Id="rId5" Type="http://schemas.openxmlformats.org/officeDocument/2006/relationships/hyperlink" Target="https://www.youtube.com/watch?v=tU5HfVc2nR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olang/go/issues/22350" TargetMode="External"/><Relationship Id="rId4" Type="http://schemas.openxmlformats.org/officeDocument/2006/relationships/hyperlink" Target="https://twitter.com/SusanPotter/status/112959310771092275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lab.haskell.org/ghc/ghc/issues/163" TargetMode="External"/><Relationship Id="rId4" Type="http://schemas.openxmlformats.org/officeDocument/2006/relationships/hyperlink" Target="https://replit.canny.io/bug-reports/p/haskell-getline-bug-agai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eople.mpi-sws.org/~dreyer/papers/rustbelt/paper.pd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iris-project.org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6" name="Google Shape;126;p23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Java!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http://wouter.coekaerts.be/2018/java-type-system-broken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https://www.cs.rice.edu/~javaplt/papers/oopsla2008.pdf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2" name="Google Shape;132;p2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C#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8" name="Google Shape;138;p2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C#!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https://stackoverflow.com/questions/123506/c-sharp-compiler-incorrectly-optimizes-code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https://llvm.org/pubs/2008-10-EMSOFT-Volatiles.pdf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http://www.cs.utah.edu/~regehr/papers/pldi11-preprint.pdf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https://www.youtube.com/watch?v=tU5HfVc2nR8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6" name="Google Shape;156;p2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Go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2" name="Google Shape;162;p2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Go!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https://github.com/golang/go/issues/22350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https://twitter.com/SusanPotter/status/1129593107710922752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8" name="Google Shape;168;p3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Go!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75" y="2285225"/>
            <a:ext cx="56102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5" name="Google Shape;175;p31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Go!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425" y="482699"/>
            <a:ext cx="5010301" cy="43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2" name="Google Shape;182;p3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Haskell!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Borrow Checker </a:t>
            </a:r>
            <a:endParaRPr/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8" name="Google Shape;188;p33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Haskell!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(Yes, really)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4" name="Google Shape;194;p3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Haskell!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https://gitlab.haskell.org/ghc/ghc/issues/163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https://replit.canny.io/bug-reports/p/haskell-getline-bug-again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00" name="Google Shape;200;p3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Nevermind…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Security Vulnerabilities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Risk to Life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Medical Device Firmware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Vehicle Firmware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Lost Dev Time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Site Reliability...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Is there hope?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06" name="Google Shape;206;p3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Is there hope?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12" name="Google Shape;212;p3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Tests?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Types?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Oncall Rotations?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Code Reviews?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Continuous Integration?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Automatic push?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Health checks?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Prayer?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Sacrifices?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585600" y="486825"/>
            <a:ext cx="40641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 Brave. There is yet hope.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9500" y="936600"/>
            <a:ext cx="2808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bad things happen to good processes?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9500" y="936600"/>
            <a:ext cx="2808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</a:t>
            </a:r>
            <a:r>
              <a:rPr lang="en"/>
              <a:t>Multiple Aliases</a:t>
            </a:r>
            <a:r>
              <a:rPr lang="en"/>
              <a:t> 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C/C++, you would say that you have a memory address, with multiple pointers to that address across different threads.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Without any kind of locking or mutexing, this gives rise to a race condition.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319500" y="936600"/>
            <a:ext cx="2808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Multiple Aliases 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More formally: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Multiple Aliases (pointers)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a resource (memory address/variable)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This is based on the work described in a paper!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“RustBelt: Securing the Foundations of the RustProgramming Language”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https://people.mpi-sws.org/~dreyer/papers/rustbelt/paper.pdf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9500" y="936600"/>
            <a:ext cx="2808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Multiple Aliases 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More formally: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Multiple Aliases (pointers)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a resource (memory address/variable)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still leaves us </a:t>
            </a:r>
            <a:r>
              <a:rPr lang="en" sz="2000"/>
              <a:t>in a data race. Rust’s locking mechanism is Ownership.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9500" y="936600"/>
            <a:ext cx="2808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Multiple Aliases 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lock enforces that only one code location has access to … something.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Critically, this is opt-in. You have to wrap the operations you're doing to avoid a data race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Ownership, being a type system mechanism, is opt-out.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unsafe is available if you need to do black magic.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However, obviously, you're on your own.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9500" y="936600"/>
            <a:ext cx="2808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one!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319500" y="936600"/>
            <a:ext cx="2808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one!</a:t>
            </a:r>
            <a:endParaRPr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prove that the Ownership model is sound.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prove that following the type system in rust yields a program without unsafe/undefined behaviors.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unsafe considered… unsafe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unsafe considered… unsafe</a:t>
            </a:r>
            <a:endParaRPr/>
          </a:p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are many cases where the performant version of the algorithm flagrantly defies the borrow checker.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Many of those cases are in the Rust standard library.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unsafe considered… unsafe</a:t>
            </a:r>
            <a:endParaRPr/>
          </a:p>
        </p:txBody>
      </p:sp>
      <p:sp>
        <p:nvSpPr>
          <p:cNvPr id="281" name="Google Shape;281;p49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has lead </a:t>
            </a:r>
            <a:r>
              <a:rPr lang="en" sz="2000"/>
              <a:t>to data races that only show up if a particular combination of standard libraries are used together.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 libraries in question use unsafe internally. They are well behaved in isolation.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unsafe considered… unsafe</a:t>
            </a:r>
            <a:endParaRPr/>
          </a:p>
        </p:txBody>
      </p:sp>
      <p:sp>
        <p:nvSpPr>
          <p:cNvPr id="287" name="Google Shape;287;p50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has lead to data races that only show up if a particular combination of standard libraries are used together.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 libraries in question use unsafe internally. They are well behaved in isolation.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unsafe considered… unsafe</a:t>
            </a:r>
            <a:endParaRPr/>
          </a:p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are at least two papers documenting multi-library data race bugs.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This gives you some idea of how much fun it was to troubleshoot and fix. :-)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Two!</a:t>
            </a:r>
            <a:endParaRPr/>
          </a:p>
        </p:txBody>
      </p:sp>
      <p:sp>
        <p:nvSpPr>
          <p:cNvPr id="299" name="Google Shape;299;p52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0" name="Google Shape;90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Two!</a:t>
            </a:r>
            <a:endParaRPr/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prove that the Ownership model is sound.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prove that following the type system in rust yields a program without unsafe/undefined behaviors.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319500" y="936600"/>
            <a:ext cx="65694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Two!</a:t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02250" y="1846800"/>
            <a:ext cx="8539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prove that the Ownership model is sound.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need to prove that following the type system in rust yields a program without unsafe/undefined behaviors.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also need to prove that the use of unsafe in the stdlib is…. Safe.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  <p:sp>
        <p:nvSpPr>
          <p:cNvPr id="317" name="Google Shape;317;p5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  <p:sp>
        <p:nvSpPr>
          <p:cNvPr id="323" name="Google Shape;323;p56"/>
          <p:cNvSpPr txBox="1"/>
          <p:nvPr>
            <p:ph idx="1" type="body"/>
          </p:nvPr>
        </p:nvSpPr>
        <p:spPr>
          <a:xfrm>
            <a:off x="319500" y="1846800"/>
            <a:ext cx="81081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Formal Verification is unique.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tests a </a:t>
            </a:r>
            <a:r>
              <a:rPr i="1" lang="en" sz="1800"/>
              <a:t>desgin specification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common to be done before a single line of code is written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  <p:sp>
        <p:nvSpPr>
          <p:cNvPr id="329" name="Google Shape;329;p57"/>
          <p:cNvSpPr txBox="1"/>
          <p:nvPr>
            <p:ph idx="1" type="body"/>
          </p:nvPr>
        </p:nvSpPr>
        <p:spPr>
          <a:xfrm>
            <a:off x="319500" y="1846800"/>
            <a:ext cx="81081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“If implemented correctly, will this design work?”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Verification</a:t>
            </a:r>
            <a:endParaRPr/>
          </a:p>
        </p:txBody>
      </p:sp>
      <p:sp>
        <p:nvSpPr>
          <p:cNvPr id="335" name="Google Shape;335;p58"/>
          <p:cNvSpPr txBox="1"/>
          <p:nvPr>
            <p:ph idx="1" type="body"/>
          </p:nvPr>
        </p:nvSpPr>
        <p:spPr>
          <a:xfrm>
            <a:off x="319500" y="1846800"/>
            <a:ext cx="81081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lots of ways this is done.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TLA+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Temporal Logic of Actions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Coq, Agda, QuickCheck, others.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Iris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https://iris-project.org/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Iris</a:t>
            </a:r>
            <a:endParaRPr/>
          </a:p>
        </p:txBody>
      </p:sp>
      <p:sp>
        <p:nvSpPr>
          <p:cNvPr id="341" name="Google Shape;341;p59"/>
          <p:cNvSpPr txBox="1"/>
          <p:nvPr>
            <p:ph idx="1" type="body"/>
          </p:nvPr>
        </p:nvSpPr>
        <p:spPr>
          <a:xfrm>
            <a:off x="319500" y="1846800"/>
            <a:ext cx="81081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Iris is written in Coq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specifically designed to reason about the problem domain we’re working in!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From the website: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Iris is a Higher-Order Concurrent Separation Logic Framework implemented and verified in the proof assistant Coq.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/>
          <p:nvPr>
            <p:ph type="title"/>
          </p:nvPr>
        </p:nvSpPr>
        <p:spPr>
          <a:xfrm>
            <a:off x="319500" y="936600"/>
            <a:ext cx="3412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Programs</a:t>
            </a:r>
            <a:endParaRPr/>
          </a:p>
        </p:txBody>
      </p:sp>
      <p:sp>
        <p:nvSpPr>
          <p:cNvPr id="347" name="Google Shape;347;p60"/>
          <p:cNvSpPr txBox="1"/>
          <p:nvPr>
            <p:ph idx="1" type="body"/>
          </p:nvPr>
        </p:nvSpPr>
        <p:spPr>
          <a:xfrm>
            <a:off x="319500" y="1846800"/>
            <a:ext cx="81081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Live coding because what could go wrong! :-D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Our favorite topic, the failings of traditional language paradigms!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2" name="Google Shape;102;p19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Billion Dollar Mistake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Threading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ESR calls this an ugly hack, favors IPC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Billion Dollar Mistake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Threading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ESR calls this an ugly hack, favors IPC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The rea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l problem is managing your search space.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4" name="Google Shape;114;p21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How much can you prove about your code?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How much does your type system give you?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How quickly do you identify that a problem exists?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Code is awful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Java!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CB3527"/>
      </a:lt1>
      <a:dk2>
        <a:srgbClr val="CB3527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