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67" r:id="rId4"/>
    <p:sldId id="258" r:id="rId5"/>
    <p:sldId id="270" r:id="rId6"/>
    <p:sldId id="271" r:id="rId7"/>
    <p:sldId id="272" r:id="rId8"/>
    <p:sldId id="268" r:id="rId9"/>
    <p:sldId id="265" r:id="rId10"/>
    <p:sldId id="269" r:id="rId11"/>
    <p:sldId id="266" r:id="rId12"/>
    <p:sldId id="260"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949640-C028-4809-8343-37C248349D94}" v="8" dt="2024-06-08T18:29:19.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372" autoAdjust="0"/>
  </p:normalViewPr>
  <p:slideViewPr>
    <p:cSldViewPr snapToGrid="0">
      <p:cViewPr>
        <p:scale>
          <a:sx n="57" d="100"/>
          <a:sy n="57" d="100"/>
        </p:scale>
        <p:origin x="3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Chauvin" userId="68f37512aa257305" providerId="LiveId" clId="{CD949640-C028-4809-8343-37C248349D94}"/>
    <pc:docChg chg="undo custSel addSld delSld modSld">
      <pc:chgData name="Sarah Chauvin" userId="68f37512aa257305" providerId="LiveId" clId="{CD949640-C028-4809-8343-37C248349D94}" dt="2024-06-08T18:30:56.566" v="890" actId="1076"/>
      <pc:docMkLst>
        <pc:docMk/>
      </pc:docMkLst>
      <pc:sldChg chg="modSp mod">
        <pc:chgData name="Sarah Chauvin" userId="68f37512aa257305" providerId="LiveId" clId="{CD949640-C028-4809-8343-37C248349D94}" dt="2024-06-08T18:23:27.997" v="763" actId="255"/>
        <pc:sldMkLst>
          <pc:docMk/>
          <pc:sldMk cId="1604291168" sldId="257"/>
        </pc:sldMkLst>
        <pc:spChg chg="mod">
          <ac:chgData name="Sarah Chauvin" userId="68f37512aa257305" providerId="LiveId" clId="{CD949640-C028-4809-8343-37C248349D94}" dt="2024-06-08T18:17:56.469" v="538" actId="255"/>
          <ac:spMkLst>
            <pc:docMk/>
            <pc:sldMk cId="1604291168" sldId="257"/>
            <ac:spMk id="2" creationId="{6F491D24-9C32-AAA5-7433-869979B51952}"/>
          </ac:spMkLst>
        </pc:spChg>
        <pc:spChg chg="mod">
          <ac:chgData name="Sarah Chauvin" userId="68f37512aa257305" providerId="LiveId" clId="{CD949640-C028-4809-8343-37C248349D94}" dt="2024-06-08T18:22:48.546" v="762" actId="20577"/>
          <ac:spMkLst>
            <pc:docMk/>
            <pc:sldMk cId="1604291168" sldId="257"/>
            <ac:spMk id="3" creationId="{D3CA68E3-4EC1-2F75-2CC2-2EE56493F651}"/>
          </ac:spMkLst>
        </pc:spChg>
        <pc:spChg chg="mod">
          <ac:chgData name="Sarah Chauvin" userId="68f37512aa257305" providerId="LiveId" clId="{CD949640-C028-4809-8343-37C248349D94}" dt="2024-06-08T18:23:27.997" v="763" actId="255"/>
          <ac:spMkLst>
            <pc:docMk/>
            <pc:sldMk cId="1604291168" sldId="257"/>
            <ac:spMk id="4" creationId="{21F76706-2802-185D-F80B-C32B6E3784E8}"/>
          </ac:spMkLst>
        </pc:spChg>
      </pc:sldChg>
      <pc:sldChg chg="modSp mod modNotesTx">
        <pc:chgData name="Sarah Chauvin" userId="68f37512aa257305" providerId="LiveId" clId="{CD949640-C028-4809-8343-37C248349D94}" dt="2024-06-08T18:24:37.392" v="805" actId="20577"/>
        <pc:sldMkLst>
          <pc:docMk/>
          <pc:sldMk cId="3243217222" sldId="258"/>
        </pc:sldMkLst>
        <pc:spChg chg="mod">
          <ac:chgData name="Sarah Chauvin" userId="68f37512aa257305" providerId="LiveId" clId="{CD949640-C028-4809-8343-37C248349D94}" dt="2024-06-08T18:17:23.346" v="533" actId="1076"/>
          <ac:spMkLst>
            <pc:docMk/>
            <pc:sldMk cId="3243217222" sldId="258"/>
            <ac:spMk id="2" creationId="{7F31C477-95F3-1D46-AA36-039863624FBD}"/>
          </ac:spMkLst>
        </pc:spChg>
        <pc:spChg chg="mod">
          <ac:chgData name="Sarah Chauvin" userId="68f37512aa257305" providerId="LiveId" clId="{CD949640-C028-4809-8343-37C248349D94}" dt="2024-06-08T18:17:26.354" v="534" actId="1076"/>
          <ac:spMkLst>
            <pc:docMk/>
            <pc:sldMk cId="3243217222" sldId="258"/>
            <ac:spMk id="3" creationId="{4A3C146F-4C4F-F7D6-AA45-D050091CA62B}"/>
          </ac:spMkLst>
        </pc:spChg>
      </pc:sldChg>
      <pc:sldChg chg="addSp modSp del mod modNotesTx">
        <pc:chgData name="Sarah Chauvin" userId="68f37512aa257305" providerId="LiveId" clId="{CD949640-C028-4809-8343-37C248349D94}" dt="2024-06-08T18:27:48.446" v="823" actId="47"/>
        <pc:sldMkLst>
          <pc:docMk/>
          <pc:sldMk cId="19902726" sldId="259"/>
        </pc:sldMkLst>
        <pc:spChg chg="mod">
          <ac:chgData name="Sarah Chauvin" userId="68f37512aa257305" providerId="LiveId" clId="{CD949640-C028-4809-8343-37C248349D94}" dt="2024-06-08T17:48:12.298" v="24" actId="21"/>
          <ac:spMkLst>
            <pc:docMk/>
            <pc:sldMk cId="19902726" sldId="259"/>
            <ac:spMk id="2" creationId="{BF3CE5D5-9E9B-12AF-96D3-051246C23CE4}"/>
          </ac:spMkLst>
        </pc:spChg>
        <pc:spChg chg="mod">
          <ac:chgData name="Sarah Chauvin" userId="68f37512aa257305" providerId="LiveId" clId="{CD949640-C028-4809-8343-37C248349D94}" dt="2024-06-08T18:27:19.676" v="821" actId="20577"/>
          <ac:spMkLst>
            <pc:docMk/>
            <pc:sldMk cId="19902726" sldId="259"/>
            <ac:spMk id="3" creationId="{4156DFCC-987E-5E98-F3FB-09CC6BA3CC21}"/>
          </ac:spMkLst>
        </pc:spChg>
        <pc:spChg chg="add mod">
          <ac:chgData name="Sarah Chauvin" userId="68f37512aa257305" providerId="LiveId" clId="{CD949640-C028-4809-8343-37C248349D94}" dt="2024-06-08T18:27:16.795" v="820"/>
          <ac:spMkLst>
            <pc:docMk/>
            <pc:sldMk cId="19902726" sldId="259"/>
            <ac:spMk id="9" creationId="{31FB4FC8-D97B-2E33-FDA1-017701121145}"/>
          </ac:spMkLst>
        </pc:spChg>
      </pc:sldChg>
      <pc:sldChg chg="addSp delSp modSp mod modNotesTx">
        <pc:chgData name="Sarah Chauvin" userId="68f37512aa257305" providerId="LiveId" clId="{CD949640-C028-4809-8343-37C248349D94}" dt="2024-06-08T18:15:35.826" v="489" actId="20577"/>
        <pc:sldMkLst>
          <pc:docMk/>
          <pc:sldMk cId="1816128598" sldId="260"/>
        </pc:sldMkLst>
        <pc:spChg chg="mod">
          <ac:chgData name="Sarah Chauvin" userId="68f37512aa257305" providerId="LiveId" clId="{CD949640-C028-4809-8343-37C248349D94}" dt="2024-06-08T18:13:13.693" v="317" actId="1076"/>
          <ac:spMkLst>
            <pc:docMk/>
            <pc:sldMk cId="1816128598" sldId="260"/>
            <ac:spMk id="2" creationId="{B2B04DB2-1333-ABCA-790E-810E9010BF43}"/>
          </ac:spMkLst>
        </pc:spChg>
        <pc:spChg chg="mod">
          <ac:chgData name="Sarah Chauvin" userId="68f37512aa257305" providerId="LiveId" clId="{CD949640-C028-4809-8343-37C248349D94}" dt="2024-06-08T18:14:47.830" v="407" actId="20577"/>
          <ac:spMkLst>
            <pc:docMk/>
            <pc:sldMk cId="1816128598" sldId="260"/>
            <ac:spMk id="3" creationId="{05F8B029-54B5-20CA-B650-36985A9CF208}"/>
          </ac:spMkLst>
        </pc:spChg>
        <pc:spChg chg="del">
          <ac:chgData name="Sarah Chauvin" userId="68f37512aa257305" providerId="LiveId" clId="{CD949640-C028-4809-8343-37C248349D94}" dt="2024-06-08T18:12:55.410" v="313" actId="22"/>
          <ac:spMkLst>
            <pc:docMk/>
            <pc:sldMk cId="1816128598" sldId="260"/>
            <ac:spMk id="4" creationId="{4E5DEF6F-BDE4-461A-FA95-6CA27EE7464C}"/>
          </ac:spMkLst>
        </pc:spChg>
        <pc:spChg chg="mod">
          <ac:chgData name="Sarah Chauvin" userId="68f37512aa257305" providerId="LiveId" clId="{CD949640-C028-4809-8343-37C248349D94}" dt="2024-06-08T18:14:45.343" v="406" actId="20577"/>
          <ac:spMkLst>
            <pc:docMk/>
            <pc:sldMk cId="1816128598" sldId="260"/>
            <ac:spMk id="5" creationId="{392D86CE-5FEE-CA0E-3C55-3EBC8F5082F7}"/>
          </ac:spMkLst>
        </pc:spChg>
        <pc:spChg chg="del mod">
          <ac:chgData name="Sarah Chauvin" userId="68f37512aa257305" providerId="LiveId" clId="{CD949640-C028-4809-8343-37C248349D94}" dt="2024-06-08T18:12:13.594" v="310" actId="22"/>
          <ac:spMkLst>
            <pc:docMk/>
            <pc:sldMk cId="1816128598" sldId="260"/>
            <ac:spMk id="6" creationId="{0D724723-FE12-D65F-4267-74D8D0ECD51E}"/>
          </ac:spMkLst>
        </pc:spChg>
        <pc:picChg chg="add mod ord">
          <ac:chgData name="Sarah Chauvin" userId="68f37512aa257305" providerId="LiveId" clId="{CD949640-C028-4809-8343-37C248349D94}" dt="2024-06-08T18:13:36.978" v="323" actId="1076"/>
          <ac:picMkLst>
            <pc:docMk/>
            <pc:sldMk cId="1816128598" sldId="260"/>
            <ac:picMk id="8" creationId="{FF8CFE1C-CCE6-DD81-BBF2-BE642C3EB0B1}"/>
          </ac:picMkLst>
        </pc:picChg>
        <pc:picChg chg="add mod ord">
          <ac:chgData name="Sarah Chauvin" userId="68f37512aa257305" providerId="LiveId" clId="{CD949640-C028-4809-8343-37C248349D94}" dt="2024-06-08T18:13:35.417" v="322" actId="1076"/>
          <ac:picMkLst>
            <pc:docMk/>
            <pc:sldMk cId="1816128598" sldId="260"/>
            <ac:picMk id="10" creationId="{557439F5-346D-7DC4-B78F-A5ABE41C6959}"/>
          </ac:picMkLst>
        </pc:picChg>
      </pc:sldChg>
      <pc:sldChg chg="addSp delSp modSp mod modNotesTx">
        <pc:chgData name="Sarah Chauvin" userId="68f37512aa257305" providerId="LiveId" clId="{CD949640-C028-4809-8343-37C248349D94}" dt="2024-06-08T18:08:20.491" v="284" actId="20577"/>
        <pc:sldMkLst>
          <pc:docMk/>
          <pc:sldMk cId="131222317" sldId="261"/>
        </pc:sldMkLst>
        <pc:spChg chg="mod">
          <ac:chgData name="Sarah Chauvin" userId="68f37512aa257305" providerId="LiveId" clId="{CD949640-C028-4809-8343-37C248349D94}" dt="2024-06-08T18:07:46.830" v="265" actId="1076"/>
          <ac:spMkLst>
            <pc:docMk/>
            <pc:sldMk cId="131222317" sldId="261"/>
            <ac:spMk id="2" creationId="{2AB71C2B-F1C5-7637-8D47-4E919252E621}"/>
          </ac:spMkLst>
        </pc:spChg>
        <pc:spChg chg="del">
          <ac:chgData name="Sarah Chauvin" userId="68f37512aa257305" providerId="LiveId" clId="{CD949640-C028-4809-8343-37C248349D94}" dt="2024-06-08T18:07:19.936" v="255"/>
          <ac:spMkLst>
            <pc:docMk/>
            <pc:sldMk cId="131222317" sldId="261"/>
            <ac:spMk id="3" creationId="{81759D19-91EB-BD21-FDDD-C26691DF8E4D}"/>
          </ac:spMkLst>
        </pc:spChg>
        <pc:picChg chg="add mod">
          <ac:chgData name="Sarah Chauvin" userId="68f37512aa257305" providerId="LiveId" clId="{CD949640-C028-4809-8343-37C248349D94}" dt="2024-06-08T18:08:05.679" v="271" actId="1076"/>
          <ac:picMkLst>
            <pc:docMk/>
            <pc:sldMk cId="131222317" sldId="261"/>
            <ac:picMk id="5" creationId="{F414B211-406D-CBB1-E486-CB50F24AD4C2}"/>
          </ac:picMkLst>
        </pc:picChg>
        <pc:picChg chg="add mod">
          <ac:chgData name="Sarah Chauvin" userId="68f37512aa257305" providerId="LiveId" clId="{CD949640-C028-4809-8343-37C248349D94}" dt="2024-06-08T18:08:16.074" v="272" actId="1076"/>
          <ac:picMkLst>
            <pc:docMk/>
            <pc:sldMk cId="131222317" sldId="261"/>
            <ac:picMk id="7" creationId="{EFDEA250-52FB-13F3-FB89-1D26FE8FBE26}"/>
          </ac:picMkLst>
        </pc:picChg>
      </pc:sldChg>
      <pc:sldChg chg="modNotesTx">
        <pc:chgData name="Sarah Chauvin" userId="68f37512aa257305" providerId="LiveId" clId="{CD949640-C028-4809-8343-37C248349D94}" dt="2024-06-08T18:10:39.166" v="307" actId="20577"/>
        <pc:sldMkLst>
          <pc:docMk/>
          <pc:sldMk cId="2233030158" sldId="262"/>
        </pc:sldMkLst>
      </pc:sldChg>
      <pc:sldChg chg="modSp mod">
        <pc:chgData name="Sarah Chauvin" userId="68f37512aa257305" providerId="LiveId" clId="{CD949640-C028-4809-8343-37C248349D94}" dt="2024-06-08T18:16:50.757" v="530" actId="1076"/>
        <pc:sldMkLst>
          <pc:docMk/>
          <pc:sldMk cId="937944571" sldId="263"/>
        </pc:sldMkLst>
        <pc:spChg chg="mod">
          <ac:chgData name="Sarah Chauvin" userId="68f37512aa257305" providerId="LiveId" clId="{CD949640-C028-4809-8343-37C248349D94}" dt="2024-06-08T18:16:42.214" v="528" actId="255"/>
          <ac:spMkLst>
            <pc:docMk/>
            <pc:sldMk cId="937944571" sldId="263"/>
            <ac:spMk id="2" creationId="{7FBB8666-0280-1E81-5E36-ABE9E70BF3EA}"/>
          </ac:spMkLst>
        </pc:spChg>
        <pc:spChg chg="mod">
          <ac:chgData name="Sarah Chauvin" userId="68f37512aa257305" providerId="LiveId" clId="{CD949640-C028-4809-8343-37C248349D94}" dt="2024-06-08T18:16:46.030" v="529" actId="1076"/>
          <ac:spMkLst>
            <pc:docMk/>
            <pc:sldMk cId="937944571" sldId="263"/>
            <ac:spMk id="3" creationId="{5EA02B82-6540-BD94-D0C7-0BFE3CBCAA24}"/>
          </ac:spMkLst>
        </pc:spChg>
        <pc:picChg chg="mod">
          <ac:chgData name="Sarah Chauvin" userId="68f37512aa257305" providerId="LiveId" clId="{CD949640-C028-4809-8343-37C248349D94}" dt="2024-06-08T18:16:50.757" v="530" actId="1076"/>
          <ac:picMkLst>
            <pc:docMk/>
            <pc:sldMk cId="937944571" sldId="263"/>
            <ac:picMk id="5" creationId="{73866A11-3BDD-3F74-007D-1CCF8FEF300E}"/>
          </ac:picMkLst>
        </pc:picChg>
      </pc:sldChg>
      <pc:sldChg chg="modNotesTx">
        <pc:chgData name="Sarah Chauvin" userId="68f37512aa257305" providerId="LiveId" clId="{CD949640-C028-4809-8343-37C248349D94}" dt="2024-06-08T18:24:23.736" v="785" actId="20577"/>
        <pc:sldMkLst>
          <pc:docMk/>
          <pc:sldMk cId="2929728545" sldId="265"/>
        </pc:sldMkLst>
      </pc:sldChg>
      <pc:sldChg chg="addSp delSp modSp mod modNotesTx">
        <pc:chgData name="Sarah Chauvin" userId="68f37512aa257305" providerId="LiveId" clId="{CD949640-C028-4809-8343-37C248349D94}" dt="2024-06-08T18:30:56.566" v="890" actId="1076"/>
        <pc:sldMkLst>
          <pc:docMk/>
          <pc:sldMk cId="3488931604" sldId="266"/>
        </pc:sldMkLst>
        <pc:spChg chg="mod">
          <ac:chgData name="Sarah Chauvin" userId="68f37512aa257305" providerId="LiveId" clId="{CD949640-C028-4809-8343-37C248349D94}" dt="2024-06-08T18:30:56.566" v="890" actId="1076"/>
          <ac:spMkLst>
            <pc:docMk/>
            <pc:sldMk cId="3488931604" sldId="266"/>
            <ac:spMk id="2" creationId="{C310B0FD-F16F-E2D3-5E3E-A41BEEBFF686}"/>
          </ac:spMkLst>
        </pc:spChg>
        <pc:spChg chg="mod">
          <ac:chgData name="Sarah Chauvin" userId="68f37512aa257305" providerId="LiveId" clId="{CD949640-C028-4809-8343-37C248349D94}" dt="2024-06-08T18:07:07.648" v="254" actId="20577"/>
          <ac:spMkLst>
            <pc:docMk/>
            <pc:sldMk cId="3488931604" sldId="266"/>
            <ac:spMk id="3" creationId="{EE2ACB71-0271-AFD8-4F31-A072B7DABF0B}"/>
          </ac:spMkLst>
        </pc:spChg>
        <pc:spChg chg="del">
          <ac:chgData name="Sarah Chauvin" userId="68f37512aa257305" providerId="LiveId" clId="{CD949640-C028-4809-8343-37C248349D94}" dt="2024-06-08T18:04:24.838" v="128"/>
          <ac:spMkLst>
            <pc:docMk/>
            <pc:sldMk cId="3488931604" sldId="266"/>
            <ac:spMk id="4" creationId="{A111CA42-75BB-8281-92E4-057C626FFD5B}"/>
          </ac:spMkLst>
        </pc:spChg>
        <pc:picChg chg="add mod">
          <ac:chgData name="Sarah Chauvin" userId="68f37512aa257305" providerId="LiveId" clId="{CD949640-C028-4809-8343-37C248349D94}" dt="2024-06-08T18:16:00.401" v="490" actId="14100"/>
          <ac:picMkLst>
            <pc:docMk/>
            <pc:sldMk cId="3488931604" sldId="266"/>
            <ac:picMk id="6" creationId="{9EA3E080-AD2E-60E8-9929-71EFE84B92FE}"/>
          </ac:picMkLst>
        </pc:picChg>
      </pc:sldChg>
      <pc:sldChg chg="modNotesTx">
        <pc:chgData name="Sarah Chauvin" userId="68f37512aa257305" providerId="LiveId" clId="{CD949640-C028-4809-8343-37C248349D94}" dt="2024-06-08T18:24:47.025" v="818" actId="20577"/>
        <pc:sldMkLst>
          <pc:docMk/>
          <pc:sldMk cId="1381873719" sldId="267"/>
        </pc:sldMkLst>
      </pc:sldChg>
      <pc:sldChg chg="modNotesTx">
        <pc:chgData name="Sarah Chauvin" userId="68f37512aa257305" providerId="LiveId" clId="{CD949640-C028-4809-8343-37C248349D94}" dt="2024-06-08T18:24:29.581" v="796" actId="20577"/>
        <pc:sldMkLst>
          <pc:docMk/>
          <pc:sldMk cId="897189030" sldId="268"/>
        </pc:sldMkLst>
      </pc:sldChg>
      <pc:sldChg chg="modNotesTx">
        <pc:chgData name="Sarah Chauvin" userId="68f37512aa257305" providerId="LiveId" clId="{CD949640-C028-4809-8343-37C248349D94}" dt="2024-06-08T18:24:17.128" v="774" actId="20577"/>
        <pc:sldMkLst>
          <pc:docMk/>
          <pc:sldMk cId="2688694326" sldId="269"/>
        </pc:sldMkLst>
      </pc:sldChg>
      <pc:sldChg chg="add modNotesTx">
        <pc:chgData name="Sarah Chauvin" userId="68f37512aa257305" providerId="LiveId" clId="{CD949640-C028-4809-8343-37C248349D94}" dt="2024-06-08T18:28:03.365" v="838" actId="20577"/>
        <pc:sldMkLst>
          <pc:docMk/>
          <pc:sldMk cId="1792510736" sldId="270"/>
        </pc:sldMkLst>
      </pc:sldChg>
      <pc:sldChg chg="add modNotesTx">
        <pc:chgData name="Sarah Chauvin" userId="68f37512aa257305" providerId="LiveId" clId="{CD949640-C028-4809-8343-37C248349D94}" dt="2024-06-08T18:28:27.793" v="856" actId="20577"/>
        <pc:sldMkLst>
          <pc:docMk/>
          <pc:sldMk cId="2639131786" sldId="271"/>
        </pc:sldMkLst>
      </pc:sldChg>
      <pc:sldChg chg="add modNotesTx">
        <pc:chgData name="Sarah Chauvin" userId="68f37512aa257305" providerId="LiveId" clId="{CD949640-C028-4809-8343-37C248349D94}" dt="2024-06-08T18:29:29.735" v="888" actId="20577"/>
        <pc:sldMkLst>
          <pc:docMk/>
          <pc:sldMk cId="670472193"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2</a:t>
            </a:fld>
            <a:endParaRPr lang="en-US"/>
          </a:p>
        </p:txBody>
      </p:sp>
    </p:spTree>
    <p:extLst>
      <p:ext uri="{BB962C8B-B14F-4D97-AF65-F5344CB8AC3E}">
        <p14:creationId xmlns:p14="http://schemas.microsoft.com/office/powerpoint/2010/main" val="3449738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45977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r>
              <a:rPr lang="en-US" dirty="0"/>
              <a:t>- Weak correlations with most of this data because all the results are subjective</a:t>
            </a:r>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4113606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13</a:t>
            </a:fld>
            <a:endParaRPr lang="en-US"/>
          </a:p>
        </p:txBody>
      </p:sp>
    </p:spTree>
    <p:extLst>
      <p:ext uri="{BB962C8B-B14F-4D97-AF65-F5344CB8AC3E}">
        <p14:creationId xmlns:p14="http://schemas.microsoft.com/office/powerpoint/2010/main" val="1851560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Limitations and improvements for future study:</a:t>
            </a:r>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women differently.</a:t>
            </a:r>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2813251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334593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3</a:t>
            </a:fld>
            <a:endParaRPr lang="en-US"/>
          </a:p>
        </p:txBody>
      </p:sp>
    </p:spTree>
    <p:extLst>
      <p:ext uri="{BB962C8B-B14F-4D97-AF65-F5344CB8AC3E}">
        <p14:creationId xmlns:p14="http://schemas.microsoft.com/office/powerpoint/2010/main" val="422656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p:txBody>
      </p:sp>
      <p:sp>
        <p:nvSpPr>
          <p:cNvPr id="4" name="Slide Number Placeholder 3"/>
          <p:cNvSpPr>
            <a:spLocks noGrp="1"/>
          </p:cNvSpPr>
          <p:nvPr>
            <p:ph type="sldNum" sz="quarter" idx="5"/>
          </p:nvPr>
        </p:nvSpPr>
        <p:spPr/>
        <p:txBody>
          <a:bodyPr/>
          <a:lstStyle/>
          <a:p>
            <a:fld id="{42920916-3BF0-4BFA-A926-7A7034BA2134}" type="slidenum">
              <a:rPr lang="en-US" smtClean="0"/>
              <a:t>4</a:t>
            </a:fld>
            <a:endParaRPr lang="en-US"/>
          </a:p>
        </p:txBody>
      </p:sp>
    </p:spTree>
    <p:extLst>
      <p:ext uri="{BB962C8B-B14F-4D97-AF65-F5344CB8AC3E}">
        <p14:creationId xmlns:p14="http://schemas.microsoft.com/office/powerpoint/2010/main" val="2399637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Elizabeth</a:t>
            </a:r>
          </a:p>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149366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2474585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Let’s compare the genres most frequently listened to by those with high ranks of each disorder with the genres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leaderboard, you can see that the average BPM was similar for almost all users with individual disorders.</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6/8/2024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6/8/2024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catherinerasgaitis/mxmh-survey-resul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www.merckmanuals.com/professional/psychiatric-disorders/obsessive-compulsive-and-related-disorders/obsessive-compulsive-disorder-oc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2">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a:xfrm>
            <a:off x="1078231" y="-47465"/>
            <a:ext cx="9692640" cy="1325562"/>
          </a:xfrm>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552450" y="1603109"/>
            <a:ext cx="8586978" cy="731520"/>
          </a:xfrm>
        </p:spPr>
        <p:txBody>
          <a:bodyPr/>
          <a:lstStyle/>
          <a:p>
            <a:r>
              <a:rPr lang="en-US" dirty="0">
                <a:solidFill>
                  <a:schemeClr val="bg1"/>
                </a:solidFill>
              </a:rPr>
              <a:t>Means of most common BPM/user vs Disorder rank</a:t>
            </a:r>
          </a:p>
        </p:txBody>
      </p:sp>
      <p:pic>
        <p:nvPicPr>
          <p:cNvPr id="8" name="Content Placeholder 7" descr="A chart of different colored squares&#10;&#10;Description automatically generated">
            <a:extLst>
              <a:ext uri="{FF2B5EF4-FFF2-40B4-BE49-F238E27FC236}">
                <a16:creationId xmlns:a16="http://schemas.microsoft.com/office/drawing/2014/main" id="{56EF25C2-7D60-152C-762D-D5CF49A881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373"/>
          <a:stretch/>
        </p:blipFill>
        <p:spPr>
          <a:xfrm>
            <a:off x="5924551" y="2582967"/>
            <a:ext cx="5029962" cy="3659716"/>
          </a:xfrm>
        </p:spPr>
      </p:pic>
      <p:pic>
        <p:nvPicPr>
          <p:cNvPr id="14" name="Content Placeholder 13" descr="A table with numbers and letters&#10;&#10;Description automatically generated">
            <a:extLst>
              <a:ext uri="{FF2B5EF4-FFF2-40B4-BE49-F238E27FC236}">
                <a16:creationId xmlns:a16="http://schemas.microsoft.com/office/drawing/2014/main" id="{BFE0DFB7-0A7D-9950-46B3-C080CB02BFC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2450" y="2582967"/>
            <a:ext cx="4982935" cy="3659717"/>
          </a:xfrm>
        </p:spPr>
      </p:pic>
    </p:spTree>
    <p:extLst>
      <p:ext uri="{BB962C8B-B14F-4D97-AF65-F5344CB8AC3E}">
        <p14:creationId xmlns:p14="http://schemas.microsoft.com/office/powerpoint/2010/main" val="268869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a:xfrm>
            <a:off x="334025" y="168906"/>
            <a:ext cx="9692640" cy="1017915"/>
          </a:xfrm>
        </p:spPr>
        <p:txBody>
          <a:bodyPr>
            <a:normAutofit/>
          </a:bodyPr>
          <a:lstStyle/>
          <a:p>
            <a:pPr algn="ctr"/>
            <a:r>
              <a:rPr lang="en-US" sz="2800" b="0" i="0" dirty="0">
                <a:solidFill>
                  <a:schemeClr val="bg1"/>
                </a:solidFill>
                <a:effectLst/>
              </a:rPr>
              <a:t>Which genres are most beneficial or detrimental to mental health status?</a:t>
            </a:r>
            <a:endParaRPr lang="en-US" sz="2800" dirty="0">
              <a:solidFill>
                <a:schemeClr val="bg1"/>
              </a:solidFill>
            </a:endParaRPr>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a:xfrm>
            <a:off x="334025" y="1828799"/>
            <a:ext cx="4480560" cy="4351337"/>
          </a:xfrm>
        </p:spPr>
        <p:txBody>
          <a:bodyPr/>
          <a:lstStyle/>
          <a:p>
            <a:pPr>
              <a:buClr>
                <a:schemeClr val="bg1"/>
              </a:buClr>
            </a:pPr>
            <a:r>
              <a:rPr lang="en-US" dirty="0">
                <a:solidFill>
                  <a:schemeClr val="bg1"/>
                </a:solidFill>
              </a:rPr>
              <a:t>Music effects vs fav genre</a:t>
            </a:r>
          </a:p>
          <a:p>
            <a:pPr lvl="1">
              <a:buClr>
                <a:schemeClr val="bg1"/>
              </a:buClr>
              <a:buFont typeface="Arial" panose="020B0604020202020204" pitchFamily="34" charset="0"/>
              <a:buChar char="•"/>
            </a:pPr>
            <a:r>
              <a:rPr lang="en-US" dirty="0">
                <a:solidFill>
                  <a:schemeClr val="bg1"/>
                </a:solidFill>
              </a:rPr>
              <a:t>Genres with best effects: Hip hop, EDM</a:t>
            </a:r>
          </a:p>
          <a:p>
            <a:pPr lvl="2">
              <a:buClr>
                <a:schemeClr val="bg1"/>
              </a:buClr>
              <a:buFont typeface="Arial" panose="020B0604020202020204" pitchFamily="34" charset="0"/>
              <a:buChar char="•"/>
            </a:pPr>
            <a:r>
              <a:rPr lang="en-US" dirty="0">
                <a:solidFill>
                  <a:schemeClr val="bg1"/>
                </a:solidFill>
              </a:rPr>
              <a:t>Tend to be more upbeat</a:t>
            </a:r>
          </a:p>
          <a:p>
            <a:pPr lvl="2">
              <a:buClr>
                <a:schemeClr val="bg1"/>
              </a:buClr>
              <a:buFont typeface="Arial" panose="020B0604020202020204" pitchFamily="34" charset="0"/>
              <a:buChar char="•"/>
            </a:pPr>
            <a:r>
              <a:rPr lang="en-US" dirty="0">
                <a:solidFill>
                  <a:schemeClr val="bg1"/>
                </a:solidFill>
              </a:rPr>
              <a:t>Lots of variability in instrumentation and production type, so subjective results</a:t>
            </a:r>
          </a:p>
          <a:p>
            <a:pPr marL="548640" lvl="2" indent="0">
              <a:buClr>
                <a:schemeClr val="bg1"/>
              </a:buClr>
              <a:buNone/>
            </a:pPr>
            <a:endParaRPr lang="en-US" dirty="0">
              <a:solidFill>
                <a:schemeClr val="bg1"/>
              </a:solidFill>
            </a:endParaRPr>
          </a:p>
          <a:p>
            <a:pPr lvl="1">
              <a:buClr>
                <a:schemeClr val="bg1"/>
              </a:buClr>
              <a:buFont typeface="Arial" panose="020B0604020202020204" pitchFamily="34" charset="0"/>
              <a:buChar char="•"/>
            </a:pPr>
            <a:r>
              <a:rPr lang="en-US" dirty="0">
                <a:solidFill>
                  <a:schemeClr val="bg1"/>
                </a:solidFill>
              </a:rPr>
              <a:t>Listening time vs improvement</a:t>
            </a:r>
          </a:p>
          <a:p>
            <a:pPr lvl="2">
              <a:buClr>
                <a:schemeClr val="bg1"/>
              </a:buClr>
              <a:buFont typeface="Arial" panose="020B0604020202020204" pitchFamily="34" charset="0"/>
              <a:buChar char="•"/>
            </a:pPr>
            <a:r>
              <a:rPr lang="en-US" dirty="0">
                <a:solidFill>
                  <a:schemeClr val="bg1"/>
                </a:solidFill>
              </a:rPr>
              <a:t>Best listening time for mental health: 4-5 hours/day</a:t>
            </a:r>
          </a:p>
          <a:p>
            <a:endParaRPr lang="en-US" dirty="0"/>
          </a:p>
        </p:txBody>
      </p:sp>
      <p:pic>
        <p:nvPicPr>
          <p:cNvPr id="6" name="Content Placeholder 5" descr="A graph with pink bars and numbers&#10;&#10;Description automatically generated">
            <a:extLst>
              <a:ext uri="{FF2B5EF4-FFF2-40B4-BE49-F238E27FC236}">
                <a16:creationId xmlns:a16="http://schemas.microsoft.com/office/drawing/2014/main" id="{9EA3E080-AD2E-60E8-9929-71EFE84B9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3259" y="1330319"/>
            <a:ext cx="5954716" cy="5437813"/>
          </a:xfrm>
        </p:spPr>
      </p:pic>
    </p:spTree>
    <p:extLst>
      <p:ext uri="{BB962C8B-B14F-4D97-AF65-F5344CB8AC3E}">
        <p14:creationId xmlns:p14="http://schemas.microsoft.com/office/powerpoint/2010/main" val="348893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a:xfrm>
            <a:off x="101030" y="320039"/>
            <a:ext cx="2436069" cy="731521"/>
          </a:xfrm>
        </p:spPr>
        <p:txBody>
          <a:bodyPr>
            <a:normAutofit/>
          </a:bodyPr>
          <a:lstStyle/>
          <a:p>
            <a:r>
              <a:rPr lang="en-US" sz="3200" dirty="0">
                <a:solidFill>
                  <a:schemeClr val="bg1"/>
                </a:solidFill>
              </a:rPr>
              <a:t>Regressions</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a:xfrm>
            <a:off x="481942" y="6016714"/>
            <a:ext cx="4480560" cy="731520"/>
          </a:xfrm>
        </p:spPr>
        <p:txBody>
          <a:bodyPr>
            <a:normAutofit/>
          </a:bodyPr>
          <a:lstStyle/>
          <a:p>
            <a:r>
              <a:rPr lang="en-US" sz="1400" dirty="0">
                <a:solidFill>
                  <a:schemeClr val="bg1"/>
                </a:solidFill>
              </a:rPr>
              <a:t>R-value: -0.09. Weak regression</a:t>
            </a:r>
          </a:p>
        </p:txBody>
      </p:sp>
      <p:pic>
        <p:nvPicPr>
          <p:cNvPr id="10" name="Content Placeholder 9">
            <a:extLst>
              <a:ext uri="{FF2B5EF4-FFF2-40B4-BE49-F238E27FC236}">
                <a16:creationId xmlns:a16="http://schemas.microsoft.com/office/drawing/2014/main" id="{557439F5-346D-7DC4-B78F-A5ABE41C6959}"/>
              </a:ext>
            </a:extLst>
          </p:cNvPr>
          <p:cNvPicPr>
            <a:picLocks noGrp="1" noChangeAspect="1"/>
          </p:cNvPicPr>
          <p:nvPr>
            <p:ph sz="half" idx="2"/>
          </p:nvPr>
        </p:nvPicPr>
        <p:blipFill>
          <a:blip r:embed="rId3"/>
          <a:stretch>
            <a:fillRect/>
          </a:stretch>
        </p:blipFill>
        <p:spPr>
          <a:xfrm>
            <a:off x="185947" y="1095090"/>
            <a:ext cx="5864551" cy="4921624"/>
          </a:xfrm>
        </p:spPr>
      </p:pic>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a:xfrm>
            <a:off x="6126638" y="6016714"/>
            <a:ext cx="4480560" cy="731520"/>
          </a:xfrm>
        </p:spPr>
        <p:txBody>
          <a:bodyPr>
            <a:normAutofit/>
          </a:bodyPr>
          <a:lstStyle/>
          <a:p>
            <a:r>
              <a:rPr lang="en-US" sz="1400" dirty="0">
                <a:solidFill>
                  <a:schemeClr val="bg1"/>
                </a:solidFill>
              </a:rPr>
              <a:t>R-value: -0.16. Stronger negative correlation</a:t>
            </a:r>
          </a:p>
        </p:txBody>
      </p:sp>
      <p:pic>
        <p:nvPicPr>
          <p:cNvPr id="8" name="Content Placeholder 7">
            <a:extLst>
              <a:ext uri="{FF2B5EF4-FFF2-40B4-BE49-F238E27FC236}">
                <a16:creationId xmlns:a16="http://schemas.microsoft.com/office/drawing/2014/main" id="{FF8CFE1C-CCE6-DD81-BBF2-BE642C3EB0B1}"/>
              </a:ext>
            </a:extLst>
          </p:cNvPr>
          <p:cNvPicPr>
            <a:picLocks noGrp="1" noChangeAspect="1"/>
          </p:cNvPicPr>
          <p:nvPr>
            <p:ph sz="quarter" idx="4"/>
          </p:nvPr>
        </p:nvPicPr>
        <p:blipFill>
          <a:blip r:embed="rId4"/>
          <a:stretch>
            <a:fillRect/>
          </a:stretch>
        </p:blipFill>
        <p:spPr>
          <a:xfrm>
            <a:off x="6209132" y="1095090"/>
            <a:ext cx="5796921" cy="4921624"/>
          </a:xfrm>
        </p:spPr>
      </p:pic>
    </p:spTree>
    <p:extLst>
      <p:ext uri="{BB962C8B-B14F-4D97-AF65-F5344CB8AC3E}">
        <p14:creationId xmlns:p14="http://schemas.microsoft.com/office/powerpoint/2010/main" val="181612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a:xfrm>
            <a:off x="266790" y="336870"/>
            <a:ext cx="2261257" cy="642451"/>
          </a:xfrm>
        </p:spPr>
        <p:txBody>
          <a:bodyPr>
            <a:normAutofit/>
          </a:bodyPr>
          <a:lstStyle/>
          <a:p>
            <a:r>
              <a:rPr lang="en-US" sz="3200" dirty="0">
                <a:solidFill>
                  <a:schemeClr val="bg1"/>
                </a:solidFill>
              </a:rPr>
              <a:t>Conclusion</a:t>
            </a:r>
          </a:p>
        </p:txBody>
      </p:sp>
      <p:pic>
        <p:nvPicPr>
          <p:cNvPr id="5" name="Content Placeholder 4" descr="A screenshot of a number&#10;&#10;Description automatically generated">
            <a:extLst>
              <a:ext uri="{FF2B5EF4-FFF2-40B4-BE49-F238E27FC236}">
                <a16:creationId xmlns:a16="http://schemas.microsoft.com/office/drawing/2014/main" id="{F414B211-406D-CBB1-E486-CB50F24A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06010" y="1559859"/>
            <a:ext cx="4905040" cy="3926540"/>
          </a:xfrm>
        </p:spPr>
      </p:pic>
      <p:pic>
        <p:nvPicPr>
          <p:cNvPr id="7" name="Picture 6" descr="A pink circle with white text&#10;&#10;Description automatically generated">
            <a:extLst>
              <a:ext uri="{FF2B5EF4-FFF2-40B4-BE49-F238E27FC236}">
                <a16:creationId xmlns:a16="http://schemas.microsoft.com/office/drawing/2014/main" id="{EFDEA250-52FB-13F3-FB89-1D26FE8F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50" y="1203106"/>
            <a:ext cx="5899325" cy="4640046"/>
          </a:xfrm>
          <a:prstGeom prst="rect">
            <a:avLst/>
          </a:prstGeom>
        </p:spPr>
      </p:pic>
    </p:spTree>
    <p:extLst>
      <p:ext uri="{BB962C8B-B14F-4D97-AF65-F5344CB8AC3E}">
        <p14:creationId xmlns:p14="http://schemas.microsoft.com/office/powerpoint/2010/main" val="13122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a:xfrm>
            <a:off x="280237" y="-24205"/>
            <a:ext cx="9692640" cy="1325562"/>
          </a:xfrm>
        </p:spPr>
        <p:txBody>
          <a:bodyPr>
            <a:normAutofit/>
          </a:bodyPr>
          <a:lstStyle/>
          <a:p>
            <a:r>
              <a:rPr lang="en-US" sz="3200"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a:xfrm>
            <a:off x="576072" y="1532964"/>
            <a:ext cx="8595360" cy="4351337"/>
          </a:xfrm>
        </p:spPr>
        <p:txBody>
          <a:bodyPr/>
          <a:lstStyle/>
          <a:p>
            <a:pPr>
              <a:buClr>
                <a:schemeClr val="bg1"/>
              </a:buClr>
            </a:pPr>
            <a:r>
              <a:rPr lang="en-US" dirty="0">
                <a:solidFill>
                  <a:schemeClr val="bg1"/>
                </a:solidFill>
              </a:rPr>
              <a:t>Kaggle dataset: </a:t>
            </a:r>
            <a:r>
              <a:rPr lang="en-US" dirty="0">
                <a:solidFill>
                  <a:schemeClr val="bg1"/>
                </a:solidFill>
                <a:hlinkClick r:id="rId3">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a:buClr>
                <a:schemeClr val="bg1"/>
              </a:buClr>
            </a:pPr>
            <a:r>
              <a:rPr lang="en-US" dirty="0">
                <a:solidFill>
                  <a:schemeClr val="bg1"/>
                </a:solidFill>
                <a:hlinkClick r:id="rId4">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lvl="1">
              <a:buClr>
                <a:schemeClr val="bg1"/>
              </a:buClr>
            </a:pPr>
            <a:r>
              <a:rPr lang="en-US" dirty="0">
                <a:solidFill>
                  <a:schemeClr val="bg1"/>
                </a:solidFill>
              </a:rPr>
              <a:t>TA Mike </a:t>
            </a:r>
            <a:r>
              <a:rPr lang="en-US" dirty="0" err="1">
                <a:solidFill>
                  <a:schemeClr val="bg1"/>
                </a:solidFill>
              </a:rPr>
              <a:t>Wenner</a:t>
            </a:r>
            <a:r>
              <a:rPr lang="en-US" dirty="0">
                <a:solidFill>
                  <a:schemeClr val="bg1"/>
                </a:solidFill>
              </a:rPr>
              <a:t>: troubleshooting </a:t>
            </a:r>
            <a:r>
              <a:rPr lang="en-US" dirty="0">
                <a:solidFill>
                  <a:schemeClr val="bg1"/>
                </a:solidFill>
                <a:sym typeface="Wingdings" panose="05000000000000000000" pitchFamily="2" charset="2"/>
              </a:rPr>
              <a:t></a:t>
            </a:r>
            <a:endParaRPr lang="en-US" dirty="0">
              <a:solidFill>
                <a:schemeClr val="bg1"/>
              </a:solidFill>
            </a:endParaRP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6557" y="3442448"/>
            <a:ext cx="4795837" cy="2689120"/>
          </a:xfrm>
          <a:prstGeom prst="rect">
            <a:avLst/>
          </a:prstGeom>
        </p:spPr>
      </p:pic>
    </p:spTree>
    <p:extLst>
      <p:ext uri="{BB962C8B-B14F-4D97-AF65-F5344CB8AC3E}">
        <p14:creationId xmlns:p14="http://schemas.microsoft.com/office/powerpoint/2010/main" val="93794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a:xfrm>
            <a:off x="455048" y="-297021"/>
            <a:ext cx="9692640" cy="1325562"/>
          </a:xfrm>
        </p:spPr>
        <p:txBody>
          <a:bodyPr>
            <a:normAutofit/>
          </a:bodyPr>
          <a:lstStyle/>
          <a:p>
            <a:r>
              <a:rPr lang="en-US" sz="3200" dirty="0">
                <a:solidFill>
                  <a:schemeClr val="bg1"/>
                </a:solidFill>
              </a:rPr>
              <a:t>Intros</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a:xfrm>
            <a:off x="455048" y="1253331"/>
            <a:ext cx="5179270" cy="4351337"/>
          </a:xfrm>
        </p:spPr>
        <p:txBody>
          <a:bodyPr/>
          <a:lstStyle/>
          <a:p>
            <a:pPr>
              <a:buClr>
                <a:schemeClr val="bg1"/>
              </a:buClr>
            </a:pPr>
            <a:r>
              <a:rPr lang="en-US" dirty="0">
                <a:solidFill>
                  <a:schemeClr val="bg1"/>
                </a:solidFill>
              </a:rPr>
              <a:t>Mental health is a very prevalent issue in today’s society</a:t>
            </a:r>
          </a:p>
          <a:p>
            <a:pPr>
              <a:buClr>
                <a:schemeClr val="bg1"/>
              </a:buClr>
            </a:pPr>
            <a:r>
              <a:rPr lang="en-US" dirty="0">
                <a:solidFill>
                  <a:schemeClr val="bg1"/>
                </a:solidFill>
              </a:rPr>
              <a:t>We all listen to music constantly. How does it actually affect us?</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a:xfrm>
            <a:off x="6126481" y="1229191"/>
            <a:ext cx="4480560" cy="4351337"/>
          </a:xfrm>
        </p:spPr>
        <p:txBody>
          <a:bodyPr/>
          <a:lstStyle/>
          <a:p>
            <a:pPr>
              <a:buClr>
                <a:schemeClr val="bg1"/>
              </a:buClr>
            </a:pPr>
            <a:r>
              <a:rPr lang="en-US" dirty="0">
                <a:solidFill>
                  <a:schemeClr val="bg1"/>
                </a:solidFill>
              </a:rPr>
              <a:t>Data from a computer science student researching music therapy</a:t>
            </a:r>
          </a:p>
          <a:p>
            <a:pPr lvl="1">
              <a:buClr>
                <a:schemeClr val="bg1"/>
              </a:buClr>
            </a:pPr>
            <a:r>
              <a:rPr lang="en-US" sz="1800" dirty="0">
                <a:solidFill>
                  <a:schemeClr val="bg1"/>
                </a:solidFill>
              </a:rPr>
              <a:t>Over 700 respondents</a:t>
            </a:r>
          </a:p>
          <a:p>
            <a:pPr lvl="1">
              <a:buClr>
                <a:schemeClr val="bg1"/>
              </a:buClr>
            </a:pPr>
            <a:r>
              <a:rPr lang="en-US" sz="1800" dirty="0">
                <a:solidFill>
                  <a:schemeClr val="bg1"/>
                </a:solidFill>
              </a:rPr>
              <a:t>Included 16 music genres</a:t>
            </a:r>
          </a:p>
          <a:p>
            <a:pPr>
              <a:buClr>
                <a:schemeClr val="bg1"/>
              </a:buClr>
            </a:pPr>
            <a:endParaRPr lang="en-US" dirty="0">
              <a:solidFill>
                <a:schemeClr val="bg1"/>
              </a:solidFill>
            </a:endParaRPr>
          </a:p>
          <a:p>
            <a:pPr>
              <a:buClr>
                <a:schemeClr val="bg1"/>
              </a:buClr>
            </a:pPr>
            <a:r>
              <a:rPr lang="en-US" dirty="0">
                <a:solidFill>
                  <a:schemeClr val="bg1"/>
                </a:solidFill>
              </a:rPr>
              <a:t>Uncommon genre definitions</a:t>
            </a:r>
          </a:p>
          <a:p>
            <a:pPr lvl="1">
              <a:buClr>
                <a:schemeClr val="bg1"/>
              </a:buClr>
              <a:buFont typeface="Arial" panose="020B0604020202020204" pitchFamily="34" charset="0"/>
              <a:buChar char="•"/>
            </a:pPr>
            <a:r>
              <a:rPr lang="en-US" sz="1800" dirty="0">
                <a:solidFill>
                  <a:schemeClr val="bg1"/>
                </a:solidFill>
              </a:rPr>
              <a:t>EDM: electronic dance music</a:t>
            </a:r>
          </a:p>
          <a:p>
            <a:pPr lvl="1">
              <a:buClr>
                <a:schemeClr val="bg1"/>
              </a:buClr>
              <a:buFont typeface="Arial" panose="020B0604020202020204" pitchFamily="34" charset="0"/>
              <a:buChar char="•"/>
            </a:pPr>
            <a:r>
              <a:rPr lang="en-US" sz="1800" dirty="0">
                <a:solidFill>
                  <a:schemeClr val="bg1"/>
                </a:solidFill>
              </a:rPr>
              <a:t>R&amp;B: rhythm and blues, subset of jazz</a:t>
            </a:r>
          </a:p>
          <a:p>
            <a:pPr lvl="1">
              <a:buClr>
                <a:schemeClr val="bg1"/>
              </a:buClr>
              <a:buFont typeface="Arial" panose="020B0604020202020204" pitchFamily="34" charset="0"/>
              <a:buChar char="•"/>
            </a:pPr>
            <a:r>
              <a:rPr lang="en-US" sz="1800" dirty="0">
                <a:solidFill>
                  <a:schemeClr val="bg1"/>
                </a:solidFill>
              </a:rPr>
              <a:t>K pop: Korean popular music</a:t>
            </a:r>
          </a:p>
          <a:p>
            <a:pPr lvl="1">
              <a:buClr>
                <a:schemeClr val="bg1"/>
              </a:buClr>
              <a:buFont typeface="Arial" panose="020B0604020202020204" pitchFamily="34" charset="0"/>
              <a:buChar char="•"/>
            </a:pPr>
            <a:r>
              <a:rPr lang="en-US" sz="1800" dirty="0">
                <a:solidFill>
                  <a:schemeClr val="bg1"/>
                </a:solidFill>
              </a:rPr>
              <a:t>Gospel: religious music</a:t>
            </a:r>
          </a:p>
          <a:p>
            <a:pPr lvl="1">
              <a:buClr>
                <a:schemeClr val="bg1"/>
              </a:buClr>
              <a:buFont typeface="Arial" panose="020B0604020202020204" pitchFamily="34" charset="0"/>
              <a:buChar char="•"/>
            </a:pPr>
            <a:r>
              <a:rPr lang="en-US" sz="1800" dirty="0" err="1">
                <a:solidFill>
                  <a:schemeClr val="bg1"/>
                </a:solidFill>
              </a:rPr>
              <a:t>Lofi</a:t>
            </a:r>
            <a:r>
              <a:rPr lang="en-US" sz="1800"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a:xfrm>
            <a:off x="430866" y="457199"/>
            <a:ext cx="2893269" cy="871051"/>
          </a:xfrm>
        </p:spPr>
        <p:txBody>
          <a:bodyPr>
            <a:normAutofit/>
          </a:bodyPr>
          <a:lstStyle/>
          <a:p>
            <a:r>
              <a:rPr lang="en-US" sz="3200" dirty="0">
                <a:solidFill>
                  <a:schemeClr val="bg1"/>
                </a:solidFill>
              </a:rPr>
              <a:t>Data Cleaning</a:t>
            </a: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a:xfrm>
            <a:off x="549178" y="1748117"/>
            <a:ext cx="8595360" cy="4351337"/>
          </a:xfrm>
        </p:spPr>
        <p:txBody>
          <a:bodyPr/>
          <a:lstStyle/>
          <a:p>
            <a:pPr>
              <a:buClr>
                <a:schemeClr val="bg1"/>
              </a:buClr>
            </a:pPr>
            <a:r>
              <a:rPr lang="en-US" dirty="0">
                <a:solidFill>
                  <a:schemeClr val="bg1"/>
                </a:solidFill>
              </a:rPr>
              <a:t>Info we did not use:</a:t>
            </a:r>
          </a:p>
          <a:p>
            <a:pPr lvl="1">
              <a:buClr>
                <a:schemeClr val="bg1"/>
              </a:buClr>
            </a:pPr>
            <a:r>
              <a:rPr lang="en-US" dirty="0">
                <a:solidFill>
                  <a:schemeClr val="bg1"/>
                </a:solidFill>
              </a:rPr>
              <a:t>Primary streaming service</a:t>
            </a:r>
          </a:p>
          <a:p>
            <a:pPr lvl="1">
              <a:buClr>
                <a:schemeClr val="bg1"/>
              </a:buClr>
            </a:pPr>
            <a:r>
              <a:rPr lang="en-US" dirty="0">
                <a:solidFill>
                  <a:schemeClr val="bg1"/>
                </a:solidFill>
              </a:rPr>
              <a:t>Whether or not the user listened while working</a:t>
            </a:r>
          </a:p>
          <a:p>
            <a:pPr lvl="1">
              <a:buClr>
                <a:schemeClr val="bg1"/>
              </a:buClr>
            </a:pPr>
            <a:r>
              <a:rPr lang="en-US" dirty="0">
                <a:solidFill>
                  <a:schemeClr val="bg1"/>
                </a:solidFill>
              </a:rPr>
              <a:t>Instrumentalist vs Composer</a:t>
            </a:r>
          </a:p>
          <a:p>
            <a:pPr lvl="1">
              <a:buClr>
                <a:schemeClr val="bg1"/>
              </a:buClr>
            </a:pPr>
            <a:r>
              <a:rPr lang="en-US" dirty="0">
                <a:solidFill>
                  <a:schemeClr val="bg1"/>
                </a:solidFill>
              </a:rPr>
              <a:t>If user spoke multiple languages</a:t>
            </a:r>
          </a:p>
          <a:p>
            <a:pPr>
              <a:buClr>
                <a:schemeClr val="bg1"/>
              </a:buClr>
            </a:pPr>
            <a:r>
              <a:rPr lang="en-US" dirty="0">
                <a:solidFill>
                  <a:schemeClr val="bg1"/>
                </a:solidFill>
              </a:rPr>
              <a:t>Dropped unreliable data rows</a:t>
            </a:r>
          </a:p>
          <a:p>
            <a:pPr lvl="1">
              <a:buClr>
                <a:schemeClr val="bg1"/>
              </a:buClr>
            </a:pPr>
            <a:r>
              <a:rPr lang="en-US" dirty="0">
                <a:solidFill>
                  <a:schemeClr val="bg1"/>
                </a:solidFill>
              </a:rPr>
              <a:t>“999999999.0” BPM</a:t>
            </a:r>
          </a:p>
          <a:p>
            <a:pPr lvl="1">
              <a:buClr>
                <a:schemeClr val="bg1"/>
              </a:buClr>
            </a:pPr>
            <a:r>
              <a:rPr lang="en-US" dirty="0">
                <a:solidFill>
                  <a:schemeClr val="bg1"/>
                </a:solidFill>
              </a:rPr>
              <a:t>Listened 24 hours/day</a:t>
            </a:r>
          </a:p>
          <a:p>
            <a:pPr lvl="1">
              <a:buClr>
                <a:schemeClr val="bg1"/>
              </a:buClr>
            </a:pPr>
            <a:r>
              <a:rPr lang="en-US" dirty="0">
                <a:solidFill>
                  <a:schemeClr val="bg1"/>
                </a:solidFill>
              </a:rPr>
              <a:t>Null values for Music Effects (Improved or Worsened MH)</a:t>
            </a:r>
          </a:p>
          <a:p>
            <a:pPr lvl="1">
              <a:buClr>
                <a:schemeClr val="bg1"/>
              </a:buClr>
            </a:pPr>
            <a:r>
              <a:rPr lang="en-US" dirty="0">
                <a:solidFill>
                  <a:schemeClr val="bg1"/>
                </a:solidFill>
              </a:rPr>
              <a:t>Null values for Age</a:t>
            </a:r>
          </a:p>
          <a:p>
            <a:pPr>
              <a:buClr>
                <a:schemeClr val="bg1"/>
              </a:buClr>
            </a:pPr>
            <a:r>
              <a:rPr lang="en-US" dirty="0">
                <a:solidFill>
                  <a:schemeClr val="bg1"/>
                </a:solidFill>
              </a:rPr>
              <a:t>Replaced string values in Frequency columns with integers for comparison</a:t>
            </a: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1792510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3"/>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a decrease in levels of mental health begins. </a:t>
            </a:r>
          </a:p>
          <a:p>
            <a:endParaRPr lang="en-US" sz="2400" dirty="0">
              <a:solidFill>
                <a:schemeClr val="bg1"/>
              </a:solidFill>
            </a:endParaRPr>
          </a:p>
          <a:p>
            <a:r>
              <a:rPr lang="en-US" sz="2400" dirty="0">
                <a:solidFill>
                  <a:schemeClr val="bg1"/>
                </a:solidFill>
              </a:rPr>
              <a:t>- Studies on OCD were formally done in 1980, studies reveal that it occurs between 14 and 35 years of age.</a:t>
            </a:r>
          </a:p>
        </p:txBody>
      </p:sp>
    </p:spTree>
    <p:extLst>
      <p:ext uri="{BB962C8B-B14F-4D97-AF65-F5344CB8AC3E}">
        <p14:creationId xmlns:p14="http://schemas.microsoft.com/office/powerpoint/2010/main" val="263913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3"/>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4"/>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5"/>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6"/>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80240" y="1225523"/>
            <a:ext cx="10055904" cy="5471111"/>
          </a:xfrm>
        </p:spPr>
      </p:pic>
    </p:spTree>
    <p:extLst>
      <p:ext uri="{BB962C8B-B14F-4D97-AF65-F5344CB8AC3E}">
        <p14:creationId xmlns:p14="http://schemas.microsoft.com/office/powerpoint/2010/main" val="89718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154" b="9428"/>
          <a:stretch/>
        </p:blipFill>
        <p:spPr>
          <a:xfrm>
            <a:off x="133571" y="2507551"/>
            <a:ext cx="5837155" cy="3131768"/>
          </a:xfrm>
        </p:spPr>
      </p:pic>
      <p:pic>
        <p:nvPicPr>
          <p:cNvPr id="12" name="Content Placeholder 11" descr="A screenshot of a computer&#10;&#10;Description automatically generated">
            <a:extLst>
              <a:ext uri="{FF2B5EF4-FFF2-40B4-BE49-F238E27FC236}">
                <a16:creationId xmlns:a16="http://schemas.microsoft.com/office/drawing/2014/main" id="{68E6AD1F-4128-02E7-3AB1-C507253DBFC0}"/>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9356" b="9318"/>
          <a:stretch/>
        </p:blipFill>
        <p:spPr>
          <a:xfrm>
            <a:off x="6126163" y="2467508"/>
            <a:ext cx="5827358" cy="3171811"/>
          </a:xfrm>
        </p:spPr>
      </p:pic>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6234575"/>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a:solidFill>
                  <a:schemeClr val="bg1"/>
                </a:solidFill>
              </a:rPr>
              <a:t>Highest mental illness in listeners of Rock and Pop by frequency, but favorites are Rock, Pop, and Metal</a:t>
            </a:r>
          </a:p>
          <a:p>
            <a:endParaRPr lang="en-US" dirty="0"/>
          </a:p>
        </p:txBody>
      </p:sp>
    </p:spTree>
    <p:extLst>
      <p:ext uri="{BB962C8B-B14F-4D97-AF65-F5344CB8AC3E}">
        <p14:creationId xmlns:p14="http://schemas.microsoft.com/office/powerpoint/2010/main" val="292972854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2080</TotalTime>
  <Words>1478</Words>
  <Application>Microsoft Office PowerPoint</Application>
  <PresentationFormat>Widescreen</PresentationFormat>
  <Paragraphs>140</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Century Schoolbook</vt:lpstr>
      <vt:lpstr>Wingdings</vt:lpstr>
      <vt:lpstr>Wingdings 2</vt:lpstr>
      <vt:lpstr>View</vt:lpstr>
      <vt:lpstr>Effects of Music on Mental Health   Exploratory Data Analysis</vt:lpstr>
      <vt:lpstr>Intros</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Which genres are most beneficial or detrimental to mental health status?</vt:lpstr>
      <vt:lpstr>Regressions</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Sarah Chauvin</cp:lastModifiedBy>
  <cp:revision>2</cp:revision>
  <dcterms:created xsi:type="dcterms:W3CDTF">2024-06-05T19:03:45Z</dcterms:created>
  <dcterms:modified xsi:type="dcterms:W3CDTF">2024-06-08T18:31:03Z</dcterms:modified>
</cp:coreProperties>
</file>