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8"/>
  </p:notesMasterIdLst>
  <p:sldIdLst>
    <p:sldId id="256" r:id="rId2"/>
    <p:sldId id="257" r:id="rId3"/>
    <p:sldId id="267" r:id="rId4"/>
    <p:sldId id="258" r:id="rId5"/>
    <p:sldId id="270" r:id="rId6"/>
    <p:sldId id="271" r:id="rId7"/>
    <p:sldId id="272" r:id="rId8"/>
    <p:sldId id="268" r:id="rId9"/>
    <p:sldId id="265" r:id="rId10"/>
    <p:sldId id="269" r:id="rId11"/>
    <p:sldId id="273" r:id="rId12"/>
    <p:sldId id="274" r:id="rId13"/>
    <p:sldId id="260" r:id="rId14"/>
    <p:sldId id="261" r:id="rId15"/>
    <p:sldId id="262" r:id="rId16"/>
    <p:sldId id="26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5055A5-EAA6-417B-A681-6F58EE4BF19C}" v="53" dt="2024-06-09T17:16:49.395"/>
    <p1510:client id="{CD949640-C028-4809-8343-37C248349D94}" v="8" dt="2024-06-08T18:29:19.2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9372" autoAdjust="0"/>
  </p:normalViewPr>
  <p:slideViewPr>
    <p:cSldViewPr snapToGrid="0">
      <p:cViewPr varScale="1">
        <p:scale>
          <a:sx n="48" d="100"/>
          <a:sy n="48" d="100"/>
        </p:scale>
        <p:origin x="67" y="2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h Chauvin" userId="68f37512aa257305" providerId="LiveId" clId="{405055A5-EAA6-417B-A681-6F58EE4BF19C}"/>
    <pc:docChg chg="undo custSel addSld delSld modSld">
      <pc:chgData name="Sarah Chauvin" userId="68f37512aa257305" providerId="LiveId" clId="{405055A5-EAA6-417B-A681-6F58EE4BF19C}" dt="2024-06-09T17:16:49.395" v="448"/>
      <pc:docMkLst>
        <pc:docMk/>
      </pc:docMkLst>
      <pc:sldChg chg="modSp mod modTransition">
        <pc:chgData name="Sarah Chauvin" userId="68f37512aa257305" providerId="LiveId" clId="{405055A5-EAA6-417B-A681-6F58EE4BF19C}" dt="2024-06-09T16:42:29.279" v="224" actId="20577"/>
        <pc:sldMkLst>
          <pc:docMk/>
          <pc:sldMk cId="1604291168" sldId="257"/>
        </pc:sldMkLst>
        <pc:spChg chg="mod">
          <ac:chgData name="Sarah Chauvin" userId="68f37512aa257305" providerId="LiveId" clId="{405055A5-EAA6-417B-A681-6F58EE4BF19C}" dt="2024-06-09T16:42:29.279" v="224" actId="20577"/>
          <ac:spMkLst>
            <pc:docMk/>
            <pc:sldMk cId="1604291168" sldId="257"/>
            <ac:spMk id="2" creationId="{6F491D24-9C32-AAA5-7433-869979B51952}"/>
          </ac:spMkLst>
        </pc:spChg>
      </pc:sldChg>
      <pc:sldChg chg="modSp mod modTransition">
        <pc:chgData name="Sarah Chauvin" userId="68f37512aa257305" providerId="LiveId" clId="{405055A5-EAA6-417B-A681-6F58EE4BF19C}" dt="2024-06-09T16:48:17.226" v="408"/>
        <pc:sldMkLst>
          <pc:docMk/>
          <pc:sldMk cId="3243217222" sldId="258"/>
        </pc:sldMkLst>
        <pc:spChg chg="mod">
          <ac:chgData name="Sarah Chauvin" userId="68f37512aa257305" providerId="LiveId" clId="{405055A5-EAA6-417B-A681-6F58EE4BF19C}" dt="2024-06-09T16:43:13.961" v="236" actId="14100"/>
          <ac:spMkLst>
            <pc:docMk/>
            <pc:sldMk cId="3243217222" sldId="258"/>
            <ac:spMk id="3" creationId="{4A3C146F-4C4F-F7D6-AA45-D050091CA62B}"/>
          </ac:spMkLst>
        </pc:spChg>
      </pc:sldChg>
      <pc:sldChg chg="modTransition modAnim">
        <pc:chgData name="Sarah Chauvin" userId="68f37512aa257305" providerId="LiveId" clId="{405055A5-EAA6-417B-A681-6F58EE4BF19C}" dt="2024-06-09T17:03:18.105" v="422"/>
        <pc:sldMkLst>
          <pc:docMk/>
          <pc:sldMk cId="1816128598" sldId="260"/>
        </pc:sldMkLst>
      </pc:sldChg>
      <pc:sldChg chg="addSp delSp modSp mod modTransition">
        <pc:chgData name="Sarah Chauvin" userId="68f37512aa257305" providerId="LiveId" clId="{405055A5-EAA6-417B-A681-6F58EE4BF19C}" dt="2024-06-09T16:49:46.380" v="415"/>
        <pc:sldMkLst>
          <pc:docMk/>
          <pc:sldMk cId="131222317" sldId="261"/>
        </pc:sldMkLst>
        <pc:spChg chg="add mod">
          <ac:chgData name="Sarah Chauvin" userId="68f37512aa257305" providerId="LiveId" clId="{405055A5-EAA6-417B-A681-6F58EE4BF19C}" dt="2024-06-09T16:28:56.102" v="213" actId="20577"/>
          <ac:spMkLst>
            <pc:docMk/>
            <pc:sldMk cId="131222317" sldId="261"/>
            <ac:spMk id="9" creationId="{67F8BEBB-CB06-7D93-8177-D38DB3DD408C}"/>
          </ac:spMkLst>
        </pc:spChg>
        <pc:picChg chg="add del mod">
          <ac:chgData name="Sarah Chauvin" userId="68f37512aa257305" providerId="LiveId" clId="{405055A5-EAA6-417B-A681-6F58EE4BF19C}" dt="2024-06-09T16:20:30.141" v="9" actId="478"/>
          <ac:picMkLst>
            <pc:docMk/>
            <pc:sldMk cId="131222317" sldId="261"/>
            <ac:picMk id="4" creationId="{00777464-A611-1A8E-9116-372083A8FA2F}"/>
          </ac:picMkLst>
        </pc:picChg>
        <pc:picChg chg="mod">
          <ac:chgData name="Sarah Chauvin" userId="68f37512aa257305" providerId="LiveId" clId="{405055A5-EAA6-417B-A681-6F58EE4BF19C}" dt="2024-06-09T16:22:03.277" v="24" actId="1076"/>
          <ac:picMkLst>
            <pc:docMk/>
            <pc:sldMk cId="131222317" sldId="261"/>
            <ac:picMk id="5" creationId="{F414B211-406D-CBB1-E486-CB50F24AD4C2}"/>
          </ac:picMkLst>
        </pc:picChg>
        <pc:picChg chg="mod">
          <ac:chgData name="Sarah Chauvin" userId="68f37512aa257305" providerId="LiveId" clId="{405055A5-EAA6-417B-A681-6F58EE4BF19C}" dt="2024-06-09T16:21:24.499" v="19" actId="1076"/>
          <ac:picMkLst>
            <pc:docMk/>
            <pc:sldMk cId="131222317" sldId="261"/>
            <ac:picMk id="7" creationId="{EFDEA250-52FB-13F3-FB89-1D26FE8FBE26}"/>
          </ac:picMkLst>
        </pc:picChg>
        <pc:picChg chg="add mod">
          <ac:chgData name="Sarah Chauvin" userId="68f37512aa257305" providerId="LiveId" clId="{405055A5-EAA6-417B-A681-6F58EE4BF19C}" dt="2024-06-09T16:22:14.509" v="27" actId="1076"/>
          <ac:picMkLst>
            <pc:docMk/>
            <pc:sldMk cId="131222317" sldId="261"/>
            <ac:picMk id="8" creationId="{2C1AE9BE-4EE0-184F-AE69-D3D23E7DF693}"/>
          </ac:picMkLst>
        </pc:picChg>
      </pc:sldChg>
      <pc:sldChg chg="modTransition modAnim">
        <pc:chgData name="Sarah Chauvin" userId="68f37512aa257305" providerId="LiveId" clId="{405055A5-EAA6-417B-A681-6F58EE4BF19C}" dt="2024-06-09T17:10:10.837" v="430"/>
        <pc:sldMkLst>
          <pc:docMk/>
          <pc:sldMk cId="2233030158" sldId="262"/>
        </pc:sldMkLst>
      </pc:sldChg>
      <pc:sldChg chg="modSp mod modTransition">
        <pc:chgData name="Sarah Chauvin" userId="68f37512aa257305" providerId="LiveId" clId="{405055A5-EAA6-417B-A681-6F58EE4BF19C}" dt="2024-06-09T16:50:09.763" v="417"/>
        <pc:sldMkLst>
          <pc:docMk/>
          <pc:sldMk cId="937944571" sldId="263"/>
        </pc:sldMkLst>
        <pc:picChg chg="mod">
          <ac:chgData name="Sarah Chauvin" userId="68f37512aa257305" providerId="LiveId" clId="{405055A5-EAA6-417B-A681-6F58EE4BF19C}" dt="2024-06-09T16:29:09.841" v="214" actId="1076"/>
          <ac:picMkLst>
            <pc:docMk/>
            <pc:sldMk cId="937944571" sldId="263"/>
            <ac:picMk id="5" creationId="{73866A11-3BDD-3F74-007D-1CCF8FEF300E}"/>
          </ac:picMkLst>
        </pc:picChg>
      </pc:sldChg>
      <pc:sldChg chg="modSp mod modTransition">
        <pc:chgData name="Sarah Chauvin" userId="68f37512aa257305" providerId="LiveId" clId="{405055A5-EAA6-417B-A681-6F58EE4BF19C}" dt="2024-06-09T16:48:49.665" v="409" actId="1076"/>
        <pc:sldMkLst>
          <pc:docMk/>
          <pc:sldMk cId="2929728545" sldId="265"/>
        </pc:sldMkLst>
        <pc:spChg chg="mod">
          <ac:chgData name="Sarah Chauvin" userId="68f37512aa257305" providerId="LiveId" clId="{405055A5-EAA6-417B-A681-6F58EE4BF19C}" dt="2024-06-09T16:48:49.665" v="409" actId="1076"/>
          <ac:spMkLst>
            <pc:docMk/>
            <pc:sldMk cId="2929728545" sldId="265"/>
            <ac:spMk id="15" creationId="{EE13F059-1E2F-8B20-AEFE-C38550D6AD72}"/>
          </ac:spMkLst>
        </pc:spChg>
      </pc:sldChg>
      <pc:sldChg chg="modSp del mod modTransition">
        <pc:chgData name="Sarah Chauvin" userId="68f37512aa257305" providerId="LiveId" clId="{405055A5-EAA6-417B-A681-6F58EE4BF19C}" dt="2024-06-09T17:15:59.930" v="435" actId="47"/>
        <pc:sldMkLst>
          <pc:docMk/>
          <pc:sldMk cId="3488931604" sldId="266"/>
        </pc:sldMkLst>
        <pc:spChg chg="mod">
          <ac:chgData name="Sarah Chauvin" userId="68f37512aa257305" providerId="LiveId" clId="{405055A5-EAA6-417B-A681-6F58EE4BF19C}" dt="2024-06-09T17:15:35.831" v="432"/>
          <ac:spMkLst>
            <pc:docMk/>
            <pc:sldMk cId="3488931604" sldId="266"/>
            <ac:spMk id="3" creationId="{EE2ACB71-0271-AFD8-4F31-A072B7DABF0B}"/>
          </ac:spMkLst>
        </pc:spChg>
      </pc:sldChg>
      <pc:sldChg chg="modTransition">
        <pc:chgData name="Sarah Chauvin" userId="68f37512aa257305" providerId="LiveId" clId="{405055A5-EAA6-417B-A681-6F58EE4BF19C}" dt="2024-06-09T16:42:46.649" v="225"/>
        <pc:sldMkLst>
          <pc:docMk/>
          <pc:sldMk cId="1381873719" sldId="267"/>
        </pc:sldMkLst>
      </pc:sldChg>
      <pc:sldChg chg="modTransition">
        <pc:chgData name="Sarah Chauvin" userId="68f37512aa257305" providerId="LiveId" clId="{405055A5-EAA6-417B-A681-6F58EE4BF19C}" dt="2024-06-09T16:47:59.119" v="407"/>
        <pc:sldMkLst>
          <pc:docMk/>
          <pc:sldMk cId="897189030" sldId="268"/>
        </pc:sldMkLst>
      </pc:sldChg>
      <pc:sldChg chg="modTransition">
        <pc:chgData name="Sarah Chauvin" userId="68f37512aa257305" providerId="LiveId" clId="{405055A5-EAA6-417B-A681-6F58EE4BF19C}" dt="2024-06-09T16:49:10.514" v="410"/>
        <pc:sldMkLst>
          <pc:docMk/>
          <pc:sldMk cId="2688694326" sldId="269"/>
        </pc:sldMkLst>
      </pc:sldChg>
      <pc:sldChg chg="modTransition modNotesTx">
        <pc:chgData name="Sarah Chauvin" userId="68f37512aa257305" providerId="LiveId" clId="{405055A5-EAA6-417B-A681-6F58EE4BF19C}" dt="2024-06-09T16:47:14.547" v="401"/>
        <pc:sldMkLst>
          <pc:docMk/>
          <pc:sldMk cId="1792510736" sldId="270"/>
        </pc:sldMkLst>
      </pc:sldChg>
      <pc:sldChg chg="modSp mod modTransition">
        <pc:chgData name="Sarah Chauvin" userId="68f37512aa257305" providerId="LiveId" clId="{405055A5-EAA6-417B-A681-6F58EE4BF19C}" dt="2024-06-09T16:47:25.900" v="403"/>
        <pc:sldMkLst>
          <pc:docMk/>
          <pc:sldMk cId="2639131786" sldId="271"/>
        </pc:sldMkLst>
        <pc:spChg chg="mod">
          <ac:chgData name="Sarah Chauvin" userId="68f37512aa257305" providerId="LiveId" clId="{405055A5-EAA6-417B-A681-6F58EE4BF19C}" dt="2024-06-09T16:46:28.981" v="396" actId="20577"/>
          <ac:spMkLst>
            <pc:docMk/>
            <pc:sldMk cId="2639131786" sldId="271"/>
            <ac:spMk id="10" creationId="{0834E3CB-5189-AE79-586E-624F2709C689}"/>
          </ac:spMkLst>
        </pc:spChg>
      </pc:sldChg>
      <pc:sldChg chg="modTransition">
        <pc:chgData name="Sarah Chauvin" userId="68f37512aa257305" providerId="LiveId" clId="{405055A5-EAA6-417B-A681-6F58EE4BF19C}" dt="2024-06-09T16:47:33.308" v="404"/>
        <pc:sldMkLst>
          <pc:docMk/>
          <pc:sldMk cId="670472193" sldId="272"/>
        </pc:sldMkLst>
      </pc:sldChg>
      <pc:sldChg chg="add modTransition">
        <pc:chgData name="Sarah Chauvin" userId="68f37512aa257305" providerId="LiveId" clId="{405055A5-EAA6-417B-A681-6F58EE4BF19C}" dt="2024-06-09T17:15:55.687" v="434"/>
        <pc:sldMkLst>
          <pc:docMk/>
          <pc:sldMk cId="675742992" sldId="273"/>
        </pc:sldMkLst>
      </pc:sldChg>
      <pc:sldChg chg="add modTransition">
        <pc:chgData name="Sarah Chauvin" userId="68f37512aa257305" providerId="LiveId" clId="{405055A5-EAA6-417B-A681-6F58EE4BF19C}" dt="2024-06-09T17:16:49.395" v="448"/>
        <pc:sldMkLst>
          <pc:docMk/>
          <pc:sldMk cId="250233846" sldId="274"/>
        </pc:sldMkLst>
      </pc:sldChg>
    </pc:docChg>
  </pc:docChgLst>
  <pc:docChgLst>
    <pc:chgData name="Sarah Chauvin" userId="68f37512aa257305" providerId="LiveId" clId="{CD949640-C028-4809-8343-37C248349D94}"/>
    <pc:docChg chg="undo custSel addSld delSld modSld">
      <pc:chgData name="Sarah Chauvin" userId="68f37512aa257305" providerId="LiveId" clId="{CD949640-C028-4809-8343-37C248349D94}" dt="2024-06-08T18:30:56.566" v="890" actId="1076"/>
      <pc:docMkLst>
        <pc:docMk/>
      </pc:docMkLst>
      <pc:sldChg chg="modSp mod">
        <pc:chgData name="Sarah Chauvin" userId="68f37512aa257305" providerId="LiveId" clId="{CD949640-C028-4809-8343-37C248349D94}" dt="2024-06-08T18:23:27.997" v="763" actId="255"/>
        <pc:sldMkLst>
          <pc:docMk/>
          <pc:sldMk cId="1604291168" sldId="257"/>
        </pc:sldMkLst>
        <pc:spChg chg="mod">
          <ac:chgData name="Sarah Chauvin" userId="68f37512aa257305" providerId="LiveId" clId="{CD949640-C028-4809-8343-37C248349D94}" dt="2024-06-08T18:17:56.469" v="538" actId="255"/>
          <ac:spMkLst>
            <pc:docMk/>
            <pc:sldMk cId="1604291168" sldId="257"/>
            <ac:spMk id="2" creationId="{6F491D24-9C32-AAA5-7433-869979B51952}"/>
          </ac:spMkLst>
        </pc:spChg>
        <pc:spChg chg="mod">
          <ac:chgData name="Sarah Chauvin" userId="68f37512aa257305" providerId="LiveId" clId="{CD949640-C028-4809-8343-37C248349D94}" dt="2024-06-08T18:22:48.546" v="762" actId="20577"/>
          <ac:spMkLst>
            <pc:docMk/>
            <pc:sldMk cId="1604291168" sldId="257"/>
            <ac:spMk id="3" creationId="{D3CA68E3-4EC1-2F75-2CC2-2EE56493F651}"/>
          </ac:spMkLst>
        </pc:spChg>
        <pc:spChg chg="mod">
          <ac:chgData name="Sarah Chauvin" userId="68f37512aa257305" providerId="LiveId" clId="{CD949640-C028-4809-8343-37C248349D94}" dt="2024-06-08T18:23:27.997" v="763" actId="255"/>
          <ac:spMkLst>
            <pc:docMk/>
            <pc:sldMk cId="1604291168" sldId="257"/>
            <ac:spMk id="4" creationId="{21F76706-2802-185D-F80B-C32B6E3784E8}"/>
          </ac:spMkLst>
        </pc:spChg>
      </pc:sldChg>
      <pc:sldChg chg="modSp mod modNotesTx">
        <pc:chgData name="Sarah Chauvin" userId="68f37512aa257305" providerId="LiveId" clId="{CD949640-C028-4809-8343-37C248349D94}" dt="2024-06-08T18:24:37.392" v="805" actId="20577"/>
        <pc:sldMkLst>
          <pc:docMk/>
          <pc:sldMk cId="3243217222" sldId="258"/>
        </pc:sldMkLst>
        <pc:spChg chg="mod">
          <ac:chgData name="Sarah Chauvin" userId="68f37512aa257305" providerId="LiveId" clId="{CD949640-C028-4809-8343-37C248349D94}" dt="2024-06-08T18:17:23.346" v="533" actId="1076"/>
          <ac:spMkLst>
            <pc:docMk/>
            <pc:sldMk cId="3243217222" sldId="258"/>
            <ac:spMk id="2" creationId="{7F31C477-95F3-1D46-AA36-039863624FBD}"/>
          </ac:spMkLst>
        </pc:spChg>
        <pc:spChg chg="mod">
          <ac:chgData name="Sarah Chauvin" userId="68f37512aa257305" providerId="LiveId" clId="{CD949640-C028-4809-8343-37C248349D94}" dt="2024-06-08T18:17:26.354" v="534" actId="1076"/>
          <ac:spMkLst>
            <pc:docMk/>
            <pc:sldMk cId="3243217222" sldId="258"/>
            <ac:spMk id="3" creationId="{4A3C146F-4C4F-F7D6-AA45-D050091CA62B}"/>
          </ac:spMkLst>
        </pc:spChg>
      </pc:sldChg>
      <pc:sldChg chg="addSp modSp del mod modNotesTx">
        <pc:chgData name="Sarah Chauvin" userId="68f37512aa257305" providerId="LiveId" clId="{CD949640-C028-4809-8343-37C248349D94}" dt="2024-06-08T18:27:48.446" v="823" actId="47"/>
        <pc:sldMkLst>
          <pc:docMk/>
          <pc:sldMk cId="19902726" sldId="259"/>
        </pc:sldMkLst>
        <pc:spChg chg="mod">
          <ac:chgData name="Sarah Chauvin" userId="68f37512aa257305" providerId="LiveId" clId="{CD949640-C028-4809-8343-37C248349D94}" dt="2024-06-08T17:48:12.298" v="24" actId="21"/>
          <ac:spMkLst>
            <pc:docMk/>
            <pc:sldMk cId="19902726" sldId="259"/>
            <ac:spMk id="2" creationId="{BF3CE5D5-9E9B-12AF-96D3-051246C23CE4}"/>
          </ac:spMkLst>
        </pc:spChg>
        <pc:spChg chg="mod">
          <ac:chgData name="Sarah Chauvin" userId="68f37512aa257305" providerId="LiveId" clId="{CD949640-C028-4809-8343-37C248349D94}" dt="2024-06-08T18:27:19.676" v="821" actId="20577"/>
          <ac:spMkLst>
            <pc:docMk/>
            <pc:sldMk cId="19902726" sldId="259"/>
            <ac:spMk id="3" creationId="{4156DFCC-987E-5E98-F3FB-09CC6BA3CC21}"/>
          </ac:spMkLst>
        </pc:spChg>
        <pc:spChg chg="add mod">
          <ac:chgData name="Sarah Chauvin" userId="68f37512aa257305" providerId="LiveId" clId="{CD949640-C028-4809-8343-37C248349D94}" dt="2024-06-08T18:27:16.795" v="820"/>
          <ac:spMkLst>
            <pc:docMk/>
            <pc:sldMk cId="19902726" sldId="259"/>
            <ac:spMk id="9" creationId="{31FB4FC8-D97B-2E33-FDA1-017701121145}"/>
          </ac:spMkLst>
        </pc:spChg>
      </pc:sldChg>
      <pc:sldChg chg="addSp delSp modSp mod modNotesTx">
        <pc:chgData name="Sarah Chauvin" userId="68f37512aa257305" providerId="LiveId" clId="{CD949640-C028-4809-8343-37C248349D94}" dt="2024-06-08T18:15:35.826" v="489" actId="20577"/>
        <pc:sldMkLst>
          <pc:docMk/>
          <pc:sldMk cId="1816128598" sldId="260"/>
        </pc:sldMkLst>
        <pc:spChg chg="mod">
          <ac:chgData name="Sarah Chauvin" userId="68f37512aa257305" providerId="LiveId" clId="{CD949640-C028-4809-8343-37C248349D94}" dt="2024-06-08T18:13:13.693" v="317" actId="1076"/>
          <ac:spMkLst>
            <pc:docMk/>
            <pc:sldMk cId="1816128598" sldId="260"/>
            <ac:spMk id="2" creationId="{B2B04DB2-1333-ABCA-790E-810E9010BF43}"/>
          </ac:spMkLst>
        </pc:spChg>
        <pc:spChg chg="mod">
          <ac:chgData name="Sarah Chauvin" userId="68f37512aa257305" providerId="LiveId" clId="{CD949640-C028-4809-8343-37C248349D94}" dt="2024-06-08T18:14:47.830" v="407" actId="20577"/>
          <ac:spMkLst>
            <pc:docMk/>
            <pc:sldMk cId="1816128598" sldId="260"/>
            <ac:spMk id="3" creationId="{05F8B029-54B5-20CA-B650-36985A9CF208}"/>
          </ac:spMkLst>
        </pc:spChg>
        <pc:spChg chg="del">
          <ac:chgData name="Sarah Chauvin" userId="68f37512aa257305" providerId="LiveId" clId="{CD949640-C028-4809-8343-37C248349D94}" dt="2024-06-08T18:12:55.410" v="313" actId="22"/>
          <ac:spMkLst>
            <pc:docMk/>
            <pc:sldMk cId="1816128598" sldId="260"/>
            <ac:spMk id="4" creationId="{4E5DEF6F-BDE4-461A-FA95-6CA27EE7464C}"/>
          </ac:spMkLst>
        </pc:spChg>
        <pc:spChg chg="mod">
          <ac:chgData name="Sarah Chauvin" userId="68f37512aa257305" providerId="LiveId" clId="{CD949640-C028-4809-8343-37C248349D94}" dt="2024-06-08T18:14:45.343" v="406" actId="20577"/>
          <ac:spMkLst>
            <pc:docMk/>
            <pc:sldMk cId="1816128598" sldId="260"/>
            <ac:spMk id="5" creationId="{392D86CE-5FEE-CA0E-3C55-3EBC8F5082F7}"/>
          </ac:spMkLst>
        </pc:spChg>
        <pc:spChg chg="del mod">
          <ac:chgData name="Sarah Chauvin" userId="68f37512aa257305" providerId="LiveId" clId="{CD949640-C028-4809-8343-37C248349D94}" dt="2024-06-08T18:12:13.594" v="310" actId="22"/>
          <ac:spMkLst>
            <pc:docMk/>
            <pc:sldMk cId="1816128598" sldId="260"/>
            <ac:spMk id="6" creationId="{0D724723-FE12-D65F-4267-74D8D0ECD51E}"/>
          </ac:spMkLst>
        </pc:spChg>
        <pc:picChg chg="add mod ord">
          <ac:chgData name="Sarah Chauvin" userId="68f37512aa257305" providerId="LiveId" clId="{CD949640-C028-4809-8343-37C248349D94}" dt="2024-06-08T18:13:36.978" v="323" actId="1076"/>
          <ac:picMkLst>
            <pc:docMk/>
            <pc:sldMk cId="1816128598" sldId="260"/>
            <ac:picMk id="8" creationId="{FF8CFE1C-CCE6-DD81-BBF2-BE642C3EB0B1}"/>
          </ac:picMkLst>
        </pc:picChg>
        <pc:picChg chg="add mod ord">
          <ac:chgData name="Sarah Chauvin" userId="68f37512aa257305" providerId="LiveId" clId="{CD949640-C028-4809-8343-37C248349D94}" dt="2024-06-08T18:13:35.417" v="322" actId="1076"/>
          <ac:picMkLst>
            <pc:docMk/>
            <pc:sldMk cId="1816128598" sldId="260"/>
            <ac:picMk id="10" creationId="{557439F5-346D-7DC4-B78F-A5ABE41C6959}"/>
          </ac:picMkLst>
        </pc:picChg>
      </pc:sldChg>
      <pc:sldChg chg="addSp delSp modSp mod modNotesTx">
        <pc:chgData name="Sarah Chauvin" userId="68f37512aa257305" providerId="LiveId" clId="{CD949640-C028-4809-8343-37C248349D94}" dt="2024-06-08T18:08:20.491" v="284" actId="20577"/>
        <pc:sldMkLst>
          <pc:docMk/>
          <pc:sldMk cId="131222317" sldId="261"/>
        </pc:sldMkLst>
        <pc:spChg chg="mod">
          <ac:chgData name="Sarah Chauvin" userId="68f37512aa257305" providerId="LiveId" clId="{CD949640-C028-4809-8343-37C248349D94}" dt="2024-06-08T18:07:46.830" v="265" actId="1076"/>
          <ac:spMkLst>
            <pc:docMk/>
            <pc:sldMk cId="131222317" sldId="261"/>
            <ac:spMk id="2" creationId="{2AB71C2B-F1C5-7637-8D47-4E919252E621}"/>
          </ac:spMkLst>
        </pc:spChg>
        <pc:spChg chg="del">
          <ac:chgData name="Sarah Chauvin" userId="68f37512aa257305" providerId="LiveId" clId="{CD949640-C028-4809-8343-37C248349D94}" dt="2024-06-08T18:07:19.936" v="255"/>
          <ac:spMkLst>
            <pc:docMk/>
            <pc:sldMk cId="131222317" sldId="261"/>
            <ac:spMk id="3" creationId="{81759D19-91EB-BD21-FDDD-C26691DF8E4D}"/>
          </ac:spMkLst>
        </pc:spChg>
        <pc:picChg chg="add mod">
          <ac:chgData name="Sarah Chauvin" userId="68f37512aa257305" providerId="LiveId" clId="{CD949640-C028-4809-8343-37C248349D94}" dt="2024-06-08T18:08:05.679" v="271" actId="1076"/>
          <ac:picMkLst>
            <pc:docMk/>
            <pc:sldMk cId="131222317" sldId="261"/>
            <ac:picMk id="5" creationId="{F414B211-406D-CBB1-E486-CB50F24AD4C2}"/>
          </ac:picMkLst>
        </pc:picChg>
        <pc:picChg chg="add mod">
          <ac:chgData name="Sarah Chauvin" userId="68f37512aa257305" providerId="LiveId" clId="{CD949640-C028-4809-8343-37C248349D94}" dt="2024-06-08T18:08:16.074" v="272" actId="1076"/>
          <ac:picMkLst>
            <pc:docMk/>
            <pc:sldMk cId="131222317" sldId="261"/>
            <ac:picMk id="7" creationId="{EFDEA250-52FB-13F3-FB89-1D26FE8FBE26}"/>
          </ac:picMkLst>
        </pc:picChg>
      </pc:sldChg>
      <pc:sldChg chg="modNotesTx">
        <pc:chgData name="Sarah Chauvin" userId="68f37512aa257305" providerId="LiveId" clId="{CD949640-C028-4809-8343-37C248349D94}" dt="2024-06-08T18:10:39.166" v="307" actId="20577"/>
        <pc:sldMkLst>
          <pc:docMk/>
          <pc:sldMk cId="2233030158" sldId="262"/>
        </pc:sldMkLst>
      </pc:sldChg>
      <pc:sldChg chg="modSp mod">
        <pc:chgData name="Sarah Chauvin" userId="68f37512aa257305" providerId="LiveId" clId="{CD949640-C028-4809-8343-37C248349D94}" dt="2024-06-08T18:16:50.757" v="530" actId="1076"/>
        <pc:sldMkLst>
          <pc:docMk/>
          <pc:sldMk cId="937944571" sldId="263"/>
        </pc:sldMkLst>
        <pc:spChg chg="mod">
          <ac:chgData name="Sarah Chauvin" userId="68f37512aa257305" providerId="LiveId" clId="{CD949640-C028-4809-8343-37C248349D94}" dt="2024-06-08T18:16:42.214" v="528" actId="255"/>
          <ac:spMkLst>
            <pc:docMk/>
            <pc:sldMk cId="937944571" sldId="263"/>
            <ac:spMk id="2" creationId="{7FBB8666-0280-1E81-5E36-ABE9E70BF3EA}"/>
          </ac:spMkLst>
        </pc:spChg>
        <pc:spChg chg="mod">
          <ac:chgData name="Sarah Chauvin" userId="68f37512aa257305" providerId="LiveId" clId="{CD949640-C028-4809-8343-37C248349D94}" dt="2024-06-08T18:16:46.030" v="529" actId="1076"/>
          <ac:spMkLst>
            <pc:docMk/>
            <pc:sldMk cId="937944571" sldId="263"/>
            <ac:spMk id="3" creationId="{5EA02B82-6540-BD94-D0C7-0BFE3CBCAA24}"/>
          </ac:spMkLst>
        </pc:spChg>
        <pc:picChg chg="mod">
          <ac:chgData name="Sarah Chauvin" userId="68f37512aa257305" providerId="LiveId" clId="{CD949640-C028-4809-8343-37C248349D94}" dt="2024-06-08T18:16:50.757" v="530" actId="1076"/>
          <ac:picMkLst>
            <pc:docMk/>
            <pc:sldMk cId="937944571" sldId="263"/>
            <ac:picMk id="5" creationId="{73866A11-3BDD-3F74-007D-1CCF8FEF300E}"/>
          </ac:picMkLst>
        </pc:picChg>
      </pc:sldChg>
      <pc:sldChg chg="modNotesTx">
        <pc:chgData name="Sarah Chauvin" userId="68f37512aa257305" providerId="LiveId" clId="{CD949640-C028-4809-8343-37C248349D94}" dt="2024-06-08T18:24:23.736" v="785" actId="20577"/>
        <pc:sldMkLst>
          <pc:docMk/>
          <pc:sldMk cId="2929728545" sldId="265"/>
        </pc:sldMkLst>
      </pc:sldChg>
      <pc:sldChg chg="addSp delSp modSp mod modNotesTx">
        <pc:chgData name="Sarah Chauvin" userId="68f37512aa257305" providerId="LiveId" clId="{CD949640-C028-4809-8343-37C248349D94}" dt="2024-06-08T18:30:56.566" v="890" actId="1076"/>
        <pc:sldMkLst>
          <pc:docMk/>
          <pc:sldMk cId="3488931604" sldId="266"/>
        </pc:sldMkLst>
        <pc:spChg chg="mod">
          <ac:chgData name="Sarah Chauvin" userId="68f37512aa257305" providerId="LiveId" clId="{CD949640-C028-4809-8343-37C248349D94}" dt="2024-06-08T18:30:56.566" v="890" actId="1076"/>
          <ac:spMkLst>
            <pc:docMk/>
            <pc:sldMk cId="3488931604" sldId="266"/>
            <ac:spMk id="2" creationId="{C310B0FD-F16F-E2D3-5E3E-A41BEEBFF686}"/>
          </ac:spMkLst>
        </pc:spChg>
        <pc:spChg chg="mod">
          <ac:chgData name="Sarah Chauvin" userId="68f37512aa257305" providerId="LiveId" clId="{CD949640-C028-4809-8343-37C248349D94}" dt="2024-06-08T18:07:07.648" v="254" actId="20577"/>
          <ac:spMkLst>
            <pc:docMk/>
            <pc:sldMk cId="3488931604" sldId="266"/>
            <ac:spMk id="3" creationId="{EE2ACB71-0271-AFD8-4F31-A072B7DABF0B}"/>
          </ac:spMkLst>
        </pc:spChg>
        <pc:spChg chg="del">
          <ac:chgData name="Sarah Chauvin" userId="68f37512aa257305" providerId="LiveId" clId="{CD949640-C028-4809-8343-37C248349D94}" dt="2024-06-08T18:04:24.838" v="128"/>
          <ac:spMkLst>
            <pc:docMk/>
            <pc:sldMk cId="3488931604" sldId="266"/>
            <ac:spMk id="4" creationId="{A111CA42-75BB-8281-92E4-057C626FFD5B}"/>
          </ac:spMkLst>
        </pc:spChg>
        <pc:picChg chg="add mod">
          <ac:chgData name="Sarah Chauvin" userId="68f37512aa257305" providerId="LiveId" clId="{CD949640-C028-4809-8343-37C248349D94}" dt="2024-06-08T18:16:00.401" v="490" actId="14100"/>
          <ac:picMkLst>
            <pc:docMk/>
            <pc:sldMk cId="3488931604" sldId="266"/>
            <ac:picMk id="6" creationId="{9EA3E080-AD2E-60E8-9929-71EFE84B92FE}"/>
          </ac:picMkLst>
        </pc:picChg>
      </pc:sldChg>
      <pc:sldChg chg="modNotesTx">
        <pc:chgData name="Sarah Chauvin" userId="68f37512aa257305" providerId="LiveId" clId="{CD949640-C028-4809-8343-37C248349D94}" dt="2024-06-08T18:24:47.025" v="818" actId="20577"/>
        <pc:sldMkLst>
          <pc:docMk/>
          <pc:sldMk cId="1381873719" sldId="267"/>
        </pc:sldMkLst>
      </pc:sldChg>
      <pc:sldChg chg="modNotesTx">
        <pc:chgData name="Sarah Chauvin" userId="68f37512aa257305" providerId="LiveId" clId="{CD949640-C028-4809-8343-37C248349D94}" dt="2024-06-08T18:24:29.581" v="796" actId="20577"/>
        <pc:sldMkLst>
          <pc:docMk/>
          <pc:sldMk cId="897189030" sldId="268"/>
        </pc:sldMkLst>
      </pc:sldChg>
      <pc:sldChg chg="modNotesTx">
        <pc:chgData name="Sarah Chauvin" userId="68f37512aa257305" providerId="LiveId" clId="{CD949640-C028-4809-8343-37C248349D94}" dt="2024-06-08T18:24:17.128" v="774" actId="20577"/>
        <pc:sldMkLst>
          <pc:docMk/>
          <pc:sldMk cId="2688694326" sldId="269"/>
        </pc:sldMkLst>
      </pc:sldChg>
      <pc:sldChg chg="add modNotesTx">
        <pc:chgData name="Sarah Chauvin" userId="68f37512aa257305" providerId="LiveId" clId="{CD949640-C028-4809-8343-37C248349D94}" dt="2024-06-08T18:28:03.365" v="838" actId="20577"/>
        <pc:sldMkLst>
          <pc:docMk/>
          <pc:sldMk cId="1792510736" sldId="270"/>
        </pc:sldMkLst>
      </pc:sldChg>
      <pc:sldChg chg="add modNotesTx">
        <pc:chgData name="Sarah Chauvin" userId="68f37512aa257305" providerId="LiveId" clId="{CD949640-C028-4809-8343-37C248349D94}" dt="2024-06-08T18:28:27.793" v="856" actId="20577"/>
        <pc:sldMkLst>
          <pc:docMk/>
          <pc:sldMk cId="2639131786" sldId="271"/>
        </pc:sldMkLst>
      </pc:sldChg>
      <pc:sldChg chg="add modNotesTx">
        <pc:chgData name="Sarah Chauvin" userId="68f37512aa257305" providerId="LiveId" clId="{CD949640-C028-4809-8343-37C248349D94}" dt="2024-06-08T18:29:29.735" v="888" actId="20577"/>
        <pc:sldMkLst>
          <pc:docMk/>
          <pc:sldMk cId="670472193" sldId="27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A875D4-9DB1-40D1-B68E-B1241908A2C4}" type="datetimeFigureOut">
              <a:rPr lang="en-US" smtClean="0"/>
              <a:t>6/9/2024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920916-3BF0-4BFA-A926-7A7034BA2134}" type="slidenum">
              <a:rPr lang="en-US" smtClean="0"/>
              <a:t>‹#›</a:t>
            </a:fld>
            <a:endParaRPr lang="en-US"/>
          </a:p>
        </p:txBody>
      </p:sp>
    </p:spTree>
    <p:extLst>
      <p:ext uri="{BB962C8B-B14F-4D97-AF65-F5344CB8AC3E}">
        <p14:creationId xmlns:p14="http://schemas.microsoft.com/office/powerpoint/2010/main" val="2946100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Gabriela</a:t>
            </a:r>
          </a:p>
        </p:txBody>
      </p:sp>
      <p:sp>
        <p:nvSpPr>
          <p:cNvPr id="4" name="Slide Number Placeholder 3"/>
          <p:cNvSpPr>
            <a:spLocks noGrp="1"/>
          </p:cNvSpPr>
          <p:nvPr>
            <p:ph type="sldNum" sz="quarter" idx="5"/>
          </p:nvPr>
        </p:nvSpPr>
        <p:spPr/>
        <p:txBody>
          <a:bodyPr/>
          <a:lstStyle/>
          <a:p>
            <a:fld id="{42920916-3BF0-4BFA-A926-7A7034BA2134}" type="slidenum">
              <a:rPr lang="en-US" smtClean="0"/>
              <a:t>2</a:t>
            </a:fld>
            <a:endParaRPr lang="en-US"/>
          </a:p>
        </p:txBody>
      </p:sp>
    </p:spTree>
    <p:extLst>
      <p:ext uri="{BB962C8B-B14F-4D97-AF65-F5344CB8AC3E}">
        <p14:creationId xmlns:p14="http://schemas.microsoft.com/office/powerpoint/2010/main" val="34497387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Gabriela</a:t>
            </a:r>
          </a:p>
        </p:txBody>
      </p:sp>
      <p:sp>
        <p:nvSpPr>
          <p:cNvPr id="4" name="Slide Number Placeholder 3"/>
          <p:cNvSpPr>
            <a:spLocks noGrp="1"/>
          </p:cNvSpPr>
          <p:nvPr>
            <p:ph type="sldNum" sz="quarter" idx="5"/>
          </p:nvPr>
        </p:nvSpPr>
        <p:spPr/>
        <p:txBody>
          <a:bodyPr/>
          <a:lstStyle/>
          <a:p>
            <a:fld id="{42920916-3BF0-4BFA-A926-7A7034BA2134}" type="slidenum">
              <a:rPr lang="en-US" smtClean="0"/>
              <a:t>11</a:t>
            </a:fld>
            <a:endParaRPr lang="en-US"/>
          </a:p>
        </p:txBody>
      </p:sp>
    </p:spTree>
    <p:extLst>
      <p:ext uri="{BB962C8B-B14F-4D97-AF65-F5344CB8AC3E}">
        <p14:creationId xmlns:p14="http://schemas.microsoft.com/office/powerpoint/2010/main" val="1459770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Gabriela</a:t>
            </a:r>
          </a:p>
          <a:p>
            <a:endParaRPr lang="en-US" dirty="0"/>
          </a:p>
        </p:txBody>
      </p:sp>
      <p:sp>
        <p:nvSpPr>
          <p:cNvPr id="4" name="Slide Number Placeholder 3"/>
          <p:cNvSpPr>
            <a:spLocks noGrp="1"/>
          </p:cNvSpPr>
          <p:nvPr>
            <p:ph type="sldNum" sz="quarter" idx="5"/>
          </p:nvPr>
        </p:nvSpPr>
        <p:spPr/>
        <p:txBody>
          <a:bodyPr/>
          <a:lstStyle/>
          <a:p>
            <a:fld id="{42920916-3BF0-4BFA-A926-7A7034BA2134}" type="slidenum">
              <a:rPr lang="en-US" smtClean="0"/>
              <a:t>12</a:t>
            </a:fld>
            <a:endParaRPr lang="en-US"/>
          </a:p>
        </p:txBody>
      </p:sp>
    </p:spTree>
    <p:extLst>
      <p:ext uri="{BB962C8B-B14F-4D97-AF65-F5344CB8AC3E}">
        <p14:creationId xmlns:p14="http://schemas.microsoft.com/office/powerpoint/2010/main" val="21544331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Elizabeth</a:t>
            </a:r>
          </a:p>
          <a:p>
            <a:r>
              <a:rPr lang="en-US" dirty="0"/>
              <a:t>- Weak correlations with most of this data because all the results are subjective</a:t>
            </a:r>
          </a:p>
        </p:txBody>
      </p:sp>
      <p:sp>
        <p:nvSpPr>
          <p:cNvPr id="4" name="Slide Number Placeholder 3"/>
          <p:cNvSpPr>
            <a:spLocks noGrp="1"/>
          </p:cNvSpPr>
          <p:nvPr>
            <p:ph type="sldNum" sz="quarter" idx="5"/>
          </p:nvPr>
        </p:nvSpPr>
        <p:spPr/>
        <p:txBody>
          <a:bodyPr/>
          <a:lstStyle/>
          <a:p>
            <a:fld id="{42920916-3BF0-4BFA-A926-7A7034BA2134}" type="slidenum">
              <a:rPr lang="en-US" smtClean="0"/>
              <a:t>13</a:t>
            </a:fld>
            <a:endParaRPr lang="en-US"/>
          </a:p>
        </p:txBody>
      </p:sp>
    </p:spTree>
    <p:extLst>
      <p:ext uri="{BB962C8B-B14F-4D97-AF65-F5344CB8AC3E}">
        <p14:creationId xmlns:p14="http://schemas.microsoft.com/office/powerpoint/2010/main" val="41136066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Gabriela</a:t>
            </a:r>
          </a:p>
        </p:txBody>
      </p:sp>
      <p:sp>
        <p:nvSpPr>
          <p:cNvPr id="4" name="Slide Number Placeholder 3"/>
          <p:cNvSpPr>
            <a:spLocks noGrp="1"/>
          </p:cNvSpPr>
          <p:nvPr>
            <p:ph type="sldNum" sz="quarter" idx="5"/>
          </p:nvPr>
        </p:nvSpPr>
        <p:spPr/>
        <p:txBody>
          <a:bodyPr/>
          <a:lstStyle/>
          <a:p>
            <a:fld id="{42920916-3BF0-4BFA-A926-7A7034BA2134}" type="slidenum">
              <a:rPr lang="en-US" smtClean="0"/>
              <a:t>14</a:t>
            </a:fld>
            <a:endParaRPr lang="en-US"/>
          </a:p>
        </p:txBody>
      </p:sp>
    </p:spTree>
    <p:extLst>
      <p:ext uri="{BB962C8B-B14F-4D97-AF65-F5344CB8AC3E}">
        <p14:creationId xmlns:p14="http://schemas.microsoft.com/office/powerpoint/2010/main" val="18515600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Sarah</a:t>
            </a:r>
          </a:p>
          <a:p>
            <a:r>
              <a:rPr lang="en-US" dirty="0"/>
              <a:t>Limitations and improvements for future study:</a:t>
            </a:r>
          </a:p>
          <a:p>
            <a:pPr marL="171450" indent="-171450">
              <a:buFontTx/>
              <a:buChar char="-"/>
            </a:pPr>
            <a:r>
              <a:rPr lang="en-US" dirty="0"/>
              <a:t>We can’t judge MH improvement with listening to music over time from this data. The same users reporting in over a set time period would offer more capability of establishing relationships with both frequency of genre usage and hours listened/day.</a:t>
            </a:r>
          </a:p>
          <a:p>
            <a:pPr marL="171450" indent="-171450">
              <a:buFontTx/>
              <a:buChar char="-"/>
            </a:pPr>
            <a:r>
              <a:rPr lang="en-US" dirty="0"/>
              <a:t>The MH data was very subjective. Users were allowed to choose their rank for each disorder from 0 to 10, so it follows that each user might interpolate their numbers differently. If these results were concentrated over a specific geographic location, for instance, the US, we could compare their music stats from the survey with actual published MH stats for objective data.</a:t>
            </a:r>
          </a:p>
          <a:p>
            <a:pPr marL="171450" indent="-171450">
              <a:buFontTx/>
              <a:buChar char="-"/>
            </a:pPr>
            <a:r>
              <a:rPr lang="en-US" dirty="0"/>
              <a:t>The BPM section was not specific at all. It was optional, so about 100 users did not give a number, and we don’t know if each user interpreted this number to be an average, the most common, or the highest BPM they listen to. This is probably why we couldn’t correlate anything with BPM.</a:t>
            </a:r>
          </a:p>
          <a:p>
            <a:pPr marL="171450" indent="-171450">
              <a:buFontTx/>
              <a:buChar char="-"/>
            </a:pPr>
            <a:r>
              <a:rPr lang="en-US" dirty="0"/>
              <a:t>The original data asked if users listened during work or not, but didn’t ask for occupation or when else they listen. Clarifying this might make that part of the data mean something. We would also like to see gender included as we have some hypotheses about how music effects men and women differently.</a:t>
            </a:r>
          </a:p>
          <a:p>
            <a:pPr marL="171450" indent="-171450">
              <a:buFontTx/>
              <a:buChar char="-"/>
            </a:pPr>
            <a:r>
              <a:rPr lang="en-US" dirty="0"/>
              <a:t>Lastly, we have no basis for the result in the Music Effects column. Was the effect from listening to certain genres or listening for so long? Many of our respondents listed high ranks for multiple disorders, so which one(s) does the effect apply to?</a:t>
            </a:r>
          </a:p>
        </p:txBody>
      </p:sp>
      <p:sp>
        <p:nvSpPr>
          <p:cNvPr id="4" name="Slide Number Placeholder 3"/>
          <p:cNvSpPr>
            <a:spLocks noGrp="1"/>
          </p:cNvSpPr>
          <p:nvPr>
            <p:ph type="sldNum" sz="quarter" idx="5"/>
          </p:nvPr>
        </p:nvSpPr>
        <p:spPr/>
        <p:txBody>
          <a:bodyPr/>
          <a:lstStyle/>
          <a:p>
            <a:fld id="{42920916-3BF0-4BFA-A926-7A7034BA2134}" type="slidenum">
              <a:rPr lang="en-US" smtClean="0"/>
              <a:t>15</a:t>
            </a:fld>
            <a:endParaRPr lang="en-US"/>
          </a:p>
        </p:txBody>
      </p:sp>
    </p:spTree>
    <p:extLst>
      <p:ext uri="{BB962C8B-B14F-4D97-AF65-F5344CB8AC3E}">
        <p14:creationId xmlns:p14="http://schemas.microsoft.com/office/powerpoint/2010/main" val="28132517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920916-3BF0-4BFA-A926-7A7034BA2134}" type="slidenum">
              <a:rPr lang="en-US" smtClean="0"/>
              <a:t>16</a:t>
            </a:fld>
            <a:endParaRPr lang="en-US"/>
          </a:p>
        </p:txBody>
      </p:sp>
    </p:spTree>
    <p:extLst>
      <p:ext uri="{BB962C8B-B14F-4D97-AF65-F5344CB8AC3E}">
        <p14:creationId xmlns:p14="http://schemas.microsoft.com/office/powerpoint/2010/main" val="3345935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Elizabeth</a:t>
            </a:r>
          </a:p>
        </p:txBody>
      </p:sp>
      <p:sp>
        <p:nvSpPr>
          <p:cNvPr id="4" name="Slide Number Placeholder 3"/>
          <p:cNvSpPr>
            <a:spLocks noGrp="1"/>
          </p:cNvSpPr>
          <p:nvPr>
            <p:ph type="sldNum" sz="quarter" idx="5"/>
          </p:nvPr>
        </p:nvSpPr>
        <p:spPr/>
        <p:txBody>
          <a:bodyPr/>
          <a:lstStyle/>
          <a:p>
            <a:fld id="{42920916-3BF0-4BFA-A926-7A7034BA2134}" type="slidenum">
              <a:rPr lang="en-US" smtClean="0"/>
              <a:t>3</a:t>
            </a:fld>
            <a:endParaRPr lang="en-US"/>
          </a:p>
        </p:txBody>
      </p:sp>
    </p:spTree>
    <p:extLst>
      <p:ext uri="{BB962C8B-B14F-4D97-AF65-F5344CB8AC3E}">
        <p14:creationId xmlns:p14="http://schemas.microsoft.com/office/powerpoint/2010/main" val="4226567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Sarah</a:t>
            </a:r>
          </a:p>
        </p:txBody>
      </p:sp>
      <p:sp>
        <p:nvSpPr>
          <p:cNvPr id="4" name="Slide Number Placeholder 3"/>
          <p:cNvSpPr>
            <a:spLocks noGrp="1"/>
          </p:cNvSpPr>
          <p:nvPr>
            <p:ph type="sldNum" sz="quarter" idx="5"/>
          </p:nvPr>
        </p:nvSpPr>
        <p:spPr/>
        <p:txBody>
          <a:bodyPr/>
          <a:lstStyle/>
          <a:p>
            <a:fld id="{42920916-3BF0-4BFA-A926-7A7034BA2134}" type="slidenum">
              <a:rPr lang="en-US" smtClean="0"/>
              <a:t>4</a:t>
            </a:fld>
            <a:endParaRPr lang="en-US"/>
          </a:p>
        </p:txBody>
      </p:sp>
    </p:spTree>
    <p:extLst>
      <p:ext uri="{BB962C8B-B14F-4D97-AF65-F5344CB8AC3E}">
        <p14:creationId xmlns:p14="http://schemas.microsoft.com/office/powerpoint/2010/main" val="2399637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 Elizabeth</a:t>
            </a:r>
          </a:p>
        </p:txBody>
      </p:sp>
      <p:sp>
        <p:nvSpPr>
          <p:cNvPr id="4" name="Slide Number Placeholder 3"/>
          <p:cNvSpPr>
            <a:spLocks noGrp="1"/>
          </p:cNvSpPr>
          <p:nvPr>
            <p:ph type="sldNum" sz="quarter" idx="5"/>
          </p:nvPr>
        </p:nvSpPr>
        <p:spPr/>
        <p:txBody>
          <a:bodyPr/>
          <a:lstStyle/>
          <a:p>
            <a:fld id="{42920916-3BF0-4BFA-A926-7A7034BA2134}" type="slidenum">
              <a:rPr lang="en-US" smtClean="0"/>
              <a:t>5</a:t>
            </a:fld>
            <a:endParaRPr lang="en-US"/>
          </a:p>
        </p:txBody>
      </p:sp>
    </p:spTree>
    <p:extLst>
      <p:ext uri="{BB962C8B-B14F-4D97-AF65-F5344CB8AC3E}">
        <p14:creationId xmlns:p14="http://schemas.microsoft.com/office/powerpoint/2010/main" val="2949051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Elizabeth</a:t>
            </a:r>
          </a:p>
        </p:txBody>
      </p:sp>
      <p:sp>
        <p:nvSpPr>
          <p:cNvPr id="4" name="Slide Number Placeholder 3"/>
          <p:cNvSpPr>
            <a:spLocks noGrp="1"/>
          </p:cNvSpPr>
          <p:nvPr>
            <p:ph type="sldNum" sz="quarter" idx="5"/>
          </p:nvPr>
        </p:nvSpPr>
        <p:spPr/>
        <p:txBody>
          <a:bodyPr/>
          <a:lstStyle/>
          <a:p>
            <a:fld id="{42920916-3BF0-4BFA-A926-7A7034BA2134}" type="slidenum">
              <a:rPr lang="en-US" smtClean="0"/>
              <a:t>6</a:t>
            </a:fld>
            <a:endParaRPr lang="en-US"/>
          </a:p>
        </p:txBody>
      </p:sp>
    </p:spTree>
    <p:extLst>
      <p:ext uri="{BB962C8B-B14F-4D97-AF65-F5344CB8AC3E}">
        <p14:creationId xmlns:p14="http://schemas.microsoft.com/office/powerpoint/2010/main" val="1493662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Elizabeth</a:t>
            </a:r>
          </a:p>
        </p:txBody>
      </p:sp>
      <p:sp>
        <p:nvSpPr>
          <p:cNvPr id="4" name="Slide Number Placeholder 3"/>
          <p:cNvSpPr>
            <a:spLocks noGrp="1"/>
          </p:cNvSpPr>
          <p:nvPr>
            <p:ph type="sldNum" sz="quarter" idx="5"/>
          </p:nvPr>
        </p:nvSpPr>
        <p:spPr/>
        <p:txBody>
          <a:bodyPr/>
          <a:lstStyle/>
          <a:p>
            <a:fld id="{42920916-3BF0-4BFA-A926-7A7034BA2134}" type="slidenum">
              <a:rPr lang="en-US" smtClean="0"/>
              <a:t>7</a:t>
            </a:fld>
            <a:endParaRPr lang="en-US"/>
          </a:p>
        </p:txBody>
      </p:sp>
    </p:spTree>
    <p:extLst>
      <p:ext uri="{BB962C8B-B14F-4D97-AF65-F5344CB8AC3E}">
        <p14:creationId xmlns:p14="http://schemas.microsoft.com/office/powerpoint/2010/main" val="24745855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 Sarah</a:t>
            </a:r>
          </a:p>
          <a:p>
            <a:pPr marL="171450" indent="-171450">
              <a:buFontTx/>
              <a:buChar char="-"/>
            </a:pPr>
            <a:r>
              <a:rPr lang="en-US" dirty="0"/>
              <a:t>With so many respondents and genres included in the study, </a:t>
            </a:r>
            <a:r>
              <a:rPr lang="en-US" sz="1800" dirty="0">
                <a:effectLst/>
                <a:latin typeface="Aptos" panose="020B0004020202020204" pitchFamily="34" charset="0"/>
                <a:ea typeface="Aptos" panose="020B0004020202020204" pitchFamily="34" charset="0"/>
                <a:cs typeface="Times New Roman" panose="02020603050405020304" pitchFamily="18" charset="0"/>
              </a:rPr>
              <a:t>we wanted to see if there was a correlation between users claiming a high rank of each disorder and the genres they listened to. </a:t>
            </a:r>
          </a:p>
          <a:p>
            <a:pPr marL="171450" indent="-171450">
              <a:buFontTx/>
              <a:buChar char="-"/>
            </a:pPr>
            <a:r>
              <a:rPr lang="en-US" sz="1800" dirty="0">
                <a:effectLst/>
                <a:latin typeface="Aptos" panose="020B0004020202020204" pitchFamily="34" charset="0"/>
                <a:cs typeface="Times New Roman" panose="02020603050405020304" pitchFamily="18" charset="0"/>
              </a:rPr>
              <a:t>For this analysis, I only looked at data where the user claimed a 7 or higher in MH disorder ranking.</a:t>
            </a:r>
          </a:p>
          <a:p>
            <a:pPr marL="171450" indent="-171450">
              <a:buFontTx/>
              <a:buChar char="-"/>
            </a:pPr>
            <a:r>
              <a:rPr lang="en-US" sz="1800" dirty="0">
                <a:effectLst/>
                <a:latin typeface="Aptos" panose="020B0004020202020204" pitchFamily="34" charset="0"/>
                <a:cs typeface="Times New Roman" panose="02020603050405020304" pitchFamily="18" charset="0"/>
              </a:rPr>
              <a:t>Since we changed the Frequency responses to integers, I looked at the sums of those numbers to create this aggregate overall view of popularity of each genre.</a:t>
            </a:r>
          </a:p>
          <a:p>
            <a:pPr marL="171450" indent="-171450">
              <a:buFontTx/>
              <a:buChar char="-"/>
            </a:pPr>
            <a:r>
              <a:rPr lang="en-US" sz="1800" dirty="0">
                <a:effectLst/>
                <a:latin typeface="Aptos" panose="020B0004020202020204" pitchFamily="34" charset="0"/>
                <a:cs typeface="Times New Roman" panose="02020603050405020304" pitchFamily="18" charset="0"/>
              </a:rPr>
              <a:t>You can see that listeners of Rock and Pop have the highest rank of mental illness for all 4 disorders in this study.</a:t>
            </a:r>
            <a:endParaRPr lang="en-US" dirty="0"/>
          </a:p>
        </p:txBody>
      </p:sp>
      <p:sp>
        <p:nvSpPr>
          <p:cNvPr id="4" name="Slide Number Placeholder 3"/>
          <p:cNvSpPr>
            <a:spLocks noGrp="1"/>
          </p:cNvSpPr>
          <p:nvPr>
            <p:ph type="sldNum" sz="quarter" idx="5"/>
          </p:nvPr>
        </p:nvSpPr>
        <p:spPr/>
        <p:txBody>
          <a:bodyPr/>
          <a:lstStyle/>
          <a:p>
            <a:fld id="{42920916-3BF0-4BFA-A926-7A7034BA2134}" type="slidenum">
              <a:rPr lang="en-US" smtClean="0"/>
              <a:t>8</a:t>
            </a:fld>
            <a:endParaRPr lang="en-US"/>
          </a:p>
        </p:txBody>
      </p:sp>
    </p:spTree>
    <p:extLst>
      <p:ext uri="{BB962C8B-B14F-4D97-AF65-F5344CB8AC3E}">
        <p14:creationId xmlns:p14="http://schemas.microsoft.com/office/powerpoint/2010/main" val="2949051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 Sarah</a:t>
            </a:r>
          </a:p>
          <a:p>
            <a:pPr marL="171450" indent="-171450">
              <a:buFontTx/>
              <a:buChar char="-"/>
            </a:pPr>
            <a:r>
              <a:rPr lang="en-US" dirty="0"/>
              <a:t>Let’s compare the genres most frequently listened to by those with high ranks of each disorder with the genres listed as their favorites.</a:t>
            </a:r>
          </a:p>
          <a:p>
            <a:pPr marL="171450" indent="-171450">
              <a:buFontTx/>
              <a:buChar char="-"/>
            </a:pPr>
            <a:r>
              <a:rPr lang="en-US" dirty="0"/>
              <a:t>The results are similar but actually vary quite a bit.</a:t>
            </a:r>
          </a:p>
          <a:p>
            <a:pPr marL="171450" indent="-171450">
              <a:buFontTx/>
              <a:buChar char="-"/>
            </a:pPr>
            <a:r>
              <a:rPr lang="en-US" dirty="0"/>
              <a:t>The top three favorite genres are Rock, Pop, and Metal.</a:t>
            </a:r>
          </a:p>
          <a:p>
            <a:pPr marL="171450" indent="-171450">
              <a:buFontTx/>
              <a:buChar char="-"/>
            </a:pPr>
            <a:r>
              <a:rPr lang="en-US" dirty="0"/>
              <a:t>Metal is actually listened to 61% as much as rock, which aligns with favoritism, but Metal is listened to 63% as much as Pop, even though it’s just under Pop in favoritism.</a:t>
            </a:r>
          </a:p>
          <a:p>
            <a:pPr marL="171450" indent="-171450">
              <a:buFontTx/>
              <a:buChar char="-"/>
            </a:pPr>
            <a:r>
              <a:rPr lang="en-US" dirty="0"/>
              <a:t>This could indicate that listeners of Metal are more likely to report having worse mental health, though we don’t have enough information here to determine if listening to Metal music </a:t>
            </a:r>
            <a:r>
              <a:rPr lang="en-US" i="1" dirty="0"/>
              <a:t>causes</a:t>
            </a:r>
            <a:r>
              <a:rPr lang="en-US" dirty="0"/>
              <a:t> poor mental health.</a:t>
            </a:r>
          </a:p>
        </p:txBody>
      </p:sp>
      <p:sp>
        <p:nvSpPr>
          <p:cNvPr id="4" name="Slide Number Placeholder 3"/>
          <p:cNvSpPr>
            <a:spLocks noGrp="1"/>
          </p:cNvSpPr>
          <p:nvPr>
            <p:ph type="sldNum" sz="quarter" idx="5"/>
          </p:nvPr>
        </p:nvSpPr>
        <p:spPr/>
        <p:txBody>
          <a:bodyPr/>
          <a:lstStyle/>
          <a:p>
            <a:fld id="{42920916-3BF0-4BFA-A926-7A7034BA2134}" type="slidenum">
              <a:rPr lang="en-US" smtClean="0"/>
              <a:t>9</a:t>
            </a:fld>
            <a:endParaRPr lang="en-US"/>
          </a:p>
        </p:txBody>
      </p:sp>
    </p:spTree>
    <p:extLst>
      <p:ext uri="{BB962C8B-B14F-4D97-AF65-F5344CB8AC3E}">
        <p14:creationId xmlns:p14="http://schemas.microsoft.com/office/powerpoint/2010/main" val="3592650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 Sarah</a:t>
            </a:r>
          </a:p>
          <a:p>
            <a:pPr marL="171450" indent="-171450">
              <a:buFontTx/>
              <a:buChar char="-"/>
            </a:pPr>
            <a:r>
              <a:rPr lang="en-US" dirty="0"/>
              <a:t>You might think that if the top favorite genres for respondents with high mental disorder rank are Rock, Pop, and Metal, then there could be a relationship with high BPM and disorder rank.</a:t>
            </a:r>
          </a:p>
          <a:p>
            <a:pPr marL="171450" indent="-171450">
              <a:buFontTx/>
              <a:buChar char="-"/>
            </a:pPr>
            <a:r>
              <a:rPr lang="en-US" dirty="0"/>
              <a:t>On this leaderboard, you can see that the average BPM was similar for almost all users with individual disorders.</a:t>
            </a:r>
          </a:p>
          <a:p>
            <a:pPr marL="171450" indent="-171450">
              <a:buFontTx/>
              <a:buChar char="-"/>
            </a:pPr>
            <a:r>
              <a:rPr lang="en-US" dirty="0"/>
              <a:t>Since increasing the average BPM does not necessarily increase the disorder rank, we cannot say that BPM really makes much difference to disorder rank.</a:t>
            </a:r>
          </a:p>
          <a:p>
            <a:pPr marL="171450" indent="-171450">
              <a:buFontTx/>
              <a:buChar char="-"/>
            </a:pPr>
            <a:r>
              <a:rPr lang="en-US" dirty="0"/>
              <a:t>We can glean more information from looking at the favorite genres and frequencies of listening for each when predicting mental health status.</a:t>
            </a:r>
          </a:p>
        </p:txBody>
      </p:sp>
      <p:sp>
        <p:nvSpPr>
          <p:cNvPr id="4" name="Slide Number Placeholder 3"/>
          <p:cNvSpPr>
            <a:spLocks noGrp="1"/>
          </p:cNvSpPr>
          <p:nvPr>
            <p:ph type="sldNum" sz="quarter" idx="5"/>
          </p:nvPr>
        </p:nvSpPr>
        <p:spPr/>
        <p:txBody>
          <a:bodyPr/>
          <a:lstStyle/>
          <a:p>
            <a:fld id="{42920916-3BF0-4BFA-A926-7A7034BA2134}" type="slidenum">
              <a:rPr lang="en-US" smtClean="0"/>
              <a:t>10</a:t>
            </a:fld>
            <a:endParaRPr lang="en-US"/>
          </a:p>
        </p:txBody>
      </p:sp>
    </p:spTree>
    <p:extLst>
      <p:ext uri="{BB962C8B-B14F-4D97-AF65-F5344CB8AC3E}">
        <p14:creationId xmlns:p14="http://schemas.microsoft.com/office/powerpoint/2010/main" val="1367573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2AC24A9-CCB6-4F8D-B8DB-C2F3692CFA5A}" type="datetimeFigureOut">
              <a:rPr lang="en-US" smtClean="0"/>
              <a:t>6/9/2024</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B2DC25EE-239B-4C5F-AAD1-255A7D5F1EE2}"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9485341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11934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4497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96703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34397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6/9/2024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36441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6/9/2024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63546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AC24A9-CCB6-4F8D-B8DB-C2F3692CFA5A}" type="datetimeFigureOut">
              <a:rPr lang="en-US" smtClean="0"/>
              <a:t>6/9/2024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95522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C24A9-CCB6-4F8D-B8DB-C2F3692CFA5A}" type="datetimeFigureOut">
              <a:rPr lang="en-US" smtClean="0"/>
              <a:t>6/9/2024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68379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6/9/2024</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84013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6/9/2024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78086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2AC24A9-CCB6-4F8D-B8DB-C2F3692CFA5A}" type="datetimeFigureOut">
              <a:rPr lang="en-US" smtClean="0"/>
              <a:t>6/9/2024</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7661475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www.kaggle.com/datasets/catherinerasgaitis/mxmh-survey-results"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hyperlink" Target="https://www.merckmanuals.com/professional/psychiatric-disorders/obsessive-compulsive-and-related-disorders/obsessive-compulsive-disorder-ocd"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colorful head with music notes&#10;&#10;Description automatically generated">
            <a:extLst>
              <a:ext uri="{FF2B5EF4-FFF2-40B4-BE49-F238E27FC236}">
                <a16:creationId xmlns:a16="http://schemas.microsoft.com/office/drawing/2014/main" id="{96F8B030-9B95-3F4F-14B0-A31DEFA49EBA}"/>
              </a:ext>
            </a:extLst>
          </p:cNvPr>
          <p:cNvPicPr>
            <a:picLocks noChangeAspect="1"/>
          </p:cNvPicPr>
          <p:nvPr/>
        </p:nvPicPr>
        <p:blipFill rotWithShape="1">
          <a:blip r:embed="rId2">
            <a:extLst>
              <a:ext uri="{28A0092B-C50C-407E-A947-70E740481C1C}">
                <a14:useLocalDpi xmlns:a14="http://schemas.microsoft.com/office/drawing/2010/main" val="0"/>
              </a:ext>
            </a:extLst>
          </a:blip>
          <a:srcRect l="23216" r="26344"/>
          <a:stretch/>
        </p:blipFill>
        <p:spPr>
          <a:xfrm>
            <a:off x="5471160" y="106680"/>
            <a:ext cx="5836909" cy="6210200"/>
          </a:xfrm>
          <a:prstGeom prst="rect">
            <a:avLst/>
          </a:prstGeom>
        </p:spPr>
      </p:pic>
      <p:sp>
        <p:nvSpPr>
          <p:cNvPr id="2" name="Title 1">
            <a:extLst>
              <a:ext uri="{FF2B5EF4-FFF2-40B4-BE49-F238E27FC236}">
                <a16:creationId xmlns:a16="http://schemas.microsoft.com/office/drawing/2014/main" id="{4297320C-C089-3461-F450-27FF6811326C}"/>
              </a:ext>
            </a:extLst>
          </p:cNvPr>
          <p:cNvSpPr>
            <a:spLocks noGrp="1"/>
          </p:cNvSpPr>
          <p:nvPr>
            <p:ph type="ctrTitle"/>
          </p:nvPr>
        </p:nvSpPr>
        <p:spPr>
          <a:xfrm>
            <a:off x="637032" y="1760684"/>
            <a:ext cx="5108448" cy="4041648"/>
          </a:xfrm>
        </p:spPr>
        <p:txBody>
          <a:bodyPr>
            <a:normAutofit fontScale="90000"/>
          </a:bodyPr>
          <a:lstStyle/>
          <a:p>
            <a:r>
              <a:rPr lang="en-US" b="1" dirty="0"/>
              <a:t>Effects of Music on Mental Health </a:t>
            </a:r>
            <a:br>
              <a:rPr lang="en-US" b="1" dirty="0"/>
            </a:br>
            <a:br>
              <a:rPr lang="en-US" b="1" dirty="0"/>
            </a:br>
            <a:r>
              <a:rPr lang="en-US" sz="5000" dirty="0"/>
              <a:t>Exploratory Data Analysis</a:t>
            </a:r>
          </a:p>
        </p:txBody>
      </p:sp>
      <p:sp>
        <p:nvSpPr>
          <p:cNvPr id="3" name="Subtitle 2">
            <a:extLst>
              <a:ext uri="{FF2B5EF4-FFF2-40B4-BE49-F238E27FC236}">
                <a16:creationId xmlns:a16="http://schemas.microsoft.com/office/drawing/2014/main" id="{FA9D3AE0-9F02-1EA1-AEDC-77833E740BE4}"/>
              </a:ext>
            </a:extLst>
          </p:cNvPr>
          <p:cNvSpPr>
            <a:spLocks noGrp="1"/>
          </p:cNvSpPr>
          <p:nvPr>
            <p:ph type="subTitle" idx="1"/>
          </p:nvPr>
        </p:nvSpPr>
        <p:spPr>
          <a:xfrm>
            <a:off x="1051560" y="6404776"/>
            <a:ext cx="9418320" cy="1691640"/>
          </a:xfrm>
        </p:spPr>
        <p:txBody>
          <a:bodyPr>
            <a:normAutofit/>
          </a:bodyPr>
          <a:lstStyle/>
          <a:p>
            <a:pPr algn="ctr"/>
            <a:r>
              <a:rPr lang="en-US" dirty="0">
                <a:solidFill>
                  <a:schemeClr val="tx1"/>
                </a:solidFill>
              </a:rPr>
              <a:t>By Sarah Chauvin, Elizabeth </a:t>
            </a:r>
            <a:r>
              <a:rPr lang="en-US" dirty="0" err="1">
                <a:solidFill>
                  <a:schemeClr val="tx1"/>
                </a:solidFill>
              </a:rPr>
              <a:t>Viramontes</a:t>
            </a:r>
            <a:r>
              <a:rPr lang="en-US" dirty="0">
                <a:solidFill>
                  <a:schemeClr val="tx1"/>
                </a:solidFill>
              </a:rPr>
              <a:t>, and Gabriela Zarate</a:t>
            </a:r>
          </a:p>
        </p:txBody>
      </p:sp>
    </p:spTree>
    <p:extLst>
      <p:ext uri="{BB962C8B-B14F-4D97-AF65-F5344CB8AC3E}">
        <p14:creationId xmlns:p14="http://schemas.microsoft.com/office/powerpoint/2010/main" val="421492034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715D9-CBB9-F406-7DA1-7F6AFD77C768}"/>
              </a:ext>
            </a:extLst>
          </p:cNvPr>
          <p:cNvSpPr>
            <a:spLocks noGrp="1"/>
          </p:cNvSpPr>
          <p:nvPr>
            <p:ph type="title"/>
          </p:nvPr>
        </p:nvSpPr>
        <p:spPr>
          <a:xfrm>
            <a:off x="1078231" y="-47465"/>
            <a:ext cx="9692640" cy="1325562"/>
          </a:xfrm>
        </p:spPr>
        <p:txBody>
          <a:bodyPr>
            <a:normAutofit/>
          </a:bodyPr>
          <a:lstStyle/>
          <a:p>
            <a:pPr algn="ctr"/>
            <a:r>
              <a:rPr lang="en-US" sz="2800" dirty="0">
                <a:solidFill>
                  <a:schemeClr val="bg1"/>
                </a:solidFill>
              </a:rPr>
              <a:t>Can we use BPM to explain the most common genres’ relation to disorder status?</a:t>
            </a:r>
          </a:p>
        </p:txBody>
      </p:sp>
      <p:sp>
        <p:nvSpPr>
          <p:cNvPr id="3" name="Text Placeholder 2">
            <a:extLst>
              <a:ext uri="{FF2B5EF4-FFF2-40B4-BE49-F238E27FC236}">
                <a16:creationId xmlns:a16="http://schemas.microsoft.com/office/drawing/2014/main" id="{EE9BA953-AA96-FC85-3C14-D866408DB80A}"/>
              </a:ext>
            </a:extLst>
          </p:cNvPr>
          <p:cNvSpPr>
            <a:spLocks noGrp="1"/>
          </p:cNvSpPr>
          <p:nvPr>
            <p:ph type="body" idx="1"/>
          </p:nvPr>
        </p:nvSpPr>
        <p:spPr>
          <a:xfrm>
            <a:off x="552450" y="1603109"/>
            <a:ext cx="8586978" cy="731520"/>
          </a:xfrm>
        </p:spPr>
        <p:txBody>
          <a:bodyPr/>
          <a:lstStyle/>
          <a:p>
            <a:r>
              <a:rPr lang="en-US" dirty="0">
                <a:solidFill>
                  <a:schemeClr val="bg1"/>
                </a:solidFill>
              </a:rPr>
              <a:t>Means of most common BPM/user vs Disorder rank</a:t>
            </a:r>
          </a:p>
        </p:txBody>
      </p:sp>
      <p:pic>
        <p:nvPicPr>
          <p:cNvPr id="8" name="Content Placeholder 7" descr="A chart of different colored squares&#10;&#10;Description automatically generated">
            <a:extLst>
              <a:ext uri="{FF2B5EF4-FFF2-40B4-BE49-F238E27FC236}">
                <a16:creationId xmlns:a16="http://schemas.microsoft.com/office/drawing/2014/main" id="{56EF25C2-7D60-152C-762D-D5CF49A881BA}"/>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r="8373"/>
          <a:stretch/>
        </p:blipFill>
        <p:spPr>
          <a:xfrm>
            <a:off x="5924551" y="2582967"/>
            <a:ext cx="5029962" cy="3659716"/>
          </a:xfrm>
        </p:spPr>
      </p:pic>
      <p:pic>
        <p:nvPicPr>
          <p:cNvPr id="14" name="Content Placeholder 13" descr="A table with numbers and letters&#10;&#10;Description automatically generated">
            <a:extLst>
              <a:ext uri="{FF2B5EF4-FFF2-40B4-BE49-F238E27FC236}">
                <a16:creationId xmlns:a16="http://schemas.microsoft.com/office/drawing/2014/main" id="{BFE0DFB7-0A7D-9950-46B3-C080CB02BFC4}"/>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552450" y="2582967"/>
            <a:ext cx="4982935" cy="3659717"/>
          </a:xfrm>
        </p:spPr>
      </p:pic>
    </p:spTree>
    <p:extLst>
      <p:ext uri="{BB962C8B-B14F-4D97-AF65-F5344CB8AC3E}">
        <p14:creationId xmlns:p14="http://schemas.microsoft.com/office/powerpoint/2010/main" val="26886943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CF7B761F-DC08-FFFE-F954-6F1272AEBFEF}"/>
              </a:ext>
            </a:extLst>
          </p:cNvPr>
          <p:cNvSpPr/>
          <p:nvPr/>
        </p:nvSpPr>
        <p:spPr>
          <a:xfrm>
            <a:off x="411476" y="1703540"/>
            <a:ext cx="4584526" cy="4589331"/>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10B0FD-F16F-E2D3-5E3E-A41BEEBFF686}"/>
              </a:ext>
            </a:extLst>
          </p:cNvPr>
          <p:cNvSpPr>
            <a:spLocks noGrp="1"/>
          </p:cNvSpPr>
          <p:nvPr>
            <p:ph type="title"/>
          </p:nvPr>
        </p:nvSpPr>
        <p:spPr>
          <a:xfrm>
            <a:off x="411476" y="565129"/>
            <a:ext cx="4325657" cy="1017915"/>
          </a:xfrm>
        </p:spPr>
        <p:txBody>
          <a:bodyPr>
            <a:normAutofit fontScale="90000"/>
          </a:bodyPr>
          <a:lstStyle/>
          <a:p>
            <a:pPr algn="ctr"/>
            <a:r>
              <a:rPr lang="en-US" sz="2800" b="1" i="0" dirty="0">
                <a:solidFill>
                  <a:schemeClr val="bg1"/>
                </a:solidFill>
                <a:effectLst/>
              </a:rPr>
              <a:t>Which genres are most beneficial or detrimental to mental health status?</a:t>
            </a:r>
            <a:endParaRPr lang="en-US" sz="2800" b="1" dirty="0">
              <a:solidFill>
                <a:schemeClr val="bg1"/>
              </a:solidFill>
            </a:endParaRPr>
          </a:p>
        </p:txBody>
      </p:sp>
      <p:sp>
        <p:nvSpPr>
          <p:cNvPr id="3" name="Content Placeholder 2">
            <a:extLst>
              <a:ext uri="{FF2B5EF4-FFF2-40B4-BE49-F238E27FC236}">
                <a16:creationId xmlns:a16="http://schemas.microsoft.com/office/drawing/2014/main" id="{EE2ACB71-0271-AFD8-4F31-A072B7DABF0B}"/>
              </a:ext>
            </a:extLst>
          </p:cNvPr>
          <p:cNvSpPr>
            <a:spLocks noGrp="1"/>
          </p:cNvSpPr>
          <p:nvPr>
            <p:ph sz="half" idx="1"/>
          </p:nvPr>
        </p:nvSpPr>
        <p:spPr>
          <a:xfrm>
            <a:off x="701459" y="2029216"/>
            <a:ext cx="3945904" cy="3779000"/>
          </a:xfrm>
        </p:spPr>
        <p:txBody>
          <a:bodyPr>
            <a:normAutofit lnSpcReduction="10000"/>
          </a:bodyPr>
          <a:lstStyle/>
          <a:p>
            <a:pPr>
              <a:buClr>
                <a:schemeClr val="bg1"/>
              </a:buClr>
            </a:pPr>
            <a:r>
              <a:rPr lang="en-US" sz="2000" dirty="0"/>
              <a:t>Music effects vs favorite genre</a:t>
            </a:r>
          </a:p>
          <a:p>
            <a:pPr lvl="1">
              <a:buClrTx/>
              <a:buFont typeface="Arial" panose="020B0604020202020204" pitchFamily="34" charset="0"/>
              <a:buChar char="•"/>
            </a:pPr>
            <a:r>
              <a:rPr lang="en-US" sz="2000" dirty="0">
                <a:solidFill>
                  <a:schemeClr val="tx1"/>
                </a:solidFill>
              </a:rPr>
              <a:t>Genres with the most positive results:</a:t>
            </a:r>
          </a:p>
          <a:p>
            <a:pPr lvl="1">
              <a:buClrTx/>
              <a:buFont typeface="Arial" panose="020B0604020202020204" pitchFamily="34" charset="0"/>
              <a:buChar char="•"/>
            </a:pPr>
            <a:r>
              <a:rPr lang="en-US" sz="2000" dirty="0">
                <a:solidFill>
                  <a:schemeClr val="tx1"/>
                </a:solidFill>
              </a:rPr>
              <a:t>Hip hop, EDM</a:t>
            </a:r>
          </a:p>
          <a:p>
            <a:pPr lvl="2">
              <a:buClrTx/>
              <a:buFont typeface="Arial" panose="020B0604020202020204" pitchFamily="34" charset="0"/>
              <a:buChar char="•"/>
            </a:pPr>
            <a:r>
              <a:rPr lang="en-US" sz="1800" dirty="0">
                <a:solidFill>
                  <a:schemeClr val="tx1"/>
                </a:solidFill>
              </a:rPr>
              <a:t>Tend to be more upbeat</a:t>
            </a:r>
          </a:p>
          <a:p>
            <a:pPr lvl="2">
              <a:buClrTx/>
              <a:buFont typeface="Arial" panose="020B0604020202020204" pitchFamily="34" charset="0"/>
              <a:buChar char="•"/>
            </a:pPr>
            <a:r>
              <a:rPr lang="en-US" sz="1800" dirty="0">
                <a:solidFill>
                  <a:schemeClr val="tx1"/>
                </a:solidFill>
              </a:rPr>
              <a:t> There is much variability in instrumentation and production type, so the results are subjective</a:t>
            </a:r>
          </a:p>
          <a:p>
            <a:pPr lvl="2">
              <a:buClrTx/>
              <a:buFont typeface="Arial" panose="020B0604020202020204" pitchFamily="34" charset="0"/>
              <a:buChar char="•"/>
            </a:pPr>
            <a:r>
              <a:rPr lang="en-US" sz="1800" dirty="0">
                <a:solidFill>
                  <a:schemeClr val="tx1"/>
                </a:solidFill>
              </a:rPr>
              <a:t>The data was filtered by the genres with more interaction</a:t>
            </a:r>
          </a:p>
          <a:p>
            <a:pPr lvl="2">
              <a:buClr>
                <a:schemeClr val="bg1"/>
              </a:buClr>
              <a:buFont typeface="Arial" panose="020B0604020202020204" pitchFamily="34" charset="0"/>
              <a:buChar char="•"/>
            </a:pPr>
            <a:endParaRPr lang="en-US" sz="1600" dirty="0">
              <a:solidFill>
                <a:schemeClr val="tx1"/>
              </a:solidFill>
            </a:endParaRPr>
          </a:p>
          <a:p>
            <a:pPr marL="548640" lvl="2" indent="0">
              <a:buClr>
                <a:schemeClr val="bg1"/>
              </a:buClr>
              <a:buNone/>
            </a:pPr>
            <a:endParaRPr lang="en-US" sz="1600" dirty="0">
              <a:solidFill>
                <a:schemeClr val="tx1"/>
              </a:solidFill>
            </a:endParaRPr>
          </a:p>
          <a:p>
            <a:pPr marL="548640" lvl="2" indent="0">
              <a:buClr>
                <a:schemeClr val="bg1"/>
              </a:buClr>
              <a:buNone/>
            </a:pPr>
            <a:endParaRPr lang="en-US" dirty="0">
              <a:solidFill>
                <a:schemeClr val="bg1"/>
              </a:solidFill>
            </a:endParaRPr>
          </a:p>
          <a:p>
            <a:endParaRPr lang="en-US" dirty="0"/>
          </a:p>
        </p:txBody>
      </p:sp>
      <p:pic>
        <p:nvPicPr>
          <p:cNvPr id="6" name="Content Placeholder 5" descr="A graph with pink bars and numbers&#10;&#10;Description automatically generated">
            <a:extLst>
              <a:ext uri="{FF2B5EF4-FFF2-40B4-BE49-F238E27FC236}">
                <a16:creationId xmlns:a16="http://schemas.microsoft.com/office/drawing/2014/main" id="{9EA3E080-AD2E-60E8-9929-71EFE84B92F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281804" y="358548"/>
            <a:ext cx="6724641" cy="6140904"/>
          </a:xfrm>
        </p:spPr>
      </p:pic>
    </p:spTree>
    <p:extLst>
      <p:ext uri="{BB962C8B-B14F-4D97-AF65-F5344CB8AC3E}">
        <p14:creationId xmlns:p14="http://schemas.microsoft.com/office/powerpoint/2010/main" val="6757429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3263621-1461-A36A-B944-24D812430110}"/>
              </a:ext>
            </a:extLst>
          </p:cNvPr>
          <p:cNvSpPr/>
          <p:nvPr/>
        </p:nvSpPr>
        <p:spPr>
          <a:xfrm>
            <a:off x="9281575" y="1678489"/>
            <a:ext cx="2865845" cy="4633900"/>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FE5F9C-567B-A340-0287-F6F34AAA01AD}"/>
              </a:ext>
            </a:extLst>
          </p:cNvPr>
          <p:cNvSpPr>
            <a:spLocks noGrp="1"/>
          </p:cNvSpPr>
          <p:nvPr>
            <p:ph type="title"/>
          </p:nvPr>
        </p:nvSpPr>
        <p:spPr>
          <a:xfrm>
            <a:off x="44580" y="401179"/>
            <a:ext cx="7490566" cy="648848"/>
          </a:xfrm>
        </p:spPr>
        <p:txBody>
          <a:bodyPr>
            <a:normAutofit fontScale="90000"/>
          </a:bodyPr>
          <a:lstStyle/>
          <a:p>
            <a:r>
              <a:rPr lang="en-US" sz="3200" b="1" dirty="0">
                <a:solidFill>
                  <a:schemeClr val="bg1"/>
                </a:solidFill>
              </a:rPr>
              <a:t>Music effects based on Hours per day</a:t>
            </a:r>
          </a:p>
        </p:txBody>
      </p:sp>
      <p:pic>
        <p:nvPicPr>
          <p:cNvPr id="6" name="Content Placeholder 5" descr="A graph of a number of people&#10;&#10;Description automatically generated with medium confidence">
            <a:extLst>
              <a:ext uri="{FF2B5EF4-FFF2-40B4-BE49-F238E27FC236}">
                <a16:creationId xmlns:a16="http://schemas.microsoft.com/office/drawing/2014/main" id="{378BDFC2-5FF6-F81E-ACCA-3E877131B5A8}"/>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44580" y="1342444"/>
            <a:ext cx="9065399" cy="5114377"/>
          </a:xfrm>
        </p:spPr>
      </p:pic>
      <p:sp>
        <p:nvSpPr>
          <p:cNvPr id="4" name="Content Placeholder 3">
            <a:extLst>
              <a:ext uri="{FF2B5EF4-FFF2-40B4-BE49-F238E27FC236}">
                <a16:creationId xmlns:a16="http://schemas.microsoft.com/office/drawing/2014/main" id="{445E6043-FE19-D83A-F903-38CB053A0E17}"/>
              </a:ext>
            </a:extLst>
          </p:cNvPr>
          <p:cNvSpPr>
            <a:spLocks noGrp="1"/>
          </p:cNvSpPr>
          <p:nvPr>
            <p:ph sz="half" idx="2"/>
          </p:nvPr>
        </p:nvSpPr>
        <p:spPr>
          <a:xfrm>
            <a:off x="9281575" y="1828800"/>
            <a:ext cx="2865845" cy="4483589"/>
          </a:xfrm>
        </p:spPr>
        <p:txBody>
          <a:bodyPr>
            <a:normAutofit/>
          </a:bodyPr>
          <a:lstStyle/>
          <a:p>
            <a:r>
              <a:rPr lang="en-US" dirty="0"/>
              <a:t>The average is 3.5 hours per day</a:t>
            </a:r>
          </a:p>
          <a:p>
            <a:r>
              <a:rPr lang="en-US" dirty="0"/>
              <a:t>Users who would spend 2-3 hours/day listening to music registered the highest rate of improvement.</a:t>
            </a:r>
          </a:p>
          <a:p>
            <a:r>
              <a:rPr lang="en-US" dirty="0"/>
              <a:t>Best listening time for mental health: 4-5 hours/day</a:t>
            </a:r>
          </a:p>
          <a:p>
            <a:endParaRPr lang="en-US" dirty="0"/>
          </a:p>
        </p:txBody>
      </p:sp>
    </p:spTree>
    <p:extLst>
      <p:ext uri="{BB962C8B-B14F-4D97-AF65-F5344CB8AC3E}">
        <p14:creationId xmlns:p14="http://schemas.microsoft.com/office/powerpoint/2010/main" val="250233846"/>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04DB2-1333-ABCA-790E-810E9010BF43}"/>
              </a:ext>
            </a:extLst>
          </p:cNvPr>
          <p:cNvSpPr>
            <a:spLocks noGrp="1"/>
          </p:cNvSpPr>
          <p:nvPr>
            <p:ph type="title"/>
          </p:nvPr>
        </p:nvSpPr>
        <p:spPr>
          <a:xfrm>
            <a:off x="101030" y="320039"/>
            <a:ext cx="2436069" cy="731521"/>
          </a:xfrm>
        </p:spPr>
        <p:txBody>
          <a:bodyPr>
            <a:normAutofit/>
          </a:bodyPr>
          <a:lstStyle/>
          <a:p>
            <a:r>
              <a:rPr lang="en-US" sz="3200" dirty="0">
                <a:solidFill>
                  <a:schemeClr val="bg1"/>
                </a:solidFill>
              </a:rPr>
              <a:t>Regressions</a:t>
            </a:r>
          </a:p>
        </p:txBody>
      </p:sp>
      <p:sp>
        <p:nvSpPr>
          <p:cNvPr id="3" name="Text Placeholder 2">
            <a:extLst>
              <a:ext uri="{FF2B5EF4-FFF2-40B4-BE49-F238E27FC236}">
                <a16:creationId xmlns:a16="http://schemas.microsoft.com/office/drawing/2014/main" id="{05F8B029-54B5-20CA-B650-36985A9CF208}"/>
              </a:ext>
            </a:extLst>
          </p:cNvPr>
          <p:cNvSpPr>
            <a:spLocks noGrp="1"/>
          </p:cNvSpPr>
          <p:nvPr>
            <p:ph type="body" idx="1"/>
          </p:nvPr>
        </p:nvSpPr>
        <p:spPr>
          <a:xfrm>
            <a:off x="481942" y="6016714"/>
            <a:ext cx="4480560" cy="731520"/>
          </a:xfrm>
        </p:spPr>
        <p:txBody>
          <a:bodyPr>
            <a:normAutofit/>
          </a:bodyPr>
          <a:lstStyle/>
          <a:p>
            <a:r>
              <a:rPr lang="en-US" sz="1400" dirty="0">
                <a:solidFill>
                  <a:schemeClr val="bg1"/>
                </a:solidFill>
              </a:rPr>
              <a:t>R-value: -0.09. Weak regression</a:t>
            </a:r>
          </a:p>
        </p:txBody>
      </p:sp>
      <p:pic>
        <p:nvPicPr>
          <p:cNvPr id="10" name="Content Placeholder 9">
            <a:extLst>
              <a:ext uri="{FF2B5EF4-FFF2-40B4-BE49-F238E27FC236}">
                <a16:creationId xmlns:a16="http://schemas.microsoft.com/office/drawing/2014/main" id="{557439F5-346D-7DC4-B78F-A5ABE41C6959}"/>
              </a:ext>
            </a:extLst>
          </p:cNvPr>
          <p:cNvPicPr>
            <a:picLocks noGrp="1" noChangeAspect="1"/>
          </p:cNvPicPr>
          <p:nvPr>
            <p:ph sz="half" idx="2"/>
          </p:nvPr>
        </p:nvPicPr>
        <p:blipFill>
          <a:blip r:embed="rId3"/>
          <a:stretch>
            <a:fillRect/>
          </a:stretch>
        </p:blipFill>
        <p:spPr>
          <a:xfrm>
            <a:off x="185947" y="1095090"/>
            <a:ext cx="5864551" cy="4921624"/>
          </a:xfrm>
        </p:spPr>
      </p:pic>
      <p:sp>
        <p:nvSpPr>
          <p:cNvPr id="5" name="Text Placeholder 4">
            <a:extLst>
              <a:ext uri="{FF2B5EF4-FFF2-40B4-BE49-F238E27FC236}">
                <a16:creationId xmlns:a16="http://schemas.microsoft.com/office/drawing/2014/main" id="{392D86CE-5FEE-CA0E-3C55-3EBC8F5082F7}"/>
              </a:ext>
            </a:extLst>
          </p:cNvPr>
          <p:cNvSpPr>
            <a:spLocks noGrp="1"/>
          </p:cNvSpPr>
          <p:nvPr>
            <p:ph type="body" sz="quarter" idx="3"/>
          </p:nvPr>
        </p:nvSpPr>
        <p:spPr>
          <a:xfrm>
            <a:off x="6126638" y="6016714"/>
            <a:ext cx="4480560" cy="731520"/>
          </a:xfrm>
        </p:spPr>
        <p:txBody>
          <a:bodyPr>
            <a:normAutofit/>
          </a:bodyPr>
          <a:lstStyle/>
          <a:p>
            <a:r>
              <a:rPr lang="en-US" sz="1400" dirty="0">
                <a:solidFill>
                  <a:schemeClr val="bg1"/>
                </a:solidFill>
              </a:rPr>
              <a:t>R-value: -0.16. Stronger negative correlation</a:t>
            </a:r>
          </a:p>
        </p:txBody>
      </p:sp>
      <p:pic>
        <p:nvPicPr>
          <p:cNvPr id="8" name="Content Placeholder 7">
            <a:extLst>
              <a:ext uri="{FF2B5EF4-FFF2-40B4-BE49-F238E27FC236}">
                <a16:creationId xmlns:a16="http://schemas.microsoft.com/office/drawing/2014/main" id="{FF8CFE1C-CCE6-DD81-BBF2-BE642C3EB0B1}"/>
              </a:ext>
            </a:extLst>
          </p:cNvPr>
          <p:cNvPicPr>
            <a:picLocks noGrp="1" noChangeAspect="1"/>
          </p:cNvPicPr>
          <p:nvPr>
            <p:ph sz="quarter" idx="4"/>
          </p:nvPr>
        </p:nvPicPr>
        <p:blipFill>
          <a:blip r:embed="rId4"/>
          <a:stretch>
            <a:fillRect/>
          </a:stretch>
        </p:blipFill>
        <p:spPr>
          <a:xfrm>
            <a:off x="6209132" y="1095090"/>
            <a:ext cx="5796921" cy="4921624"/>
          </a:xfrm>
        </p:spPr>
      </p:pic>
    </p:spTree>
    <p:extLst>
      <p:ext uri="{BB962C8B-B14F-4D97-AF65-F5344CB8AC3E}">
        <p14:creationId xmlns:p14="http://schemas.microsoft.com/office/powerpoint/2010/main" val="18161285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71C2B-F1C5-7637-8D47-4E919252E621}"/>
              </a:ext>
            </a:extLst>
          </p:cNvPr>
          <p:cNvSpPr>
            <a:spLocks noGrp="1"/>
          </p:cNvSpPr>
          <p:nvPr>
            <p:ph type="title"/>
          </p:nvPr>
        </p:nvSpPr>
        <p:spPr>
          <a:xfrm>
            <a:off x="266790" y="336870"/>
            <a:ext cx="2261257" cy="642451"/>
          </a:xfrm>
        </p:spPr>
        <p:txBody>
          <a:bodyPr>
            <a:normAutofit/>
          </a:bodyPr>
          <a:lstStyle/>
          <a:p>
            <a:r>
              <a:rPr lang="en-US" sz="3200" dirty="0">
                <a:solidFill>
                  <a:schemeClr val="bg1"/>
                </a:solidFill>
              </a:rPr>
              <a:t>Conclusion</a:t>
            </a:r>
          </a:p>
        </p:txBody>
      </p:sp>
      <p:pic>
        <p:nvPicPr>
          <p:cNvPr id="5" name="Content Placeholder 4" descr="A screenshot of a number&#10;&#10;Description automatically generated">
            <a:extLst>
              <a:ext uri="{FF2B5EF4-FFF2-40B4-BE49-F238E27FC236}">
                <a16:creationId xmlns:a16="http://schemas.microsoft.com/office/drawing/2014/main" id="{F414B211-406D-CBB1-E486-CB50F24AD4C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41368" y="2893674"/>
            <a:ext cx="4223722" cy="3381137"/>
          </a:xfrm>
        </p:spPr>
      </p:pic>
      <p:pic>
        <p:nvPicPr>
          <p:cNvPr id="7" name="Picture 6" descr="A pink circle with white text&#10;&#10;Description automatically generated">
            <a:extLst>
              <a:ext uri="{FF2B5EF4-FFF2-40B4-BE49-F238E27FC236}">
                <a16:creationId xmlns:a16="http://schemas.microsoft.com/office/drawing/2014/main" id="{EFDEA250-52FB-13F3-FB89-1D26FE8FBE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2199" y="1203106"/>
            <a:ext cx="4298757" cy="3381137"/>
          </a:xfrm>
          <a:prstGeom prst="rect">
            <a:avLst/>
          </a:prstGeom>
        </p:spPr>
      </p:pic>
      <p:pic>
        <p:nvPicPr>
          <p:cNvPr id="8" name="Picture 7" descr="A colorful brain with music notes coming out of it&#10;&#10;Description automatically generated">
            <a:extLst>
              <a:ext uri="{FF2B5EF4-FFF2-40B4-BE49-F238E27FC236}">
                <a16:creationId xmlns:a16="http://schemas.microsoft.com/office/drawing/2014/main" id="{2C1AE9BE-4EE0-184F-AE69-D3D23E7DF6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09726" y="-232397"/>
            <a:ext cx="5070075" cy="2871006"/>
          </a:xfrm>
          <a:prstGeom prst="rect">
            <a:avLst/>
          </a:prstGeom>
        </p:spPr>
      </p:pic>
      <p:sp>
        <p:nvSpPr>
          <p:cNvPr id="9" name="TextBox 8">
            <a:extLst>
              <a:ext uri="{FF2B5EF4-FFF2-40B4-BE49-F238E27FC236}">
                <a16:creationId xmlns:a16="http://schemas.microsoft.com/office/drawing/2014/main" id="{67F8BEBB-CB06-7D93-8177-D38DB3DD408C}"/>
              </a:ext>
            </a:extLst>
          </p:cNvPr>
          <p:cNvSpPr txBox="1"/>
          <p:nvPr/>
        </p:nvSpPr>
        <p:spPr>
          <a:xfrm>
            <a:off x="793376" y="4706471"/>
            <a:ext cx="5029200" cy="203132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Listening to music is likely to improve mental health</a:t>
            </a:r>
          </a:p>
          <a:p>
            <a:pPr marL="742950" lvl="1" indent="-285750">
              <a:buFont typeface="Arial" panose="020B0604020202020204" pitchFamily="34" charset="0"/>
              <a:buChar char="•"/>
            </a:pPr>
            <a:r>
              <a:rPr lang="en-US" dirty="0">
                <a:solidFill>
                  <a:schemeClr val="bg1"/>
                </a:solidFill>
              </a:rPr>
              <a:t>Highest improvement with Hip hop, EDM, Metal, Pop, and Classical</a:t>
            </a:r>
          </a:p>
          <a:p>
            <a:pPr marL="742950" lvl="1"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Listen for __ hours/day</a:t>
            </a:r>
          </a:p>
          <a:p>
            <a:pPr marL="285750" indent="-285750">
              <a:buFont typeface="Arial" panose="020B0604020202020204" pitchFamily="34" charset="0"/>
              <a:buChar char="•"/>
            </a:pPr>
            <a:endParaRPr lang="en-US" dirty="0">
              <a:solidFill>
                <a:schemeClr val="bg1"/>
              </a:solidFill>
            </a:endParaRPr>
          </a:p>
        </p:txBody>
      </p:sp>
    </p:spTree>
    <p:extLst>
      <p:ext uri="{BB962C8B-B14F-4D97-AF65-F5344CB8AC3E}">
        <p14:creationId xmlns:p14="http://schemas.microsoft.com/office/powerpoint/2010/main" val="1312223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8A6D4-A3AF-760D-76F4-AD1B822CF9E5}"/>
              </a:ext>
            </a:extLst>
          </p:cNvPr>
          <p:cNvSpPr>
            <a:spLocks noGrp="1"/>
          </p:cNvSpPr>
          <p:nvPr>
            <p:ph type="title"/>
          </p:nvPr>
        </p:nvSpPr>
        <p:spPr>
          <a:xfrm>
            <a:off x="671322" y="340122"/>
            <a:ext cx="11039856" cy="1325562"/>
          </a:xfrm>
        </p:spPr>
        <p:txBody>
          <a:bodyPr/>
          <a:lstStyle/>
          <a:p>
            <a:r>
              <a:rPr lang="en-US" dirty="0">
                <a:solidFill>
                  <a:schemeClr val="bg1"/>
                </a:solidFill>
              </a:rPr>
              <a:t>Limitations 		  		   Future Study</a:t>
            </a:r>
          </a:p>
        </p:txBody>
      </p:sp>
      <p:sp>
        <p:nvSpPr>
          <p:cNvPr id="3" name="Content Placeholder 2">
            <a:extLst>
              <a:ext uri="{FF2B5EF4-FFF2-40B4-BE49-F238E27FC236}">
                <a16:creationId xmlns:a16="http://schemas.microsoft.com/office/drawing/2014/main" id="{14EE1294-E387-1D70-EB19-A96D864D3EB5}"/>
              </a:ext>
            </a:extLst>
          </p:cNvPr>
          <p:cNvSpPr>
            <a:spLocks noGrp="1"/>
          </p:cNvSpPr>
          <p:nvPr>
            <p:ph sz="half" idx="1"/>
          </p:nvPr>
        </p:nvSpPr>
        <p:spPr>
          <a:xfrm>
            <a:off x="333756" y="1872455"/>
            <a:ext cx="4480560" cy="4351337"/>
          </a:xfrm>
        </p:spPr>
        <p:txBody>
          <a:bodyPr>
            <a:normAutofit/>
          </a:bodyPr>
          <a:lstStyle/>
          <a:p>
            <a:pPr>
              <a:buClr>
                <a:schemeClr val="bg1"/>
              </a:buClr>
            </a:pPr>
            <a:r>
              <a:rPr lang="en-US" dirty="0">
                <a:solidFill>
                  <a:schemeClr val="bg1"/>
                </a:solidFill>
              </a:rPr>
              <a:t>1x survey; no trends over time</a:t>
            </a:r>
          </a:p>
          <a:p>
            <a:pPr>
              <a:buClr>
                <a:schemeClr val="bg1"/>
              </a:buClr>
            </a:pPr>
            <a:r>
              <a:rPr lang="en-US" dirty="0">
                <a:solidFill>
                  <a:schemeClr val="bg1"/>
                </a:solidFill>
              </a:rPr>
              <a:t>Subjective data; no parameters on how to rank mental health. Hard to establish relationships</a:t>
            </a:r>
          </a:p>
          <a:p>
            <a:pPr lvl="1">
              <a:buClr>
                <a:schemeClr val="bg1"/>
              </a:buClr>
            </a:pPr>
            <a:r>
              <a:rPr lang="en-US" dirty="0">
                <a:solidFill>
                  <a:schemeClr val="bg1"/>
                </a:solidFill>
              </a:rPr>
              <a:t>Data largely came from the internet</a:t>
            </a:r>
          </a:p>
          <a:p>
            <a:pPr>
              <a:buClr>
                <a:schemeClr val="bg1"/>
              </a:buClr>
            </a:pPr>
            <a:r>
              <a:rPr lang="en-US" dirty="0">
                <a:solidFill>
                  <a:schemeClr val="bg1"/>
                </a:solidFill>
              </a:rPr>
              <a:t>Source of BPM: Most common? Highest?</a:t>
            </a:r>
          </a:p>
          <a:p>
            <a:pPr lvl="1">
              <a:buClr>
                <a:schemeClr val="bg1"/>
              </a:buClr>
            </a:pPr>
            <a:r>
              <a:rPr lang="en-US" dirty="0">
                <a:solidFill>
                  <a:schemeClr val="bg1"/>
                </a:solidFill>
              </a:rPr>
              <a:t>This section was optional</a:t>
            </a:r>
          </a:p>
          <a:p>
            <a:pPr>
              <a:buClr>
                <a:schemeClr val="bg1"/>
              </a:buClr>
            </a:pPr>
            <a:r>
              <a:rPr lang="en-US" dirty="0">
                <a:solidFill>
                  <a:schemeClr val="bg1"/>
                </a:solidFill>
              </a:rPr>
              <a:t>Music effects</a:t>
            </a:r>
          </a:p>
          <a:p>
            <a:pPr lvl="1">
              <a:buClr>
                <a:schemeClr val="bg1"/>
              </a:buClr>
            </a:pPr>
            <a:r>
              <a:rPr lang="en-US" dirty="0">
                <a:solidFill>
                  <a:schemeClr val="bg1"/>
                </a:solidFill>
              </a:rPr>
              <a:t>Improvement based on certain genres? Hours listened?</a:t>
            </a:r>
          </a:p>
          <a:p>
            <a:pPr lvl="1">
              <a:buClr>
                <a:schemeClr val="bg1"/>
              </a:buClr>
            </a:pPr>
            <a:r>
              <a:rPr lang="en-US" dirty="0">
                <a:solidFill>
                  <a:schemeClr val="bg1"/>
                </a:solidFill>
              </a:rPr>
              <a:t>Which disorder(s) improved?</a:t>
            </a:r>
          </a:p>
          <a:p>
            <a:pPr marL="0" indent="0">
              <a:buClr>
                <a:schemeClr val="bg1"/>
              </a:buClr>
              <a:buNone/>
            </a:pPr>
            <a:endParaRPr lang="en-US" dirty="0">
              <a:solidFill>
                <a:schemeClr val="bg1"/>
              </a:solidFill>
            </a:endParaRPr>
          </a:p>
          <a:p>
            <a:pPr>
              <a:buClr>
                <a:schemeClr val="bg1"/>
              </a:buClr>
            </a:pPr>
            <a:endParaRPr lang="en-US" dirty="0">
              <a:solidFill>
                <a:schemeClr val="bg1"/>
              </a:solidFill>
            </a:endParaRPr>
          </a:p>
        </p:txBody>
      </p:sp>
      <p:sp>
        <p:nvSpPr>
          <p:cNvPr id="4" name="Content Placeholder 3">
            <a:extLst>
              <a:ext uri="{FF2B5EF4-FFF2-40B4-BE49-F238E27FC236}">
                <a16:creationId xmlns:a16="http://schemas.microsoft.com/office/drawing/2014/main" id="{D97284FD-BDEB-958C-971E-88DE1442592A}"/>
              </a:ext>
            </a:extLst>
          </p:cNvPr>
          <p:cNvSpPr>
            <a:spLocks noGrp="1"/>
          </p:cNvSpPr>
          <p:nvPr>
            <p:ph sz="half" idx="2"/>
          </p:nvPr>
        </p:nvSpPr>
        <p:spPr>
          <a:xfrm>
            <a:off x="7377686" y="1872455"/>
            <a:ext cx="4480560" cy="4351337"/>
          </a:xfrm>
        </p:spPr>
        <p:txBody>
          <a:bodyPr>
            <a:normAutofit/>
          </a:bodyPr>
          <a:lstStyle/>
          <a:p>
            <a:pPr>
              <a:buClr>
                <a:schemeClr val="bg1"/>
              </a:buClr>
            </a:pPr>
            <a:r>
              <a:rPr lang="en-US" dirty="0">
                <a:solidFill>
                  <a:schemeClr val="bg1"/>
                </a:solidFill>
              </a:rPr>
              <a:t>Concentrate results to a specific geographic location</a:t>
            </a:r>
          </a:p>
          <a:p>
            <a:pPr lvl="1">
              <a:buClr>
                <a:schemeClr val="bg1"/>
              </a:buClr>
            </a:pPr>
            <a:r>
              <a:rPr lang="en-US" dirty="0">
                <a:solidFill>
                  <a:schemeClr val="bg1"/>
                </a:solidFill>
              </a:rPr>
              <a:t>Compare to actual mental health stats for objective data</a:t>
            </a:r>
          </a:p>
          <a:p>
            <a:pPr>
              <a:buClr>
                <a:schemeClr val="bg1"/>
              </a:buClr>
            </a:pPr>
            <a:endParaRPr lang="en-US" dirty="0">
              <a:solidFill>
                <a:schemeClr val="bg1"/>
              </a:solidFill>
            </a:endParaRPr>
          </a:p>
          <a:p>
            <a:pPr>
              <a:buClr>
                <a:schemeClr val="bg1"/>
              </a:buClr>
            </a:pPr>
            <a:r>
              <a:rPr lang="en-US" dirty="0">
                <a:solidFill>
                  <a:schemeClr val="bg1"/>
                </a:solidFill>
              </a:rPr>
              <a:t>Occupation of survey respondent</a:t>
            </a:r>
          </a:p>
          <a:p>
            <a:pPr lvl="1">
              <a:buClr>
                <a:schemeClr val="bg1"/>
              </a:buClr>
            </a:pPr>
            <a:r>
              <a:rPr lang="en-US" dirty="0">
                <a:solidFill>
                  <a:schemeClr val="bg1"/>
                </a:solidFill>
              </a:rPr>
              <a:t>Influence hour listened/day</a:t>
            </a:r>
          </a:p>
          <a:p>
            <a:pPr lvl="1">
              <a:buClr>
                <a:schemeClr val="bg1"/>
              </a:buClr>
            </a:pPr>
            <a:r>
              <a:rPr lang="en-US" dirty="0">
                <a:solidFill>
                  <a:schemeClr val="bg1"/>
                </a:solidFill>
              </a:rPr>
              <a:t>Listened during work or otherwise</a:t>
            </a:r>
          </a:p>
          <a:p>
            <a:pPr>
              <a:buClr>
                <a:schemeClr val="bg1"/>
              </a:buClr>
            </a:pPr>
            <a:endParaRPr lang="en-US" dirty="0">
              <a:solidFill>
                <a:schemeClr val="bg1"/>
              </a:solidFill>
            </a:endParaRPr>
          </a:p>
          <a:p>
            <a:pPr>
              <a:buClr>
                <a:schemeClr val="bg1"/>
              </a:buClr>
            </a:pPr>
            <a:r>
              <a:rPr lang="en-US" dirty="0">
                <a:solidFill>
                  <a:schemeClr val="bg1"/>
                </a:solidFill>
              </a:rPr>
              <a:t>Include gender of respondent</a:t>
            </a:r>
          </a:p>
          <a:p>
            <a:pPr lvl="1">
              <a:buClr>
                <a:schemeClr val="bg1"/>
              </a:buClr>
            </a:pPr>
            <a:r>
              <a:rPr lang="en-US" dirty="0">
                <a:solidFill>
                  <a:schemeClr val="bg1"/>
                </a:solidFill>
              </a:rPr>
              <a:t>More to compare</a:t>
            </a:r>
          </a:p>
        </p:txBody>
      </p:sp>
      <p:pic>
        <p:nvPicPr>
          <p:cNvPr id="6" name="Picture 5" descr="A colorful tree with music notes&#10;&#10;Description automatically generated">
            <a:extLst>
              <a:ext uri="{FF2B5EF4-FFF2-40B4-BE49-F238E27FC236}">
                <a16:creationId xmlns:a16="http://schemas.microsoft.com/office/drawing/2014/main" id="{9A2862CC-CB96-0828-F16C-C8722B439186}"/>
              </a:ext>
            </a:extLst>
          </p:cNvPr>
          <p:cNvPicPr>
            <a:picLocks noChangeAspect="1"/>
          </p:cNvPicPr>
          <p:nvPr/>
        </p:nvPicPr>
        <p:blipFill rotWithShape="1">
          <a:blip r:embed="rId3">
            <a:extLst>
              <a:ext uri="{28A0092B-C50C-407E-A947-70E740481C1C}">
                <a14:useLocalDpi xmlns:a14="http://schemas.microsoft.com/office/drawing/2010/main" val="0"/>
              </a:ext>
            </a:extLst>
          </a:blip>
          <a:srcRect l="18000" t="26000" r="14000"/>
          <a:stretch/>
        </p:blipFill>
        <p:spPr>
          <a:xfrm>
            <a:off x="4222376" y="786607"/>
            <a:ext cx="3492874" cy="4693122"/>
          </a:xfrm>
          <a:prstGeom prst="rect">
            <a:avLst/>
          </a:prstGeom>
        </p:spPr>
      </p:pic>
    </p:spTree>
    <p:extLst>
      <p:ext uri="{BB962C8B-B14F-4D97-AF65-F5344CB8AC3E}">
        <p14:creationId xmlns:p14="http://schemas.microsoft.com/office/powerpoint/2010/main" val="223303015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 calcmode="lin" valueType="num">
                                      <p:cBhvr additive="base">
                                        <p:cTn id="15"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 calcmode="lin" valueType="num">
                                      <p:cBhvr additive="base">
                                        <p:cTn id="1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anim calcmode="lin" valueType="num">
                                      <p:cBhvr additive="base">
                                        <p:cTn id="3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3" end="3"/>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anim calcmode="lin" valueType="num">
                                      <p:cBhvr additive="base">
                                        <p:cTn id="3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txEl>
                                              <p:pRg st="4" end="4"/>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anim calcmode="lin" valueType="num">
                                      <p:cBhvr additive="base">
                                        <p:cTn id="4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5" end="5"/>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anim calcmode="lin" valueType="num">
                                      <p:cBhvr additive="base">
                                        <p:cTn id="47"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txEl>
                                              <p:pRg st="7" end="7"/>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4">
                                            <p:txEl>
                                              <p:pRg st="8" end="8"/>
                                            </p:txEl>
                                          </p:spTgt>
                                        </p:tgtEl>
                                        <p:attrNameLst>
                                          <p:attrName>style.visibility</p:attrName>
                                        </p:attrNameLst>
                                      </p:cBhvr>
                                      <p:to>
                                        <p:strVal val="visible"/>
                                      </p:to>
                                    </p:set>
                                    <p:anim calcmode="lin" valueType="num">
                                      <p:cBhvr additive="base">
                                        <p:cTn id="51"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
                                            <p:txEl>
                                              <p:pRg st="5" end="5"/>
                                            </p:txEl>
                                          </p:spTgt>
                                        </p:tgtEl>
                                        <p:attrNameLst>
                                          <p:attrName>style.visibility</p:attrName>
                                        </p:attrNameLst>
                                      </p:cBhvr>
                                      <p:to>
                                        <p:strVal val="visible"/>
                                      </p:to>
                                    </p:set>
                                    <p:anim calcmode="lin" valueType="num">
                                      <p:cBhvr additive="base">
                                        <p:cTn id="5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anim calcmode="lin" valueType="num">
                                      <p:cBhvr additive="base">
                                        <p:cTn id="6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3">
                                            <p:txEl>
                                              <p:pRg st="7" end="7"/>
                                            </p:txEl>
                                          </p:spTgt>
                                        </p:tgtEl>
                                        <p:attrNameLst>
                                          <p:attrName>style.visibility</p:attrName>
                                        </p:attrNameLst>
                                      </p:cBhvr>
                                      <p:to>
                                        <p:strVal val="visible"/>
                                      </p:to>
                                    </p:set>
                                    <p:anim calcmode="lin" valueType="num">
                                      <p:cBhvr additive="base">
                                        <p:cTn id="6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B8666-0280-1E81-5E36-ABE9E70BF3EA}"/>
              </a:ext>
            </a:extLst>
          </p:cNvPr>
          <p:cNvSpPr>
            <a:spLocks noGrp="1"/>
          </p:cNvSpPr>
          <p:nvPr>
            <p:ph type="title"/>
          </p:nvPr>
        </p:nvSpPr>
        <p:spPr>
          <a:xfrm>
            <a:off x="280237" y="-24205"/>
            <a:ext cx="9692640" cy="1325562"/>
          </a:xfrm>
        </p:spPr>
        <p:txBody>
          <a:bodyPr>
            <a:normAutofit/>
          </a:bodyPr>
          <a:lstStyle/>
          <a:p>
            <a:r>
              <a:rPr lang="en-US" sz="3200" dirty="0">
                <a:solidFill>
                  <a:schemeClr val="bg1"/>
                </a:solidFill>
              </a:rPr>
              <a:t>Works Cited</a:t>
            </a:r>
          </a:p>
        </p:txBody>
      </p:sp>
      <p:sp>
        <p:nvSpPr>
          <p:cNvPr id="3" name="Content Placeholder 2">
            <a:extLst>
              <a:ext uri="{FF2B5EF4-FFF2-40B4-BE49-F238E27FC236}">
                <a16:creationId xmlns:a16="http://schemas.microsoft.com/office/drawing/2014/main" id="{5EA02B82-6540-BD94-D0C7-0BFE3CBCAA24}"/>
              </a:ext>
            </a:extLst>
          </p:cNvPr>
          <p:cNvSpPr>
            <a:spLocks noGrp="1"/>
          </p:cNvSpPr>
          <p:nvPr>
            <p:ph idx="1"/>
          </p:nvPr>
        </p:nvSpPr>
        <p:spPr>
          <a:xfrm>
            <a:off x="576072" y="1532964"/>
            <a:ext cx="8595360" cy="4351337"/>
          </a:xfrm>
        </p:spPr>
        <p:txBody>
          <a:bodyPr/>
          <a:lstStyle/>
          <a:p>
            <a:pPr>
              <a:buClr>
                <a:schemeClr val="bg1"/>
              </a:buClr>
            </a:pPr>
            <a:r>
              <a:rPr lang="en-US" dirty="0">
                <a:solidFill>
                  <a:schemeClr val="bg1"/>
                </a:solidFill>
              </a:rPr>
              <a:t>Kaggle dataset: </a:t>
            </a:r>
            <a:r>
              <a:rPr lang="en-US" dirty="0">
                <a:solidFill>
                  <a:schemeClr val="bg1"/>
                </a:solidFill>
                <a:hlinkClick r:id="rId3">
                  <a:extLst>
                    <a:ext uri="{A12FA001-AC4F-418D-AE19-62706E023703}">
                      <ahyp:hlinkClr xmlns:ahyp="http://schemas.microsoft.com/office/drawing/2018/hyperlinkcolor" val="tx"/>
                    </a:ext>
                  </a:extLst>
                </a:hlinkClick>
              </a:rPr>
              <a:t>Music &amp; Mental Health Survey Results (kaggle.com)</a:t>
            </a:r>
            <a:endParaRPr lang="en-US" dirty="0">
              <a:solidFill>
                <a:schemeClr val="bg1"/>
              </a:solidFill>
            </a:endParaRPr>
          </a:p>
          <a:p>
            <a:pPr>
              <a:buClr>
                <a:schemeClr val="bg1"/>
              </a:buClr>
            </a:pPr>
            <a:r>
              <a:rPr lang="en-US" dirty="0">
                <a:solidFill>
                  <a:schemeClr val="bg1"/>
                </a:solidFill>
                <a:hlinkClick r:id="rId4">
                  <a:extLst>
                    <a:ext uri="{A12FA001-AC4F-418D-AE19-62706E023703}">
                      <ahyp:hlinkClr xmlns:ahyp="http://schemas.microsoft.com/office/drawing/2018/hyperlinkcolor" val="tx"/>
                    </a:ext>
                  </a:extLst>
                </a:hlinkClick>
              </a:rPr>
              <a:t>Obsessive-Compulsive Disorder (OCD) - Psychiatric Disorders - Merck Manual Professional Edition (merckmanuals.com)</a:t>
            </a:r>
            <a:endParaRPr lang="en-US" dirty="0">
              <a:solidFill>
                <a:schemeClr val="bg1"/>
              </a:solidFill>
            </a:endParaRPr>
          </a:p>
          <a:p>
            <a:pPr>
              <a:buClr>
                <a:schemeClr val="bg1"/>
              </a:buClr>
            </a:pPr>
            <a:r>
              <a:rPr lang="en-US" dirty="0">
                <a:solidFill>
                  <a:schemeClr val="bg1"/>
                </a:solidFill>
              </a:rPr>
              <a:t>Basic information regarding different music genres and mental health disorders: Wikipedia.com</a:t>
            </a:r>
          </a:p>
          <a:p>
            <a:pPr>
              <a:buClr>
                <a:schemeClr val="bg1"/>
              </a:buClr>
            </a:pPr>
            <a:r>
              <a:rPr lang="en-US" dirty="0">
                <a:solidFill>
                  <a:schemeClr val="bg1"/>
                </a:solidFill>
              </a:rPr>
              <a:t>Data Analysis:</a:t>
            </a:r>
          </a:p>
          <a:p>
            <a:pPr lvl="1">
              <a:buClr>
                <a:schemeClr val="bg1"/>
              </a:buClr>
            </a:pPr>
            <a:r>
              <a:rPr lang="en-US" dirty="0">
                <a:solidFill>
                  <a:schemeClr val="bg1"/>
                </a:solidFill>
              </a:rPr>
              <a:t>Matplotlib.org documentation</a:t>
            </a:r>
          </a:p>
          <a:p>
            <a:pPr lvl="1">
              <a:buClr>
                <a:schemeClr val="bg1"/>
              </a:buClr>
            </a:pPr>
            <a:r>
              <a:rPr lang="en-US" dirty="0" err="1">
                <a:solidFill>
                  <a:schemeClr val="bg1"/>
                </a:solidFill>
              </a:rPr>
              <a:t>Xpert</a:t>
            </a:r>
            <a:r>
              <a:rPr lang="en-US" dirty="0">
                <a:solidFill>
                  <a:schemeClr val="bg1"/>
                </a:solidFill>
              </a:rPr>
              <a:t> learning AI</a:t>
            </a:r>
          </a:p>
          <a:p>
            <a:pPr lvl="1">
              <a:buClr>
                <a:schemeClr val="bg1"/>
              </a:buClr>
            </a:pPr>
            <a:r>
              <a:rPr lang="en-US" dirty="0">
                <a:solidFill>
                  <a:schemeClr val="bg1"/>
                </a:solidFill>
              </a:rPr>
              <a:t>TA Mike </a:t>
            </a:r>
            <a:r>
              <a:rPr lang="en-US" dirty="0" err="1">
                <a:solidFill>
                  <a:schemeClr val="bg1"/>
                </a:solidFill>
              </a:rPr>
              <a:t>Wenner</a:t>
            </a:r>
            <a:r>
              <a:rPr lang="en-US" dirty="0">
                <a:solidFill>
                  <a:schemeClr val="bg1"/>
                </a:solidFill>
              </a:rPr>
              <a:t>: troubleshooting </a:t>
            </a:r>
            <a:r>
              <a:rPr lang="en-US" dirty="0">
                <a:solidFill>
                  <a:schemeClr val="bg1"/>
                </a:solidFill>
                <a:sym typeface="Wingdings" panose="05000000000000000000" pitchFamily="2" charset="2"/>
              </a:rPr>
              <a:t></a:t>
            </a:r>
            <a:endParaRPr lang="en-US" dirty="0">
              <a:solidFill>
                <a:schemeClr val="bg1"/>
              </a:solidFill>
            </a:endParaRPr>
          </a:p>
          <a:p>
            <a:pPr>
              <a:buClr>
                <a:schemeClr val="bg1"/>
              </a:buClr>
            </a:pPr>
            <a:r>
              <a:rPr lang="en-US" dirty="0">
                <a:solidFill>
                  <a:schemeClr val="bg1"/>
                </a:solidFill>
              </a:rPr>
              <a:t>Formatting:</a:t>
            </a:r>
          </a:p>
          <a:p>
            <a:pPr lvl="1">
              <a:buClr>
                <a:schemeClr val="bg1"/>
              </a:buClr>
            </a:pPr>
            <a:r>
              <a:rPr lang="en-US" dirty="0">
                <a:solidFill>
                  <a:schemeClr val="bg1"/>
                </a:solidFill>
              </a:rPr>
              <a:t>Coolors.co</a:t>
            </a:r>
          </a:p>
          <a:p>
            <a:pPr lvl="1">
              <a:buClr>
                <a:schemeClr val="bg1"/>
              </a:buClr>
            </a:pPr>
            <a:r>
              <a:rPr lang="en-US" dirty="0">
                <a:solidFill>
                  <a:schemeClr val="bg1"/>
                </a:solidFill>
              </a:rPr>
              <a:t>https://www.remove.bg/upload</a:t>
            </a:r>
          </a:p>
        </p:txBody>
      </p:sp>
      <p:pic>
        <p:nvPicPr>
          <p:cNvPr id="5" name="Picture 4" descr="A brain with musical notes&#10;&#10;Description automatically generated">
            <a:extLst>
              <a:ext uri="{FF2B5EF4-FFF2-40B4-BE49-F238E27FC236}">
                <a16:creationId xmlns:a16="http://schemas.microsoft.com/office/drawing/2014/main" id="{73866A11-3BDD-3F74-007D-1CCF8FEF300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91333" y="3429000"/>
            <a:ext cx="4795837" cy="2689120"/>
          </a:xfrm>
          <a:prstGeom prst="rect">
            <a:avLst/>
          </a:prstGeom>
        </p:spPr>
      </p:pic>
    </p:spTree>
    <p:extLst>
      <p:ext uri="{BB962C8B-B14F-4D97-AF65-F5344CB8AC3E}">
        <p14:creationId xmlns:p14="http://schemas.microsoft.com/office/powerpoint/2010/main" val="9379445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91D24-9C32-AAA5-7433-869979B51952}"/>
              </a:ext>
            </a:extLst>
          </p:cNvPr>
          <p:cNvSpPr>
            <a:spLocks noGrp="1"/>
          </p:cNvSpPr>
          <p:nvPr>
            <p:ph type="title"/>
          </p:nvPr>
        </p:nvSpPr>
        <p:spPr>
          <a:xfrm>
            <a:off x="455048" y="-297021"/>
            <a:ext cx="9692640" cy="1325562"/>
          </a:xfrm>
        </p:spPr>
        <p:txBody>
          <a:bodyPr>
            <a:normAutofit/>
          </a:bodyPr>
          <a:lstStyle/>
          <a:p>
            <a:r>
              <a:rPr lang="en-US" sz="3200" dirty="0">
                <a:solidFill>
                  <a:schemeClr val="bg1"/>
                </a:solidFill>
              </a:rPr>
              <a:t>Introduction</a:t>
            </a:r>
          </a:p>
        </p:txBody>
      </p:sp>
      <p:sp>
        <p:nvSpPr>
          <p:cNvPr id="3" name="Content Placeholder 2">
            <a:extLst>
              <a:ext uri="{FF2B5EF4-FFF2-40B4-BE49-F238E27FC236}">
                <a16:creationId xmlns:a16="http://schemas.microsoft.com/office/drawing/2014/main" id="{D3CA68E3-4EC1-2F75-2CC2-2EE56493F651}"/>
              </a:ext>
            </a:extLst>
          </p:cNvPr>
          <p:cNvSpPr>
            <a:spLocks noGrp="1"/>
          </p:cNvSpPr>
          <p:nvPr>
            <p:ph sz="half" idx="1"/>
          </p:nvPr>
        </p:nvSpPr>
        <p:spPr>
          <a:xfrm>
            <a:off x="455048" y="1253331"/>
            <a:ext cx="5179270" cy="4351337"/>
          </a:xfrm>
        </p:spPr>
        <p:txBody>
          <a:bodyPr/>
          <a:lstStyle/>
          <a:p>
            <a:pPr>
              <a:buClr>
                <a:schemeClr val="bg1"/>
              </a:buClr>
            </a:pPr>
            <a:r>
              <a:rPr lang="en-US" dirty="0">
                <a:solidFill>
                  <a:schemeClr val="bg1"/>
                </a:solidFill>
              </a:rPr>
              <a:t>Mental health is a very prevalent issue in today’s society</a:t>
            </a:r>
          </a:p>
          <a:p>
            <a:pPr>
              <a:buClr>
                <a:schemeClr val="bg1"/>
              </a:buClr>
            </a:pPr>
            <a:r>
              <a:rPr lang="en-US" dirty="0">
                <a:solidFill>
                  <a:schemeClr val="bg1"/>
                </a:solidFill>
              </a:rPr>
              <a:t>We all listen to music constantly. How does it actually affect us?</a:t>
            </a:r>
          </a:p>
          <a:p>
            <a:pPr>
              <a:buClr>
                <a:schemeClr val="bg1"/>
              </a:buClr>
            </a:pPr>
            <a:endParaRPr lang="en-US" dirty="0">
              <a:solidFill>
                <a:schemeClr val="bg1"/>
              </a:solidFill>
            </a:endParaRPr>
          </a:p>
          <a:p>
            <a:pPr lvl="1"/>
            <a:endParaRPr lang="en-US" dirty="0">
              <a:solidFill>
                <a:schemeClr val="bg1"/>
              </a:solidFill>
            </a:endParaRPr>
          </a:p>
          <a:p>
            <a:pPr marL="0" indent="0">
              <a:buNone/>
            </a:pPr>
            <a:endParaRPr lang="en-US" dirty="0">
              <a:solidFill>
                <a:schemeClr val="bg1"/>
              </a:solidFill>
            </a:endParaRPr>
          </a:p>
        </p:txBody>
      </p:sp>
      <p:sp>
        <p:nvSpPr>
          <p:cNvPr id="4" name="Content Placeholder 3">
            <a:extLst>
              <a:ext uri="{FF2B5EF4-FFF2-40B4-BE49-F238E27FC236}">
                <a16:creationId xmlns:a16="http://schemas.microsoft.com/office/drawing/2014/main" id="{21F76706-2802-185D-F80B-C32B6E3784E8}"/>
              </a:ext>
            </a:extLst>
          </p:cNvPr>
          <p:cNvSpPr>
            <a:spLocks noGrp="1"/>
          </p:cNvSpPr>
          <p:nvPr>
            <p:ph sz="half" idx="2"/>
          </p:nvPr>
        </p:nvSpPr>
        <p:spPr>
          <a:xfrm>
            <a:off x="6126481" y="1229191"/>
            <a:ext cx="4480560" cy="4351337"/>
          </a:xfrm>
        </p:spPr>
        <p:txBody>
          <a:bodyPr/>
          <a:lstStyle/>
          <a:p>
            <a:pPr>
              <a:buClr>
                <a:schemeClr val="bg1"/>
              </a:buClr>
            </a:pPr>
            <a:r>
              <a:rPr lang="en-US" dirty="0">
                <a:solidFill>
                  <a:schemeClr val="bg1"/>
                </a:solidFill>
              </a:rPr>
              <a:t>Data from a computer science student researching music therapy</a:t>
            </a:r>
          </a:p>
          <a:p>
            <a:pPr lvl="1">
              <a:buClr>
                <a:schemeClr val="bg1"/>
              </a:buClr>
            </a:pPr>
            <a:r>
              <a:rPr lang="en-US" sz="1800" dirty="0">
                <a:solidFill>
                  <a:schemeClr val="bg1"/>
                </a:solidFill>
              </a:rPr>
              <a:t>Over 700 respondents</a:t>
            </a:r>
          </a:p>
          <a:p>
            <a:pPr lvl="1">
              <a:buClr>
                <a:schemeClr val="bg1"/>
              </a:buClr>
            </a:pPr>
            <a:r>
              <a:rPr lang="en-US" sz="1800" dirty="0">
                <a:solidFill>
                  <a:schemeClr val="bg1"/>
                </a:solidFill>
              </a:rPr>
              <a:t>Included 16 music genres</a:t>
            </a:r>
          </a:p>
          <a:p>
            <a:pPr>
              <a:buClr>
                <a:schemeClr val="bg1"/>
              </a:buClr>
            </a:pPr>
            <a:endParaRPr lang="en-US" dirty="0">
              <a:solidFill>
                <a:schemeClr val="bg1"/>
              </a:solidFill>
            </a:endParaRPr>
          </a:p>
          <a:p>
            <a:pPr>
              <a:buClr>
                <a:schemeClr val="bg1"/>
              </a:buClr>
            </a:pPr>
            <a:r>
              <a:rPr lang="en-US" dirty="0">
                <a:solidFill>
                  <a:schemeClr val="bg1"/>
                </a:solidFill>
              </a:rPr>
              <a:t>Uncommon genre definitions</a:t>
            </a:r>
          </a:p>
          <a:p>
            <a:pPr lvl="1">
              <a:buClr>
                <a:schemeClr val="bg1"/>
              </a:buClr>
              <a:buFont typeface="Arial" panose="020B0604020202020204" pitchFamily="34" charset="0"/>
              <a:buChar char="•"/>
            </a:pPr>
            <a:r>
              <a:rPr lang="en-US" sz="1800" dirty="0">
                <a:solidFill>
                  <a:schemeClr val="bg1"/>
                </a:solidFill>
              </a:rPr>
              <a:t>EDM: electronic dance music</a:t>
            </a:r>
          </a:p>
          <a:p>
            <a:pPr lvl="1">
              <a:buClr>
                <a:schemeClr val="bg1"/>
              </a:buClr>
              <a:buFont typeface="Arial" panose="020B0604020202020204" pitchFamily="34" charset="0"/>
              <a:buChar char="•"/>
            </a:pPr>
            <a:r>
              <a:rPr lang="en-US" sz="1800" dirty="0">
                <a:solidFill>
                  <a:schemeClr val="bg1"/>
                </a:solidFill>
              </a:rPr>
              <a:t>R&amp;B: rhythm and blues, subset of jazz</a:t>
            </a:r>
          </a:p>
          <a:p>
            <a:pPr lvl="1">
              <a:buClr>
                <a:schemeClr val="bg1"/>
              </a:buClr>
              <a:buFont typeface="Arial" panose="020B0604020202020204" pitchFamily="34" charset="0"/>
              <a:buChar char="•"/>
            </a:pPr>
            <a:r>
              <a:rPr lang="en-US" sz="1800" dirty="0">
                <a:solidFill>
                  <a:schemeClr val="bg1"/>
                </a:solidFill>
              </a:rPr>
              <a:t>K pop: Korean popular music</a:t>
            </a:r>
          </a:p>
          <a:p>
            <a:pPr lvl="1">
              <a:buClr>
                <a:schemeClr val="bg1"/>
              </a:buClr>
              <a:buFont typeface="Arial" panose="020B0604020202020204" pitchFamily="34" charset="0"/>
              <a:buChar char="•"/>
            </a:pPr>
            <a:r>
              <a:rPr lang="en-US" sz="1800" dirty="0">
                <a:solidFill>
                  <a:schemeClr val="bg1"/>
                </a:solidFill>
              </a:rPr>
              <a:t>Gospel: religious music</a:t>
            </a:r>
          </a:p>
          <a:p>
            <a:pPr lvl="1">
              <a:buClr>
                <a:schemeClr val="bg1"/>
              </a:buClr>
              <a:buFont typeface="Arial" panose="020B0604020202020204" pitchFamily="34" charset="0"/>
              <a:buChar char="•"/>
            </a:pPr>
            <a:r>
              <a:rPr lang="en-US" sz="1800" dirty="0" err="1">
                <a:solidFill>
                  <a:schemeClr val="bg1"/>
                </a:solidFill>
              </a:rPr>
              <a:t>Lofi</a:t>
            </a:r>
            <a:r>
              <a:rPr lang="en-US" sz="1800" dirty="0">
                <a:solidFill>
                  <a:schemeClr val="bg1"/>
                </a:solidFill>
              </a:rPr>
              <a:t>: low fidelity, or imperfect sound, mix of hip hop, jazz, and soul</a:t>
            </a:r>
          </a:p>
          <a:p>
            <a:pPr lvl="1">
              <a:buClr>
                <a:schemeClr val="bg1"/>
              </a:buClr>
              <a:buFont typeface="Arial" panose="020B0604020202020204" pitchFamily="34" charset="0"/>
              <a:buChar char="•"/>
            </a:pPr>
            <a:endParaRPr lang="en-US" dirty="0">
              <a:solidFill>
                <a:schemeClr val="bg1"/>
              </a:solidFill>
            </a:endParaRPr>
          </a:p>
        </p:txBody>
      </p:sp>
      <p:pic>
        <p:nvPicPr>
          <p:cNvPr id="10" name="Picture 9" descr="A colorful face with eyes closed&#10;&#10;Description automatically generated">
            <a:extLst>
              <a:ext uri="{FF2B5EF4-FFF2-40B4-BE49-F238E27FC236}">
                <a16:creationId xmlns:a16="http://schemas.microsoft.com/office/drawing/2014/main" id="{532650CD-069A-DE10-5924-4337B20729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1" y="2606040"/>
            <a:ext cx="5829300" cy="3886200"/>
          </a:xfrm>
          <a:prstGeom prst="rect">
            <a:avLst/>
          </a:prstGeom>
        </p:spPr>
      </p:pic>
    </p:spTree>
    <p:extLst>
      <p:ext uri="{BB962C8B-B14F-4D97-AF65-F5344CB8AC3E}">
        <p14:creationId xmlns:p14="http://schemas.microsoft.com/office/powerpoint/2010/main" val="160429116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DFB89-DAF7-FD0D-61CF-56FEF1CB9777}"/>
              </a:ext>
            </a:extLst>
          </p:cNvPr>
          <p:cNvSpPr>
            <a:spLocks noGrp="1"/>
          </p:cNvSpPr>
          <p:nvPr>
            <p:ph type="title"/>
          </p:nvPr>
        </p:nvSpPr>
        <p:spPr/>
        <p:txBody>
          <a:bodyPr>
            <a:normAutofit fontScale="90000"/>
          </a:bodyPr>
          <a:lstStyle/>
          <a:p>
            <a:pPr algn="ctr"/>
            <a:r>
              <a:rPr lang="en-US" sz="3000" dirty="0">
                <a:solidFill>
                  <a:schemeClr val="bg1"/>
                </a:solidFill>
              </a:rPr>
              <a:t>Mental health disorders included in survey: </a:t>
            </a:r>
            <a:br>
              <a:rPr lang="en-US" sz="3000" dirty="0">
                <a:solidFill>
                  <a:schemeClr val="bg1"/>
                </a:solidFill>
              </a:rPr>
            </a:br>
            <a:r>
              <a:rPr lang="en-US" sz="3000" dirty="0">
                <a:solidFill>
                  <a:schemeClr val="bg1"/>
                </a:solidFill>
              </a:rPr>
              <a:t>Anxiety, Depression, Insomnia, &amp; </a:t>
            </a:r>
            <a:br>
              <a:rPr lang="en-US" sz="3000" dirty="0">
                <a:solidFill>
                  <a:schemeClr val="bg1"/>
                </a:solidFill>
              </a:rPr>
            </a:br>
            <a:r>
              <a:rPr lang="en-US" sz="3000" dirty="0">
                <a:solidFill>
                  <a:schemeClr val="bg1"/>
                </a:solidFill>
              </a:rPr>
              <a:t>Obsessive-Compulsive Disorder (OCD)</a:t>
            </a:r>
          </a:p>
        </p:txBody>
      </p:sp>
      <p:pic>
        <p:nvPicPr>
          <p:cNvPr id="5" name="Content Placeholder 4" descr="A circle with different colored numbers&#10;&#10;Description automatically generated">
            <a:extLst>
              <a:ext uri="{FF2B5EF4-FFF2-40B4-BE49-F238E27FC236}">
                <a16:creationId xmlns:a16="http://schemas.microsoft.com/office/drawing/2014/main" id="{CECC49ED-E498-4344-A22C-81E458991C2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730505" y="2025605"/>
            <a:ext cx="4841310" cy="3957725"/>
          </a:xfrm>
        </p:spPr>
      </p:pic>
      <p:pic>
        <p:nvPicPr>
          <p:cNvPr id="6" name="Content Placeholder 5" descr="A pie chart with numbers and text&#10;&#10;Description automatically generated">
            <a:extLst>
              <a:ext uri="{FF2B5EF4-FFF2-40B4-BE49-F238E27FC236}">
                <a16:creationId xmlns:a16="http://schemas.microsoft.com/office/drawing/2014/main" id="{5A046CF3-8885-AB17-B666-3E1CABBC0EDD}"/>
              </a:ext>
            </a:extLst>
          </p:cNvPr>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900678" y="2025605"/>
            <a:ext cx="4479925" cy="3957725"/>
          </a:xfrm>
          <a:prstGeom prst="rect">
            <a:avLst/>
          </a:prstGeom>
        </p:spPr>
      </p:pic>
    </p:spTree>
    <p:extLst>
      <p:ext uri="{BB962C8B-B14F-4D97-AF65-F5344CB8AC3E}">
        <p14:creationId xmlns:p14="http://schemas.microsoft.com/office/powerpoint/2010/main" val="13818737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1C477-95F3-1D46-AA36-039863624FBD}"/>
              </a:ext>
            </a:extLst>
          </p:cNvPr>
          <p:cNvSpPr>
            <a:spLocks noGrp="1"/>
          </p:cNvSpPr>
          <p:nvPr>
            <p:ph type="title"/>
          </p:nvPr>
        </p:nvSpPr>
        <p:spPr>
          <a:xfrm>
            <a:off x="430866" y="457199"/>
            <a:ext cx="2893269" cy="871051"/>
          </a:xfrm>
        </p:spPr>
        <p:txBody>
          <a:bodyPr>
            <a:normAutofit/>
          </a:bodyPr>
          <a:lstStyle/>
          <a:p>
            <a:r>
              <a:rPr lang="en-US" sz="3200" dirty="0">
                <a:solidFill>
                  <a:schemeClr val="bg1"/>
                </a:solidFill>
              </a:rPr>
              <a:t>Data Cleaning</a:t>
            </a:r>
          </a:p>
        </p:txBody>
      </p:sp>
      <p:sp>
        <p:nvSpPr>
          <p:cNvPr id="3" name="Content Placeholder 2">
            <a:extLst>
              <a:ext uri="{FF2B5EF4-FFF2-40B4-BE49-F238E27FC236}">
                <a16:creationId xmlns:a16="http://schemas.microsoft.com/office/drawing/2014/main" id="{4A3C146F-4C4F-F7D6-AA45-D050091CA62B}"/>
              </a:ext>
            </a:extLst>
          </p:cNvPr>
          <p:cNvSpPr>
            <a:spLocks noGrp="1"/>
          </p:cNvSpPr>
          <p:nvPr>
            <p:ph idx="1"/>
          </p:nvPr>
        </p:nvSpPr>
        <p:spPr>
          <a:xfrm>
            <a:off x="549178" y="1748117"/>
            <a:ext cx="9455434" cy="4351337"/>
          </a:xfrm>
        </p:spPr>
        <p:txBody>
          <a:bodyPr/>
          <a:lstStyle/>
          <a:p>
            <a:pPr>
              <a:buClr>
                <a:schemeClr val="bg1"/>
              </a:buClr>
            </a:pPr>
            <a:r>
              <a:rPr lang="en-US" dirty="0">
                <a:solidFill>
                  <a:schemeClr val="bg1"/>
                </a:solidFill>
              </a:rPr>
              <a:t>Info we did not use:</a:t>
            </a:r>
          </a:p>
          <a:p>
            <a:pPr lvl="1">
              <a:buClr>
                <a:schemeClr val="bg1"/>
              </a:buClr>
            </a:pPr>
            <a:r>
              <a:rPr lang="en-US" dirty="0">
                <a:solidFill>
                  <a:schemeClr val="bg1"/>
                </a:solidFill>
              </a:rPr>
              <a:t>Primary streaming service</a:t>
            </a:r>
          </a:p>
          <a:p>
            <a:pPr lvl="1">
              <a:buClr>
                <a:schemeClr val="bg1"/>
              </a:buClr>
            </a:pPr>
            <a:r>
              <a:rPr lang="en-US" dirty="0">
                <a:solidFill>
                  <a:schemeClr val="bg1"/>
                </a:solidFill>
              </a:rPr>
              <a:t>Whether or not the user listened while working</a:t>
            </a:r>
          </a:p>
          <a:p>
            <a:pPr lvl="1">
              <a:buClr>
                <a:schemeClr val="bg1"/>
              </a:buClr>
            </a:pPr>
            <a:r>
              <a:rPr lang="en-US" dirty="0">
                <a:solidFill>
                  <a:schemeClr val="bg1"/>
                </a:solidFill>
              </a:rPr>
              <a:t>Instrumentalist vs Composer</a:t>
            </a:r>
          </a:p>
          <a:p>
            <a:pPr lvl="1">
              <a:buClr>
                <a:schemeClr val="bg1"/>
              </a:buClr>
            </a:pPr>
            <a:r>
              <a:rPr lang="en-US" dirty="0">
                <a:solidFill>
                  <a:schemeClr val="bg1"/>
                </a:solidFill>
              </a:rPr>
              <a:t>If user spoke multiple languages</a:t>
            </a:r>
          </a:p>
          <a:p>
            <a:pPr>
              <a:buClr>
                <a:schemeClr val="bg1"/>
              </a:buClr>
            </a:pPr>
            <a:r>
              <a:rPr lang="en-US" dirty="0">
                <a:solidFill>
                  <a:schemeClr val="bg1"/>
                </a:solidFill>
              </a:rPr>
              <a:t>Dropped unreliable data rows</a:t>
            </a:r>
          </a:p>
          <a:p>
            <a:pPr lvl="1">
              <a:buClr>
                <a:schemeClr val="bg1"/>
              </a:buClr>
            </a:pPr>
            <a:r>
              <a:rPr lang="en-US" dirty="0">
                <a:solidFill>
                  <a:schemeClr val="bg1"/>
                </a:solidFill>
              </a:rPr>
              <a:t>“999999999.0” BPM</a:t>
            </a:r>
          </a:p>
          <a:p>
            <a:pPr lvl="1">
              <a:buClr>
                <a:schemeClr val="bg1"/>
              </a:buClr>
            </a:pPr>
            <a:r>
              <a:rPr lang="en-US" dirty="0">
                <a:solidFill>
                  <a:schemeClr val="bg1"/>
                </a:solidFill>
              </a:rPr>
              <a:t>Listened 24 hours/day</a:t>
            </a:r>
          </a:p>
          <a:p>
            <a:pPr lvl="1">
              <a:buClr>
                <a:schemeClr val="bg1"/>
              </a:buClr>
            </a:pPr>
            <a:r>
              <a:rPr lang="en-US" dirty="0">
                <a:solidFill>
                  <a:schemeClr val="bg1"/>
                </a:solidFill>
              </a:rPr>
              <a:t>Null values for Music Effects (Improved or Worsened MH)</a:t>
            </a:r>
          </a:p>
          <a:p>
            <a:pPr lvl="1">
              <a:buClr>
                <a:schemeClr val="bg1"/>
              </a:buClr>
            </a:pPr>
            <a:r>
              <a:rPr lang="en-US" dirty="0">
                <a:solidFill>
                  <a:schemeClr val="bg1"/>
                </a:solidFill>
              </a:rPr>
              <a:t>Null values for Age</a:t>
            </a:r>
          </a:p>
          <a:p>
            <a:pPr>
              <a:buClr>
                <a:schemeClr val="bg1"/>
              </a:buClr>
            </a:pPr>
            <a:r>
              <a:rPr lang="en-US" dirty="0">
                <a:solidFill>
                  <a:schemeClr val="bg1"/>
                </a:solidFill>
              </a:rPr>
              <a:t>Replaced string values in Frequency columns with integers for objective comparison</a:t>
            </a:r>
          </a:p>
        </p:txBody>
      </p:sp>
      <p:pic>
        <p:nvPicPr>
          <p:cNvPr id="6" name="Picture 5" descr="A silhouette of a person with musical notes in their brain&#10;&#10;Description automatically generated">
            <a:extLst>
              <a:ext uri="{FF2B5EF4-FFF2-40B4-BE49-F238E27FC236}">
                <a16:creationId xmlns:a16="http://schemas.microsoft.com/office/drawing/2014/main" id="{4EB47DD9-E1AA-F201-8B18-65C47DBF73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1200" y="0"/>
            <a:ext cx="3724275" cy="4804002"/>
          </a:xfrm>
          <a:prstGeom prst="rect">
            <a:avLst/>
          </a:prstGeom>
        </p:spPr>
      </p:pic>
    </p:spTree>
    <p:extLst>
      <p:ext uri="{BB962C8B-B14F-4D97-AF65-F5344CB8AC3E}">
        <p14:creationId xmlns:p14="http://schemas.microsoft.com/office/powerpoint/2010/main" val="3243217222"/>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1FB4FC8-D97B-2E33-FDA1-017701121145}"/>
              </a:ext>
            </a:extLst>
          </p:cNvPr>
          <p:cNvSpPr/>
          <p:nvPr/>
        </p:nvSpPr>
        <p:spPr>
          <a:xfrm>
            <a:off x="647700" y="1628704"/>
            <a:ext cx="10018126" cy="485566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3F6381AE-801E-D99C-44CC-3278F3A44F9D}"/>
              </a:ext>
            </a:extLst>
          </p:cNvPr>
          <p:cNvSpPr>
            <a:spLocks noGrp="1"/>
          </p:cNvSpPr>
          <p:nvPr>
            <p:ph type="title"/>
          </p:nvPr>
        </p:nvSpPr>
        <p:spPr>
          <a:xfrm>
            <a:off x="-95251" y="373627"/>
            <a:ext cx="11515725" cy="1325562"/>
          </a:xfrm>
        </p:spPr>
        <p:txBody>
          <a:bodyPr>
            <a:normAutofit fontScale="90000"/>
          </a:bodyPr>
          <a:lstStyle/>
          <a:p>
            <a:pPr algn="ctr"/>
            <a:r>
              <a:rPr lang="en-US" sz="3100" dirty="0">
                <a:solidFill>
                  <a:schemeClr val="bg1"/>
                </a:solidFill>
              </a:rPr>
              <a:t>Are there significant differences in mental health rankings based on age groups for those who frequently listen to specific genres?</a:t>
            </a:r>
            <a:br>
              <a:rPr lang="en-US" dirty="0">
                <a:solidFill>
                  <a:schemeClr val="bg1"/>
                </a:solidFill>
              </a:rPr>
            </a:br>
            <a:endParaRPr lang="en-US" dirty="0"/>
          </a:p>
        </p:txBody>
      </p:sp>
      <p:sp>
        <p:nvSpPr>
          <p:cNvPr id="5" name="Text Placeholder 9">
            <a:extLst>
              <a:ext uri="{FF2B5EF4-FFF2-40B4-BE49-F238E27FC236}">
                <a16:creationId xmlns:a16="http://schemas.microsoft.com/office/drawing/2014/main" id="{B5CDD35A-C42D-B227-7B4F-DB0EFFA969F4}"/>
              </a:ext>
            </a:extLst>
          </p:cNvPr>
          <p:cNvSpPr>
            <a:spLocks noGrp="1"/>
          </p:cNvSpPr>
          <p:nvPr>
            <p:ph type="body" idx="1"/>
          </p:nvPr>
        </p:nvSpPr>
        <p:spPr>
          <a:xfrm>
            <a:off x="771526" y="1628704"/>
            <a:ext cx="9894300" cy="1029038"/>
          </a:xfrm>
        </p:spPr>
        <p:txBody>
          <a:bodyPr>
            <a:normAutofit/>
          </a:bodyPr>
          <a:lstStyle/>
          <a:p>
            <a:r>
              <a:rPr lang="en-US" b="1" dirty="0">
                <a:solidFill>
                  <a:schemeClr val="tx1"/>
                </a:solidFill>
                <a:latin typeface="+mj-lt"/>
              </a:rPr>
              <a:t>Distribution of illness by age</a:t>
            </a:r>
            <a:endParaRPr lang="en-US" b="1" dirty="0">
              <a:solidFill>
                <a:schemeClr val="tx1"/>
              </a:solidFill>
            </a:endParaRPr>
          </a:p>
          <a:p>
            <a:r>
              <a:rPr lang="en-US" sz="1800" dirty="0">
                <a:solidFill>
                  <a:schemeClr val="tx1"/>
                </a:solidFill>
              </a:rPr>
              <a:t>What is the average of levels of mental problems based on age groups? where 0 is nothing and 10 is extreme.</a:t>
            </a:r>
          </a:p>
        </p:txBody>
      </p:sp>
      <p:pic>
        <p:nvPicPr>
          <p:cNvPr id="7" name="Picture 6">
            <a:extLst>
              <a:ext uri="{FF2B5EF4-FFF2-40B4-BE49-F238E27FC236}">
                <a16:creationId xmlns:a16="http://schemas.microsoft.com/office/drawing/2014/main" id="{4D6CDE0C-135F-DAFB-B800-C12B44395BB6}"/>
              </a:ext>
            </a:extLst>
          </p:cNvPr>
          <p:cNvPicPr>
            <a:picLocks noChangeAspect="1"/>
          </p:cNvPicPr>
          <p:nvPr/>
        </p:nvPicPr>
        <p:blipFill>
          <a:blip r:embed="rId3"/>
          <a:stretch>
            <a:fillRect/>
          </a:stretch>
        </p:blipFill>
        <p:spPr>
          <a:xfrm>
            <a:off x="1023937" y="2757487"/>
            <a:ext cx="9253898" cy="3376613"/>
          </a:xfrm>
          <a:prstGeom prst="rect">
            <a:avLst/>
          </a:prstGeom>
        </p:spPr>
      </p:pic>
    </p:spTree>
    <p:extLst>
      <p:ext uri="{BB962C8B-B14F-4D97-AF65-F5344CB8AC3E}">
        <p14:creationId xmlns:p14="http://schemas.microsoft.com/office/powerpoint/2010/main" val="1792510736"/>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7D0B99C-AEA5-134B-4371-D6DEEA4FA288}"/>
              </a:ext>
            </a:extLst>
          </p:cNvPr>
          <p:cNvPicPr>
            <a:picLocks noChangeAspect="1"/>
          </p:cNvPicPr>
          <p:nvPr/>
        </p:nvPicPr>
        <p:blipFill rotWithShape="1">
          <a:blip r:embed="rId3"/>
          <a:srcRect r="5070"/>
          <a:stretch/>
        </p:blipFill>
        <p:spPr>
          <a:xfrm>
            <a:off x="271461" y="207901"/>
            <a:ext cx="9063040" cy="6442197"/>
          </a:xfrm>
          <a:prstGeom prst="rect">
            <a:avLst/>
          </a:prstGeom>
        </p:spPr>
      </p:pic>
      <p:sp>
        <p:nvSpPr>
          <p:cNvPr id="10" name="Text Placeholder 9">
            <a:extLst>
              <a:ext uri="{FF2B5EF4-FFF2-40B4-BE49-F238E27FC236}">
                <a16:creationId xmlns:a16="http://schemas.microsoft.com/office/drawing/2014/main" id="{0834E3CB-5189-AE79-586E-624F2709C689}"/>
              </a:ext>
            </a:extLst>
          </p:cNvPr>
          <p:cNvSpPr>
            <a:spLocks noGrp="1"/>
          </p:cNvSpPr>
          <p:nvPr>
            <p:ph type="body" idx="1"/>
          </p:nvPr>
        </p:nvSpPr>
        <p:spPr>
          <a:xfrm>
            <a:off x="9334501" y="207901"/>
            <a:ext cx="2038349" cy="6059549"/>
          </a:xfrm>
        </p:spPr>
        <p:txBody>
          <a:bodyPr>
            <a:normAutofit fontScale="92500" lnSpcReduction="20000"/>
          </a:bodyPr>
          <a:lstStyle/>
          <a:p>
            <a:r>
              <a:rPr lang="en-US" sz="2400" dirty="0">
                <a:solidFill>
                  <a:schemeClr val="bg1"/>
                </a:solidFill>
              </a:rPr>
              <a:t>- The highest rates of mental problems are found before the age of 40.</a:t>
            </a:r>
          </a:p>
          <a:p>
            <a:pPr marL="342900" indent="-342900">
              <a:buFont typeface="Arial" panose="020B0604020202020204" pitchFamily="34" charset="0"/>
              <a:buChar char="•"/>
            </a:pPr>
            <a:endParaRPr lang="en-US" sz="2400" dirty="0">
              <a:solidFill>
                <a:schemeClr val="bg1"/>
              </a:solidFill>
            </a:endParaRPr>
          </a:p>
          <a:p>
            <a:r>
              <a:rPr lang="en-US" sz="2400" dirty="0">
                <a:solidFill>
                  <a:schemeClr val="bg1"/>
                </a:solidFill>
              </a:rPr>
              <a:t>- After the age of 30, levels of MH disorders decrease.</a:t>
            </a:r>
          </a:p>
          <a:p>
            <a:endParaRPr lang="en-US" sz="2400" dirty="0">
              <a:solidFill>
                <a:schemeClr val="bg1"/>
              </a:solidFill>
            </a:endParaRPr>
          </a:p>
          <a:p>
            <a:r>
              <a:rPr lang="en-US" sz="2400" dirty="0">
                <a:solidFill>
                  <a:schemeClr val="bg1"/>
                </a:solidFill>
              </a:rPr>
              <a:t>- According to formal studies on OCD from 1980, this disorder mostly occurs between 14 and 35 years of age.</a:t>
            </a:r>
          </a:p>
        </p:txBody>
      </p:sp>
    </p:spTree>
    <p:extLst>
      <p:ext uri="{BB962C8B-B14F-4D97-AF65-F5344CB8AC3E}">
        <p14:creationId xmlns:p14="http://schemas.microsoft.com/office/powerpoint/2010/main" val="2639131786"/>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1C835-52D3-F5DC-3977-5B8F0DF215BE}"/>
              </a:ext>
            </a:extLst>
          </p:cNvPr>
          <p:cNvSpPr>
            <a:spLocks noGrp="1"/>
          </p:cNvSpPr>
          <p:nvPr>
            <p:ph type="title"/>
          </p:nvPr>
        </p:nvSpPr>
        <p:spPr>
          <a:xfrm>
            <a:off x="9049996" y="-142603"/>
            <a:ext cx="2538101" cy="1168097"/>
          </a:xfrm>
        </p:spPr>
        <p:txBody>
          <a:bodyPr>
            <a:noAutofit/>
          </a:bodyPr>
          <a:lstStyle/>
          <a:p>
            <a:pPr lvl="1"/>
            <a:r>
              <a:rPr lang="en-US" sz="2000" dirty="0">
                <a:solidFill>
                  <a:schemeClr val="bg1"/>
                </a:solidFill>
                <a:latin typeface="+mj-lt"/>
              </a:rPr>
              <a:t>Illness level by Fav Genre and Age</a:t>
            </a:r>
            <a:endParaRPr lang="en-US" sz="2000" dirty="0">
              <a:solidFill>
                <a:schemeClr val="bg1"/>
              </a:solidFill>
            </a:endParaRPr>
          </a:p>
        </p:txBody>
      </p:sp>
      <p:pic>
        <p:nvPicPr>
          <p:cNvPr id="4" name="Picture 3">
            <a:extLst>
              <a:ext uri="{FF2B5EF4-FFF2-40B4-BE49-F238E27FC236}">
                <a16:creationId xmlns:a16="http://schemas.microsoft.com/office/drawing/2014/main" id="{8BF35CF4-9DCD-1B91-1C2D-C662BE745D96}"/>
              </a:ext>
            </a:extLst>
          </p:cNvPr>
          <p:cNvPicPr>
            <a:picLocks noChangeAspect="1"/>
          </p:cNvPicPr>
          <p:nvPr/>
        </p:nvPicPr>
        <p:blipFill>
          <a:blip r:embed="rId3"/>
          <a:stretch>
            <a:fillRect/>
          </a:stretch>
        </p:blipFill>
        <p:spPr>
          <a:xfrm>
            <a:off x="150480" y="152401"/>
            <a:ext cx="8818029" cy="6553200"/>
          </a:xfrm>
          <a:prstGeom prst="rect">
            <a:avLst/>
          </a:prstGeom>
        </p:spPr>
      </p:pic>
      <p:pic>
        <p:nvPicPr>
          <p:cNvPr id="6" name="Picture 5">
            <a:extLst>
              <a:ext uri="{FF2B5EF4-FFF2-40B4-BE49-F238E27FC236}">
                <a16:creationId xmlns:a16="http://schemas.microsoft.com/office/drawing/2014/main" id="{55676A9B-5F06-57DD-77F0-ED0D8F14ED35}"/>
              </a:ext>
            </a:extLst>
          </p:cNvPr>
          <p:cNvPicPr>
            <a:picLocks noChangeAspect="1"/>
          </p:cNvPicPr>
          <p:nvPr/>
        </p:nvPicPr>
        <p:blipFill>
          <a:blip r:embed="rId4"/>
          <a:stretch>
            <a:fillRect/>
          </a:stretch>
        </p:blipFill>
        <p:spPr>
          <a:xfrm>
            <a:off x="150480" y="152399"/>
            <a:ext cx="8818029" cy="6553200"/>
          </a:xfrm>
          <a:prstGeom prst="rect">
            <a:avLst/>
          </a:prstGeom>
        </p:spPr>
      </p:pic>
      <p:pic>
        <p:nvPicPr>
          <p:cNvPr id="11" name="Picture 10">
            <a:extLst>
              <a:ext uri="{FF2B5EF4-FFF2-40B4-BE49-F238E27FC236}">
                <a16:creationId xmlns:a16="http://schemas.microsoft.com/office/drawing/2014/main" id="{C8E8A428-8655-D696-9CA9-1BFB8612032B}"/>
              </a:ext>
            </a:extLst>
          </p:cNvPr>
          <p:cNvPicPr>
            <a:picLocks noChangeAspect="1"/>
          </p:cNvPicPr>
          <p:nvPr/>
        </p:nvPicPr>
        <p:blipFill>
          <a:blip r:embed="rId5"/>
          <a:stretch>
            <a:fillRect/>
          </a:stretch>
        </p:blipFill>
        <p:spPr>
          <a:xfrm>
            <a:off x="150480" y="152400"/>
            <a:ext cx="8818029" cy="6553200"/>
          </a:xfrm>
          <a:prstGeom prst="rect">
            <a:avLst/>
          </a:prstGeom>
        </p:spPr>
      </p:pic>
      <p:pic>
        <p:nvPicPr>
          <p:cNvPr id="13" name="Picture 12">
            <a:extLst>
              <a:ext uri="{FF2B5EF4-FFF2-40B4-BE49-F238E27FC236}">
                <a16:creationId xmlns:a16="http://schemas.microsoft.com/office/drawing/2014/main" id="{3235C85A-EBA7-96EC-611C-80AB142DD673}"/>
              </a:ext>
            </a:extLst>
          </p:cNvPr>
          <p:cNvPicPr>
            <a:picLocks noChangeAspect="1"/>
          </p:cNvPicPr>
          <p:nvPr/>
        </p:nvPicPr>
        <p:blipFill>
          <a:blip r:embed="rId6"/>
          <a:stretch>
            <a:fillRect/>
          </a:stretch>
        </p:blipFill>
        <p:spPr>
          <a:xfrm>
            <a:off x="150480" y="152399"/>
            <a:ext cx="8818029" cy="6553200"/>
          </a:xfrm>
          <a:prstGeom prst="rect">
            <a:avLst/>
          </a:prstGeom>
        </p:spPr>
      </p:pic>
      <p:sp>
        <p:nvSpPr>
          <p:cNvPr id="14" name="Title 1">
            <a:extLst>
              <a:ext uri="{FF2B5EF4-FFF2-40B4-BE49-F238E27FC236}">
                <a16:creationId xmlns:a16="http://schemas.microsoft.com/office/drawing/2014/main" id="{E60A4F87-8F68-6C95-36F5-6A6AA977EB67}"/>
              </a:ext>
            </a:extLst>
          </p:cNvPr>
          <p:cNvSpPr txBox="1">
            <a:spLocks/>
          </p:cNvSpPr>
          <p:nvPr/>
        </p:nvSpPr>
        <p:spPr>
          <a:xfrm>
            <a:off x="9049996" y="1145136"/>
            <a:ext cx="2213361" cy="3443955"/>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marL="0" lvl="1" defTabSz="914400"/>
            <a:r>
              <a:rPr lang="en-US" kern="0" dirty="0">
                <a:solidFill>
                  <a:schemeClr val="bg1"/>
                </a:solidFill>
              </a:rPr>
              <a:t>-Increase Anxiety, Depression and Insomnia on Ages &lt;30 with Pop, Rock and Video Game Music.</a:t>
            </a:r>
          </a:p>
          <a:p>
            <a:pPr marL="0" lvl="1" defTabSz="914400"/>
            <a:endParaRPr lang="en-US" kern="0" dirty="0">
              <a:solidFill>
                <a:schemeClr val="bg1"/>
              </a:solidFill>
            </a:endParaRPr>
          </a:p>
          <a:p>
            <a:pPr marL="0" lvl="1" defTabSz="914400"/>
            <a:r>
              <a:rPr lang="en-US" kern="0" dirty="0">
                <a:solidFill>
                  <a:schemeClr val="bg1"/>
                </a:solidFill>
              </a:rPr>
              <a:t>-Increase OCD, with Pop, Rock. Some outliers.</a:t>
            </a:r>
            <a:br>
              <a:rPr lang="en-US" kern="0" dirty="0">
                <a:solidFill>
                  <a:schemeClr val="bg1"/>
                </a:solidFill>
              </a:rPr>
            </a:br>
            <a:endParaRPr lang="en-US" sz="4000" kern="0" dirty="0">
              <a:solidFill>
                <a:schemeClr val="bg1"/>
              </a:solidFill>
            </a:endParaRPr>
          </a:p>
        </p:txBody>
      </p:sp>
    </p:spTree>
    <p:extLst>
      <p:ext uri="{BB962C8B-B14F-4D97-AF65-F5344CB8AC3E}">
        <p14:creationId xmlns:p14="http://schemas.microsoft.com/office/powerpoint/2010/main" val="670472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circle(in)">
                                      <p:cBhvr>
                                        <p:cTn id="12" dur="2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circle(in)">
                                      <p:cBhvr>
                                        <p:cTn id="17"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381AE-801E-D99C-44CC-3278F3A44F9D}"/>
              </a:ext>
            </a:extLst>
          </p:cNvPr>
          <p:cNvSpPr>
            <a:spLocks noGrp="1"/>
          </p:cNvSpPr>
          <p:nvPr>
            <p:ph type="title"/>
          </p:nvPr>
        </p:nvSpPr>
        <p:spPr/>
        <p:txBody>
          <a:bodyPr>
            <a:normAutofit fontScale="90000"/>
          </a:bodyPr>
          <a:lstStyle/>
          <a:p>
            <a:pPr algn="ctr"/>
            <a:r>
              <a:rPr lang="en-US" sz="3100" dirty="0">
                <a:solidFill>
                  <a:schemeClr val="bg1"/>
                </a:solidFill>
              </a:rPr>
              <a:t>Does the frequency of listening to different genres correlate with different mental health disorders?</a:t>
            </a:r>
            <a:br>
              <a:rPr lang="en-US" dirty="0">
                <a:solidFill>
                  <a:schemeClr val="bg1"/>
                </a:solidFill>
              </a:rPr>
            </a:br>
            <a:endParaRPr lang="en-US" dirty="0"/>
          </a:p>
        </p:txBody>
      </p:sp>
      <p:pic>
        <p:nvPicPr>
          <p:cNvPr id="8" name="Content Placeholder 7" descr="A screenshot of a graph&#10;&#10;Description automatically generated">
            <a:extLst>
              <a:ext uri="{FF2B5EF4-FFF2-40B4-BE49-F238E27FC236}">
                <a16:creationId xmlns:a16="http://schemas.microsoft.com/office/drawing/2014/main" id="{1C3DC9D0-9000-3603-98C6-3042C63B4A1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080240" y="1225523"/>
            <a:ext cx="10055904" cy="5471111"/>
          </a:xfrm>
        </p:spPr>
      </p:pic>
    </p:spTree>
    <p:extLst>
      <p:ext uri="{BB962C8B-B14F-4D97-AF65-F5344CB8AC3E}">
        <p14:creationId xmlns:p14="http://schemas.microsoft.com/office/powerpoint/2010/main" val="89718903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381AE-801E-D99C-44CC-3278F3A44F9D}"/>
              </a:ext>
            </a:extLst>
          </p:cNvPr>
          <p:cNvSpPr>
            <a:spLocks noGrp="1"/>
          </p:cNvSpPr>
          <p:nvPr>
            <p:ph type="title"/>
          </p:nvPr>
        </p:nvSpPr>
        <p:spPr/>
        <p:txBody>
          <a:bodyPr>
            <a:normAutofit fontScale="90000"/>
          </a:bodyPr>
          <a:lstStyle/>
          <a:p>
            <a:pPr algn="ctr"/>
            <a:r>
              <a:rPr lang="en-US" sz="3100" dirty="0">
                <a:solidFill>
                  <a:schemeClr val="bg1"/>
                </a:solidFill>
              </a:rPr>
              <a:t>Does the frequency of listening to different genres correlate with different mental health disorders?</a:t>
            </a:r>
            <a:br>
              <a:rPr lang="en-US" dirty="0">
                <a:solidFill>
                  <a:schemeClr val="bg1"/>
                </a:solidFill>
              </a:rPr>
            </a:br>
            <a:endParaRPr lang="en-US" dirty="0"/>
          </a:p>
        </p:txBody>
      </p:sp>
      <p:pic>
        <p:nvPicPr>
          <p:cNvPr id="8" name="Content Placeholder 7" descr="A screenshot of a graph&#10;&#10;Description automatically generated">
            <a:extLst>
              <a:ext uri="{FF2B5EF4-FFF2-40B4-BE49-F238E27FC236}">
                <a16:creationId xmlns:a16="http://schemas.microsoft.com/office/drawing/2014/main" id="{1C3DC9D0-9000-3603-98C6-3042C63B4A18}"/>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r="8154" b="9428"/>
          <a:stretch/>
        </p:blipFill>
        <p:spPr>
          <a:xfrm>
            <a:off x="133571" y="2507551"/>
            <a:ext cx="5837155" cy="3131768"/>
          </a:xfrm>
        </p:spPr>
      </p:pic>
      <p:pic>
        <p:nvPicPr>
          <p:cNvPr id="12" name="Content Placeholder 11" descr="A screenshot of a computer&#10;&#10;Description automatically generated">
            <a:extLst>
              <a:ext uri="{FF2B5EF4-FFF2-40B4-BE49-F238E27FC236}">
                <a16:creationId xmlns:a16="http://schemas.microsoft.com/office/drawing/2014/main" id="{68E6AD1F-4128-02E7-3AB1-C507253DBFC0}"/>
              </a:ext>
            </a:extLst>
          </p:cNvPr>
          <p:cNvPicPr>
            <a:picLocks noGrp="1" noChangeAspect="1"/>
          </p:cNvPicPr>
          <p:nvPr>
            <p:ph sz="quarter" idx="4"/>
          </p:nvPr>
        </p:nvPicPr>
        <p:blipFill rotWithShape="1">
          <a:blip r:embed="rId4">
            <a:extLst>
              <a:ext uri="{28A0092B-C50C-407E-A947-70E740481C1C}">
                <a14:useLocalDpi xmlns:a14="http://schemas.microsoft.com/office/drawing/2010/main" val="0"/>
              </a:ext>
            </a:extLst>
          </a:blip>
          <a:srcRect r="9356" b="9318"/>
          <a:stretch/>
        </p:blipFill>
        <p:spPr>
          <a:xfrm>
            <a:off x="6126163" y="2467508"/>
            <a:ext cx="5827358" cy="3171811"/>
          </a:xfrm>
        </p:spPr>
      </p:pic>
      <p:sp>
        <p:nvSpPr>
          <p:cNvPr id="10" name="Text Placeholder 9">
            <a:extLst>
              <a:ext uri="{FF2B5EF4-FFF2-40B4-BE49-F238E27FC236}">
                <a16:creationId xmlns:a16="http://schemas.microsoft.com/office/drawing/2014/main" id="{90EDFFEC-C77B-8FA0-AA6D-D6C80FFFF8E8}"/>
              </a:ext>
            </a:extLst>
          </p:cNvPr>
          <p:cNvSpPr>
            <a:spLocks noGrp="1"/>
          </p:cNvSpPr>
          <p:nvPr>
            <p:ph type="body" idx="1"/>
          </p:nvPr>
        </p:nvSpPr>
        <p:spPr>
          <a:xfrm>
            <a:off x="697500" y="1438204"/>
            <a:ext cx="4480560" cy="731520"/>
          </a:xfrm>
        </p:spPr>
        <p:txBody>
          <a:bodyPr>
            <a:normAutofit/>
          </a:bodyPr>
          <a:lstStyle/>
          <a:p>
            <a:r>
              <a:rPr lang="en-US" sz="2400" dirty="0">
                <a:solidFill>
                  <a:schemeClr val="bg1"/>
                </a:solidFill>
              </a:rPr>
              <a:t>Actual frequency of listening</a:t>
            </a:r>
          </a:p>
        </p:txBody>
      </p:sp>
      <p:sp>
        <p:nvSpPr>
          <p:cNvPr id="14" name="Text Placeholder 13">
            <a:extLst>
              <a:ext uri="{FF2B5EF4-FFF2-40B4-BE49-F238E27FC236}">
                <a16:creationId xmlns:a16="http://schemas.microsoft.com/office/drawing/2014/main" id="{BF3BDF0A-00BC-8B79-FF5F-A0A8818C97E4}"/>
              </a:ext>
            </a:extLst>
          </p:cNvPr>
          <p:cNvSpPr>
            <a:spLocks noGrp="1"/>
          </p:cNvSpPr>
          <p:nvPr>
            <p:ph type="body" sz="quarter" idx="3"/>
          </p:nvPr>
        </p:nvSpPr>
        <p:spPr>
          <a:xfrm>
            <a:off x="6449568" y="1367916"/>
            <a:ext cx="4480560" cy="731520"/>
          </a:xfrm>
        </p:spPr>
        <p:txBody>
          <a:bodyPr>
            <a:normAutofit/>
          </a:bodyPr>
          <a:lstStyle/>
          <a:p>
            <a:pPr algn="ctr"/>
            <a:r>
              <a:rPr lang="en-US" sz="2400" dirty="0">
                <a:solidFill>
                  <a:schemeClr val="bg1"/>
                </a:solidFill>
              </a:rPr>
              <a:t>Favorite genres</a:t>
            </a:r>
          </a:p>
        </p:txBody>
      </p:sp>
      <p:sp>
        <p:nvSpPr>
          <p:cNvPr id="15" name="Text Placeholder 2">
            <a:extLst>
              <a:ext uri="{FF2B5EF4-FFF2-40B4-BE49-F238E27FC236}">
                <a16:creationId xmlns:a16="http://schemas.microsoft.com/office/drawing/2014/main" id="{EE13F059-1E2F-8B20-AEFE-C38550D6AD72}"/>
              </a:ext>
            </a:extLst>
          </p:cNvPr>
          <p:cNvSpPr txBox="1">
            <a:spLocks/>
          </p:cNvSpPr>
          <p:nvPr/>
        </p:nvSpPr>
        <p:spPr>
          <a:xfrm>
            <a:off x="334518" y="5858058"/>
            <a:ext cx="11522964" cy="731520"/>
          </a:xfrm>
          <a:prstGeom prst="rect">
            <a:avLst/>
          </a:prstGeom>
        </p:spPr>
        <p:txBody>
          <a:bodyPr vert="horz" lIns="91440" tIns="45720" rIns="91440" bIns="45720" rtlCol="0" anchor="b">
            <a:normAutofit/>
          </a:bodyPr>
          <a:lstStyle>
            <a:lvl1pPr marL="0" indent="0" algn="l" defTabSz="914400" rtl="0" eaLnBrk="1" latinLnBrk="0" hangingPunct="1">
              <a:lnSpc>
                <a:spcPct val="95000"/>
              </a:lnSpc>
              <a:spcBef>
                <a:spcPts val="0"/>
              </a:spcBef>
              <a:spcAft>
                <a:spcPts val="200"/>
              </a:spcAft>
              <a:buClr>
                <a:schemeClr val="accent1"/>
              </a:buClr>
              <a:buSzPct val="80000"/>
              <a:buFont typeface="Arial" pitchFamily="34" charset="0"/>
              <a:buNone/>
              <a:defRPr sz="2000" b="0" kern="1200" spc="10" baseline="0">
                <a:solidFill>
                  <a:schemeClr val="tx2"/>
                </a:solidFill>
                <a:latin typeface="+mn-lt"/>
                <a:ea typeface="+mn-ea"/>
                <a:cs typeface="+mn-cs"/>
              </a:defRPr>
            </a:lvl1pPr>
            <a:lvl2pPr marL="457200" indent="0" algn="l" defTabSz="914400" rtl="0" eaLnBrk="1" latinLnBrk="0" hangingPunct="1">
              <a:lnSpc>
                <a:spcPct val="90000"/>
              </a:lnSpc>
              <a:spcBef>
                <a:spcPts val="300"/>
              </a:spcBef>
              <a:spcAft>
                <a:spcPts val="300"/>
              </a:spcAft>
              <a:buClr>
                <a:schemeClr val="accent1"/>
              </a:buClr>
              <a:buFont typeface="Wingdings 2" pitchFamily="18" charset="2"/>
              <a:buNone/>
              <a:defRPr sz="2000" b="1" kern="1200">
                <a:solidFill>
                  <a:schemeClr val="tx1">
                    <a:lumMod val="85000"/>
                    <a:lumOff val="15000"/>
                  </a:schemeClr>
                </a:solidFill>
                <a:latin typeface="+mn-lt"/>
                <a:ea typeface="+mn-ea"/>
                <a:cs typeface="+mn-cs"/>
              </a:defRPr>
            </a:lvl2pPr>
            <a:lvl3pPr marL="914400" indent="0" algn="l" defTabSz="914400" rtl="0" eaLnBrk="1" latinLnBrk="0" hangingPunct="1">
              <a:lnSpc>
                <a:spcPct val="90000"/>
              </a:lnSpc>
              <a:spcBef>
                <a:spcPts val="300"/>
              </a:spcBef>
              <a:spcAft>
                <a:spcPts val="300"/>
              </a:spcAft>
              <a:buClr>
                <a:schemeClr val="accent1"/>
              </a:buClr>
              <a:buFont typeface="Wingdings 2" pitchFamily="18" charset="2"/>
              <a:buNone/>
              <a:defRPr sz="1800" b="1" kern="1200">
                <a:solidFill>
                  <a:schemeClr val="tx1">
                    <a:lumMod val="85000"/>
                    <a:lumOff val="15000"/>
                  </a:schemeClr>
                </a:solidFill>
                <a:latin typeface="+mn-lt"/>
                <a:ea typeface="+mn-ea"/>
                <a:cs typeface="+mn-cs"/>
              </a:defRPr>
            </a:lvl3pPr>
            <a:lvl4pPr marL="1371600" indent="0" algn="l" defTabSz="914400" rtl="0" eaLnBrk="1" latinLnBrk="0" hangingPunct="1">
              <a:lnSpc>
                <a:spcPct val="90000"/>
              </a:lnSpc>
              <a:spcBef>
                <a:spcPts val="300"/>
              </a:spcBef>
              <a:spcAft>
                <a:spcPts val="300"/>
              </a:spcAft>
              <a:buClr>
                <a:schemeClr val="accent1"/>
              </a:buClr>
              <a:buFont typeface="Wingdings 2" pitchFamily="18" charset="2"/>
              <a:buNone/>
              <a:defRPr sz="1600" b="1" kern="1200">
                <a:solidFill>
                  <a:schemeClr val="tx1">
                    <a:lumMod val="85000"/>
                    <a:lumOff val="15000"/>
                  </a:schemeClr>
                </a:solidFill>
                <a:latin typeface="+mn-lt"/>
                <a:ea typeface="+mn-ea"/>
                <a:cs typeface="+mn-cs"/>
              </a:defRPr>
            </a:lvl4pPr>
            <a:lvl5pPr marL="1828800" indent="0" algn="l" defTabSz="914400" rtl="0" eaLnBrk="1" latinLnBrk="0" hangingPunct="1">
              <a:lnSpc>
                <a:spcPct val="90000"/>
              </a:lnSpc>
              <a:spcBef>
                <a:spcPts val="300"/>
              </a:spcBef>
              <a:spcAft>
                <a:spcPts val="300"/>
              </a:spcAft>
              <a:buClr>
                <a:schemeClr val="accent1"/>
              </a:buClr>
              <a:buFont typeface="Wingdings 2" pitchFamily="18" charset="2"/>
              <a:buNone/>
              <a:defRPr sz="1600" b="1" kern="1200">
                <a:solidFill>
                  <a:schemeClr val="tx1">
                    <a:lumMod val="85000"/>
                    <a:lumOff val="15000"/>
                  </a:schemeClr>
                </a:solidFill>
                <a:latin typeface="+mn-lt"/>
                <a:ea typeface="+mn-ea"/>
                <a:cs typeface="+mn-cs"/>
              </a:defRPr>
            </a:lvl5pPr>
            <a:lvl6pPr marL="2286000" indent="0" algn="l" defTabSz="914400" rtl="0" eaLnBrk="1" latinLnBrk="0" hangingPunct="1">
              <a:lnSpc>
                <a:spcPct val="90000"/>
              </a:lnSpc>
              <a:spcBef>
                <a:spcPts val="300"/>
              </a:spcBef>
              <a:spcAft>
                <a:spcPts val="300"/>
              </a:spcAft>
              <a:buClr>
                <a:schemeClr val="accent1"/>
              </a:buClr>
              <a:buFont typeface="Wingdings 2" pitchFamily="18" charset="2"/>
              <a:buNone/>
              <a:defRPr sz="1600" b="1" kern="1200">
                <a:solidFill>
                  <a:schemeClr val="tx1">
                    <a:lumMod val="85000"/>
                    <a:lumOff val="15000"/>
                  </a:schemeClr>
                </a:solidFill>
                <a:latin typeface="+mn-lt"/>
                <a:ea typeface="+mn-ea"/>
                <a:cs typeface="+mn-cs"/>
              </a:defRPr>
            </a:lvl6pPr>
            <a:lvl7pPr marL="2743200" indent="0" algn="l" defTabSz="914400" rtl="0" eaLnBrk="1" latinLnBrk="0" hangingPunct="1">
              <a:lnSpc>
                <a:spcPct val="90000"/>
              </a:lnSpc>
              <a:spcBef>
                <a:spcPts val="300"/>
              </a:spcBef>
              <a:spcAft>
                <a:spcPts val="300"/>
              </a:spcAft>
              <a:buClr>
                <a:schemeClr val="accent1"/>
              </a:buClr>
              <a:buFont typeface="Wingdings 2" pitchFamily="18" charset="2"/>
              <a:buNone/>
              <a:defRPr sz="1600" b="1" kern="1200">
                <a:solidFill>
                  <a:schemeClr val="tx1">
                    <a:lumMod val="85000"/>
                    <a:lumOff val="15000"/>
                  </a:schemeClr>
                </a:solidFill>
                <a:latin typeface="+mn-lt"/>
                <a:ea typeface="+mn-ea"/>
                <a:cs typeface="+mn-cs"/>
              </a:defRPr>
            </a:lvl7pPr>
            <a:lvl8pPr marL="3200400" indent="0" algn="l" defTabSz="914400" rtl="0" eaLnBrk="1" latinLnBrk="0" hangingPunct="1">
              <a:lnSpc>
                <a:spcPct val="90000"/>
              </a:lnSpc>
              <a:spcBef>
                <a:spcPts val="300"/>
              </a:spcBef>
              <a:spcAft>
                <a:spcPts val="300"/>
              </a:spcAft>
              <a:buClr>
                <a:schemeClr val="accent1"/>
              </a:buClr>
              <a:buFont typeface="Wingdings 2" pitchFamily="18" charset="2"/>
              <a:buNone/>
              <a:defRPr sz="1600" b="1" kern="1200">
                <a:solidFill>
                  <a:schemeClr val="tx1">
                    <a:lumMod val="85000"/>
                    <a:lumOff val="15000"/>
                  </a:schemeClr>
                </a:solidFill>
                <a:latin typeface="+mn-lt"/>
                <a:ea typeface="+mn-ea"/>
                <a:cs typeface="+mn-cs"/>
              </a:defRPr>
            </a:lvl8pPr>
            <a:lvl9pPr marL="3657600" indent="0" algn="l" defTabSz="914400" rtl="0" eaLnBrk="1" latinLnBrk="0" hangingPunct="1">
              <a:lnSpc>
                <a:spcPct val="90000"/>
              </a:lnSpc>
              <a:spcBef>
                <a:spcPts val="300"/>
              </a:spcBef>
              <a:spcAft>
                <a:spcPts val="300"/>
              </a:spcAft>
              <a:buClr>
                <a:schemeClr val="accent1"/>
              </a:buClr>
              <a:buFont typeface="Wingdings 2" pitchFamily="18" charset="2"/>
              <a:buNone/>
              <a:defRPr sz="1600" b="1" kern="1200">
                <a:solidFill>
                  <a:schemeClr val="tx1">
                    <a:lumMod val="85000"/>
                    <a:lumOff val="15000"/>
                  </a:schemeClr>
                </a:solidFill>
                <a:latin typeface="+mn-lt"/>
                <a:ea typeface="+mn-ea"/>
                <a:cs typeface="+mn-cs"/>
              </a:defRPr>
            </a:lvl9pPr>
          </a:lstStyle>
          <a:p>
            <a:r>
              <a:rPr lang="en-US" sz="1800" dirty="0">
                <a:solidFill>
                  <a:schemeClr val="bg1"/>
                </a:solidFill>
              </a:rPr>
              <a:t>Highest mental illness in listeners of Rock and Pop by frequency, but favorites are Rock, Pop, and Metal</a:t>
            </a:r>
          </a:p>
          <a:p>
            <a:endParaRPr lang="en-US" dirty="0"/>
          </a:p>
        </p:txBody>
      </p:sp>
    </p:spTree>
    <p:extLst>
      <p:ext uri="{BB962C8B-B14F-4D97-AF65-F5344CB8AC3E}">
        <p14:creationId xmlns:p14="http://schemas.microsoft.com/office/powerpoint/2010/main" val="29297285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View</Template>
  <TotalTime>2130</TotalTime>
  <Words>1440</Words>
  <Application>Microsoft Office PowerPoint</Application>
  <PresentationFormat>Widescreen</PresentationFormat>
  <Paragraphs>147</Paragraphs>
  <Slides>16</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Arial</vt:lpstr>
      <vt:lpstr>Century Schoolbook</vt:lpstr>
      <vt:lpstr>Wingdings</vt:lpstr>
      <vt:lpstr>Wingdings 2</vt:lpstr>
      <vt:lpstr>View</vt:lpstr>
      <vt:lpstr>Effects of Music on Mental Health   Exploratory Data Analysis</vt:lpstr>
      <vt:lpstr>Introduction</vt:lpstr>
      <vt:lpstr>Mental health disorders included in survey:  Anxiety, Depression, Insomnia, &amp;  Obsessive-Compulsive Disorder (OCD)</vt:lpstr>
      <vt:lpstr>Data Cleaning</vt:lpstr>
      <vt:lpstr>Are there significant differences in mental health rankings based on age groups for those who frequently listen to specific genres? </vt:lpstr>
      <vt:lpstr>PowerPoint Presentation</vt:lpstr>
      <vt:lpstr>Illness level by Fav Genre and Age</vt:lpstr>
      <vt:lpstr>Does the frequency of listening to different genres correlate with different mental health disorders? </vt:lpstr>
      <vt:lpstr>Does the frequency of listening to different genres correlate with different mental health disorders? </vt:lpstr>
      <vt:lpstr>Can we use BPM to explain the most common genres’ relation to disorder status?</vt:lpstr>
      <vt:lpstr>Which genres are most beneficial or detrimental to mental health status?</vt:lpstr>
      <vt:lpstr>Music effects based on Hours per day</vt:lpstr>
      <vt:lpstr>Regressions</vt:lpstr>
      <vt:lpstr>Conclusion</vt:lpstr>
      <vt:lpstr>Limitations          Future Study</vt:lpstr>
      <vt:lpstr>Works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Sarah Chauvin</dc:creator>
  <cp:lastModifiedBy>Sarah Chauvin</cp:lastModifiedBy>
  <cp:revision>2</cp:revision>
  <dcterms:created xsi:type="dcterms:W3CDTF">2024-06-05T19:03:45Z</dcterms:created>
  <dcterms:modified xsi:type="dcterms:W3CDTF">2024-06-09T17:16:58Z</dcterms:modified>
</cp:coreProperties>
</file>