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varScale="1">
        <p:scale>
          <a:sx n="57" d="100"/>
          <a:sy n="57" d="100"/>
        </p:scale>
        <p:origin x="11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B1BF4132-3E3C-46E1-90D0-652478075791}"/>
    <pc:docChg chg="custSel modSld">
      <pc:chgData name="Sarah Chauvin" userId="68f37512aa257305" providerId="LiveId" clId="{B1BF4132-3E3C-46E1-90D0-652478075791}" dt="2024-06-09T18:31:10.881" v="475" actId="20577"/>
      <pc:docMkLst>
        <pc:docMk/>
      </pc:docMkLst>
      <pc:sldChg chg="modSp mod">
        <pc:chgData name="Sarah Chauvin" userId="68f37512aa257305" providerId="LiveId" clId="{B1BF4132-3E3C-46E1-90D0-652478075791}" dt="2024-06-09T18:31:10.881" v="475" actId="20577"/>
        <pc:sldMkLst>
          <pc:docMk/>
          <pc:sldMk cId="1604291168" sldId="257"/>
        </pc:sldMkLst>
        <pc:spChg chg="mod">
          <ac:chgData name="Sarah Chauvin" userId="68f37512aa257305" providerId="LiveId" clId="{B1BF4132-3E3C-46E1-90D0-652478075791}" dt="2024-06-09T18:13:33.697" v="258" actId="27636"/>
          <ac:spMkLst>
            <pc:docMk/>
            <pc:sldMk cId="1604291168" sldId="257"/>
            <ac:spMk id="3" creationId="{D3CA68E3-4EC1-2F75-2CC2-2EE56493F651}"/>
          </ac:spMkLst>
        </pc:spChg>
        <pc:spChg chg="mod">
          <ac:chgData name="Sarah Chauvin" userId="68f37512aa257305" providerId="LiveId" clId="{B1BF4132-3E3C-46E1-90D0-652478075791}" dt="2024-06-09T18:31:10.881" v="475" actId="20577"/>
          <ac:spMkLst>
            <pc:docMk/>
            <pc:sldMk cId="1604291168" sldId="257"/>
            <ac:spMk id="4" creationId="{21F76706-2802-185D-F80B-C32B6E3784E8}"/>
          </ac:spMkLst>
        </pc:spChg>
      </pc:sldChg>
      <pc:sldChg chg="modSp mod modNotesTx">
        <pc:chgData name="Sarah Chauvin" userId="68f37512aa257305" providerId="LiveId" clId="{B1BF4132-3E3C-46E1-90D0-652478075791}" dt="2024-06-09T18:18:39.715" v="305" actId="1076"/>
        <pc:sldMkLst>
          <pc:docMk/>
          <pc:sldMk cId="1816128598" sldId="260"/>
        </pc:sldMkLst>
        <pc:spChg chg="mod">
          <ac:chgData name="Sarah Chauvin" userId="68f37512aa257305" providerId="LiveId" clId="{B1BF4132-3E3C-46E1-90D0-652478075791}" dt="2024-06-09T18:16:51.905" v="298" actId="1076"/>
          <ac:spMkLst>
            <pc:docMk/>
            <pc:sldMk cId="1816128598" sldId="260"/>
            <ac:spMk id="3" creationId="{05F8B029-54B5-20CA-B650-36985A9CF208}"/>
          </ac:spMkLst>
        </pc:spChg>
        <pc:spChg chg="mod">
          <ac:chgData name="Sarah Chauvin" userId="68f37512aa257305" providerId="LiveId" clId="{B1BF4132-3E3C-46E1-90D0-652478075791}" dt="2024-06-09T18:18:39.715" v="305" actId="1076"/>
          <ac:spMkLst>
            <pc:docMk/>
            <pc:sldMk cId="1816128598" sldId="260"/>
            <ac:spMk id="5" creationId="{392D86CE-5FEE-CA0E-3C55-3EBC8F5082F7}"/>
          </ac:spMkLst>
        </pc:spChg>
      </pc:sldChg>
      <pc:sldChg chg="modNotesTx">
        <pc:chgData name="Sarah Chauvin" userId="68f37512aa257305" providerId="LiveId" clId="{B1BF4132-3E3C-46E1-90D0-652478075791}" dt="2024-06-09T18:20:08.600" v="461" actId="20577"/>
        <pc:sldMkLst>
          <pc:docMk/>
          <pc:sldMk cId="2233030158" sldId="262"/>
        </pc:sldMkLst>
      </pc:sldChg>
      <pc:sldChg chg="modNotesTx">
        <pc:chgData name="Sarah Chauvin" userId="68f37512aa257305" providerId="LiveId" clId="{B1BF4132-3E3C-46E1-90D0-652478075791}" dt="2024-06-09T18:10:34.220" v="250" actId="20577"/>
        <pc:sldMkLst>
          <pc:docMk/>
          <pc:sldMk cId="1381873719" sldId="267"/>
        </pc:sldMkLst>
      </pc:sldChg>
      <pc:sldChg chg="modNotesTx">
        <pc:chgData name="Sarah Chauvin" userId="68f37512aa257305" providerId="LiveId" clId="{B1BF4132-3E3C-46E1-90D0-652478075791}" dt="2024-06-09T18:11:03.101" v="254" actId="20577"/>
        <pc:sldMkLst>
          <pc:docMk/>
          <pc:sldMk cId="1792510736" sldId="270"/>
        </pc:sldMkLst>
      </pc:sldChg>
      <pc:sldChg chg="modNotesTx">
        <pc:chgData name="Sarah Chauvin" userId="68f37512aa257305" providerId="LiveId" clId="{B1BF4132-3E3C-46E1-90D0-652478075791}" dt="2024-06-09T18:24:15.133" v="467" actId="20577"/>
        <pc:sldMkLst>
          <pc:docMk/>
          <pc:sldMk cId="675742992" sldId="273"/>
        </pc:sldMkLst>
      </pc:sldChg>
      <pc:sldChg chg="modNotesTx">
        <pc:chgData name="Sarah Chauvin" userId="68f37512aa257305" providerId="LiveId" clId="{B1BF4132-3E3C-46E1-90D0-652478075791}" dt="2024-06-09T18:12:51.349" v="256" actId="20577"/>
        <pc:sldMkLst>
          <pc:docMk/>
          <pc:sldMk cId="250233846"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endParaRPr lang="en-US" dirty="0"/>
          </a:p>
          <a:p>
            <a:r>
              <a:rPr lang="en-US" dirty="0"/>
              <a:t>- Good afternoon. Sarah, Elizabeth, and I, Gabriela, studied the effects of music on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313199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heatmap, disorder rank is indicated by the color bar. You can see that the average BPM was similar for almost all users with each individual disorder.</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r>
              <a:rPr lang="en-US" dirty="0"/>
              <a:t>- Now that we know which genres are listed as favorites, let’s see which ones users reported to be the most beneficial for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a:p>
            <a:pPr marL="171450" indent="-171450">
              <a:buFontTx/>
              <a:buChar char="-"/>
            </a:pPr>
            <a:r>
              <a:rPr lang="en-US" dirty="0"/>
              <a:t>If we ran this survey in the future, we would clarify the questions to cover these limitations and hopefully glean more objective data.</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 These are our sources. Thank you for being here!</a:t>
            </a:r>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endParaRPr lang="en-US" dirty="0"/>
          </a:p>
          <a:p>
            <a:pPr marL="171450" indent="-171450">
              <a:buFontTx/>
              <a:buChar char="-"/>
            </a:pPr>
            <a:r>
              <a:rPr lang="en-US" dirty="0"/>
              <a:t>Our initial data cleaning was pretty straightforward. </a:t>
            </a:r>
          </a:p>
          <a:p>
            <a:pPr marL="171450" indent="-171450">
              <a:buFontTx/>
              <a:buChar char="-"/>
            </a:pPr>
            <a:r>
              <a:rPr lang="en-US" dirty="0"/>
              <a:t>The dataset included some information we did not use, such as the respondents’ primary streaming service and if they spoke multiple languages. There wasn’t enough information in the survey to make these sections relevant.</a:t>
            </a:r>
          </a:p>
          <a:p>
            <a:pPr marL="171450" indent="-171450">
              <a:buFontTx/>
              <a:buChar char="-"/>
            </a:pPr>
            <a:r>
              <a:rPr lang="en-US" dirty="0"/>
              <a:t>We dropped several responses where we deemed the info not reliable, such as the user who listed his average BPM as almost 1 billion beats per minute, as well as those who said they listen to music 24 hours/day.</a:t>
            </a:r>
          </a:p>
          <a:p>
            <a:pPr marL="171450" indent="-171450">
              <a:buFontTx/>
              <a:buChar char="-"/>
            </a:pPr>
            <a:r>
              <a:rPr lang="en-US" dirty="0"/>
              <a:t>We also replaced the string responses in the Frequency columns for each genre with integers for objective comparison. More on that later.</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0" indent="0">
              <a:buFontTx/>
              <a:buNone/>
            </a:pPr>
            <a:r>
              <a:rPr lang="en-US" dirty="0"/>
              <a:t>- Now that we’ve broken down our data by age group and disorder, we</a:t>
            </a:r>
            <a:r>
              <a:rPr lang="en-US" sz="1800" dirty="0">
                <a:effectLst/>
                <a:latin typeface="Aptos" panose="020B0004020202020204" pitchFamily="34" charset="0"/>
                <a:ea typeface="Aptos" panose="020B0004020202020204" pitchFamily="34" charset="0"/>
                <a:cs typeface="Times New Roman" panose="02020603050405020304" pitchFamily="18" charset="0"/>
              </a:rPr>
              <a:t>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Now let’s compare the genres most frequently listened to by those with high ranks of each disorder with the genres those same users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6/10/2024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7799858" y="1506855"/>
            <a:ext cx="4137122" cy="1089211"/>
          </a:xfrm>
        </p:spPr>
        <p:txBody>
          <a:bodyPr/>
          <a:lstStyle/>
          <a:p>
            <a:r>
              <a:rPr lang="en-US" dirty="0">
                <a:solidFill>
                  <a:schemeClr val="bg1"/>
                </a:solidFill>
              </a:rPr>
              <a:t>Means of most common BPM/user vs Disorder rank</a:t>
            </a:r>
          </a:p>
        </p:txBody>
      </p:sp>
      <p:pic>
        <p:nvPicPr>
          <p:cNvPr id="10" name="Content Placeholder 9" descr="A table of pink and purple squares&#10;&#10;Description automatically generated">
            <a:extLst>
              <a:ext uri="{FF2B5EF4-FFF2-40B4-BE49-F238E27FC236}">
                <a16:creationId xmlns:a16="http://schemas.microsoft.com/office/drawing/2014/main" id="{5DCAB6B5-4C9B-2829-E2BF-A3E58D3320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133" y="1600358"/>
            <a:ext cx="5985902" cy="4565917"/>
          </a:xfrm>
        </p:spPr>
      </p:pic>
      <p:pic>
        <p:nvPicPr>
          <p:cNvPr id="12" name="Content Placeholder 11" descr="A black background with red lines&#10;&#10;Description automatically generated">
            <a:extLst>
              <a:ext uri="{FF2B5EF4-FFF2-40B4-BE49-F238E27FC236}">
                <a16:creationId xmlns:a16="http://schemas.microsoft.com/office/drawing/2014/main" id="{7B81C015-A623-2230-EA9E-70537FD69C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799858" y="3307976"/>
            <a:ext cx="2638187" cy="2743200"/>
          </a:xfrm>
        </p:spPr>
      </p:pic>
      <p:pic>
        <p:nvPicPr>
          <p:cNvPr id="15" name="Picture 14" descr="A pink and black line&#10;&#10;Description automatically generated with medium confidence">
            <a:extLst>
              <a:ext uri="{FF2B5EF4-FFF2-40B4-BE49-F238E27FC236}">
                <a16:creationId xmlns:a16="http://schemas.microsoft.com/office/drawing/2014/main" id="{AB699B41-155C-B15D-AACF-7FCB9433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90" y="1600358"/>
            <a:ext cx="647756" cy="4565917"/>
          </a:xfrm>
          <a:prstGeom prst="rect">
            <a:avLst/>
          </a:prstGeo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mental health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530928" y="6016714"/>
            <a:ext cx="4480560" cy="494391"/>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542436" y="6016713"/>
            <a:ext cx="4480560" cy="494392"/>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normAutofit lnSpcReduction="10000"/>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lvl="1">
              <a:buClr>
                <a:schemeClr val="bg1"/>
              </a:buClr>
            </a:pPr>
            <a:r>
              <a:rPr lang="en-US" dirty="0">
                <a:solidFill>
                  <a:schemeClr val="bg1"/>
                </a:solidFill>
              </a:rPr>
              <a:t>Thank you Professor Booth for helping us find this!</a:t>
            </a: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fontScale="92500"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fontScale="92500" lnSpcReduction="10000"/>
          </a:bodyPr>
          <a:lstStyle/>
          <a:p>
            <a:pPr>
              <a:buClr>
                <a:schemeClr val="bg1"/>
              </a:buClr>
            </a:pPr>
            <a:r>
              <a:rPr lang="en-US" dirty="0">
                <a:solidFill>
                  <a:schemeClr val="bg1"/>
                </a:solidFill>
              </a:rPr>
              <a:t>Data from a computer science student researching music therapy in 2022</a:t>
            </a:r>
          </a:p>
          <a:p>
            <a:pPr lvl="1">
              <a:buClr>
                <a:schemeClr val="bg1"/>
              </a:buClr>
            </a:pPr>
            <a:r>
              <a:rPr lang="en-US" sz="1800" dirty="0">
                <a:solidFill>
                  <a:schemeClr val="bg1"/>
                </a:solidFill>
              </a:rPr>
              <a:t>Over 700 respondents</a:t>
            </a:r>
          </a:p>
          <a:p>
            <a:pPr lvl="2">
              <a:buClr>
                <a:schemeClr val="bg1"/>
              </a:buClr>
            </a:pPr>
            <a:r>
              <a:rPr lang="en-US" sz="1600" dirty="0">
                <a:solidFill>
                  <a:schemeClr val="bg1"/>
                </a:solidFill>
              </a:rPr>
              <a:t>Mostly online, some physical surveys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3" name="Picture 2" descr="A screenshot of a graph&#10;&#10;Description automatically generated">
            <a:extLst>
              <a:ext uri="{FF2B5EF4-FFF2-40B4-BE49-F238E27FC236}">
                <a16:creationId xmlns:a16="http://schemas.microsoft.com/office/drawing/2014/main" id="{3D2E5182-A72D-53E4-FBB6-5D632D45B53E}"/>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080240" y="1225523"/>
            <a:ext cx="10107862" cy="5444218"/>
          </a:xfrm>
          <a:prstGeom prst="rect">
            <a:avLst/>
          </a:prstGeo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pic>
        <p:nvPicPr>
          <p:cNvPr id="4" name="Picture 3" descr="A screenshot of a graph&#10;&#10;Description automatically generated">
            <a:extLst>
              <a:ext uri="{FF2B5EF4-FFF2-40B4-BE49-F238E27FC236}">
                <a16:creationId xmlns:a16="http://schemas.microsoft.com/office/drawing/2014/main" id="{835D1525-194F-5454-1A8A-F9B9027AB4E1}"/>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76980" y="2467508"/>
            <a:ext cx="5888858" cy="3171811"/>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CB8CBFC8-FEE8-CDCF-6BA0-7D495B23BABB}"/>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9402" b="10148"/>
          <a:stretch/>
        </p:blipFill>
        <p:spPr>
          <a:xfrm>
            <a:off x="6126165" y="2467509"/>
            <a:ext cx="5888856" cy="3177576"/>
          </a:xfrm>
        </p:spPr>
      </p:pic>
      <p:sp>
        <p:nvSpPr>
          <p:cNvPr id="16" name="Arrow: Left 15">
            <a:extLst>
              <a:ext uri="{FF2B5EF4-FFF2-40B4-BE49-F238E27FC236}">
                <a16:creationId xmlns:a16="http://schemas.microsoft.com/office/drawing/2014/main" id="{0B935828-13F8-8CD6-5227-D0ADB1CFFA5A}"/>
              </a:ext>
            </a:extLst>
          </p:cNvPr>
          <p:cNvSpPr/>
          <p:nvPr/>
        </p:nvSpPr>
        <p:spPr>
          <a:xfrm>
            <a:off x="4202021" y="3926540"/>
            <a:ext cx="1680882"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46EF69C3-6DF3-DE9E-8F1F-808DE1251B91}"/>
              </a:ext>
            </a:extLst>
          </p:cNvPr>
          <p:cNvSpPr/>
          <p:nvPr/>
        </p:nvSpPr>
        <p:spPr>
          <a:xfrm>
            <a:off x="9547412" y="3926540"/>
            <a:ext cx="2041414"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2245</TotalTime>
  <Words>1687</Words>
  <Application>Microsoft Office PowerPoint</Application>
  <PresentationFormat>Widescreen</PresentationFormat>
  <Paragraphs>163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5</cp:revision>
  <dcterms:created xsi:type="dcterms:W3CDTF">2024-06-05T19:03:45Z</dcterms:created>
  <dcterms:modified xsi:type="dcterms:W3CDTF">2024-06-10T16:33:31Z</dcterms:modified>
</cp:coreProperties>
</file>