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3850" r:id="rId6"/>
    <p:sldId id="3849" r:id="rId7"/>
    <p:sldId id="3846" r:id="rId8"/>
    <p:sldId id="261" r:id="rId9"/>
    <p:sldId id="3851" r:id="rId10"/>
    <p:sldId id="265" r:id="rId11"/>
    <p:sldId id="263" r:id="rId12"/>
    <p:sldId id="268" r:id="rId13"/>
    <p:sldId id="3848" r:id="rId14"/>
    <p:sldId id="267" r:id="rId15"/>
    <p:sldId id="384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94" autoAdjust="0"/>
  </p:normalViewPr>
  <p:slideViewPr>
    <p:cSldViewPr snapToGrid="0">
      <p:cViewPr varScale="1">
        <p:scale>
          <a:sx n="55" d="100"/>
          <a:sy n="55" d="100"/>
        </p:scale>
        <p:origin x="1020" y="28"/>
      </p:cViewPr>
      <p:guideLst/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6/8/2024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CE03-6C3A-EB4D-A9B1-7EFD38B58412}" type="datetimeFigureOut">
              <a:rPr lang="en-US" smtClean="0"/>
              <a:t>6/8/2024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D50D-BAA9-464B-B391-243138E078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FOR THE CONCLUSION: Overall more than 70% of the population studied notice an improvement on their mental  health as a consequence of listening to music.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29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81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39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29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538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19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09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0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49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09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28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091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sz="1800"/>
            </a:lvl2pPr>
            <a:lvl3pPr>
              <a:spcBef>
                <a:spcPts val="1000"/>
              </a:spcBef>
              <a:buClr>
                <a:schemeClr val="accent2"/>
              </a:buClr>
              <a:defRPr sz="1800"/>
            </a:lvl3pPr>
            <a:lvl4pPr>
              <a:spcBef>
                <a:spcPts val="1000"/>
              </a:spcBef>
              <a:buClr>
                <a:schemeClr val="accent2"/>
              </a:buClr>
              <a:defRPr sz="1800"/>
            </a:lvl4pPr>
            <a:lvl5pPr>
              <a:spcBef>
                <a:spcPts val="1000"/>
              </a:spcBef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latin typeface="Avenir Next LT Pro" panose="020B0504020202020204" pitchFamily="34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CB8A6E1-44B2-54E1-6460-1C9B27EE7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698912" cy="6858001"/>
            <a:chOff x="0" y="-1"/>
            <a:chExt cx="5698912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22D7888-22FA-4AA1-9BA4-CC61D6643D47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BB6E464-8999-4773-A1F2-E6CAA990E572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EA14BE8-FDD0-4434-9C3E-BFF78C22D9E3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494E364-7EA8-4D92-915D-75D1A3A67C07}"/>
                </a:ext>
              </a:extLst>
            </p:cNvPr>
            <p:cNvSpPr/>
            <p:nvPr userDrawn="1"/>
          </p:nvSpPr>
          <p:spPr>
            <a:xfrm flipH="1">
              <a:off x="4132972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4F9EBE3B-A856-C23C-4698-B764DF4BC7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2118" y="262762"/>
            <a:ext cx="5507421" cy="3649718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4C9CB37-5251-201C-ACE3-FD69A00C77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7393" y="847600"/>
            <a:ext cx="4619625" cy="4617720"/>
          </a:xfrm>
          <a:prstGeom prst="ellipse">
            <a:avLst/>
          </a:prstGeom>
          <a:noFill/>
        </p:spPr>
        <p:txBody>
          <a:bodyPr tIns="54864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BF08299-9068-827D-783B-BFF5B95E957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22118" y="4058263"/>
            <a:ext cx="5507421" cy="2141482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Font typeface="Arial" panose="020B0604020202020204" pitchFamily="34" charset="0"/>
              <a:buNone/>
              <a:defRPr sz="2400"/>
            </a:lvl1pPr>
            <a:lvl2pPr marL="228600">
              <a:lnSpc>
                <a:spcPct val="90000"/>
              </a:lnSpc>
              <a:buClr>
                <a:schemeClr val="accent2"/>
              </a:buClr>
              <a:defRPr sz="2000"/>
            </a:lvl2pPr>
            <a:lvl3pPr marL="457200">
              <a:lnSpc>
                <a:spcPct val="90000"/>
              </a:lnSpc>
              <a:buClr>
                <a:schemeClr val="accent2"/>
              </a:buClr>
              <a:defRPr sz="1800"/>
            </a:lvl3pPr>
            <a:lvl4pPr marL="685800">
              <a:lnSpc>
                <a:spcPct val="90000"/>
              </a:lnSpc>
              <a:buClr>
                <a:schemeClr val="accent2"/>
              </a:buClr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46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6/8/2024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67" r:id="rId4"/>
    <p:sldLayoutId id="2147483650" r:id="rId5"/>
    <p:sldLayoutId id="2147483649" r:id="rId6"/>
    <p:sldLayoutId id="2147483662" r:id="rId7"/>
    <p:sldLayoutId id="2147483663" r:id="rId8"/>
    <p:sldLayoutId id="2147483652" r:id="rId9"/>
    <p:sldLayoutId id="2147483666" r:id="rId10"/>
    <p:sldLayoutId id="2147483664" r:id="rId11"/>
    <p:sldLayoutId id="2147483665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C6CB7B-6128-6AFB-FC3F-97014EFAC6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750"/>
          <a:stretch/>
        </p:blipFill>
        <p:spPr>
          <a:xfrm>
            <a:off x="20" y="10"/>
            <a:ext cx="12191980" cy="685799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</p:pic>
      <p:pic>
        <p:nvPicPr>
          <p:cNvPr id="7" name="Picture 6" descr="A pink circle with white text&#10;&#10;Description automatically generated">
            <a:extLst>
              <a:ext uri="{FF2B5EF4-FFF2-40B4-BE49-F238E27FC236}">
                <a16:creationId xmlns:a16="http://schemas.microsoft.com/office/drawing/2014/main" id="{424685E6-9DCF-6FD2-9719-6DA2C382C5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577" y="233519"/>
            <a:ext cx="8125428" cy="639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2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67564-0457-E486-97D0-8109D2C97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03029" y="1825625"/>
            <a:ext cx="3450771" cy="4297680"/>
          </a:xfrm>
          <a:noFill/>
        </p:spPr>
        <p:txBody>
          <a:bodyPr>
            <a:normAutofit/>
          </a:bodyPr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</p:spTree>
    <p:extLst>
      <p:ext uri="{BB962C8B-B14F-4D97-AF65-F5344CB8AC3E}">
        <p14:creationId xmlns:p14="http://schemas.microsoft.com/office/powerpoint/2010/main" val="414613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59F6-9B22-C211-4B4C-A2FD4B9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0519CAC4-33D8-0B1E-88FF-086E69894AFB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422617345"/>
              </p:ext>
            </p:extLst>
          </p:nvPr>
        </p:nvGraphicFramePr>
        <p:xfrm>
          <a:off x="838200" y="1825625"/>
          <a:ext cx="10515600" cy="43891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502572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911366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123090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1978572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j-lt"/>
                        </a:rPr>
                        <a:t>Impact 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j-lt"/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j-lt"/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j-lt"/>
                        </a:rPr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630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  <a:noFill/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455" y="755171"/>
            <a:ext cx="4619937" cy="5315035"/>
          </a:xfrm>
          <a:noFill/>
        </p:spPr>
        <p:txBody>
          <a:bodyPr>
            <a:normAutofit/>
          </a:bodyPr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156248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57219" y="1021401"/>
            <a:ext cx="6560142" cy="3063149"/>
          </a:xfrm>
          <a:noFill/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 formulate the question</a:t>
            </a:r>
          </a:p>
        </p:txBody>
      </p:sp>
      <p:pic>
        <p:nvPicPr>
          <p:cNvPr id="7" name="Picture 6" descr="A graph with pink bars and numbers&#10;&#10;Description automatically generated">
            <a:extLst>
              <a:ext uri="{FF2B5EF4-FFF2-40B4-BE49-F238E27FC236}">
                <a16:creationId xmlns:a16="http://schemas.microsoft.com/office/drawing/2014/main" id="{83BBBD22-D355-C78A-544E-700605ABC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30" y="385630"/>
            <a:ext cx="6665325" cy="608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8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08" y="554942"/>
            <a:ext cx="5552091" cy="5768220"/>
          </a:xfrm>
          <a:noFill/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</p:spTree>
    <p:extLst>
      <p:ext uri="{BB962C8B-B14F-4D97-AF65-F5344CB8AC3E}">
        <p14:creationId xmlns:p14="http://schemas.microsoft.com/office/powerpoint/2010/main" val="3920724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513E45-4F5C-9394-1D42-7FB6C0170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2118" y="262762"/>
            <a:ext cx="5507421" cy="3649718"/>
          </a:xfrm>
        </p:spPr>
        <p:txBody>
          <a:bodyPr anchor="b">
            <a:normAutofit/>
          </a:bodyPr>
          <a:lstStyle/>
          <a:p>
            <a:r>
              <a:rPr lang="en-US" dirty="0"/>
              <a:t>Overcoming</a:t>
            </a:r>
            <a:br>
              <a:rPr lang="en-US" dirty="0"/>
            </a:br>
            <a:r>
              <a:rPr lang="en-US" dirty="0"/>
              <a:t>nervousness</a:t>
            </a:r>
          </a:p>
        </p:txBody>
      </p:sp>
      <p:pic>
        <p:nvPicPr>
          <p:cNvPr id="10" name="Content Placeholder 10" descr="Child looking at a world map">
            <a:extLst>
              <a:ext uri="{FF2B5EF4-FFF2-40B4-BE49-F238E27FC236}">
                <a16:creationId xmlns:a16="http://schemas.microsoft.com/office/drawing/2014/main" id="{BDDFC830-574D-79C7-544E-026A2E301E9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0" b="120"/>
          <a:stretch/>
        </p:blipFill>
        <p:spPr>
          <a:xfrm>
            <a:off x="707393" y="847600"/>
            <a:ext cx="4619625" cy="461772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C37F52-5C08-7C02-C9CA-E2AD930A9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2118" y="4058263"/>
            <a:ext cx="5507421" cy="2141482"/>
          </a:xfrm>
        </p:spPr>
        <p:txBody>
          <a:bodyPr>
            <a:normAutofit/>
          </a:bodyPr>
          <a:lstStyle/>
          <a:p>
            <a:r>
              <a:rPr lang="en-US" dirty="0"/>
              <a:t>Confidence-building</a:t>
            </a:r>
          </a:p>
          <a:p>
            <a:r>
              <a:rPr lang="en-US" dirty="0"/>
              <a:t>strategies</a:t>
            </a:r>
          </a:p>
        </p:txBody>
      </p:sp>
    </p:spTree>
    <p:extLst>
      <p:ext uri="{BB962C8B-B14F-4D97-AF65-F5344CB8AC3E}">
        <p14:creationId xmlns:p14="http://schemas.microsoft.com/office/powerpoint/2010/main" val="3293924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/>
              <a:t>Engaging the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38099"/>
            <a:ext cx="8012113" cy="428488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15163" cy="4297680"/>
          </a:xfrm>
          <a:noFill/>
        </p:spPr>
        <p:txBody>
          <a:bodyPr>
            <a:normAutofit/>
          </a:bodyPr>
          <a:lstStyle/>
          <a:p>
            <a:r>
              <a:rPr lang="en-US" dirty="0"/>
              <a:t>This is a powerful tool in public speaking. It involves varying pitch, tone, and volume to convey emotion, emphasize points, and maintain interest.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147896" y="1816916"/>
            <a:ext cx="5212080" cy="4297680"/>
          </a:xfrm>
          <a:noFill/>
        </p:spPr>
        <p:txBody>
          <a:bodyPr>
            <a:normAutofit/>
          </a:bodyPr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1127649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40F-7F5A-BDB7-205D-765FA80B6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3108958" cy="4297680"/>
          </a:xfrm>
          <a:noFill/>
        </p:spPr>
        <p:txBody>
          <a:bodyPr>
            <a:normAutofit/>
          </a:bodyPr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02BFD-960F-CBB3-E984-CDC12813A10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661820" y="1816916"/>
            <a:ext cx="6698156" cy="4297680"/>
          </a:xfrm>
          <a:noFill/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  <a:noFill/>
        </p:spPr>
        <p:txBody>
          <a:bodyPr anchor="b"/>
          <a:lstStyle/>
          <a:p>
            <a:r>
              <a:rPr lang="en-US" dirty="0"/>
              <a:t>Speaking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57316"/>
            <a:ext cx="5257800" cy="3369858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pic>
        <p:nvPicPr>
          <p:cNvPr id="11" name="Picture Placeholder 13" descr="Kids playing and drawing on the ground">
            <a:extLst>
              <a:ext uri="{FF2B5EF4-FFF2-40B4-BE49-F238E27FC236}">
                <a16:creationId xmlns:a16="http://schemas.microsoft.com/office/drawing/2014/main" id="{1505EF47-21F0-359C-67AF-1DE6EA73D6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" r="15"/>
          <a:stretch/>
        </p:blipFill>
        <p:spPr>
          <a:xfrm>
            <a:off x="6413114" y="845068"/>
            <a:ext cx="5193792" cy="5193792"/>
          </a:xfrm>
        </p:spPr>
      </p:pic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>
            <a:noAutofit/>
          </a:bodyPr>
          <a:lstStyle/>
          <a:p>
            <a:r>
              <a:rPr lang="en-US" dirty="0"/>
              <a:t>Dynamic delivery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882462" cy="4297678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3" name="Table Placeholder 2">
            <a:extLst>
              <a:ext uri="{FF2B5EF4-FFF2-40B4-BE49-F238E27FC236}">
                <a16:creationId xmlns:a16="http://schemas.microsoft.com/office/drawing/2014/main" id="{F01CF5D3-D3B1-1944-CFDF-D8EE11DE42AA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428147815"/>
              </p:ext>
            </p:extLst>
          </p:nvPr>
        </p:nvGraphicFramePr>
        <p:xfrm>
          <a:off x="4038600" y="1825625"/>
          <a:ext cx="7315200" cy="429767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217683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198179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232338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684715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j-lt"/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j-lt"/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j-lt"/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j-lt"/>
                        </a:rPr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84715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84715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84715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84715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874104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78504181">
      <a:dk1>
        <a:srgbClr val="000000"/>
      </a:dk1>
      <a:lt1>
        <a:srgbClr val="FFFFFF"/>
      </a:lt1>
      <a:dk2>
        <a:srgbClr val="FFF8F4"/>
      </a:dk2>
      <a:lt2>
        <a:srgbClr val="E8E8E8"/>
      </a:lt2>
      <a:accent1>
        <a:srgbClr val="EE7660"/>
      </a:accent1>
      <a:accent2>
        <a:srgbClr val="4D90EF"/>
      </a:accent2>
      <a:accent3>
        <a:srgbClr val="5B5160"/>
      </a:accent3>
      <a:accent4>
        <a:srgbClr val="2BC2B4"/>
      </a:accent4>
      <a:accent5>
        <a:srgbClr val="C097F8"/>
      </a:accent5>
      <a:accent6>
        <a:srgbClr val="FF9413"/>
      </a:accent6>
      <a:hlink>
        <a:srgbClr val="467886"/>
      </a:hlink>
      <a:folHlink>
        <a:srgbClr val="96607D"/>
      </a:folHlink>
    </a:clrScheme>
    <a:fontScheme name="Custom 49">
      <a:majorFont>
        <a:latin typeface="Tw Cen M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04181_Win32_SL_V11" id="{D9600F65-346D-4C25-A611-673E5C44A142}" vid="{299F2556-E258-444F-A1E6-FA759CE22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30005B-6102-4F3C-A26F-485DF1BF971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E60708A-6461-4D7F-883F-7E25D731D3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C90B52-91C7-4BE9-8AE0-180FFFE11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{2D4BA1F1-A288-451A-B7B9-D2E401B1C98A}tf78504181_win32</Template>
  <TotalTime>12</TotalTime>
  <Words>443</Words>
  <Application>Microsoft Office PowerPoint</Application>
  <PresentationFormat>Widescreen</PresentationFormat>
  <Paragraphs>120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Arial</vt:lpstr>
      <vt:lpstr>Avenir Next LT Pro</vt:lpstr>
      <vt:lpstr>Avenir Next LT Pro Light</vt:lpstr>
      <vt:lpstr>Calibri</vt:lpstr>
      <vt:lpstr>Tw Cen MT</vt:lpstr>
      <vt:lpstr>Custom</vt:lpstr>
      <vt:lpstr>PowerPoint Presentation</vt:lpstr>
      <vt:lpstr>Re formulate the question</vt:lpstr>
      <vt:lpstr>PowerPoint Presentation</vt:lpstr>
      <vt:lpstr>Overcoming nervousness</vt:lpstr>
      <vt:lpstr>Engaging the audience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Gabriela Zarate</dc:creator>
  <cp:lastModifiedBy>Gabriela Zarate</cp:lastModifiedBy>
  <cp:revision>1</cp:revision>
  <dcterms:created xsi:type="dcterms:W3CDTF">2024-06-08T05:15:17Z</dcterms:created>
  <dcterms:modified xsi:type="dcterms:W3CDTF">2024-06-08T05:27:35Z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