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70" r:id="rId6"/>
    <p:sldId id="271" r:id="rId7"/>
    <p:sldId id="272" r:id="rId8"/>
    <p:sldId id="268" r:id="rId9"/>
    <p:sldId id="265" r:id="rId10"/>
    <p:sldId id="269" r:id="rId11"/>
    <p:sldId id="273" r:id="rId12"/>
    <p:sldId id="274"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168242-F708-4C65-B567-820A7E6B2FD3}" v="4" dt="2024-06-15T15:50:41.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26332" autoAdjust="0"/>
  </p:normalViewPr>
  <p:slideViewPr>
    <p:cSldViewPr snapToGrid="0">
      <p:cViewPr varScale="1">
        <p:scale>
          <a:sx n="15" d="100"/>
          <a:sy n="15" d="100"/>
        </p:scale>
        <p:origin x="2644" y="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a Zarate" userId="3f0c7f0d94a01900" providerId="LiveId" clId="{B3168242-F708-4C65-B567-820A7E6B2FD3}"/>
    <pc:docChg chg="modSld">
      <pc:chgData name="Gabriela Zarate" userId="3f0c7f0d94a01900" providerId="LiveId" clId="{B3168242-F708-4C65-B567-820A7E6B2FD3}" dt="2024-06-14T01:30:14.202" v="18" actId="20577"/>
      <pc:docMkLst>
        <pc:docMk/>
      </pc:docMkLst>
      <pc:sldChg chg="modNotesTx">
        <pc:chgData name="Gabriela Zarate" userId="3f0c7f0d94a01900" providerId="LiveId" clId="{B3168242-F708-4C65-B567-820A7E6B2FD3}" dt="2024-06-12T01:50:27.310" v="0" actId="20577"/>
        <pc:sldMkLst>
          <pc:docMk/>
          <pc:sldMk cId="4214920346" sldId="256"/>
        </pc:sldMkLst>
      </pc:sldChg>
      <pc:sldChg chg="modSp mod">
        <pc:chgData name="Gabriela Zarate" userId="3f0c7f0d94a01900" providerId="LiveId" clId="{B3168242-F708-4C65-B567-820A7E6B2FD3}" dt="2024-06-14T01:30:14.202" v="18" actId="20577"/>
        <pc:sldMkLst>
          <pc:docMk/>
          <pc:sldMk cId="675742992" sldId="273"/>
        </pc:sldMkLst>
        <pc:spChg chg="mod">
          <ac:chgData name="Gabriela Zarate" userId="3f0c7f0d94a01900" providerId="LiveId" clId="{B3168242-F708-4C65-B567-820A7E6B2FD3}" dt="2024-06-14T01:30:14.202" v="18" actId="20577"/>
          <ac:spMkLst>
            <pc:docMk/>
            <pc:sldMk cId="675742992" sldId="273"/>
            <ac:spMk id="3" creationId="{EE2ACB71-0271-AFD8-4F31-A072B7DABF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Good evening everyone,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my name is Gabriela, and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here with Sarah and Elizabeth we will be talking about our data Analysis of the Effects of Music on Mental Health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a:t>
            </a:fld>
            <a:endParaRPr lang="en-US"/>
          </a:p>
        </p:txBody>
      </p:sp>
    </p:spTree>
    <p:extLst>
      <p:ext uri="{BB962C8B-B14F-4D97-AF65-F5344CB8AC3E}">
        <p14:creationId xmlns:p14="http://schemas.microsoft.com/office/powerpoint/2010/main" val="2382888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leaderboard, you can see that the average BPM was similar for almost all users with individual disorders.</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After analyzing the BPM and the frequency of the different genres, we wanted to analyze how the listeners perceived these genres' effects on their mental health.</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read the question*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For this visualization, we used the results for improvement, no effect, and worsened per genre.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Also, because we wanted to ensure a more objective view of the results, we filtered the data by genres that received at least 26 votes on improvement.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allowed us to focus on the genres that had a significant impact, such as Hip-Hop, EDM, and Rock, and drop the ones with lower interaction.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We have our top 3, with 89% percent of the listeners who chose hip hop as their favorite genre perceiving an improvement in their mental health, and only 11% assumed there was no effect.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On the other hand, Even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tho</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Rock got the highest ranking for improvement it also got many votes for no effect. And that’s why is not on the top 3</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Gabriela</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dirty="0"/>
              <a:t>CONTINUING WITH THE ANALYSIS OF THE HOURS PER DAY,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we wanted to determine whether there was any correlation between the time spent listening to music per day and its impact.</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Opposite to our hypothesis the less hours you spend gets the highest results for improvement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But the highest improvement were registered by users who would spend 2-3 hours/day.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Above 6 hours, there is not an evident correlation between the effects and the hours per day.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As we can see on the graph, these results have no significant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15443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r>
              <a:rPr lang="en-US" dirty="0"/>
              <a:t>- Weak correlations with most of this data because all the results are subjective</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pPr marL="285750" indent="-285750">
              <a:buFont typeface="Arial" panose="020B0604020202020204" pitchFamily="34" charset="0"/>
              <a:buChar char="•"/>
            </a:pPr>
            <a:r>
              <a:rPr lang="en-US" dirty="0"/>
              <a:t>After different visualizations and analyses, we could conclude that </a:t>
            </a:r>
            <a:r>
              <a:rPr lang="en-US" dirty="0">
                <a:solidFill>
                  <a:schemeClr val="bg1"/>
                </a:solidFill>
              </a:rPr>
              <a:t>Listening to music is likely to improve mental health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For the most beneficial types of music we have are Hip-hop, EDM, Metal, Pop, and Classical. These showed the higher rates of improvement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For the best time we conclude is to listen to music per day for 2-3 hours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p>
            <a:r>
              <a:rPr lang="en-US" dirty="0"/>
              <a:t>On the other hand, as the leaderboard on the screen shows, most people 20 years old and younger noticed an improvement in their mental. HOWEVER, those are unreliable results due to how the information was collected. That mostly was online, but well go more in-depth with that on our limitations</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16</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Since the beginning of this project, we have known we wanted to analyze data related to mental health. We think this issue is important and impacts our daily lives, and well we all enjoy listening to music</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Just to have an overview of our project. Most of the results were obtained online</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We manage over 700 respondents. </a:t>
            </a:r>
            <a:r>
              <a:rPr lang="en-US" sz="1800" dirty="0">
                <a:solidFill>
                  <a:schemeClr val="bg1"/>
                </a:solidFill>
              </a:rPr>
              <a:t>Included 16 music genres and 4 mental health disorders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As you can see on the screen, we Include a  quick shorthand with some vocabulary in case you guys are not familiar with that Look to this list really quick </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Let’s compare the genres most frequently listened to by those with high ranks of each disorder with the genres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6/15/2024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6/15/2024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3">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552450" y="1603109"/>
            <a:ext cx="8586978" cy="731520"/>
          </a:xfrm>
        </p:spPr>
        <p:txBody>
          <a:bodyPr/>
          <a:lstStyle/>
          <a:p>
            <a:r>
              <a:rPr lang="en-US" dirty="0">
                <a:solidFill>
                  <a:schemeClr val="bg1"/>
                </a:solidFill>
              </a:rPr>
              <a:t>Means of most common BPM/user vs Disorder rank</a:t>
            </a:r>
          </a:p>
        </p:txBody>
      </p:sp>
      <p:pic>
        <p:nvPicPr>
          <p:cNvPr id="8" name="Content Placeholder 7" descr="A chart of different colored squares&#10;&#10;Description automatically generated">
            <a:extLst>
              <a:ext uri="{FF2B5EF4-FFF2-40B4-BE49-F238E27FC236}">
                <a16:creationId xmlns:a16="http://schemas.microsoft.com/office/drawing/2014/main" id="{56EF25C2-7D60-152C-762D-D5CF49A881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373"/>
          <a:stretch/>
        </p:blipFill>
        <p:spPr>
          <a:xfrm>
            <a:off x="5924551" y="2582967"/>
            <a:ext cx="5029962" cy="3659716"/>
          </a:xfrm>
        </p:spPr>
      </p:pic>
      <p:pic>
        <p:nvPicPr>
          <p:cNvPr id="14" name="Content Placeholder 13" descr="A table with numbers and letters&#10;&#10;Description automatically generated">
            <a:extLst>
              <a:ext uri="{FF2B5EF4-FFF2-40B4-BE49-F238E27FC236}">
                <a16:creationId xmlns:a16="http://schemas.microsoft.com/office/drawing/2014/main" id="{BFE0DFB7-0A7D-9950-46B3-C080CB02BFC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2450" y="2582967"/>
            <a:ext cx="4982935" cy="3659717"/>
          </a:xfrm>
        </p:spPr>
      </p:pic>
    </p:spTree>
    <p:extLst>
      <p:ext uri="{BB962C8B-B14F-4D97-AF65-F5344CB8AC3E}">
        <p14:creationId xmlns:p14="http://schemas.microsoft.com/office/powerpoint/2010/main" val="268869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7B761F-DC08-FFFE-F954-6F1272AEBFEF}"/>
              </a:ext>
            </a:extLst>
          </p:cNvPr>
          <p:cNvSpPr/>
          <p:nvPr/>
        </p:nvSpPr>
        <p:spPr>
          <a:xfrm>
            <a:off x="411476" y="1703540"/>
            <a:ext cx="4584526" cy="45893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411476" y="565129"/>
            <a:ext cx="4325657" cy="1017915"/>
          </a:xfrm>
        </p:spPr>
        <p:txBody>
          <a:bodyPr>
            <a:normAutofit fontScale="90000"/>
          </a:bodyPr>
          <a:lstStyle/>
          <a:p>
            <a:pPr algn="ctr"/>
            <a:r>
              <a:rPr lang="en-US" sz="2800" b="1" i="0" dirty="0">
                <a:solidFill>
                  <a:schemeClr val="bg1"/>
                </a:solidFill>
                <a:effectLst/>
              </a:rPr>
              <a:t>Which genres are most beneficial or detrimental to mental health status?</a:t>
            </a:r>
            <a:endParaRPr lang="en-US" sz="2800" b="1"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701459" y="2029216"/>
            <a:ext cx="3945904" cy="3779000"/>
          </a:xfrm>
        </p:spPr>
        <p:txBody>
          <a:bodyPr>
            <a:normAutofit lnSpcReduction="10000"/>
          </a:bodyPr>
          <a:lstStyle/>
          <a:p>
            <a:pPr>
              <a:buClr>
                <a:schemeClr val="bg1"/>
              </a:buClr>
            </a:pPr>
            <a:r>
              <a:rPr lang="en-US" sz="2000" dirty="0"/>
              <a:t>Music effects vs favorite genre</a:t>
            </a:r>
          </a:p>
          <a:p>
            <a:pPr lvl="1">
              <a:buClrTx/>
              <a:buFont typeface="Arial" panose="020B0604020202020204" pitchFamily="34" charset="0"/>
              <a:buChar char="•"/>
            </a:pPr>
            <a:r>
              <a:rPr lang="en-US" sz="2000" dirty="0">
                <a:solidFill>
                  <a:schemeClr val="tx1"/>
                </a:solidFill>
              </a:rPr>
              <a:t>Genres with the most positive results:</a:t>
            </a:r>
          </a:p>
          <a:p>
            <a:pPr lvl="1">
              <a:buClrTx/>
              <a:buFont typeface="Arial" panose="020B0604020202020204" pitchFamily="34" charset="0"/>
              <a:buChar char="•"/>
            </a:pPr>
            <a:r>
              <a:rPr lang="en-US" sz="2000" dirty="0">
                <a:solidFill>
                  <a:schemeClr val="tx1"/>
                </a:solidFill>
              </a:rPr>
              <a:t>Hip hop, EDM and Metal</a:t>
            </a:r>
          </a:p>
          <a:p>
            <a:pPr lvl="2">
              <a:buClrTx/>
              <a:buFont typeface="Arial" panose="020B0604020202020204" pitchFamily="34" charset="0"/>
              <a:buChar char="•"/>
            </a:pPr>
            <a:r>
              <a:rPr lang="en-US" sz="1800" dirty="0">
                <a:solidFill>
                  <a:schemeClr val="tx1"/>
                </a:solidFill>
              </a:rPr>
              <a:t>Tend to be more upbeat</a:t>
            </a:r>
          </a:p>
          <a:p>
            <a:pPr lvl="2">
              <a:buClrTx/>
              <a:buFont typeface="Arial" panose="020B0604020202020204" pitchFamily="34" charset="0"/>
              <a:buChar char="•"/>
            </a:pPr>
            <a:r>
              <a:rPr lang="en-US" sz="1800" dirty="0">
                <a:solidFill>
                  <a:schemeClr val="tx1"/>
                </a:solidFill>
              </a:rPr>
              <a:t> There is much variability in instrumentation and production type, so the results are subjective</a:t>
            </a:r>
          </a:p>
          <a:p>
            <a:pPr lvl="2">
              <a:buClrTx/>
              <a:buFont typeface="Arial" panose="020B0604020202020204" pitchFamily="34" charset="0"/>
              <a:buChar char="•"/>
            </a:pPr>
            <a:r>
              <a:rPr lang="en-US" sz="1800" dirty="0">
                <a:solidFill>
                  <a:schemeClr val="tx1"/>
                </a:solidFill>
              </a:rPr>
              <a:t>The data was filtered by the genres with more interaction</a:t>
            </a:r>
          </a:p>
          <a:p>
            <a:pPr lvl="2">
              <a:buClr>
                <a:schemeClr val="bg1"/>
              </a:buClr>
              <a:buFont typeface="Arial" panose="020B0604020202020204" pitchFamily="34" charset="0"/>
              <a:buChar char="•"/>
            </a:pPr>
            <a:endParaRPr lang="en-US" sz="1600" dirty="0">
              <a:solidFill>
                <a:schemeClr val="tx1"/>
              </a:solidFill>
            </a:endParaRPr>
          </a:p>
          <a:p>
            <a:pPr marL="548640" lvl="2" indent="0">
              <a:buClr>
                <a:schemeClr val="bg1"/>
              </a:buClr>
              <a:buNone/>
            </a:pPr>
            <a:endParaRPr lang="en-US" sz="1600" dirty="0">
              <a:solidFill>
                <a:schemeClr val="tx1"/>
              </a:solidFill>
            </a:endParaRPr>
          </a:p>
          <a:p>
            <a:pPr marL="548640" lvl="2" indent="0">
              <a:buClr>
                <a:schemeClr val="bg1"/>
              </a:buClr>
              <a:buNone/>
            </a:pPr>
            <a:endParaRPr lang="en-US" dirty="0">
              <a:solidFill>
                <a:schemeClr val="bg1"/>
              </a:solidFill>
            </a:endParaRP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1804" y="358548"/>
            <a:ext cx="6724641" cy="6140904"/>
          </a:xfrm>
        </p:spPr>
      </p:pic>
    </p:spTree>
    <p:extLst>
      <p:ext uri="{BB962C8B-B14F-4D97-AF65-F5344CB8AC3E}">
        <p14:creationId xmlns:p14="http://schemas.microsoft.com/office/powerpoint/2010/main" val="67574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3263621-1461-A36A-B944-24D812430110}"/>
              </a:ext>
            </a:extLst>
          </p:cNvPr>
          <p:cNvSpPr/>
          <p:nvPr/>
        </p:nvSpPr>
        <p:spPr>
          <a:xfrm>
            <a:off x="9281575" y="2028244"/>
            <a:ext cx="2865845" cy="346694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5F9C-567B-A340-0287-F6F34AAA01AD}"/>
              </a:ext>
            </a:extLst>
          </p:cNvPr>
          <p:cNvSpPr>
            <a:spLocks noGrp="1"/>
          </p:cNvSpPr>
          <p:nvPr>
            <p:ph type="title"/>
          </p:nvPr>
        </p:nvSpPr>
        <p:spPr>
          <a:xfrm>
            <a:off x="44580" y="401179"/>
            <a:ext cx="7490566" cy="648848"/>
          </a:xfrm>
        </p:spPr>
        <p:txBody>
          <a:bodyPr>
            <a:normAutofit fontScale="90000"/>
          </a:bodyPr>
          <a:lstStyle/>
          <a:p>
            <a:r>
              <a:rPr lang="en-US" sz="3200" b="1" dirty="0">
                <a:solidFill>
                  <a:schemeClr val="bg1"/>
                </a:solidFill>
              </a:rPr>
              <a:t>Music effects based on Hours per day</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378BDFC2-5FF6-F81E-ACCA-3E877131B5A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80" y="1342444"/>
            <a:ext cx="9065399" cy="5114377"/>
          </a:xfrm>
        </p:spPr>
      </p:pic>
      <p:sp>
        <p:nvSpPr>
          <p:cNvPr id="4" name="Content Placeholder 3">
            <a:extLst>
              <a:ext uri="{FF2B5EF4-FFF2-40B4-BE49-F238E27FC236}">
                <a16:creationId xmlns:a16="http://schemas.microsoft.com/office/drawing/2014/main" id="{445E6043-FE19-D83A-F903-38CB053A0E17}"/>
              </a:ext>
            </a:extLst>
          </p:cNvPr>
          <p:cNvSpPr>
            <a:spLocks noGrp="1"/>
          </p:cNvSpPr>
          <p:nvPr>
            <p:ph sz="half" idx="2"/>
          </p:nvPr>
        </p:nvSpPr>
        <p:spPr>
          <a:xfrm>
            <a:off x="9326155" y="2353220"/>
            <a:ext cx="2865845" cy="3092823"/>
          </a:xfrm>
        </p:spPr>
        <p:txBody>
          <a:bodyPr>
            <a:normAutofit lnSpcReduction="10000"/>
          </a:bodyPr>
          <a:lstStyle/>
          <a:p>
            <a:r>
              <a:rPr lang="en-US" dirty="0"/>
              <a:t>The average is 3.5 hours per day</a:t>
            </a:r>
          </a:p>
          <a:p>
            <a:r>
              <a:rPr lang="en-US" dirty="0"/>
              <a:t>Users who would spend 2-3 hours/day listening to music registered the highest rate of improvement.</a:t>
            </a:r>
          </a:p>
          <a:p>
            <a:r>
              <a:rPr lang="en-US" dirty="0"/>
              <a:t>Over 6 hours: no correlation with improvement in MH</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02338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481942" y="6016714"/>
            <a:ext cx="4480560" cy="731520"/>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126638" y="6016714"/>
            <a:ext cx="4480560" cy="731520"/>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368" y="2893674"/>
            <a:ext cx="4223722" cy="3381137"/>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199" y="1203106"/>
            <a:ext cx="4298757" cy="3381137"/>
          </a:xfrm>
          <a:prstGeom prst="rect">
            <a:avLst/>
          </a:prstGeom>
        </p:spPr>
      </p:pic>
      <p:pic>
        <p:nvPicPr>
          <p:cNvPr id="8" name="Picture 7" descr="A colorful brain with music notes coming out of it&#10;&#10;Description automatically generated">
            <a:extLst>
              <a:ext uri="{FF2B5EF4-FFF2-40B4-BE49-F238E27FC236}">
                <a16:creationId xmlns:a16="http://schemas.microsoft.com/office/drawing/2014/main" id="{2C1AE9BE-4EE0-184F-AE69-D3D23E7DF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726" y="-232397"/>
            <a:ext cx="5070075" cy="2871006"/>
          </a:xfrm>
          <a:prstGeom prst="rect">
            <a:avLst/>
          </a:prstGeom>
        </p:spPr>
      </p:pic>
      <p:sp>
        <p:nvSpPr>
          <p:cNvPr id="9" name="TextBox 8">
            <a:extLst>
              <a:ext uri="{FF2B5EF4-FFF2-40B4-BE49-F238E27FC236}">
                <a16:creationId xmlns:a16="http://schemas.microsoft.com/office/drawing/2014/main" id="{67F8BEBB-CB06-7D93-8177-D38DB3DD408C}"/>
              </a:ext>
            </a:extLst>
          </p:cNvPr>
          <p:cNvSpPr txBox="1"/>
          <p:nvPr/>
        </p:nvSpPr>
        <p:spPr>
          <a:xfrm>
            <a:off x="793376" y="4706471"/>
            <a:ext cx="502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Listening to music is likely to improve mental health</a:t>
            </a:r>
          </a:p>
          <a:p>
            <a:pPr marL="742950" lvl="1" indent="-285750">
              <a:buFont typeface="Arial" panose="020B0604020202020204" pitchFamily="34" charset="0"/>
              <a:buChar char="•"/>
            </a:pPr>
            <a:r>
              <a:rPr lang="en-US" dirty="0">
                <a:solidFill>
                  <a:schemeClr val="bg1"/>
                </a:solidFill>
              </a:rPr>
              <a:t>Highest improvement with Hip hop, EDM, Metal, Pop, and Classical</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Listen for 2-3 hours/day</a:t>
            </a:r>
          </a:p>
          <a:p>
            <a:endParaRPr lang="en-US" dirty="0">
              <a:solidFill>
                <a:schemeClr val="bg1"/>
              </a:solidFill>
            </a:endParaRPr>
          </a:p>
        </p:txBody>
      </p:sp>
    </p:spTree>
    <p:extLst>
      <p:ext uri="{BB962C8B-B14F-4D97-AF65-F5344CB8AC3E}">
        <p14:creationId xmlns:p14="http://schemas.microsoft.com/office/powerpoint/2010/main" val="131222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333" y="3429000"/>
            <a:ext cx="4795837" cy="2689120"/>
          </a:xfrm>
          <a:prstGeom prst="rect">
            <a:avLst/>
          </a:prstGeom>
        </p:spPr>
      </p:pic>
    </p:spTree>
    <p:extLst>
      <p:ext uri="{BB962C8B-B14F-4D97-AF65-F5344CB8AC3E}">
        <p14:creationId xmlns:p14="http://schemas.microsoft.com/office/powerpoint/2010/main" val="93794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Introduction</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normAutofit lnSpcReduction="10000"/>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normAutofit lnSpcReduction="10000"/>
          </a:bodyPr>
          <a:lstStyle/>
          <a:p>
            <a:pPr>
              <a:buClr>
                <a:schemeClr val="bg1"/>
              </a:buClr>
            </a:pPr>
            <a:r>
              <a:rPr lang="en-US" dirty="0">
                <a:solidFill>
                  <a:schemeClr val="bg1"/>
                </a:solidFill>
              </a:rPr>
              <a:t>Data from a computer science student researching music therapy</a:t>
            </a:r>
          </a:p>
          <a:p>
            <a:pPr lvl="1">
              <a:buClr>
                <a:schemeClr val="bg1"/>
              </a:buClr>
            </a:pPr>
            <a:r>
              <a:rPr lang="en-US" sz="1800" dirty="0">
                <a:solidFill>
                  <a:schemeClr val="bg1"/>
                </a:solidFill>
              </a:rPr>
              <a:t>Over 700 respondents</a:t>
            </a:r>
          </a:p>
          <a:p>
            <a:pPr lvl="1">
              <a:buClr>
                <a:schemeClr val="bg1"/>
              </a:buClr>
            </a:pPr>
            <a:r>
              <a:rPr lang="en-US" sz="1800" dirty="0">
                <a:solidFill>
                  <a:schemeClr val="bg1"/>
                </a:solidFill>
              </a:rPr>
              <a:t>Included 16 music genres and 4 mental health disorders</a:t>
            </a:r>
          </a:p>
          <a:p>
            <a:pPr>
              <a:buClr>
                <a:schemeClr val="bg1"/>
              </a:buClr>
            </a:pPr>
            <a:endParaRPr lang="en-US" dirty="0">
              <a:solidFill>
                <a:schemeClr val="bg1"/>
              </a:solidFill>
            </a:endParaRPr>
          </a:p>
          <a:p>
            <a:pPr>
              <a:buClr>
                <a:schemeClr val="bg1"/>
              </a:buClr>
            </a:pPr>
            <a:r>
              <a:rPr lang="en-US" dirty="0">
                <a:solidFill>
                  <a:schemeClr val="bg1"/>
                </a:solidFill>
              </a:rPr>
              <a:t>Less 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9455434"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objective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levels of MH disorders decrease.</a:t>
            </a:r>
          </a:p>
          <a:p>
            <a:endParaRPr lang="en-US" sz="2400" dirty="0">
              <a:solidFill>
                <a:schemeClr val="bg1"/>
              </a:solidFill>
            </a:endParaRPr>
          </a:p>
          <a:p>
            <a:r>
              <a:rPr lang="en-US" sz="2400" dirty="0">
                <a:solidFill>
                  <a:schemeClr val="bg1"/>
                </a:solidFill>
              </a:rPr>
              <a:t>- According to formal studies on OCD from 1980, this disorder mostly occurs between 14 and 35 years of age.</a:t>
            </a:r>
          </a:p>
        </p:txBody>
      </p:sp>
    </p:spTree>
    <p:extLst>
      <p:ext uri="{BB962C8B-B14F-4D97-AF65-F5344CB8AC3E}">
        <p14:creationId xmlns:p14="http://schemas.microsoft.com/office/powerpoint/2010/main" val="26391317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80240" y="1225523"/>
            <a:ext cx="10055904" cy="5471111"/>
          </a:xfrm>
        </p:spPr>
      </p:pic>
    </p:spTree>
    <p:extLst>
      <p:ext uri="{BB962C8B-B14F-4D97-AF65-F5344CB8AC3E}">
        <p14:creationId xmlns:p14="http://schemas.microsoft.com/office/powerpoint/2010/main" val="897189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154" b="9428"/>
          <a:stretch/>
        </p:blipFill>
        <p:spPr>
          <a:xfrm>
            <a:off x="133571" y="2507551"/>
            <a:ext cx="5837155" cy="3131768"/>
          </a:xfrm>
        </p:spPr>
      </p:pic>
      <p:pic>
        <p:nvPicPr>
          <p:cNvPr id="12" name="Content Placeholder 11" descr="A screenshot of a computer&#10;&#10;Description automatically generated">
            <a:extLst>
              <a:ext uri="{FF2B5EF4-FFF2-40B4-BE49-F238E27FC236}">
                <a16:creationId xmlns:a16="http://schemas.microsoft.com/office/drawing/2014/main" id="{68E6AD1F-4128-02E7-3AB1-C507253DBFC0}"/>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9356" b="9318"/>
          <a:stretch/>
        </p:blipFill>
        <p:spPr>
          <a:xfrm>
            <a:off x="6126163" y="2467508"/>
            <a:ext cx="5827358" cy="3171811"/>
          </a:xfrm>
        </p:spPr>
      </p:pic>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5858058"/>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dirty="0">
                <a:solidFill>
                  <a:schemeClr val="bg1"/>
                </a:solidFill>
              </a:rPr>
              <a:t>Highest mental illness in listeners of Rock and Pop by frequency, but favorites are Rock, Pop, and Metal</a:t>
            </a:r>
          </a:p>
          <a:p>
            <a:endParaRPr lang="en-US" dirty="0"/>
          </a:p>
        </p:txBody>
      </p:sp>
    </p:spTree>
    <p:extLst>
      <p:ext uri="{BB962C8B-B14F-4D97-AF65-F5344CB8AC3E}">
        <p14:creationId xmlns:p14="http://schemas.microsoft.com/office/powerpoint/2010/main" val="292972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4180</TotalTime>
  <Words>1983</Words>
  <Application>Microsoft Office PowerPoint</Application>
  <PresentationFormat>Widescreen</PresentationFormat>
  <Paragraphs>172</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Century Schoolbook</vt:lpstr>
      <vt:lpstr>Symbol</vt:lpstr>
      <vt:lpstr>Times New Roman</vt:lpstr>
      <vt:lpstr>Wingdings</vt:lpstr>
      <vt:lpstr>Wingdings 2</vt:lpstr>
      <vt:lpstr>View</vt:lpstr>
      <vt:lpstr>Effects of Music on Mental Health   Exploratory Data Analysis</vt:lpstr>
      <vt:lpstr>Introduction</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Music effects based on Hours per day</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Gabriela Zarate</cp:lastModifiedBy>
  <cp:revision>5</cp:revision>
  <dcterms:created xsi:type="dcterms:W3CDTF">2024-06-05T19:03:45Z</dcterms:created>
  <dcterms:modified xsi:type="dcterms:W3CDTF">2024-06-15T15:50:51Z</dcterms:modified>
</cp:coreProperties>
</file>