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22" r:id="rId2"/>
    <p:sldId id="315" r:id="rId3"/>
    <p:sldId id="318" r:id="rId4"/>
    <p:sldId id="319" r:id="rId5"/>
    <p:sldId id="320" r:id="rId6"/>
    <p:sldId id="32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87"/>
  </p:normalViewPr>
  <p:slideViewPr>
    <p:cSldViewPr snapToGrid="0" snapToObjects="1">
      <p:cViewPr>
        <p:scale>
          <a:sx n="85" d="100"/>
          <a:sy n="85" d="100"/>
        </p:scale>
        <p:origin x="351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9CC45-952C-1D44-835D-C6B52D04BD4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1492A8B-7B10-A24F-A04F-0D263C662236}">
      <dgm:prSet phldrT="[Texte]"/>
      <dgm:spPr/>
      <dgm:t>
        <a:bodyPr/>
        <a:lstStyle/>
        <a:p>
          <a:r>
            <a:rPr lang="fr-FR" dirty="0"/>
            <a:t>Initialise radius (</a:t>
          </a:r>
          <a:r>
            <a:rPr lang="fr-FR" dirty="0" err="1"/>
            <a:t>guess</a:t>
          </a:r>
          <a:r>
            <a:rPr lang="fr-FR" dirty="0"/>
            <a:t>)</a:t>
          </a:r>
        </a:p>
      </dgm:t>
    </dgm:pt>
    <dgm:pt modelId="{1443FAFC-0181-B647-8432-CA421E3EEB3B}" type="parTrans" cxnId="{AF89A7BB-E31A-3244-B80B-8AEBEB5BA405}">
      <dgm:prSet/>
      <dgm:spPr/>
      <dgm:t>
        <a:bodyPr/>
        <a:lstStyle/>
        <a:p>
          <a:endParaRPr lang="fr-FR"/>
        </a:p>
      </dgm:t>
    </dgm:pt>
    <dgm:pt modelId="{3495BB08-C7FD-D94C-99CE-1D9E4540ECA6}" type="sibTrans" cxnId="{AF89A7BB-E31A-3244-B80B-8AEBEB5BA405}">
      <dgm:prSet/>
      <dgm:spPr/>
      <dgm:t>
        <a:bodyPr/>
        <a:lstStyle/>
        <a:p>
          <a:endParaRPr lang="fr-FR"/>
        </a:p>
      </dgm:t>
    </dgm:pt>
    <dgm:pt modelId="{86D2D6DA-B062-774B-9932-A6F0C153B711}">
      <dgm:prSet phldrT="[Texte]"/>
      <dgm:spPr/>
      <dgm:t>
        <a:bodyPr/>
        <a:lstStyle/>
        <a:p>
          <a:r>
            <a:rPr lang="fr-FR" dirty="0" err="1"/>
            <a:t>Calculate</a:t>
          </a:r>
          <a:r>
            <a:rPr lang="fr-FR" dirty="0"/>
            <a:t>  </a:t>
          </a:r>
          <a:r>
            <a:rPr lang="fr-FR" dirty="0" err="1"/>
            <a:t>theoretical</a:t>
          </a:r>
          <a:r>
            <a:rPr lang="fr-FR" dirty="0"/>
            <a:t> </a:t>
          </a:r>
          <a:r>
            <a:rPr lang="fr-FR" dirty="0" err="1"/>
            <a:t>temperature</a:t>
          </a:r>
          <a:r>
            <a:rPr lang="fr-FR" dirty="0"/>
            <a:t> profile</a:t>
          </a:r>
        </a:p>
      </dgm:t>
    </dgm:pt>
    <dgm:pt modelId="{53C7742A-DED3-4941-874E-E5E34C81C76E}" type="parTrans" cxnId="{8D85A406-B910-5044-A838-252E517AC367}">
      <dgm:prSet/>
      <dgm:spPr/>
      <dgm:t>
        <a:bodyPr/>
        <a:lstStyle/>
        <a:p>
          <a:endParaRPr lang="fr-FR"/>
        </a:p>
      </dgm:t>
    </dgm:pt>
    <dgm:pt modelId="{737B3AE2-C530-A64D-AF4D-46D048D18A5A}" type="sibTrans" cxnId="{8D85A406-B910-5044-A838-252E517AC367}">
      <dgm:prSet/>
      <dgm:spPr/>
      <dgm:t>
        <a:bodyPr/>
        <a:lstStyle/>
        <a:p>
          <a:endParaRPr lang="fr-FR"/>
        </a:p>
      </dgm:t>
    </dgm:pt>
    <dgm:pt modelId="{620EEFB1-089D-DD41-A656-FE25E09B0B5F}">
      <dgm:prSet phldrT="[Texte]"/>
      <dgm:spPr/>
      <dgm:t>
        <a:bodyPr/>
        <a:lstStyle/>
        <a:p>
          <a:r>
            <a:rPr lang="fr-FR" dirty="0"/>
            <a:t>Use profile to help </a:t>
          </a:r>
          <a:r>
            <a:rPr lang="fr-FR" dirty="0" err="1"/>
            <a:t>exorem</a:t>
          </a:r>
          <a:r>
            <a:rPr lang="fr-FR" dirty="0"/>
            <a:t> converge</a:t>
          </a:r>
        </a:p>
      </dgm:t>
    </dgm:pt>
    <dgm:pt modelId="{D8A64C5F-A6A5-3D43-97CC-18B28BD09A01}" type="parTrans" cxnId="{70FA2C2B-69D5-544B-80DE-4409B7FDAC21}">
      <dgm:prSet/>
      <dgm:spPr/>
      <dgm:t>
        <a:bodyPr/>
        <a:lstStyle/>
        <a:p>
          <a:endParaRPr lang="fr-FR"/>
        </a:p>
      </dgm:t>
    </dgm:pt>
    <dgm:pt modelId="{DEEEF1C0-40C7-5441-8DD9-F60F291D815E}" type="sibTrans" cxnId="{70FA2C2B-69D5-544B-80DE-4409B7FDAC21}">
      <dgm:prSet/>
      <dgm:spPr/>
      <dgm:t>
        <a:bodyPr/>
        <a:lstStyle/>
        <a:p>
          <a:endParaRPr lang="fr-FR"/>
        </a:p>
      </dgm:t>
    </dgm:pt>
    <dgm:pt modelId="{B490D51B-EE93-D746-9C88-612FA3D34F76}">
      <dgm:prSet phldrT="[Texte]"/>
      <dgm:spPr/>
      <dgm:t>
        <a:bodyPr/>
        <a:lstStyle/>
        <a:p>
          <a:r>
            <a:rPr lang="fr-FR" dirty="0"/>
            <a:t>Loop </a:t>
          </a:r>
          <a:r>
            <a:rPr lang="fr-FR" dirty="0" err="1"/>
            <a:t>between</a:t>
          </a:r>
          <a:r>
            <a:rPr lang="fr-FR" dirty="0"/>
            <a:t> </a:t>
          </a:r>
          <a:r>
            <a:rPr lang="fr-FR" dirty="0" err="1"/>
            <a:t>exorem</a:t>
          </a:r>
          <a:r>
            <a:rPr lang="fr-FR" dirty="0"/>
            <a:t> and </a:t>
          </a:r>
          <a:r>
            <a:rPr lang="fr-FR" dirty="0" err="1"/>
            <a:t>exoris</a:t>
          </a:r>
          <a:r>
            <a:rPr lang="fr-FR" dirty="0"/>
            <a:t> </a:t>
          </a:r>
          <a:r>
            <a:rPr lang="fr-FR" dirty="0" err="1"/>
            <a:t>until</a:t>
          </a:r>
          <a:r>
            <a:rPr lang="fr-FR" dirty="0"/>
            <a:t> convergence </a:t>
          </a:r>
        </a:p>
      </dgm:t>
    </dgm:pt>
    <dgm:pt modelId="{4792146B-4E20-5744-B49D-7906B33D6DEC}" type="parTrans" cxnId="{77911F71-3A29-A445-97B2-0D94B01610CD}">
      <dgm:prSet/>
      <dgm:spPr/>
      <dgm:t>
        <a:bodyPr/>
        <a:lstStyle/>
        <a:p>
          <a:endParaRPr lang="fr-FR"/>
        </a:p>
      </dgm:t>
    </dgm:pt>
    <dgm:pt modelId="{01F57ECC-63FE-5C44-BFEE-532C4E4CAE27}" type="sibTrans" cxnId="{77911F71-3A29-A445-97B2-0D94B01610CD}">
      <dgm:prSet/>
      <dgm:spPr/>
      <dgm:t>
        <a:bodyPr/>
        <a:lstStyle/>
        <a:p>
          <a:endParaRPr lang="fr-FR"/>
        </a:p>
      </dgm:t>
    </dgm:pt>
    <dgm:pt modelId="{48C4FBF7-882A-294A-B74C-E1F882B439BF}">
      <dgm:prSet phldrT="[Texte]"/>
      <dgm:spPr/>
      <dgm:t>
        <a:bodyPr/>
        <a:lstStyle/>
        <a:p>
          <a:r>
            <a:rPr lang="fr-FR" dirty="0"/>
            <a:t>Or </a:t>
          </a:r>
          <a:r>
            <a:rPr lang="fr-FR" dirty="0" err="1"/>
            <a:t>Create</a:t>
          </a:r>
          <a:r>
            <a:rPr lang="fr-FR" dirty="0"/>
            <a:t> </a:t>
          </a:r>
          <a:r>
            <a:rPr lang="fr-FR" dirty="0" err="1"/>
            <a:t>grid</a:t>
          </a:r>
          <a:r>
            <a:rPr lang="fr-FR" dirty="0"/>
            <a:t> of </a:t>
          </a:r>
          <a:r>
            <a:rPr lang="fr-FR" dirty="0" err="1"/>
            <a:t>exoris</a:t>
          </a:r>
          <a:r>
            <a:rPr lang="fr-FR" dirty="0"/>
            <a:t> </a:t>
          </a:r>
          <a:r>
            <a:rPr lang="fr-FR" dirty="0" err="1"/>
            <a:t>models</a:t>
          </a:r>
          <a:r>
            <a:rPr lang="fr-FR" dirty="0"/>
            <a:t> and </a:t>
          </a:r>
          <a:r>
            <a:rPr lang="fr-FR" dirty="0" err="1"/>
            <a:t>align</a:t>
          </a:r>
          <a:r>
            <a:rPr lang="fr-FR" dirty="0"/>
            <a:t> </a:t>
          </a:r>
          <a:r>
            <a:rPr lang="fr-FR" dirty="0" err="1"/>
            <a:t>temperature</a:t>
          </a:r>
          <a:endParaRPr lang="fr-FR" dirty="0"/>
        </a:p>
      </dgm:t>
    </dgm:pt>
    <dgm:pt modelId="{A44C0F61-E9B5-C547-BAFC-15CDF844EDE1}" type="parTrans" cxnId="{3E9BE632-B14F-F047-A4C1-BDFA9AEB002B}">
      <dgm:prSet/>
      <dgm:spPr/>
      <dgm:t>
        <a:bodyPr/>
        <a:lstStyle/>
        <a:p>
          <a:endParaRPr lang="fr-FR"/>
        </a:p>
      </dgm:t>
    </dgm:pt>
    <dgm:pt modelId="{BB7E2FB8-C7BB-A14E-95C4-9F2DB391E614}" type="sibTrans" cxnId="{3E9BE632-B14F-F047-A4C1-BDFA9AEB002B}">
      <dgm:prSet/>
      <dgm:spPr/>
      <dgm:t>
        <a:bodyPr/>
        <a:lstStyle/>
        <a:p>
          <a:endParaRPr lang="fr-FR"/>
        </a:p>
      </dgm:t>
    </dgm:pt>
    <dgm:pt modelId="{CF24743A-6CD6-6A4A-9251-7D09B5795CDD}" type="pres">
      <dgm:prSet presAssocID="{7529CC45-952C-1D44-835D-C6B52D04BD4C}" presName="Name0" presStyleCnt="0">
        <dgm:presLayoutVars>
          <dgm:dir/>
          <dgm:resizeHandles val="exact"/>
        </dgm:presLayoutVars>
      </dgm:prSet>
      <dgm:spPr/>
    </dgm:pt>
    <dgm:pt modelId="{433A507F-0D7A-564E-AA0B-BCBB97313F7D}" type="pres">
      <dgm:prSet presAssocID="{51492A8B-7B10-A24F-A04F-0D263C662236}" presName="node" presStyleLbl="node1" presStyleIdx="0" presStyleCnt="4">
        <dgm:presLayoutVars>
          <dgm:bulletEnabled val="1"/>
        </dgm:presLayoutVars>
      </dgm:prSet>
      <dgm:spPr/>
    </dgm:pt>
    <dgm:pt modelId="{BDDFD59D-2168-AE45-8A26-29AAB0D039C9}" type="pres">
      <dgm:prSet presAssocID="{3495BB08-C7FD-D94C-99CE-1D9E4540ECA6}" presName="sibTrans" presStyleLbl="sibTrans2D1" presStyleIdx="0" presStyleCnt="3"/>
      <dgm:spPr/>
    </dgm:pt>
    <dgm:pt modelId="{FF7D5F1A-F186-CC46-BA96-D06C456A8EBE}" type="pres">
      <dgm:prSet presAssocID="{3495BB08-C7FD-D94C-99CE-1D9E4540ECA6}" presName="connectorText" presStyleLbl="sibTrans2D1" presStyleIdx="0" presStyleCnt="3"/>
      <dgm:spPr/>
    </dgm:pt>
    <dgm:pt modelId="{FF18695D-A760-0148-BAE6-D5171B2D379B}" type="pres">
      <dgm:prSet presAssocID="{86D2D6DA-B062-774B-9932-A6F0C153B711}" presName="node" presStyleLbl="node1" presStyleIdx="1" presStyleCnt="4">
        <dgm:presLayoutVars>
          <dgm:bulletEnabled val="1"/>
        </dgm:presLayoutVars>
      </dgm:prSet>
      <dgm:spPr/>
    </dgm:pt>
    <dgm:pt modelId="{D3B40656-AB37-7645-B7A0-5B6B8ADD439D}" type="pres">
      <dgm:prSet presAssocID="{737B3AE2-C530-A64D-AF4D-46D048D18A5A}" presName="sibTrans" presStyleLbl="sibTrans2D1" presStyleIdx="1" presStyleCnt="3"/>
      <dgm:spPr/>
    </dgm:pt>
    <dgm:pt modelId="{F04A103E-AEDD-4B4C-B478-335395A4DC56}" type="pres">
      <dgm:prSet presAssocID="{737B3AE2-C530-A64D-AF4D-46D048D18A5A}" presName="connectorText" presStyleLbl="sibTrans2D1" presStyleIdx="1" presStyleCnt="3"/>
      <dgm:spPr/>
    </dgm:pt>
    <dgm:pt modelId="{1904893B-3D88-C242-BC13-ABEE46798A8B}" type="pres">
      <dgm:prSet presAssocID="{620EEFB1-089D-DD41-A656-FE25E09B0B5F}" presName="node" presStyleLbl="node1" presStyleIdx="2" presStyleCnt="4">
        <dgm:presLayoutVars>
          <dgm:bulletEnabled val="1"/>
        </dgm:presLayoutVars>
      </dgm:prSet>
      <dgm:spPr/>
    </dgm:pt>
    <dgm:pt modelId="{BDB16FD7-1FFD-1840-B24D-FD9074626FE0}" type="pres">
      <dgm:prSet presAssocID="{DEEEF1C0-40C7-5441-8DD9-F60F291D815E}" presName="sibTrans" presStyleLbl="sibTrans2D1" presStyleIdx="2" presStyleCnt="3"/>
      <dgm:spPr/>
    </dgm:pt>
    <dgm:pt modelId="{3CE39841-2B3B-7F42-ADB6-F1C6CA1FBA9E}" type="pres">
      <dgm:prSet presAssocID="{DEEEF1C0-40C7-5441-8DD9-F60F291D815E}" presName="connectorText" presStyleLbl="sibTrans2D1" presStyleIdx="2" presStyleCnt="3"/>
      <dgm:spPr/>
    </dgm:pt>
    <dgm:pt modelId="{6B2D6C95-3123-CD44-A814-53716CB4B3B2}" type="pres">
      <dgm:prSet presAssocID="{B490D51B-EE93-D746-9C88-612FA3D34F76}" presName="node" presStyleLbl="node1" presStyleIdx="3" presStyleCnt="4">
        <dgm:presLayoutVars>
          <dgm:bulletEnabled val="1"/>
        </dgm:presLayoutVars>
      </dgm:prSet>
      <dgm:spPr/>
    </dgm:pt>
  </dgm:ptLst>
  <dgm:cxnLst>
    <dgm:cxn modelId="{8D85A406-B910-5044-A838-252E517AC367}" srcId="{7529CC45-952C-1D44-835D-C6B52D04BD4C}" destId="{86D2D6DA-B062-774B-9932-A6F0C153B711}" srcOrd="1" destOrd="0" parTransId="{53C7742A-DED3-4941-874E-E5E34C81C76E}" sibTransId="{737B3AE2-C530-A64D-AF4D-46D048D18A5A}"/>
    <dgm:cxn modelId="{D511F50D-8074-8646-8241-0CA2608AEB90}" type="presOf" srcId="{737B3AE2-C530-A64D-AF4D-46D048D18A5A}" destId="{F04A103E-AEDD-4B4C-B478-335395A4DC56}" srcOrd="1" destOrd="0" presId="urn:microsoft.com/office/officeart/2005/8/layout/process1"/>
    <dgm:cxn modelId="{614FE324-6711-4145-890E-3F69D58025F1}" type="presOf" srcId="{B490D51B-EE93-D746-9C88-612FA3D34F76}" destId="{6B2D6C95-3123-CD44-A814-53716CB4B3B2}" srcOrd="0" destOrd="0" presId="urn:microsoft.com/office/officeart/2005/8/layout/process1"/>
    <dgm:cxn modelId="{70FA2C2B-69D5-544B-80DE-4409B7FDAC21}" srcId="{7529CC45-952C-1D44-835D-C6B52D04BD4C}" destId="{620EEFB1-089D-DD41-A656-FE25E09B0B5F}" srcOrd="2" destOrd="0" parTransId="{D8A64C5F-A6A5-3D43-97CC-18B28BD09A01}" sibTransId="{DEEEF1C0-40C7-5441-8DD9-F60F291D815E}"/>
    <dgm:cxn modelId="{8283C62F-D326-F84D-B39E-DA34796FCC40}" type="presOf" srcId="{7529CC45-952C-1D44-835D-C6B52D04BD4C}" destId="{CF24743A-6CD6-6A4A-9251-7D09B5795CDD}" srcOrd="0" destOrd="0" presId="urn:microsoft.com/office/officeart/2005/8/layout/process1"/>
    <dgm:cxn modelId="{3E9BE632-B14F-F047-A4C1-BDFA9AEB002B}" srcId="{B490D51B-EE93-D746-9C88-612FA3D34F76}" destId="{48C4FBF7-882A-294A-B74C-E1F882B439BF}" srcOrd="0" destOrd="0" parTransId="{A44C0F61-E9B5-C547-BAFC-15CDF844EDE1}" sibTransId="{BB7E2FB8-C7BB-A14E-95C4-9F2DB391E614}"/>
    <dgm:cxn modelId="{A9065D3B-99BC-474B-9A4D-485DBC4C78FC}" type="presOf" srcId="{48C4FBF7-882A-294A-B74C-E1F882B439BF}" destId="{6B2D6C95-3123-CD44-A814-53716CB4B3B2}" srcOrd="0" destOrd="1" presId="urn:microsoft.com/office/officeart/2005/8/layout/process1"/>
    <dgm:cxn modelId="{35CC826A-5A4E-774C-8346-71BAFFC17004}" type="presOf" srcId="{DEEEF1C0-40C7-5441-8DD9-F60F291D815E}" destId="{BDB16FD7-1FFD-1840-B24D-FD9074626FE0}" srcOrd="0" destOrd="0" presId="urn:microsoft.com/office/officeart/2005/8/layout/process1"/>
    <dgm:cxn modelId="{DFCB896D-4EA7-1F46-8756-E28D480463C7}" type="presOf" srcId="{DEEEF1C0-40C7-5441-8DD9-F60F291D815E}" destId="{3CE39841-2B3B-7F42-ADB6-F1C6CA1FBA9E}" srcOrd="1" destOrd="0" presId="urn:microsoft.com/office/officeart/2005/8/layout/process1"/>
    <dgm:cxn modelId="{77911F71-3A29-A445-97B2-0D94B01610CD}" srcId="{7529CC45-952C-1D44-835D-C6B52D04BD4C}" destId="{B490D51B-EE93-D746-9C88-612FA3D34F76}" srcOrd="3" destOrd="0" parTransId="{4792146B-4E20-5744-B49D-7906B33D6DEC}" sibTransId="{01F57ECC-63FE-5C44-BFEE-532C4E4CAE27}"/>
    <dgm:cxn modelId="{F399B277-C203-AC4F-AB90-B4685583C67C}" type="presOf" srcId="{620EEFB1-089D-DD41-A656-FE25E09B0B5F}" destId="{1904893B-3D88-C242-BC13-ABEE46798A8B}" srcOrd="0" destOrd="0" presId="urn:microsoft.com/office/officeart/2005/8/layout/process1"/>
    <dgm:cxn modelId="{B6D15690-6D1D-604D-A9DC-25592FFBD831}" type="presOf" srcId="{3495BB08-C7FD-D94C-99CE-1D9E4540ECA6}" destId="{FF7D5F1A-F186-CC46-BA96-D06C456A8EBE}" srcOrd="1" destOrd="0" presId="urn:microsoft.com/office/officeart/2005/8/layout/process1"/>
    <dgm:cxn modelId="{F566D0B3-C6FB-1D46-90D0-C67E9627CA14}" type="presOf" srcId="{737B3AE2-C530-A64D-AF4D-46D048D18A5A}" destId="{D3B40656-AB37-7645-B7A0-5B6B8ADD439D}" srcOrd="0" destOrd="0" presId="urn:microsoft.com/office/officeart/2005/8/layout/process1"/>
    <dgm:cxn modelId="{AF89A7BB-E31A-3244-B80B-8AEBEB5BA405}" srcId="{7529CC45-952C-1D44-835D-C6B52D04BD4C}" destId="{51492A8B-7B10-A24F-A04F-0D263C662236}" srcOrd="0" destOrd="0" parTransId="{1443FAFC-0181-B647-8432-CA421E3EEB3B}" sibTransId="{3495BB08-C7FD-D94C-99CE-1D9E4540ECA6}"/>
    <dgm:cxn modelId="{3A6161C1-EF09-6D47-9F33-064EB956F94D}" type="presOf" srcId="{86D2D6DA-B062-774B-9932-A6F0C153B711}" destId="{FF18695D-A760-0148-BAE6-D5171B2D379B}" srcOrd="0" destOrd="0" presId="urn:microsoft.com/office/officeart/2005/8/layout/process1"/>
    <dgm:cxn modelId="{79A84CC4-7510-6B43-B9DE-AAA3C1BD7DB8}" type="presOf" srcId="{3495BB08-C7FD-D94C-99CE-1D9E4540ECA6}" destId="{BDDFD59D-2168-AE45-8A26-29AAB0D039C9}" srcOrd="0" destOrd="0" presId="urn:microsoft.com/office/officeart/2005/8/layout/process1"/>
    <dgm:cxn modelId="{ECC1DEC4-D4C4-E74A-A705-37B8E6A55AF3}" type="presOf" srcId="{51492A8B-7B10-A24F-A04F-0D263C662236}" destId="{433A507F-0D7A-564E-AA0B-BCBB97313F7D}" srcOrd="0" destOrd="0" presId="urn:microsoft.com/office/officeart/2005/8/layout/process1"/>
    <dgm:cxn modelId="{B6C889C1-B581-2A49-ACC6-F801402065EC}" type="presParOf" srcId="{CF24743A-6CD6-6A4A-9251-7D09B5795CDD}" destId="{433A507F-0D7A-564E-AA0B-BCBB97313F7D}" srcOrd="0" destOrd="0" presId="urn:microsoft.com/office/officeart/2005/8/layout/process1"/>
    <dgm:cxn modelId="{887B1055-4D22-7B42-8437-B4E214A6CBE8}" type="presParOf" srcId="{CF24743A-6CD6-6A4A-9251-7D09B5795CDD}" destId="{BDDFD59D-2168-AE45-8A26-29AAB0D039C9}" srcOrd="1" destOrd="0" presId="urn:microsoft.com/office/officeart/2005/8/layout/process1"/>
    <dgm:cxn modelId="{BD72AD1A-C6F8-3941-9310-6BC7BE6EED86}" type="presParOf" srcId="{BDDFD59D-2168-AE45-8A26-29AAB0D039C9}" destId="{FF7D5F1A-F186-CC46-BA96-D06C456A8EBE}" srcOrd="0" destOrd="0" presId="urn:microsoft.com/office/officeart/2005/8/layout/process1"/>
    <dgm:cxn modelId="{6B2B8A91-4770-BE40-8ACE-4BA0704CEFDE}" type="presParOf" srcId="{CF24743A-6CD6-6A4A-9251-7D09B5795CDD}" destId="{FF18695D-A760-0148-BAE6-D5171B2D379B}" srcOrd="2" destOrd="0" presId="urn:microsoft.com/office/officeart/2005/8/layout/process1"/>
    <dgm:cxn modelId="{F7791CB8-717F-0749-B12D-E13D73F555B2}" type="presParOf" srcId="{CF24743A-6CD6-6A4A-9251-7D09B5795CDD}" destId="{D3B40656-AB37-7645-B7A0-5B6B8ADD439D}" srcOrd="3" destOrd="0" presId="urn:microsoft.com/office/officeart/2005/8/layout/process1"/>
    <dgm:cxn modelId="{42F9913A-E16C-474E-8947-37DEBB8DA620}" type="presParOf" srcId="{D3B40656-AB37-7645-B7A0-5B6B8ADD439D}" destId="{F04A103E-AEDD-4B4C-B478-335395A4DC56}" srcOrd="0" destOrd="0" presId="urn:microsoft.com/office/officeart/2005/8/layout/process1"/>
    <dgm:cxn modelId="{C23CF1FF-A6CA-E342-B9A6-292E9C224E2E}" type="presParOf" srcId="{CF24743A-6CD6-6A4A-9251-7D09B5795CDD}" destId="{1904893B-3D88-C242-BC13-ABEE46798A8B}" srcOrd="4" destOrd="0" presId="urn:microsoft.com/office/officeart/2005/8/layout/process1"/>
    <dgm:cxn modelId="{9F2CF506-3D1A-5A40-93E3-66B8889DE156}" type="presParOf" srcId="{CF24743A-6CD6-6A4A-9251-7D09B5795CDD}" destId="{BDB16FD7-1FFD-1840-B24D-FD9074626FE0}" srcOrd="5" destOrd="0" presId="urn:microsoft.com/office/officeart/2005/8/layout/process1"/>
    <dgm:cxn modelId="{E6275A5D-61BC-5543-88B3-6EC1B688644F}" type="presParOf" srcId="{BDB16FD7-1FFD-1840-B24D-FD9074626FE0}" destId="{3CE39841-2B3B-7F42-ADB6-F1C6CA1FBA9E}" srcOrd="0" destOrd="0" presId="urn:microsoft.com/office/officeart/2005/8/layout/process1"/>
    <dgm:cxn modelId="{2E7119EE-FDD3-284A-9C27-051127E40498}" type="presParOf" srcId="{CF24743A-6CD6-6A4A-9251-7D09B5795CDD}" destId="{6B2D6C95-3123-CD44-A814-53716CB4B3B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A507F-0D7A-564E-AA0B-BCBB97313F7D}">
      <dsp:nvSpPr>
        <dsp:cNvPr id="0" name=""/>
        <dsp:cNvSpPr/>
      </dsp:nvSpPr>
      <dsp:spPr>
        <a:xfrm>
          <a:off x="5357" y="2561522"/>
          <a:ext cx="2342554" cy="1734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Initialise radius (</a:t>
          </a:r>
          <a:r>
            <a:rPr lang="fr-FR" sz="1800" kern="1200" dirty="0" err="1"/>
            <a:t>guess</a:t>
          </a:r>
          <a:r>
            <a:rPr lang="fr-FR" sz="1800" kern="1200" dirty="0"/>
            <a:t>)</a:t>
          </a:r>
        </a:p>
      </dsp:txBody>
      <dsp:txXfrm>
        <a:off x="56172" y="2612337"/>
        <a:ext cx="2240924" cy="1633324"/>
      </dsp:txXfrm>
    </dsp:sp>
    <dsp:sp modelId="{BDDFD59D-2168-AE45-8A26-29AAB0D039C9}">
      <dsp:nvSpPr>
        <dsp:cNvPr id="0" name=""/>
        <dsp:cNvSpPr/>
      </dsp:nvSpPr>
      <dsp:spPr>
        <a:xfrm>
          <a:off x="2582167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582167" y="3254713"/>
        <a:ext cx="347635" cy="348571"/>
      </dsp:txXfrm>
    </dsp:sp>
    <dsp:sp modelId="{FF18695D-A760-0148-BAE6-D5171B2D379B}">
      <dsp:nvSpPr>
        <dsp:cNvPr id="0" name=""/>
        <dsp:cNvSpPr/>
      </dsp:nvSpPr>
      <dsp:spPr>
        <a:xfrm>
          <a:off x="3284934" y="2561522"/>
          <a:ext cx="2342554" cy="1734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Calculate</a:t>
          </a:r>
          <a:r>
            <a:rPr lang="fr-FR" sz="1800" kern="1200" dirty="0"/>
            <a:t>  </a:t>
          </a:r>
          <a:r>
            <a:rPr lang="fr-FR" sz="1800" kern="1200" dirty="0" err="1"/>
            <a:t>theoretical</a:t>
          </a:r>
          <a:r>
            <a:rPr lang="fr-FR" sz="1800" kern="1200" dirty="0"/>
            <a:t> </a:t>
          </a:r>
          <a:r>
            <a:rPr lang="fr-FR" sz="1800" kern="1200" dirty="0" err="1"/>
            <a:t>temperature</a:t>
          </a:r>
          <a:r>
            <a:rPr lang="fr-FR" sz="1800" kern="1200" dirty="0"/>
            <a:t> profile</a:t>
          </a:r>
        </a:p>
      </dsp:txBody>
      <dsp:txXfrm>
        <a:off x="3335749" y="2612337"/>
        <a:ext cx="2240924" cy="1633324"/>
      </dsp:txXfrm>
    </dsp:sp>
    <dsp:sp modelId="{D3B40656-AB37-7645-B7A0-5B6B8ADD439D}">
      <dsp:nvSpPr>
        <dsp:cNvPr id="0" name=""/>
        <dsp:cNvSpPr/>
      </dsp:nvSpPr>
      <dsp:spPr>
        <a:xfrm>
          <a:off x="5861744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5861744" y="3254713"/>
        <a:ext cx="347635" cy="348571"/>
      </dsp:txXfrm>
    </dsp:sp>
    <dsp:sp modelId="{1904893B-3D88-C242-BC13-ABEE46798A8B}">
      <dsp:nvSpPr>
        <dsp:cNvPr id="0" name=""/>
        <dsp:cNvSpPr/>
      </dsp:nvSpPr>
      <dsp:spPr>
        <a:xfrm>
          <a:off x="6564510" y="2561522"/>
          <a:ext cx="2342554" cy="1734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Use profile to help </a:t>
          </a:r>
          <a:r>
            <a:rPr lang="fr-FR" sz="1800" kern="1200" dirty="0" err="1"/>
            <a:t>exorem</a:t>
          </a:r>
          <a:r>
            <a:rPr lang="fr-FR" sz="1800" kern="1200" dirty="0"/>
            <a:t> converge</a:t>
          </a:r>
        </a:p>
      </dsp:txBody>
      <dsp:txXfrm>
        <a:off x="6615325" y="2612337"/>
        <a:ext cx="2240924" cy="1633324"/>
      </dsp:txXfrm>
    </dsp:sp>
    <dsp:sp modelId="{BDB16FD7-1FFD-1840-B24D-FD9074626FE0}">
      <dsp:nvSpPr>
        <dsp:cNvPr id="0" name=""/>
        <dsp:cNvSpPr/>
      </dsp:nvSpPr>
      <dsp:spPr>
        <a:xfrm>
          <a:off x="9141321" y="3138522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9141321" y="3254713"/>
        <a:ext cx="347635" cy="348571"/>
      </dsp:txXfrm>
    </dsp:sp>
    <dsp:sp modelId="{6B2D6C95-3123-CD44-A814-53716CB4B3B2}">
      <dsp:nvSpPr>
        <dsp:cNvPr id="0" name=""/>
        <dsp:cNvSpPr/>
      </dsp:nvSpPr>
      <dsp:spPr>
        <a:xfrm>
          <a:off x="9844087" y="2561522"/>
          <a:ext cx="2342554" cy="1734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Loop </a:t>
          </a:r>
          <a:r>
            <a:rPr lang="fr-FR" sz="1800" kern="1200" dirty="0" err="1"/>
            <a:t>between</a:t>
          </a:r>
          <a:r>
            <a:rPr lang="fr-FR" sz="1800" kern="1200" dirty="0"/>
            <a:t> </a:t>
          </a:r>
          <a:r>
            <a:rPr lang="fr-FR" sz="1800" kern="1200" dirty="0" err="1"/>
            <a:t>exorem</a:t>
          </a:r>
          <a:r>
            <a:rPr lang="fr-FR" sz="1800" kern="1200" dirty="0"/>
            <a:t> and </a:t>
          </a:r>
          <a:r>
            <a:rPr lang="fr-FR" sz="1800" kern="1200" dirty="0" err="1"/>
            <a:t>exoris</a:t>
          </a:r>
          <a:r>
            <a:rPr lang="fr-FR" sz="1800" kern="1200" dirty="0"/>
            <a:t> </a:t>
          </a:r>
          <a:r>
            <a:rPr lang="fr-FR" sz="1800" kern="1200" dirty="0" err="1"/>
            <a:t>until</a:t>
          </a:r>
          <a:r>
            <a:rPr lang="fr-FR" sz="1800" kern="1200" dirty="0"/>
            <a:t> convergence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Or </a:t>
          </a:r>
          <a:r>
            <a:rPr lang="fr-FR" sz="1400" kern="1200" dirty="0" err="1"/>
            <a:t>Create</a:t>
          </a:r>
          <a:r>
            <a:rPr lang="fr-FR" sz="1400" kern="1200" dirty="0"/>
            <a:t> </a:t>
          </a:r>
          <a:r>
            <a:rPr lang="fr-FR" sz="1400" kern="1200" dirty="0" err="1"/>
            <a:t>grid</a:t>
          </a:r>
          <a:r>
            <a:rPr lang="fr-FR" sz="1400" kern="1200" dirty="0"/>
            <a:t> of </a:t>
          </a:r>
          <a:r>
            <a:rPr lang="fr-FR" sz="1400" kern="1200" dirty="0" err="1"/>
            <a:t>exoris</a:t>
          </a:r>
          <a:r>
            <a:rPr lang="fr-FR" sz="1400" kern="1200" dirty="0"/>
            <a:t> </a:t>
          </a:r>
          <a:r>
            <a:rPr lang="fr-FR" sz="1400" kern="1200" dirty="0" err="1"/>
            <a:t>models</a:t>
          </a:r>
          <a:r>
            <a:rPr lang="fr-FR" sz="1400" kern="1200" dirty="0"/>
            <a:t> and </a:t>
          </a:r>
          <a:r>
            <a:rPr lang="fr-FR" sz="1400" kern="1200" dirty="0" err="1"/>
            <a:t>align</a:t>
          </a:r>
          <a:r>
            <a:rPr lang="fr-FR" sz="1400" kern="1200" dirty="0"/>
            <a:t> </a:t>
          </a:r>
          <a:r>
            <a:rPr lang="fr-FR" sz="1400" kern="1200" dirty="0" err="1"/>
            <a:t>temperature</a:t>
          </a:r>
          <a:endParaRPr lang="fr-FR" sz="1400" kern="1200" dirty="0"/>
        </a:p>
      </dsp:txBody>
      <dsp:txXfrm>
        <a:off x="9894902" y="2612337"/>
        <a:ext cx="2240924" cy="1633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2E8B-96C5-D642-A3AC-A63ABE8D2E9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7FCC3-4E9B-C044-83C6-4261A26282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42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C9329-F8FF-C24C-9AC8-57ED4B187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9DE74A-2153-4049-9B9B-199C0FC4B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F7698E-2D70-754E-B2EB-4B17F0DA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E9151D-F02C-5C42-925F-24689957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5F202-83E5-6348-853F-0A55B0B4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7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BF639-CDA6-2944-8B2D-C2FFDD1F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61DD45-C67F-4349-8F7D-FD8010B6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D3FE56-6079-6841-97B4-0500928A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EFFFF-B79C-9741-AF32-BB5707A3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E0AAE-5F90-AD43-A989-3D87B972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76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ADBBAA-930E-524E-85B3-EB580B057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323D13-9933-C247-B47F-B4F5140B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6E803C-E412-8742-8590-154F56EA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FAA26-5D3C-4B42-BD48-F464AD04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4F724-5AC2-484C-839E-8F84C146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59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rot="5400000" flipH="1">
            <a:off x="-2739668" y="-3593672"/>
            <a:ext cx="8120475" cy="8974008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11773917" y="6188151"/>
            <a:ext cx="541636" cy="517661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11489013" y="5338912"/>
            <a:ext cx="204723" cy="19012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11950513" y="4199966"/>
            <a:ext cx="384864" cy="357413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318906" y="1211532"/>
            <a:ext cx="413196" cy="383725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70980" y="2002612"/>
            <a:ext cx="204723" cy="19012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8" name="Google Shape;718;p15"/>
          <p:cNvSpPr txBox="1">
            <a:spLocks noGrp="1"/>
          </p:cNvSpPr>
          <p:nvPr>
            <p:ph type="subTitle" idx="1"/>
          </p:nvPr>
        </p:nvSpPr>
        <p:spPr>
          <a:xfrm>
            <a:off x="960000" y="2500867"/>
            <a:ext cx="7958800" cy="363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6096000" y="575133"/>
            <a:ext cx="5136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 rot="-895738">
            <a:off x="954458" y="-422922"/>
            <a:ext cx="1354876" cy="1349943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309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2D3EA-F62A-264F-8BCA-3D3586AA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CEB6B-172B-8F4F-BC53-CF8CD771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3355C-93AC-A74E-AC1E-3BDB0CA0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743E8-1988-D24C-A53D-D980D8E4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70E45B-D8D2-A14B-9725-898FD96C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5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7D2A7-BF6A-1F41-8D7D-3A37277C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EAA870-D13B-1644-A667-91FA9D34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222E7-36D6-8349-B9CE-400F7C45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1DFEE1-2404-4448-9694-CEB5AD7E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A23B2C-64D2-6A4C-A2F1-DAFADBC2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99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10666-E3AD-F047-8107-6DED8F92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C071E-F104-F048-A91C-3D9C78D6E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FF3B0E-8E21-C541-9E18-88810BCA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FC7E79-3777-BE42-B66C-2D053B16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A76EB4-1F97-5943-A993-3778BF80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15D1C4-DCEA-234E-9A82-68567833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3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D94B5-19AA-B449-A3D5-A0E89377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6F22BF-84B0-A44F-8713-2615CB56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260AC4-1512-3C41-A633-14DABD291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EB19E0-520B-2A4B-860A-1C933138E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5E1A96-4CCC-4749-B4B3-4075A8652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B7F526-5BD4-2D4D-85B7-FD248F47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205FE6-F34E-A54C-87B9-2F2E2D9A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592056-F379-D44B-B9EC-127B618F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60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C03A2-883D-D14E-AC5F-B7FE237C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FA0D15-695B-4A4D-9557-9401C489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90E1D1-581A-0F46-83B3-9DD1647A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47A532-C64A-D549-96B2-8FA588B3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25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98C03-3420-4042-88E0-F5F0BF9F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48154C-A06A-684A-B94A-67395288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7F1716-CB1D-E942-B734-FCA530B0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79580-C7D9-5F40-B67C-FAEBD1E8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77AB9-07BE-E343-AA7B-D5051D37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18D049-FD75-3840-BCCD-F03059B29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05C9CA-4EE2-7D4D-B8BE-25C190C6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903BCD-918D-BF40-AEE4-C9BA1164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6D90BA-D1CF-2142-9DE8-2405CC83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76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D5F7D-1634-764E-B622-7CEE0CA2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194B9E-1E95-C640-8BEC-2E599A9E1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7562DD-E65E-9140-9FAF-49428B688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869C0D-41BD-A942-BDD5-52FCD8A4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54F9C0-609E-8F47-976F-6CEDBDCB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42BF94-E4A0-1544-9240-2C4E00BF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86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4594D4-731F-4343-BDC8-D1BF50A7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CAB0C0-00E0-F147-B79D-03632948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F82512-70E2-4341-9C26-41D97B9D8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FB6B-0679-2C4A-9577-6FB1CC3A37D3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CC6EE-7FE8-3E49-B5A4-A8D28E3D5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2396C4-80E9-C044-8744-58C6C0D76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91BF-468F-EE40-A2E5-286BCB9D6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35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3">
            <a:extLst>
              <a:ext uri="{FF2B5EF4-FFF2-40B4-BE49-F238E27FC236}">
                <a16:creationId xmlns:a16="http://schemas.microsoft.com/office/drawing/2014/main" id="{171790B3-A639-D740-A817-C220CCFA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0" y="3110800"/>
            <a:ext cx="5136000" cy="636400"/>
          </a:xfrm>
        </p:spPr>
        <p:txBody>
          <a:bodyPr/>
          <a:lstStyle/>
          <a:p>
            <a:pPr algn="ctr"/>
            <a:r>
              <a:rPr lang="en-GB" dirty="0"/>
              <a:t>Exoplanet meeting 05/11/21 – E01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13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3">
            <a:extLst>
              <a:ext uri="{FF2B5EF4-FFF2-40B4-BE49-F238E27FC236}">
                <a16:creationId xmlns:a16="http://schemas.microsoft.com/office/drawing/2014/main" id="{171790B3-A639-D740-A817-C220CCFA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75133"/>
            <a:ext cx="5136000" cy="636400"/>
          </a:xfrm>
        </p:spPr>
        <p:txBody>
          <a:bodyPr/>
          <a:lstStyle/>
          <a:p>
            <a:r>
              <a:rPr lang="en-GB" dirty="0" err="1"/>
              <a:t>Exoris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55C490-6782-9542-A343-2BC51E78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58" y="1481247"/>
            <a:ext cx="6711885" cy="4799263"/>
          </a:xfrm>
          <a:prstGeom prst="rect">
            <a:avLst/>
          </a:prstGeom>
        </p:spPr>
      </p:pic>
      <p:sp>
        <p:nvSpPr>
          <p:cNvPr id="9" name="Titre 13">
            <a:extLst>
              <a:ext uri="{FF2B5EF4-FFF2-40B4-BE49-F238E27FC236}">
                <a16:creationId xmlns:a16="http://schemas.microsoft.com/office/drawing/2014/main" id="{6AFE5C99-F4D7-2746-B0F6-76C174EA9FB7}"/>
              </a:ext>
            </a:extLst>
          </p:cNvPr>
          <p:cNvSpPr txBox="1">
            <a:spLocks/>
          </p:cNvSpPr>
          <p:nvPr/>
        </p:nvSpPr>
        <p:spPr>
          <a:xfrm>
            <a:off x="2740058" y="354793"/>
            <a:ext cx="6711885" cy="225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/>
              <a:t>Radius Density graph produced using </a:t>
            </a:r>
            <a:r>
              <a:rPr lang="en-GB" sz="2400" dirty="0" err="1"/>
              <a:t>Exoris</a:t>
            </a:r>
            <a:r>
              <a:rPr lang="en-GB" sz="2400" dirty="0"/>
              <a:t> with S. </a:t>
            </a:r>
            <a:r>
              <a:rPr lang="en-GB" sz="2400" dirty="0" err="1"/>
              <a:t>Mazevet’s</a:t>
            </a:r>
            <a:r>
              <a:rPr lang="en-GB" sz="2400" dirty="0"/>
              <a:t> help, exploring grid searches using custom external Fortran code </a:t>
            </a:r>
          </a:p>
        </p:txBody>
      </p:sp>
    </p:spTree>
    <p:extLst>
      <p:ext uri="{BB962C8B-B14F-4D97-AF65-F5344CB8AC3E}">
        <p14:creationId xmlns:p14="http://schemas.microsoft.com/office/powerpoint/2010/main" val="88934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ous-titre 1">
                <a:extLst>
                  <a:ext uri="{FF2B5EF4-FFF2-40B4-BE49-F238E27FC236}">
                    <a16:creationId xmlns:a16="http://schemas.microsoft.com/office/drawing/2014/main" id="{DF710896-FB40-4A40-8FB3-D60738D5597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08024" y="1758544"/>
                <a:ext cx="10175952" cy="4788273"/>
              </a:xfrm>
            </p:spPr>
            <p:txBody>
              <a:bodyPr/>
              <a:lstStyle/>
              <a:p>
                <a:pPr marL="16932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>
                          <a:latin typeface="Cambria Math" panose="02040503050406030204" pitchFamily="18" charset="0"/>
                        </a:rPr>
                        <m:t>𝐸𝑥𝑜𝑟𝑖𝑠</m:t>
                      </m:r>
                      <m:d>
                        <m:d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𝑏𝑎𝑟</m:t>
                              </m:r>
                            </m:e>
                          </m:d>
                        </m:e>
                      </m:d>
                      <m:r>
                        <a:rPr lang="fr-FR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 marL="16932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>
                          <a:latin typeface="Cambria Math" panose="02040503050406030204" pitchFamily="18" charset="0"/>
                        </a:rPr>
                        <m:t>𝐸𝑥𝑜𝑟𝑒𝑚</m:t>
                      </m:r>
                      <m:d>
                        <m:d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fr-FR" sz="2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sz="24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𝑏𝑎𝑟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 marL="169329" indent="0">
                  <a:buNone/>
                </a:pPr>
                <a:endParaRPr lang="fr-FR" sz="2400" i="1" dirty="0">
                  <a:latin typeface="Cambria Math" panose="02040503050406030204" pitchFamily="18" charset="0"/>
                </a:endParaRPr>
              </a:p>
              <a:p>
                <a:pPr marL="169329" indent="0">
                  <a:buNone/>
                </a:pPr>
                <a:r>
                  <a:rPr lang="fr-FR" sz="2400" dirty="0" err="1">
                    <a:latin typeface="Cambria Math" panose="02040503050406030204" pitchFamily="18" charset="0"/>
                  </a:rPr>
                  <a:t>We</a:t>
                </a:r>
                <a:r>
                  <a:rPr lang="fr-FR" sz="2400" dirty="0">
                    <a:latin typeface="Cambria Math" panose="02040503050406030204" pitchFamily="18" charset="0"/>
                  </a:rPr>
                  <a:t> propose for a </a:t>
                </a:r>
                <a:r>
                  <a:rPr lang="fr-FR" sz="2400" dirty="0" err="1">
                    <a:latin typeface="Cambria Math" panose="02040503050406030204" pitchFamily="18" charset="0"/>
                  </a:rPr>
                  <a:t>given</a:t>
                </a:r>
                <a:r>
                  <a:rPr lang="fr-FR" sz="2400" dirty="0">
                    <a:latin typeface="Cambria Math" panose="02040503050406030204" pitchFamily="18" charset="0"/>
                  </a:rPr>
                  <a:t> mass (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400" dirty="0">
                    <a:latin typeface="Cambria Math" panose="02040503050406030204" pitchFamily="18" charset="0"/>
                  </a:rPr>
                  <a:t>) and </a:t>
                </a:r>
                <a:r>
                  <a:rPr lang="fr-FR" sz="2400" dirty="0" err="1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internal</a:t>
                </a:r>
                <a:r>
                  <a:rPr lang="fr-FR" sz="240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 </a:t>
                </a:r>
                <a:r>
                  <a:rPr lang="fr-FR" sz="2400" dirty="0" err="1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temperature</a:t>
                </a:r>
                <a:r>
                  <a:rPr lang="fr-FR" sz="240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400" i="1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fr-FR" sz="2400" i="1">
                        <a:highlight>
                          <a:srgbClr val="FF00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 </a:t>
                </a:r>
                <a:r>
                  <a:rPr lang="fr-FR" sz="2400" dirty="0">
                    <a:latin typeface="Cambria Math" panose="02040503050406030204" pitchFamily="18" charset="0"/>
                  </a:rPr>
                  <a:t>to </a:t>
                </a:r>
                <a:r>
                  <a:rPr lang="fr-FR" sz="2400" dirty="0" err="1">
                    <a:latin typeface="Cambria Math" panose="02040503050406030204" pitchFamily="18" charset="0"/>
                  </a:rPr>
                  <a:t>find</a:t>
                </a:r>
                <a:r>
                  <a:rPr lang="fr-FR" sz="2400" dirty="0">
                    <a:latin typeface="Cambria Math" panose="02040503050406030204" pitchFamily="18" charset="0"/>
                  </a:rPr>
                  <a:t> an </a:t>
                </a:r>
                <a:r>
                  <a:rPr lang="fr-FR" sz="2400" dirty="0" err="1">
                    <a:latin typeface="Cambria Math" panose="02040503050406030204" pitchFamily="18" charset="0"/>
                  </a:rPr>
                  <a:t>equilibrium</a:t>
                </a:r>
                <a:r>
                  <a:rPr lang="fr-FR" sz="2400" dirty="0">
                    <a:latin typeface="Cambria Math" panose="02040503050406030204" pitchFamily="18" charset="0"/>
                  </a:rPr>
                  <a:t> radius </a:t>
                </a:r>
                <a:r>
                  <a:rPr lang="fr-FR" sz="2400" dirty="0" err="1">
                    <a:latin typeface="Cambria Math" panose="02040503050406030204" pitchFamily="18" charset="0"/>
                  </a:rPr>
                  <a:t>with</a:t>
                </a:r>
                <a:r>
                  <a:rPr lang="fr-FR" sz="2400" dirty="0">
                    <a:latin typeface="Cambria Math" panose="02040503050406030204" pitchFamily="18" charset="0"/>
                  </a:rPr>
                  <a:t> an </a:t>
                </a:r>
                <a:r>
                  <a:rPr lang="fr-FR" sz="2400" dirty="0" err="1">
                    <a:latin typeface="Cambria Math" panose="02040503050406030204" pitchFamily="18" charset="0"/>
                  </a:rPr>
                  <a:t>interative</a:t>
                </a:r>
                <a:r>
                  <a:rPr lang="fr-FR" sz="2400" dirty="0">
                    <a:latin typeface="Cambria Math" panose="02040503050406030204" pitchFamily="18" charset="0"/>
                  </a:rPr>
                  <a:t> </a:t>
                </a:r>
                <a:r>
                  <a:rPr lang="fr-FR" sz="2400" dirty="0" err="1">
                    <a:latin typeface="Cambria Math" panose="02040503050406030204" pitchFamily="18" charset="0"/>
                  </a:rPr>
                  <a:t>methode</a:t>
                </a:r>
                <a:r>
                  <a:rPr lang="fr-F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169329" indent="0">
                  <a:buNone/>
                </a:pPr>
                <a:endParaRPr lang="fr-FR" sz="2400" dirty="0">
                  <a:latin typeface="Cambria Math" panose="02040503050406030204" pitchFamily="18" charset="0"/>
                </a:endParaRPr>
              </a:p>
              <a:p>
                <a:r>
                  <a:rPr lang="fr-FR" sz="2400" dirty="0">
                    <a:latin typeface="Cambria Math" panose="02040503050406030204" pitchFamily="18" charset="0"/>
                  </a:rPr>
                  <a:t>Initial </a:t>
                </a:r>
                <a:r>
                  <a:rPr lang="fr-FR" sz="2400" dirty="0" err="1">
                    <a:latin typeface="Cambria Math" panose="02040503050406030204" pitchFamily="18" charset="0"/>
                  </a:rPr>
                  <a:t>guess</a:t>
                </a:r>
                <a:r>
                  <a:rPr lang="fr-FR" sz="2400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eq</m:t>
                        </m:r>
                      </m:sub>
                    </m:sSub>
                  </m:oMath>
                </a14:m>
                <a:r>
                  <a:rPr lang="fr-FR" sz="2400" dirty="0">
                    <a:latin typeface="Cambria Math" panose="02040503050406030204" pitchFamily="18" charset="0"/>
                  </a:rPr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fr-FR" sz="240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fr-FR" sz="2400" dirty="0">
                    <a:latin typeface="Cambria Math" panose="02040503050406030204" pitchFamily="18" charset="0"/>
                  </a:rPr>
                  <a:t>DO UNTIL CONVERGENCE:</a:t>
                </a:r>
              </a:p>
              <a:p>
                <a:pPr marL="169329" indent="0">
                  <a:buNone/>
                </a:pPr>
                <a:r>
                  <a:rPr lang="fr-FR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𝑟𝑒𝑚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 dirty="0">
                        <a:latin typeface="Cambria Math" panose="02040503050406030204" pitchFamily="18" charset="0"/>
                      </a:rPr>
                      <m:t>𝐸𝑥𝑜𝑟𝑒𝑚</m:t>
                    </m:r>
                    <m:d>
                      <m:d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169329" indent="0">
                  <a:buNone/>
                </a:pPr>
                <a:r>
                  <a:rPr lang="fr-FR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eq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2400" i="1" dirty="0">
                        <a:latin typeface="Cambria Math" panose="02040503050406030204" pitchFamily="18" charset="0"/>
                      </a:rPr>
                      <m:t>𝐸𝑥𝑜𝑟𝑖𝑠</m:t>
                    </m:r>
                    <m:d>
                      <m:d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,,</m:t>
                        </m:r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𝑏𝑎𝑟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169329" indent="0">
                  <a:buNone/>
                </a:pPr>
                <a:endParaRPr lang="fr-FR" sz="2667" dirty="0">
                  <a:latin typeface="Cambria Math" panose="02040503050406030204" pitchFamily="18" charset="0"/>
                </a:endParaRPr>
              </a:p>
              <a:p>
                <a:pPr marL="169329" indent="0">
                  <a:buNone/>
                </a:pPr>
                <a:r>
                  <a:rPr lang="fr-FR" dirty="0">
                    <a:latin typeface="Cambria Math" panose="02040503050406030204" pitchFamily="18" charset="0"/>
                  </a:rPr>
                  <a:t>If </a:t>
                </a:r>
                <a:r>
                  <a:rPr lang="fr-FR" dirty="0" err="1">
                    <a:latin typeface="Cambria Math" panose="02040503050406030204" pitchFamily="18" charset="0"/>
                  </a:rPr>
                  <a:t>we</a:t>
                </a:r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  <a:r>
                  <a:rPr lang="fr-FR" dirty="0" err="1">
                    <a:latin typeface="Cambria Math" panose="02040503050406030204" pitchFamily="18" charset="0"/>
                  </a:rPr>
                  <a:t>iterate</a:t>
                </a:r>
                <a:r>
                  <a:rPr lang="fr-FR" dirty="0">
                    <a:latin typeface="Cambria Math" panose="02040503050406030204" pitchFamily="18" charset="0"/>
                  </a:rPr>
                  <a:t> over an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  <a:r>
                  <a:rPr lang="fr-FR" dirty="0" err="1">
                    <a:latin typeface="Cambria Math" panose="02040503050406030204" pitchFamily="18" charset="0"/>
                  </a:rPr>
                  <a:t>space</a:t>
                </a:r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  <a:r>
                  <a:rPr lang="fr-FR" dirty="0" err="1">
                    <a:latin typeface="Cambria Math" panose="02040503050406030204" pitchFamily="18" charset="0"/>
                  </a:rPr>
                  <a:t>than</a:t>
                </a:r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  <a:r>
                  <a:rPr lang="fr-FR" dirty="0" err="1">
                    <a:latin typeface="Cambria Math" panose="02040503050406030204" pitchFamily="18" charset="0"/>
                  </a:rPr>
                  <a:t>we</a:t>
                </a:r>
                <a:r>
                  <a:rPr lang="fr-FR" dirty="0">
                    <a:latin typeface="Cambria Math" panose="02040503050406030204" pitchFamily="18" charset="0"/>
                  </a:rPr>
                  <a:t> have :</a:t>
                </a:r>
              </a:p>
              <a:p>
                <a:pPr marL="16932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  <a:p>
                <a:pPr marL="169329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169329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2" name="Sous-titre 1">
                <a:extLst>
                  <a:ext uri="{FF2B5EF4-FFF2-40B4-BE49-F238E27FC236}">
                    <a16:creationId xmlns:a16="http://schemas.microsoft.com/office/drawing/2014/main" id="{DF710896-FB40-4A40-8FB3-D60738D55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08024" y="1758544"/>
                <a:ext cx="10175952" cy="4788273"/>
              </a:xfrm>
              <a:blipFill>
                <a:blip r:embed="rId2"/>
                <a:stretch>
                  <a:fillRect l="-1122" t="-129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C76948D6-E606-4A44-8EB3-4CBA71BC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Exoris</a:t>
            </a:r>
            <a:r>
              <a:rPr lang="fr-FR" dirty="0"/>
              <a:t>/</a:t>
            </a:r>
            <a:r>
              <a:rPr lang="fr-FR" dirty="0" err="1"/>
              <a:t>Exorem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47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B404ECB-FC84-F548-B017-78A0EA50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Prelimanary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920A9F-859F-AC4C-9204-EAB55EF1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890931"/>
            <a:ext cx="5566615" cy="39675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CFCC08-DB2A-5942-A93B-6F3A45737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6" y="1890931"/>
            <a:ext cx="5578637" cy="3967565"/>
          </a:xfrm>
          <a:prstGeom prst="rect">
            <a:avLst/>
          </a:prstGeom>
        </p:spPr>
      </p:pic>
      <p:sp>
        <p:nvSpPr>
          <p:cNvPr id="6" name="Sous-titre 1">
            <a:extLst>
              <a:ext uri="{FF2B5EF4-FFF2-40B4-BE49-F238E27FC236}">
                <a16:creationId xmlns:a16="http://schemas.microsoft.com/office/drawing/2014/main" id="{42978246-6FCD-DA41-9D0A-0A654F4B8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84" y="4464267"/>
            <a:ext cx="7958800" cy="3637200"/>
          </a:xfrm>
        </p:spPr>
        <p:txBody>
          <a:bodyPr/>
          <a:lstStyle/>
          <a:p>
            <a:r>
              <a:rPr lang="fr-FR" dirty="0"/>
              <a:t>Problème de convergence </a:t>
            </a:r>
            <a:r>
              <a:rPr lang="fr-FR" dirty="0" err="1"/>
              <a:t>Exorem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03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41061AD-862F-6144-9C06-68C7FB1E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Eddington relation – Theoretical profiles </a:t>
            </a:r>
            <a:br>
              <a:rPr lang="en-GB" dirty="0"/>
            </a:b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473294-FD86-E74E-8B87-954BBE31C0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692901" cy="21135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6985F7E-8277-8445-854C-10B4E39C69E6}"/>
              </a:ext>
            </a:extLst>
          </p:cNvPr>
          <p:cNvSpPr txBox="1"/>
          <p:nvPr/>
        </p:nvSpPr>
        <p:spPr>
          <a:xfrm>
            <a:off x="620947" y="1837589"/>
            <a:ext cx="8867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T. Guillot (2010) – For grey atmospheres (constant absorption at all frequencies)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262178-C87B-B64D-9B8F-43EAF96B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278" y="2509358"/>
            <a:ext cx="66929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1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88B986-499B-8142-9DD2-AAAEAFEE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Flow chart of </a:t>
            </a:r>
            <a:r>
              <a:rPr lang="fr-FR" dirty="0" err="1"/>
              <a:t>process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57BEC73-0171-9147-975A-3A058CB78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16456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lèche courbée vers le haut 8">
            <a:extLst>
              <a:ext uri="{FF2B5EF4-FFF2-40B4-BE49-F238E27FC236}">
                <a16:creationId xmlns:a16="http://schemas.microsoft.com/office/drawing/2014/main" id="{7443AB70-CC8C-484C-8106-A0CB8D9BDA2A}"/>
              </a:ext>
            </a:extLst>
          </p:cNvPr>
          <p:cNvSpPr/>
          <p:nvPr/>
        </p:nvSpPr>
        <p:spPr>
          <a:xfrm>
            <a:off x="4512039" y="4542020"/>
            <a:ext cx="6205928" cy="11392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2BAB3C9-B407-D14C-9E89-E8B9B60C0E59}"/>
              </a:ext>
            </a:extLst>
          </p:cNvPr>
          <p:cNvSpPr txBox="1"/>
          <p:nvPr/>
        </p:nvSpPr>
        <p:spPr>
          <a:xfrm>
            <a:off x="5351488" y="5753553"/>
            <a:ext cx="4527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Theoretical</a:t>
            </a:r>
            <a:r>
              <a:rPr lang="fr-FR" sz="2000" dirty="0"/>
              <a:t> profile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</a:t>
            </a:r>
            <a:r>
              <a:rPr lang="fr-FR" sz="2000" dirty="0" err="1"/>
              <a:t>directly</a:t>
            </a:r>
            <a:r>
              <a:rPr lang="fr-FR" sz="2000" dirty="0"/>
              <a:t> for </a:t>
            </a:r>
            <a:r>
              <a:rPr lang="fr-FR" sz="2000" dirty="0" err="1"/>
              <a:t>exoris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51207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183</Words>
  <Application>Microsoft Macintosh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Cuprum</vt:lpstr>
      <vt:lpstr>Thème Office</vt:lpstr>
      <vt:lpstr>Exoplanet meeting 05/11/21 – E01</vt:lpstr>
      <vt:lpstr>Exoris</vt:lpstr>
      <vt:lpstr>Exoris/Exorem</vt:lpstr>
      <vt:lpstr>Prelimanary results</vt:lpstr>
      <vt:lpstr>Eddington relation – Theoretical profiles  </vt:lpstr>
      <vt:lpstr>Flow chart of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meeting 05/11/21 – E01</dc:title>
  <dc:creator>Christian Wilkinson</dc:creator>
  <cp:lastModifiedBy>Christian Wilkinson</cp:lastModifiedBy>
  <cp:revision>1</cp:revision>
  <dcterms:created xsi:type="dcterms:W3CDTF">2021-11-05T10:14:13Z</dcterms:created>
  <dcterms:modified xsi:type="dcterms:W3CDTF">2021-11-05T12:46:40Z</dcterms:modified>
</cp:coreProperties>
</file>