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10712a63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10712a63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10712a63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10712a63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10712a6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10712a6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10712a63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0712a63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0ee0873e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0ee0873e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10712a63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10712a63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10712a63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0712a63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0712a63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0712a63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10712a63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10712a63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0ee087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0ee087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10712a6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10712a6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0ee0873e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0ee0873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0ee0873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0ee0873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0ee0873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0ee0873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0ee0873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ee0873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ee0873e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ee0873e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0ee0873e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0ee0873e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0ee0873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0ee0873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705fbbeb7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705fbbeb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705fbbeb7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705fbbeb7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705fbbeb7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705fbbeb7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10712a63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10712a63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705fbbeb7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705fbbeb7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10712a6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10712a6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10712a63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10712a63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10712a6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10712a6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10712a63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10712a63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10712a63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10712a63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10712a63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10712a63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drive.google.com/file/d/1hGk9HNROOCuJzVFbDM5qcjyGDEvnXLxn/view" TargetMode="External"/><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drive.google.com/file/d/1-5zXEF4MlWn8Sy4btyUiEgUgKAQ6NQV5/view" TargetMode="Externa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435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Event Based Video Analytics</a:t>
            </a:r>
            <a:endParaRPr/>
          </a:p>
        </p:txBody>
      </p:sp>
      <p:sp>
        <p:nvSpPr>
          <p:cNvPr id="55" name="Google Shape;55;p13"/>
          <p:cNvSpPr txBox="1"/>
          <p:nvPr>
            <p:ph idx="1" type="subTitle"/>
          </p:nvPr>
        </p:nvSpPr>
        <p:spPr>
          <a:xfrm>
            <a:off x="4080950" y="4004700"/>
            <a:ext cx="5063100" cy="11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Guided by : Vishal U Parikh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52400" y="501388"/>
            <a:ext cx="8839200" cy="4140716"/>
          </a:xfrm>
          <a:prstGeom prst="rect">
            <a:avLst/>
          </a:prstGeom>
          <a:noFill/>
          <a:ln>
            <a:noFill/>
          </a:ln>
        </p:spPr>
      </p:pic>
      <p:sp>
        <p:nvSpPr>
          <p:cNvPr id="113" name="Google Shape;113;p22"/>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52400" y="637800"/>
            <a:ext cx="8839199" cy="4020293"/>
          </a:xfrm>
          <a:prstGeom prst="rect">
            <a:avLst/>
          </a:prstGeom>
          <a:noFill/>
          <a:ln>
            <a:noFill/>
          </a:ln>
        </p:spPr>
      </p:pic>
      <p:sp>
        <p:nvSpPr>
          <p:cNvPr id="119" name="Google Shape;119;p23"/>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152400" y="152400"/>
            <a:ext cx="8839200" cy="4789758"/>
          </a:xfrm>
          <a:prstGeom prst="rect">
            <a:avLst/>
          </a:prstGeom>
          <a:noFill/>
          <a:ln>
            <a:noFill/>
          </a:ln>
        </p:spPr>
      </p:pic>
      <p:sp>
        <p:nvSpPr>
          <p:cNvPr id="125" name="Google Shape;125;p24"/>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06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Softmax</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softmax function calculates the probability of each class which when added gives 1. </a:t>
            </a:r>
            <a:endParaRPr>
              <a:solidFill>
                <a:srgbClr val="000000"/>
              </a:solidFill>
            </a:endParaRPr>
          </a:p>
          <a:p>
            <a:pPr indent="0" lvl="0" marL="0" rtl="0" algn="l">
              <a:spcBef>
                <a:spcPts val="1600"/>
              </a:spcBef>
              <a:spcAft>
                <a:spcPts val="0"/>
              </a:spcAft>
              <a:buNone/>
            </a:pPr>
            <a:r>
              <a:rPr lang="en">
                <a:solidFill>
                  <a:srgbClr val="000000"/>
                </a:solidFill>
              </a:rPr>
              <a:t>Formulae :</a:t>
            </a:r>
            <a:endParaRPr>
              <a:solidFill>
                <a:srgbClr val="000000"/>
              </a:solidFill>
            </a:endParaRPr>
          </a:p>
          <a:p>
            <a:pPr indent="0" lvl="0" marL="0" rtl="0" algn="l">
              <a:spcBef>
                <a:spcPts val="1600"/>
              </a:spcBef>
              <a:spcAft>
                <a:spcPts val="1600"/>
              </a:spcAft>
              <a:buNone/>
            </a:pPr>
            <a:r>
              <a:rPr lang="en"/>
              <a:t>	</a:t>
            </a:r>
            <a:endParaRPr/>
          </a:p>
        </p:txBody>
      </p:sp>
      <p:pic>
        <p:nvPicPr>
          <p:cNvPr id="132" name="Google Shape;132;p25"/>
          <p:cNvPicPr preferRelativeResize="0"/>
          <p:nvPr/>
        </p:nvPicPr>
        <p:blipFill>
          <a:blip r:embed="rId3">
            <a:alphaModFix/>
          </a:blip>
          <a:stretch>
            <a:fillRect/>
          </a:stretch>
        </p:blipFill>
        <p:spPr>
          <a:xfrm>
            <a:off x="2451100" y="1966198"/>
            <a:ext cx="4914901" cy="2066500"/>
          </a:xfrm>
          <a:prstGeom prst="rect">
            <a:avLst/>
          </a:prstGeom>
          <a:noFill/>
          <a:ln>
            <a:noFill/>
          </a:ln>
        </p:spPr>
      </p:pic>
      <p:sp>
        <p:nvSpPr>
          <p:cNvPr id="133" name="Google Shape;133;p25"/>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Towards datascience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Logistic function gives the probability of the particular class whether the object of that class is present or not. Using Logistic, the addition of the probabilities of all the classes does not add up to 1, because it calculates the probability of individual class.</a:t>
            </a:r>
            <a:endParaRPr>
              <a:solidFill>
                <a:srgbClr val="000000"/>
              </a:solidFill>
            </a:endParaRPr>
          </a:p>
          <a:p>
            <a:pPr indent="0" lvl="0" marL="0" rtl="0" algn="l">
              <a:spcBef>
                <a:spcPts val="1600"/>
              </a:spcBef>
              <a:spcAft>
                <a:spcPts val="1600"/>
              </a:spcAft>
              <a:buNone/>
            </a:pPr>
            <a:r>
              <a:rPr lang="en">
                <a:solidFill>
                  <a:srgbClr val="000000"/>
                </a:solidFill>
              </a:rPr>
              <a:t>Formulae :</a:t>
            </a:r>
            <a:endParaRPr>
              <a:solidFill>
                <a:srgbClr val="000000"/>
              </a:solidFill>
            </a:endParaRPr>
          </a:p>
        </p:txBody>
      </p:sp>
      <p:pic>
        <p:nvPicPr>
          <p:cNvPr id="140" name="Google Shape;140;p26"/>
          <p:cNvPicPr preferRelativeResize="0"/>
          <p:nvPr/>
        </p:nvPicPr>
        <p:blipFill>
          <a:blip r:embed="rId3">
            <a:alphaModFix/>
          </a:blip>
          <a:stretch>
            <a:fillRect/>
          </a:stretch>
        </p:blipFill>
        <p:spPr>
          <a:xfrm>
            <a:off x="2628900" y="2778175"/>
            <a:ext cx="4274600" cy="94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convolutional network</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Convolutional Layer ⇒ (CONV)</a:t>
            </a:r>
            <a:endParaRPr>
              <a:solidFill>
                <a:srgbClr val="000000"/>
              </a:solidFill>
            </a:endParaRPr>
          </a:p>
          <a:p>
            <a:pPr indent="0" lvl="0" marL="0" rtl="0" algn="l">
              <a:spcBef>
                <a:spcPts val="1600"/>
              </a:spcBef>
              <a:spcAft>
                <a:spcPts val="0"/>
              </a:spcAft>
              <a:buNone/>
            </a:pPr>
            <a:r>
              <a:rPr lang="en">
                <a:solidFill>
                  <a:srgbClr val="000000"/>
                </a:solidFill>
              </a:rPr>
              <a:t>Pooling layer ⇒ Pool</a:t>
            </a:r>
            <a:endParaRPr>
              <a:solidFill>
                <a:srgbClr val="000000"/>
              </a:solidFill>
            </a:endParaRPr>
          </a:p>
          <a:p>
            <a:pPr indent="0" lvl="0" marL="0" rtl="0" algn="l">
              <a:spcBef>
                <a:spcPts val="1600"/>
              </a:spcBef>
              <a:spcAft>
                <a:spcPts val="1600"/>
              </a:spcAft>
              <a:buNone/>
            </a:pPr>
            <a:r>
              <a:rPr lang="en">
                <a:solidFill>
                  <a:srgbClr val="000000"/>
                </a:solidFill>
              </a:rPr>
              <a:t>Fully Connected layer ⇒ FC</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Pooling layer</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Why to use Pooling layer :</a:t>
            </a:r>
            <a:endParaRPr>
              <a:solidFill>
                <a:srgbClr val="000000"/>
              </a:solidFill>
            </a:endParaRPr>
          </a:p>
          <a:p>
            <a:pPr indent="0" lvl="0" marL="0" rtl="0" algn="l">
              <a:spcBef>
                <a:spcPts val="1600"/>
              </a:spcBef>
              <a:spcAft>
                <a:spcPts val="0"/>
              </a:spcAft>
              <a:buNone/>
            </a:pPr>
            <a:r>
              <a:rPr lang="en">
                <a:solidFill>
                  <a:srgbClr val="000000"/>
                </a:solidFill>
              </a:rPr>
              <a:t>	-- It detects features more robustly</a:t>
            </a:r>
            <a:endParaRPr>
              <a:solidFill>
                <a:srgbClr val="000000"/>
              </a:solidFill>
            </a:endParaRPr>
          </a:p>
          <a:p>
            <a:pPr indent="0" lvl="0" marL="0" rtl="0" algn="l">
              <a:spcBef>
                <a:spcPts val="1600"/>
              </a:spcBef>
              <a:spcAft>
                <a:spcPts val="0"/>
              </a:spcAft>
              <a:buNone/>
            </a:pPr>
            <a:r>
              <a:rPr lang="en">
                <a:solidFill>
                  <a:srgbClr val="000000"/>
                </a:solidFill>
              </a:rPr>
              <a:t>	-- makes computational part easier</a:t>
            </a:r>
            <a:endParaRPr>
              <a:solidFill>
                <a:srgbClr val="000000"/>
              </a:solidFill>
            </a:endParaRPr>
          </a:p>
          <a:p>
            <a:pPr indent="0" lvl="0" marL="0" rtl="0" algn="l">
              <a:spcBef>
                <a:spcPts val="1600"/>
              </a:spcBef>
              <a:spcAft>
                <a:spcPts val="0"/>
              </a:spcAft>
              <a:buNone/>
            </a:pPr>
            <a:r>
              <a:rPr lang="en">
                <a:solidFill>
                  <a:srgbClr val="000000"/>
                </a:solidFill>
              </a:rPr>
              <a:t>	-- To make network learn faster</a:t>
            </a:r>
            <a:endParaRPr>
              <a:solidFill>
                <a:srgbClr val="000000"/>
              </a:solidFill>
            </a:endParaRPr>
          </a:p>
          <a:p>
            <a:pPr indent="0" lvl="0" marL="0" rtl="0" algn="l">
              <a:spcBef>
                <a:spcPts val="1600"/>
              </a:spcBef>
              <a:spcAft>
                <a:spcPts val="1600"/>
              </a:spcAft>
              <a:buNone/>
            </a:pPr>
            <a:r>
              <a:rPr lang="en">
                <a:solidFill>
                  <a:srgbClr val="000000"/>
                </a:solidFill>
              </a:rPr>
              <a:t>	-- There are no parameters to learn</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165100" y="261963"/>
            <a:ext cx="8813801" cy="4619575"/>
          </a:xfrm>
          <a:prstGeom prst="rect">
            <a:avLst/>
          </a:prstGeom>
          <a:noFill/>
          <a:ln>
            <a:noFill/>
          </a:ln>
        </p:spPr>
      </p:pic>
      <p:sp>
        <p:nvSpPr>
          <p:cNvPr id="158" name="Google Shape;158;p29"/>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30"/>
          <p:cNvPicPr preferRelativeResize="0"/>
          <p:nvPr/>
        </p:nvPicPr>
        <p:blipFill>
          <a:blip r:embed="rId3">
            <a:alphaModFix/>
          </a:blip>
          <a:stretch>
            <a:fillRect/>
          </a:stretch>
        </p:blipFill>
        <p:spPr>
          <a:xfrm>
            <a:off x="146050" y="255363"/>
            <a:ext cx="8851900" cy="4632775"/>
          </a:xfrm>
          <a:prstGeom prst="rect">
            <a:avLst/>
          </a:prstGeom>
          <a:noFill/>
          <a:ln>
            <a:noFill/>
          </a:ln>
        </p:spPr>
      </p:pic>
      <p:sp>
        <p:nvSpPr>
          <p:cNvPr id="164" name="Google Shape;164;p30"/>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31"/>
          <p:cNvPicPr preferRelativeResize="0"/>
          <p:nvPr/>
        </p:nvPicPr>
        <p:blipFill>
          <a:blip r:embed="rId3">
            <a:alphaModFix/>
          </a:blip>
          <a:stretch>
            <a:fillRect/>
          </a:stretch>
        </p:blipFill>
        <p:spPr>
          <a:xfrm>
            <a:off x="913425" y="336100"/>
            <a:ext cx="7392550" cy="4238625"/>
          </a:xfrm>
          <a:prstGeom prst="rect">
            <a:avLst/>
          </a:prstGeom>
          <a:noFill/>
          <a:ln>
            <a:noFill/>
          </a:ln>
        </p:spPr>
      </p:pic>
      <p:sp>
        <p:nvSpPr>
          <p:cNvPr id="170" name="Google Shape;170;p31"/>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Detection in CNN Layers</a:t>
            </a:r>
            <a:endParaRPr/>
          </a:p>
        </p:txBody>
      </p:sp>
      <p:pic>
        <p:nvPicPr>
          <p:cNvPr id="61" name="Google Shape;61;p14"/>
          <p:cNvPicPr preferRelativeResize="0"/>
          <p:nvPr/>
        </p:nvPicPr>
        <p:blipFill>
          <a:blip r:embed="rId3">
            <a:alphaModFix/>
          </a:blip>
          <a:stretch>
            <a:fillRect/>
          </a:stretch>
        </p:blipFill>
        <p:spPr>
          <a:xfrm>
            <a:off x="452425" y="1800102"/>
            <a:ext cx="8239125" cy="1997200"/>
          </a:xfrm>
          <a:prstGeom prst="rect">
            <a:avLst/>
          </a:prstGeom>
          <a:noFill/>
          <a:ln>
            <a:noFill/>
          </a:ln>
        </p:spPr>
      </p:pic>
      <p:sp>
        <p:nvSpPr>
          <p:cNvPr id="62" name="Google Shape;62;p14"/>
          <p:cNvSpPr txBox="1"/>
          <p:nvPr/>
        </p:nvSpPr>
        <p:spPr>
          <a:xfrm>
            <a:off x="623325" y="1650152"/>
            <a:ext cx="17019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Initial layers</a:t>
            </a:r>
            <a:endParaRPr/>
          </a:p>
        </p:txBody>
      </p:sp>
      <p:sp>
        <p:nvSpPr>
          <p:cNvPr id="63" name="Google Shape;63;p14"/>
          <p:cNvSpPr txBox="1"/>
          <p:nvPr/>
        </p:nvSpPr>
        <p:spPr>
          <a:xfrm>
            <a:off x="3518925" y="1650152"/>
            <a:ext cx="17019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middle</a:t>
            </a:r>
            <a:r>
              <a:rPr lang="en"/>
              <a:t> layers</a:t>
            </a:r>
            <a:endParaRPr/>
          </a:p>
        </p:txBody>
      </p:sp>
      <p:sp>
        <p:nvSpPr>
          <p:cNvPr id="64" name="Google Shape;64;p14"/>
          <p:cNvSpPr txBox="1"/>
          <p:nvPr/>
        </p:nvSpPr>
        <p:spPr>
          <a:xfrm>
            <a:off x="6516125" y="1650152"/>
            <a:ext cx="17019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terminal</a:t>
            </a:r>
            <a:r>
              <a:rPr lang="en"/>
              <a:t> layers</a:t>
            </a:r>
            <a:endParaRPr/>
          </a:p>
        </p:txBody>
      </p:sp>
      <p:sp>
        <p:nvSpPr>
          <p:cNvPr id="65" name="Google Shape;65;p14"/>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32"/>
          <p:cNvPicPr preferRelativeResize="0"/>
          <p:nvPr/>
        </p:nvPicPr>
        <p:blipFill>
          <a:blip r:embed="rId3">
            <a:alphaModFix/>
          </a:blip>
          <a:stretch>
            <a:fillRect/>
          </a:stretch>
        </p:blipFill>
        <p:spPr>
          <a:xfrm>
            <a:off x="559175" y="231150"/>
            <a:ext cx="8101050" cy="4648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33"/>
          <p:cNvPicPr preferRelativeResize="0"/>
          <p:nvPr/>
        </p:nvPicPr>
        <p:blipFill>
          <a:blip r:embed="rId3">
            <a:alphaModFix/>
          </a:blip>
          <a:stretch>
            <a:fillRect/>
          </a:stretch>
        </p:blipFill>
        <p:spPr>
          <a:xfrm>
            <a:off x="152400" y="152400"/>
            <a:ext cx="8801100" cy="3676650"/>
          </a:xfrm>
          <a:prstGeom prst="rect">
            <a:avLst/>
          </a:prstGeom>
          <a:noFill/>
          <a:ln>
            <a:noFill/>
          </a:ln>
        </p:spPr>
      </p:pic>
      <p:sp>
        <p:nvSpPr>
          <p:cNvPr id="181" name="Google Shape;181;p33"/>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4"/>
          <p:cNvPicPr preferRelativeResize="0"/>
          <p:nvPr/>
        </p:nvPicPr>
        <p:blipFill>
          <a:blip r:embed="rId3">
            <a:alphaModFix/>
          </a:blip>
          <a:stretch>
            <a:fillRect/>
          </a:stretch>
        </p:blipFill>
        <p:spPr>
          <a:xfrm>
            <a:off x="152400" y="152400"/>
            <a:ext cx="8839199" cy="4637675"/>
          </a:xfrm>
          <a:prstGeom prst="rect">
            <a:avLst/>
          </a:prstGeom>
          <a:noFill/>
          <a:ln>
            <a:noFill/>
          </a:ln>
        </p:spPr>
      </p:pic>
      <p:sp>
        <p:nvSpPr>
          <p:cNvPr id="187" name="Google Shape;187;p34"/>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35"/>
          <p:cNvPicPr preferRelativeResize="0"/>
          <p:nvPr/>
        </p:nvPicPr>
        <p:blipFill>
          <a:blip r:embed="rId3">
            <a:alphaModFix/>
          </a:blip>
          <a:stretch>
            <a:fillRect/>
          </a:stretch>
        </p:blipFill>
        <p:spPr>
          <a:xfrm>
            <a:off x="187313" y="305375"/>
            <a:ext cx="8769376" cy="4270300"/>
          </a:xfrm>
          <a:prstGeom prst="rect">
            <a:avLst/>
          </a:prstGeom>
          <a:noFill/>
          <a:ln>
            <a:noFill/>
          </a:ln>
        </p:spPr>
      </p:pic>
      <p:sp>
        <p:nvSpPr>
          <p:cNvPr id="193" name="Google Shape;193;p35"/>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6"/>
          <p:cNvPicPr preferRelativeResize="0"/>
          <p:nvPr/>
        </p:nvPicPr>
        <p:blipFill>
          <a:blip r:embed="rId3">
            <a:alphaModFix/>
          </a:blip>
          <a:stretch>
            <a:fillRect/>
          </a:stretch>
        </p:blipFill>
        <p:spPr>
          <a:xfrm>
            <a:off x="152400" y="152400"/>
            <a:ext cx="8772525" cy="4400550"/>
          </a:xfrm>
          <a:prstGeom prst="rect">
            <a:avLst/>
          </a:prstGeom>
          <a:noFill/>
          <a:ln>
            <a:noFill/>
          </a:ln>
        </p:spPr>
      </p:pic>
      <p:sp>
        <p:nvSpPr>
          <p:cNvPr id="199" name="Google Shape;199;p36"/>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7"/>
          <p:cNvPicPr preferRelativeResize="0"/>
          <p:nvPr/>
        </p:nvPicPr>
        <p:blipFill>
          <a:blip r:embed="rId3">
            <a:alphaModFix/>
          </a:blip>
          <a:stretch>
            <a:fillRect/>
          </a:stretch>
        </p:blipFill>
        <p:spPr>
          <a:xfrm>
            <a:off x="661988" y="283600"/>
            <a:ext cx="7820025" cy="4257675"/>
          </a:xfrm>
          <a:prstGeom prst="rect">
            <a:avLst/>
          </a:prstGeom>
          <a:noFill/>
          <a:ln>
            <a:noFill/>
          </a:ln>
        </p:spPr>
      </p:pic>
      <p:sp>
        <p:nvSpPr>
          <p:cNvPr id="205" name="Google Shape;205;p37"/>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8"/>
          <p:cNvSpPr txBox="1"/>
          <p:nvPr>
            <p:ph type="ctrTitle"/>
          </p:nvPr>
        </p:nvSpPr>
        <p:spPr>
          <a:xfrm>
            <a:off x="311700" y="328875"/>
            <a:ext cx="8520600" cy="64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 Few Concepts</a:t>
            </a:r>
            <a:endParaRPr sz="4800"/>
          </a:p>
        </p:txBody>
      </p:sp>
      <p:sp>
        <p:nvSpPr>
          <p:cNvPr id="211" name="Google Shape;211;p38"/>
          <p:cNvSpPr txBox="1"/>
          <p:nvPr>
            <p:ph idx="1" type="subTitle"/>
          </p:nvPr>
        </p:nvSpPr>
        <p:spPr>
          <a:xfrm>
            <a:off x="311700" y="1121475"/>
            <a:ext cx="8520600" cy="39573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a:t>One By One Convolution</a:t>
            </a:r>
            <a:endParaRPr/>
          </a:p>
          <a:p>
            <a:pPr indent="-406400" lvl="0" marL="457200" rtl="0" algn="l">
              <a:spcBef>
                <a:spcPts val="0"/>
              </a:spcBef>
              <a:spcAft>
                <a:spcPts val="0"/>
              </a:spcAft>
              <a:buSzPts val="2800"/>
              <a:buChar char="●"/>
            </a:pPr>
            <a:r>
              <a:rPr lang="en"/>
              <a:t>Inception Network</a:t>
            </a:r>
            <a:endParaRPr/>
          </a:p>
          <a:p>
            <a:pPr indent="-406400" lvl="0" marL="457200" rtl="0" algn="l">
              <a:spcBef>
                <a:spcPts val="0"/>
              </a:spcBef>
              <a:spcAft>
                <a:spcPts val="0"/>
              </a:spcAft>
              <a:buSzPts val="2800"/>
              <a:buChar char="●"/>
            </a:pPr>
            <a:r>
              <a:rPr lang="en"/>
              <a:t>Transfer Learning</a:t>
            </a:r>
            <a:endParaRPr/>
          </a:p>
          <a:p>
            <a:pPr indent="-406400" lvl="0" marL="457200" rtl="0" algn="l">
              <a:spcBef>
                <a:spcPts val="0"/>
              </a:spcBef>
              <a:spcAft>
                <a:spcPts val="0"/>
              </a:spcAft>
              <a:buSzPts val="2800"/>
              <a:buChar char="●"/>
            </a:pPr>
            <a:r>
              <a:rPr lang="en"/>
              <a:t>Data Augmentation</a:t>
            </a:r>
            <a:endParaRPr/>
          </a:p>
          <a:p>
            <a:pPr indent="-406400" lvl="0" marL="457200" rtl="0" algn="l">
              <a:spcBef>
                <a:spcPts val="0"/>
              </a:spcBef>
              <a:spcAft>
                <a:spcPts val="0"/>
              </a:spcAft>
              <a:buSzPts val="2800"/>
              <a:buChar char="●"/>
            </a:pPr>
            <a:r>
              <a:rPr lang="en"/>
              <a:t>Object Localisation</a:t>
            </a:r>
            <a:endParaRPr/>
          </a:p>
          <a:p>
            <a:pPr indent="-406400" lvl="0" marL="457200" rtl="0" algn="l">
              <a:spcBef>
                <a:spcPts val="0"/>
              </a:spcBef>
              <a:spcAft>
                <a:spcPts val="0"/>
              </a:spcAft>
              <a:buSzPts val="2800"/>
              <a:buChar char="●"/>
            </a:pPr>
            <a:r>
              <a:rPr lang="en"/>
              <a:t>Sliding Windows</a:t>
            </a:r>
            <a:endParaRPr/>
          </a:p>
          <a:p>
            <a:pPr indent="-406400" lvl="0" marL="457200" rtl="0" algn="l">
              <a:spcBef>
                <a:spcPts val="0"/>
              </a:spcBef>
              <a:spcAft>
                <a:spcPts val="0"/>
              </a:spcAft>
              <a:buSzPts val="2800"/>
              <a:buChar char="●"/>
            </a:pPr>
            <a:r>
              <a:rPr lang="en"/>
              <a:t>IOU</a:t>
            </a:r>
            <a:endParaRPr/>
          </a:p>
          <a:p>
            <a:pPr indent="-406400" lvl="0" marL="457200" rtl="0" algn="l">
              <a:spcBef>
                <a:spcPts val="0"/>
              </a:spcBef>
              <a:spcAft>
                <a:spcPts val="0"/>
              </a:spcAft>
              <a:buSzPts val="2800"/>
              <a:buChar char="●"/>
            </a:pPr>
            <a:r>
              <a:rPr lang="en"/>
              <a:t>Anchor Boxes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Towards the Implementation</a:t>
            </a:r>
            <a:endParaRPr/>
          </a:p>
        </p:txBody>
      </p:sp>
      <p:sp>
        <p:nvSpPr>
          <p:cNvPr id="217" name="Google Shape;21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contains  400  human  action  classes,with at least 400 video clips for each action. Each clip lasts around 10s and is taken from a different YouTube video. </a:t>
            </a:r>
            <a:endParaRPr/>
          </a:p>
          <a:p>
            <a:pPr indent="0" lvl="0" marL="0" rtl="0" algn="l">
              <a:spcBef>
                <a:spcPts val="1600"/>
              </a:spcBef>
              <a:spcAft>
                <a:spcPts val="0"/>
              </a:spcAft>
              <a:buNone/>
            </a:pPr>
            <a:r>
              <a:rPr lang="en"/>
              <a:t>The actions  are  human  focussed  and  cover  a  broad  range  of classes including human-object interactions such as playing instruments, as well as human-human interactions such as shaking hands.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is made from...</a:t>
            </a:r>
            <a:endParaRPr/>
          </a:p>
        </p:txBody>
      </p:sp>
      <p:pic>
        <p:nvPicPr>
          <p:cNvPr id="223" name="Google Shape;223;p40"/>
          <p:cNvPicPr preferRelativeResize="0"/>
          <p:nvPr/>
        </p:nvPicPr>
        <p:blipFill>
          <a:blip r:embed="rId3">
            <a:alphaModFix/>
          </a:blip>
          <a:stretch>
            <a:fillRect/>
          </a:stretch>
        </p:blipFill>
        <p:spPr>
          <a:xfrm>
            <a:off x="786325" y="1654438"/>
            <a:ext cx="7422500" cy="1834625"/>
          </a:xfrm>
          <a:prstGeom prst="rect">
            <a:avLst/>
          </a:prstGeom>
          <a:noFill/>
          <a:ln>
            <a:noFill/>
          </a:ln>
        </p:spPr>
      </p:pic>
      <p:sp>
        <p:nvSpPr>
          <p:cNvPr id="224" name="Google Shape;224;p40"/>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a:t>
            </a:r>
            <a:r>
              <a:rPr lang="en"/>
              <a:t>https://arxiv.org/pdf/1705.06950.pdf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video</a:t>
            </a:r>
            <a:endParaRPr/>
          </a:p>
        </p:txBody>
      </p:sp>
      <p:pic>
        <p:nvPicPr>
          <p:cNvPr id="230" name="Google Shape;230;p41" title="Inp_1.mp4">
            <a:hlinkClick r:id="rId3"/>
          </p:cNvPr>
          <p:cNvPicPr preferRelativeResize="0"/>
          <p:nvPr/>
        </p:nvPicPr>
        <p:blipFill>
          <a:blip r:embed="rId4">
            <a:alphaModFix/>
          </a:blip>
          <a:stretch>
            <a:fillRect/>
          </a:stretch>
        </p:blipFill>
        <p:spPr>
          <a:xfrm>
            <a:off x="1258750" y="1170125"/>
            <a:ext cx="6792845"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450233" y="687525"/>
            <a:ext cx="6017500" cy="3198675"/>
          </a:xfrm>
          <a:prstGeom prst="rect">
            <a:avLst/>
          </a:prstGeom>
          <a:noFill/>
          <a:ln>
            <a:noFill/>
          </a:ln>
        </p:spPr>
      </p:pic>
      <p:sp>
        <p:nvSpPr>
          <p:cNvPr id="71" name="Google Shape;71;p15"/>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Video</a:t>
            </a:r>
            <a:endParaRPr/>
          </a:p>
        </p:txBody>
      </p:sp>
      <p:pic>
        <p:nvPicPr>
          <p:cNvPr id="236" name="Google Shape;236;p42" title="Out_1.avi">
            <a:hlinkClick r:id="rId3"/>
          </p:cNvPr>
          <p:cNvPicPr preferRelativeResize="0"/>
          <p:nvPr/>
        </p:nvPicPr>
        <p:blipFill>
          <a:blip r:embed="rId4">
            <a:alphaModFix/>
          </a:blip>
          <a:stretch>
            <a:fillRect/>
          </a:stretch>
        </p:blipFill>
        <p:spPr>
          <a:xfrm>
            <a:off x="1139525" y="1157150"/>
            <a:ext cx="6757575" cy="378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52400" y="152400"/>
            <a:ext cx="8436400" cy="4610100"/>
          </a:xfrm>
          <a:prstGeom prst="rect">
            <a:avLst/>
          </a:prstGeom>
          <a:noFill/>
          <a:ln>
            <a:noFill/>
          </a:ln>
        </p:spPr>
      </p:pic>
      <p:sp>
        <p:nvSpPr>
          <p:cNvPr id="77" name="Google Shape;77;p16"/>
          <p:cNvSpPr txBox="1"/>
          <p:nvPr/>
        </p:nvSpPr>
        <p:spPr>
          <a:xfrm>
            <a:off x="4927500" y="4826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Filters(kernel / neuron)</a:t>
            </a:r>
            <a:endParaRPr/>
          </a:p>
        </p:txBody>
      </p:sp>
      <p:sp>
        <p:nvSpPr>
          <p:cNvPr id="83" name="Google Shape;83;p1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Instead of trying different values</a:t>
            </a:r>
            <a:r>
              <a:rPr lang="en">
                <a:solidFill>
                  <a:srgbClr val="000000"/>
                </a:solidFill>
              </a:rPr>
              <a:t>, we can let the neural network learn those filters by itself, by starting of with random values and then </a:t>
            </a:r>
            <a:r>
              <a:rPr lang="en">
                <a:solidFill>
                  <a:srgbClr val="000000"/>
                </a:solidFill>
              </a:rPr>
              <a:t>back propagating</a:t>
            </a:r>
            <a:r>
              <a:rPr lang="en">
                <a:solidFill>
                  <a:srgbClr val="000000"/>
                </a:solidFill>
              </a:rPr>
              <a:t> the error. This turns out to be more robust.</a:t>
            </a:r>
            <a:endParaRPr>
              <a:solidFill>
                <a:srgbClr val="000000"/>
              </a:solidFill>
            </a:endParaRPr>
          </a:p>
          <a:p>
            <a:pPr indent="0" lvl="0" marL="0" rtl="0" algn="l">
              <a:spcBef>
                <a:spcPts val="1600"/>
              </a:spcBef>
              <a:spcAft>
                <a:spcPts val="0"/>
              </a:spcAft>
              <a:buNone/>
            </a:pPr>
            <a:r>
              <a:rPr lang="en">
                <a:solidFill>
                  <a:srgbClr val="000000"/>
                </a:solidFill>
              </a:rPr>
              <a:t>Output size :</a:t>
            </a:r>
            <a:endParaRPr>
              <a:solidFill>
                <a:srgbClr val="000000"/>
              </a:solidFill>
            </a:endParaRPr>
          </a:p>
          <a:p>
            <a:pPr indent="457200" lvl="0" marL="1371600" rtl="0" algn="l">
              <a:spcBef>
                <a:spcPts val="1600"/>
              </a:spcBef>
              <a:spcAft>
                <a:spcPts val="1600"/>
              </a:spcAft>
              <a:buNone/>
            </a:pPr>
            <a:r>
              <a:rPr lang="en">
                <a:solidFill>
                  <a:srgbClr val="000000"/>
                </a:solidFill>
              </a:rPr>
              <a:t>n x n     *     f x f      ⇒     n-f+1 x n-f+1</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Need</a:t>
            </a:r>
            <a:r>
              <a:rPr lang="en">
                <a:solidFill>
                  <a:srgbClr val="000000"/>
                </a:solidFill>
              </a:rPr>
              <a:t> :  --&gt; When filters are applied, the dimension of the output is reduced.</a:t>
            </a:r>
            <a:endParaRPr>
              <a:solidFill>
                <a:srgbClr val="000000"/>
              </a:solidFill>
            </a:endParaRPr>
          </a:p>
          <a:p>
            <a:pPr indent="0" lvl="0" marL="457200" rtl="0" algn="l">
              <a:spcBef>
                <a:spcPts val="1600"/>
              </a:spcBef>
              <a:spcAft>
                <a:spcPts val="0"/>
              </a:spcAft>
              <a:buNone/>
            </a:pPr>
            <a:r>
              <a:rPr lang="en">
                <a:solidFill>
                  <a:srgbClr val="000000"/>
                </a:solidFill>
              </a:rPr>
              <a:t>      --&gt; The pixels situated in the corners are used much less in the output as compared to the ones in the middle.</a:t>
            </a:r>
            <a:endParaRPr>
              <a:solidFill>
                <a:srgbClr val="000000"/>
              </a:solidFill>
            </a:endParaRPr>
          </a:p>
          <a:p>
            <a:pPr indent="0" lvl="0" marL="0" rtl="0" algn="l">
              <a:spcBef>
                <a:spcPts val="1600"/>
              </a:spcBef>
              <a:spcAft>
                <a:spcPts val="0"/>
              </a:spcAft>
              <a:buNone/>
            </a:pPr>
            <a:r>
              <a:rPr lang="en">
                <a:solidFill>
                  <a:srgbClr val="000000"/>
                </a:solidFill>
              </a:rPr>
              <a:t>Output size :</a:t>
            </a:r>
            <a:endParaRPr>
              <a:solidFill>
                <a:srgbClr val="000000"/>
              </a:solidFill>
            </a:endParaRPr>
          </a:p>
          <a:p>
            <a:pPr indent="0" lvl="0" marL="0" rtl="0" algn="l">
              <a:spcBef>
                <a:spcPts val="1600"/>
              </a:spcBef>
              <a:spcAft>
                <a:spcPts val="0"/>
              </a:spcAft>
              <a:buNone/>
            </a:pPr>
            <a:r>
              <a:rPr lang="en">
                <a:solidFill>
                  <a:srgbClr val="000000"/>
                </a:solidFill>
              </a:rPr>
              <a:t>	Padding of p pixels on [n x n]     *     f x f     ⇒    (n+2p-f+1) x (n+2p-f+1)</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Types</a:t>
            </a:r>
            <a:r>
              <a:rPr lang="en">
                <a:solidFill>
                  <a:schemeClr val="dk1"/>
                </a:solidFill>
              </a:rPr>
              <a:t> : Depending upon padding we have 2 types of convolutions…</a:t>
            </a:r>
            <a:endParaRPr>
              <a:solidFill>
                <a:schemeClr val="dk1"/>
              </a:solidFill>
            </a:endParaRPr>
          </a:p>
          <a:p>
            <a:pPr indent="457200" lvl="0" marL="0" rtl="0" algn="l">
              <a:spcBef>
                <a:spcPts val="1600"/>
              </a:spcBef>
              <a:spcAft>
                <a:spcPts val="0"/>
              </a:spcAft>
              <a:buClr>
                <a:schemeClr val="dk1"/>
              </a:buClr>
              <a:buSzPts val="1100"/>
              <a:buFont typeface="Arial"/>
              <a:buNone/>
            </a:pPr>
            <a:r>
              <a:rPr lang="en">
                <a:solidFill>
                  <a:schemeClr val="dk1"/>
                </a:solidFill>
              </a:rPr>
              <a:t>Valid - No padding</a:t>
            </a:r>
            <a:endParaRPr>
              <a:solidFill>
                <a:schemeClr val="dk1"/>
              </a:solidFill>
            </a:endParaRPr>
          </a:p>
          <a:p>
            <a:pPr indent="0" lvl="0" marL="457200" rtl="0" algn="l">
              <a:spcBef>
                <a:spcPts val="1600"/>
              </a:spcBef>
              <a:spcAft>
                <a:spcPts val="0"/>
              </a:spcAft>
              <a:buClr>
                <a:schemeClr val="dk1"/>
              </a:buClr>
              <a:buSzPts val="1100"/>
              <a:buFont typeface="Arial"/>
              <a:buNone/>
            </a:pPr>
            <a:r>
              <a:rPr lang="en">
                <a:solidFill>
                  <a:schemeClr val="dk1"/>
                </a:solidFill>
              </a:rPr>
              <a:t>Same - Pad so that the output size is same as the input size</a:t>
            </a:r>
            <a:endParaRPr>
              <a:solidFill>
                <a:schemeClr val="dk1"/>
              </a:solidFill>
            </a:endParaRPr>
          </a:p>
          <a:p>
            <a:pPr indent="0" lvl="0" marL="0" rtl="0" algn="l">
              <a:spcBef>
                <a:spcPts val="1600"/>
              </a:spcBef>
              <a:spcAft>
                <a:spcPts val="0"/>
              </a:spcAft>
              <a:buNone/>
            </a:pPr>
            <a:r>
              <a:rPr lang="en"/>
              <a:t>		</a:t>
            </a:r>
            <a:r>
              <a:rPr lang="en">
                <a:solidFill>
                  <a:srgbClr val="000000"/>
                </a:solidFill>
              </a:rPr>
              <a:t>For output to be same as input : n+2p-f+1 = n</a:t>
            </a:r>
            <a:endParaRPr>
              <a:solidFill>
                <a:srgbClr val="000000"/>
              </a:solidFill>
            </a:endParaRPr>
          </a:p>
          <a:p>
            <a:pPr indent="0" lvl="0" marL="0" rtl="0" algn="l">
              <a:spcBef>
                <a:spcPts val="1600"/>
              </a:spcBef>
              <a:spcAft>
                <a:spcPts val="1600"/>
              </a:spcAft>
              <a:buNone/>
            </a:pPr>
            <a:r>
              <a:rPr lang="en">
                <a:solidFill>
                  <a:srgbClr val="000000"/>
                </a:solidFill>
              </a:rPr>
              <a:t>		Thus, p=(f-1)/2</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52400" y="152400"/>
            <a:ext cx="8813800" cy="4580325"/>
          </a:xfrm>
          <a:prstGeom prst="rect">
            <a:avLst/>
          </a:prstGeom>
          <a:noFill/>
          <a:ln>
            <a:noFill/>
          </a:ln>
        </p:spPr>
      </p:pic>
      <p:sp>
        <p:nvSpPr>
          <p:cNvPr id="101" name="Google Shape;101;p20"/>
          <p:cNvSpPr txBox="1"/>
          <p:nvPr/>
        </p:nvSpPr>
        <p:spPr>
          <a:xfrm>
            <a:off x="4927500" y="4732725"/>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Stride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Despite of sliding 1 pixel we can slide by s pixels,which would give the output size as follows : </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chemeClr val="dk1"/>
                </a:solidFill>
              </a:rPr>
              <a:t>Output size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Padding of p[n x n]     *     stride of s[f x f]     ⇒    [(n+2p-f)/s +1] x [(n+2p-f)/s +1]</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