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6C579-B7B8-4DD6-AD9A-BD612562E4E7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92791E-35D2-4DA0-9A3D-F4FD3F737C43}">
      <dgm:prSet/>
      <dgm:spPr/>
      <dgm:t>
        <a:bodyPr/>
        <a:lstStyle/>
        <a:p>
          <a:r>
            <a:rPr lang="hu-HU" dirty="0" err="1"/>
            <a:t>Costumer</a:t>
          </a:r>
          <a:r>
            <a:rPr lang="hu-HU" dirty="0"/>
            <a:t> service ~ 55%</a:t>
          </a:r>
          <a:endParaRPr lang="en-US" dirty="0"/>
        </a:p>
      </dgm:t>
    </dgm:pt>
    <dgm:pt modelId="{311B92CC-FBA4-4DAA-9358-5213EB59EF17}" type="parTrans" cxnId="{856824BF-F529-476C-9E4C-F0294BFDCBA8}">
      <dgm:prSet/>
      <dgm:spPr/>
      <dgm:t>
        <a:bodyPr/>
        <a:lstStyle/>
        <a:p>
          <a:endParaRPr lang="en-US"/>
        </a:p>
      </dgm:t>
    </dgm:pt>
    <dgm:pt modelId="{46A9FDFA-19AF-45F4-BE53-9313B3E3B901}" type="sibTrans" cxnId="{856824BF-F529-476C-9E4C-F0294BFDCBA8}">
      <dgm:prSet/>
      <dgm:spPr/>
      <dgm:t>
        <a:bodyPr/>
        <a:lstStyle/>
        <a:p>
          <a:endParaRPr lang="en-US"/>
        </a:p>
      </dgm:t>
    </dgm:pt>
    <dgm:pt modelId="{59EF3205-9A00-48A3-94F7-D74708066CA1}">
      <dgm:prSet/>
      <dgm:spPr/>
      <dgm:t>
        <a:bodyPr/>
        <a:lstStyle/>
        <a:p>
          <a:r>
            <a:rPr lang="hu-HU"/>
            <a:t>Innovatív tervezők ~ 8%</a:t>
          </a:r>
          <a:endParaRPr lang="en-US"/>
        </a:p>
      </dgm:t>
    </dgm:pt>
    <dgm:pt modelId="{10CAB9E4-062F-4A3C-AA9E-8DAD1346646C}" type="parTrans" cxnId="{C73AAF21-982D-43CF-BCDA-FB2C0924CFEB}">
      <dgm:prSet/>
      <dgm:spPr/>
      <dgm:t>
        <a:bodyPr/>
        <a:lstStyle/>
        <a:p>
          <a:endParaRPr lang="en-US"/>
        </a:p>
      </dgm:t>
    </dgm:pt>
    <dgm:pt modelId="{46D8C47D-98DE-432E-AA8A-E10AB7E9CAF5}" type="sibTrans" cxnId="{C73AAF21-982D-43CF-BCDA-FB2C0924CFEB}">
      <dgm:prSet/>
      <dgm:spPr/>
      <dgm:t>
        <a:bodyPr/>
        <a:lstStyle/>
        <a:p>
          <a:endParaRPr lang="en-US"/>
        </a:p>
      </dgm:t>
    </dgm:pt>
    <dgm:pt modelId="{88C29BB5-19BB-41EC-8FEE-2ECB701D71B7}">
      <dgm:prSet/>
      <dgm:spPr/>
      <dgm:t>
        <a:bodyPr/>
        <a:lstStyle/>
        <a:p>
          <a:r>
            <a:rPr lang="hu-HU" dirty="0"/>
            <a:t>Fejlesztők / </a:t>
          </a:r>
          <a:r>
            <a:rPr lang="hu-HU" dirty="0" err="1"/>
            <a:t>megvaslósítók</a:t>
          </a:r>
          <a:r>
            <a:rPr lang="hu-HU" dirty="0"/>
            <a:t> ~ 30%</a:t>
          </a:r>
          <a:endParaRPr lang="en-US" dirty="0"/>
        </a:p>
      </dgm:t>
    </dgm:pt>
    <dgm:pt modelId="{38338D79-0FB7-4D55-A98C-B1DB0AB53F8B}" type="parTrans" cxnId="{9A9A1E5F-E9CE-428E-B107-5781B1DBC47D}">
      <dgm:prSet/>
      <dgm:spPr/>
      <dgm:t>
        <a:bodyPr/>
        <a:lstStyle/>
        <a:p>
          <a:endParaRPr lang="en-US"/>
        </a:p>
      </dgm:t>
    </dgm:pt>
    <dgm:pt modelId="{2565329E-6D5E-4039-AED9-546561DC816F}" type="sibTrans" cxnId="{9A9A1E5F-E9CE-428E-B107-5781B1DBC47D}">
      <dgm:prSet/>
      <dgm:spPr/>
      <dgm:t>
        <a:bodyPr/>
        <a:lstStyle/>
        <a:p>
          <a:endParaRPr lang="en-US"/>
        </a:p>
      </dgm:t>
    </dgm:pt>
    <dgm:pt modelId="{D9025097-6B99-4527-B4F2-4193B95540DC}">
      <dgm:prSet/>
      <dgm:spPr/>
      <dgm:t>
        <a:bodyPr/>
        <a:lstStyle/>
        <a:p>
          <a:r>
            <a:rPr lang="hu-HU" dirty="0"/>
            <a:t>Anyagi és emberi erőforrások kezelése ~ 7%</a:t>
          </a:r>
          <a:endParaRPr lang="en-US" dirty="0"/>
        </a:p>
      </dgm:t>
    </dgm:pt>
    <dgm:pt modelId="{615112BA-FA05-4F66-B394-0C8B1B291AC6}" type="parTrans" cxnId="{D9DC02FD-3034-437C-9146-AE9712A4B724}">
      <dgm:prSet/>
      <dgm:spPr/>
      <dgm:t>
        <a:bodyPr/>
        <a:lstStyle/>
        <a:p>
          <a:endParaRPr lang="en-US"/>
        </a:p>
      </dgm:t>
    </dgm:pt>
    <dgm:pt modelId="{B99151EF-C9D6-4EDC-B7A3-D129EFE5F77D}" type="sibTrans" cxnId="{D9DC02FD-3034-437C-9146-AE9712A4B724}">
      <dgm:prSet/>
      <dgm:spPr/>
      <dgm:t>
        <a:bodyPr/>
        <a:lstStyle/>
        <a:p>
          <a:endParaRPr lang="en-US"/>
        </a:p>
      </dgm:t>
    </dgm:pt>
    <dgm:pt modelId="{0A7E1023-A8D6-47EF-87ED-EAE222F328A6}" type="pres">
      <dgm:prSet presAssocID="{5456C579-B7B8-4DD6-AD9A-BD612562E4E7}" presName="linear" presStyleCnt="0">
        <dgm:presLayoutVars>
          <dgm:animLvl val="lvl"/>
          <dgm:resizeHandles val="exact"/>
        </dgm:presLayoutVars>
      </dgm:prSet>
      <dgm:spPr/>
    </dgm:pt>
    <dgm:pt modelId="{3B380695-B730-4FDD-8840-307F48FAECCC}" type="pres">
      <dgm:prSet presAssocID="{5F92791E-35D2-4DA0-9A3D-F4FD3F737C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98DA839-DE32-4275-9C1C-48F6C6640F3B}" type="pres">
      <dgm:prSet presAssocID="{46A9FDFA-19AF-45F4-BE53-9313B3E3B901}" presName="spacer" presStyleCnt="0"/>
      <dgm:spPr/>
    </dgm:pt>
    <dgm:pt modelId="{E2C4EFAC-60A1-4F40-AA8D-B7D9C0BB04EE}" type="pres">
      <dgm:prSet presAssocID="{59EF3205-9A00-48A3-94F7-D74708066C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633691-7C9B-4826-AC63-450E15A2408A}" type="pres">
      <dgm:prSet presAssocID="{46D8C47D-98DE-432E-AA8A-E10AB7E9CAF5}" presName="spacer" presStyleCnt="0"/>
      <dgm:spPr/>
    </dgm:pt>
    <dgm:pt modelId="{51BED915-2BF4-43E2-BB5B-4ECFFA82BB67}" type="pres">
      <dgm:prSet presAssocID="{88C29BB5-19BB-41EC-8FEE-2ECB701D71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A533C8-6595-41C5-A07A-317AABDE5BD7}" type="pres">
      <dgm:prSet presAssocID="{2565329E-6D5E-4039-AED9-546561DC816F}" presName="spacer" presStyleCnt="0"/>
      <dgm:spPr/>
    </dgm:pt>
    <dgm:pt modelId="{DC7A2A9D-5567-4508-8418-7F86494FDED7}" type="pres">
      <dgm:prSet presAssocID="{D9025097-6B99-4527-B4F2-4193B95540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3AAF21-982D-43CF-BCDA-FB2C0924CFEB}" srcId="{5456C579-B7B8-4DD6-AD9A-BD612562E4E7}" destId="{59EF3205-9A00-48A3-94F7-D74708066CA1}" srcOrd="1" destOrd="0" parTransId="{10CAB9E4-062F-4A3C-AA9E-8DAD1346646C}" sibTransId="{46D8C47D-98DE-432E-AA8A-E10AB7E9CAF5}"/>
    <dgm:cxn modelId="{9563C83F-AAC6-4D58-B3FE-2D9B61F7F905}" type="presOf" srcId="{59EF3205-9A00-48A3-94F7-D74708066CA1}" destId="{E2C4EFAC-60A1-4F40-AA8D-B7D9C0BB04EE}" srcOrd="0" destOrd="0" presId="urn:microsoft.com/office/officeart/2005/8/layout/vList2"/>
    <dgm:cxn modelId="{9A9A1E5F-E9CE-428E-B107-5781B1DBC47D}" srcId="{5456C579-B7B8-4DD6-AD9A-BD612562E4E7}" destId="{88C29BB5-19BB-41EC-8FEE-2ECB701D71B7}" srcOrd="2" destOrd="0" parTransId="{38338D79-0FB7-4D55-A98C-B1DB0AB53F8B}" sibTransId="{2565329E-6D5E-4039-AED9-546561DC816F}"/>
    <dgm:cxn modelId="{988F566A-53A4-4E32-85E1-AD1F3AD43743}" type="presOf" srcId="{D9025097-6B99-4527-B4F2-4193B95540DC}" destId="{DC7A2A9D-5567-4508-8418-7F86494FDED7}" srcOrd="0" destOrd="0" presId="urn:microsoft.com/office/officeart/2005/8/layout/vList2"/>
    <dgm:cxn modelId="{C367BA5A-2CE6-4972-BE30-D1236B772BCA}" type="presOf" srcId="{5456C579-B7B8-4DD6-AD9A-BD612562E4E7}" destId="{0A7E1023-A8D6-47EF-87ED-EAE222F328A6}" srcOrd="0" destOrd="0" presId="urn:microsoft.com/office/officeart/2005/8/layout/vList2"/>
    <dgm:cxn modelId="{9BC2117B-5FD4-416F-867C-94294776D859}" type="presOf" srcId="{5F92791E-35D2-4DA0-9A3D-F4FD3F737C43}" destId="{3B380695-B730-4FDD-8840-307F48FAECCC}" srcOrd="0" destOrd="0" presId="urn:microsoft.com/office/officeart/2005/8/layout/vList2"/>
    <dgm:cxn modelId="{856824BF-F529-476C-9E4C-F0294BFDCBA8}" srcId="{5456C579-B7B8-4DD6-AD9A-BD612562E4E7}" destId="{5F92791E-35D2-4DA0-9A3D-F4FD3F737C43}" srcOrd="0" destOrd="0" parTransId="{311B92CC-FBA4-4DAA-9358-5213EB59EF17}" sibTransId="{46A9FDFA-19AF-45F4-BE53-9313B3E3B901}"/>
    <dgm:cxn modelId="{FD0D88E8-7D05-4D20-ADB0-8EA8CDD4625E}" type="presOf" srcId="{88C29BB5-19BB-41EC-8FEE-2ECB701D71B7}" destId="{51BED915-2BF4-43E2-BB5B-4ECFFA82BB67}" srcOrd="0" destOrd="0" presId="urn:microsoft.com/office/officeart/2005/8/layout/vList2"/>
    <dgm:cxn modelId="{D9DC02FD-3034-437C-9146-AE9712A4B724}" srcId="{5456C579-B7B8-4DD6-AD9A-BD612562E4E7}" destId="{D9025097-6B99-4527-B4F2-4193B95540DC}" srcOrd="3" destOrd="0" parTransId="{615112BA-FA05-4F66-B394-0C8B1B291AC6}" sibTransId="{B99151EF-C9D6-4EDC-B7A3-D129EFE5F77D}"/>
    <dgm:cxn modelId="{0E3CCAC7-B054-4388-8096-B2667C286659}" type="presParOf" srcId="{0A7E1023-A8D6-47EF-87ED-EAE222F328A6}" destId="{3B380695-B730-4FDD-8840-307F48FAECCC}" srcOrd="0" destOrd="0" presId="urn:microsoft.com/office/officeart/2005/8/layout/vList2"/>
    <dgm:cxn modelId="{9E53A3F4-9D7D-4F2E-8CB9-56559C5223A3}" type="presParOf" srcId="{0A7E1023-A8D6-47EF-87ED-EAE222F328A6}" destId="{A98DA839-DE32-4275-9C1C-48F6C6640F3B}" srcOrd="1" destOrd="0" presId="urn:microsoft.com/office/officeart/2005/8/layout/vList2"/>
    <dgm:cxn modelId="{23A99D34-2B3B-4AD2-ADA8-FBDCD3B50A29}" type="presParOf" srcId="{0A7E1023-A8D6-47EF-87ED-EAE222F328A6}" destId="{E2C4EFAC-60A1-4F40-AA8D-B7D9C0BB04EE}" srcOrd="2" destOrd="0" presId="urn:microsoft.com/office/officeart/2005/8/layout/vList2"/>
    <dgm:cxn modelId="{6E799291-AC2B-469B-8903-F53F6DF68B2B}" type="presParOf" srcId="{0A7E1023-A8D6-47EF-87ED-EAE222F328A6}" destId="{97633691-7C9B-4826-AC63-450E15A2408A}" srcOrd="3" destOrd="0" presId="urn:microsoft.com/office/officeart/2005/8/layout/vList2"/>
    <dgm:cxn modelId="{E539A1C1-FA61-463F-AEAB-15CB3A18C153}" type="presParOf" srcId="{0A7E1023-A8D6-47EF-87ED-EAE222F328A6}" destId="{51BED915-2BF4-43E2-BB5B-4ECFFA82BB67}" srcOrd="4" destOrd="0" presId="urn:microsoft.com/office/officeart/2005/8/layout/vList2"/>
    <dgm:cxn modelId="{DDDC4C91-6D2A-49A4-8557-4D6017A8D068}" type="presParOf" srcId="{0A7E1023-A8D6-47EF-87ED-EAE222F328A6}" destId="{DBA533C8-6595-41C5-A07A-317AABDE5BD7}" srcOrd="5" destOrd="0" presId="urn:microsoft.com/office/officeart/2005/8/layout/vList2"/>
    <dgm:cxn modelId="{A8BD9AA0-3F97-4ECD-A8B5-279A0B3CD609}" type="presParOf" srcId="{0A7E1023-A8D6-47EF-87ED-EAE222F328A6}" destId="{DC7A2A9D-5567-4508-8418-7F86494FDE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80695-B730-4FDD-8840-307F48FAECCC}">
      <dsp:nvSpPr>
        <dsp:cNvPr id="0" name=""/>
        <dsp:cNvSpPr/>
      </dsp:nvSpPr>
      <dsp:spPr>
        <a:xfrm>
          <a:off x="0" y="5665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 err="1"/>
            <a:t>Costumer</a:t>
          </a:r>
          <a:r>
            <a:rPr lang="hu-HU" sz="3400" kern="1200" dirty="0"/>
            <a:t> service ~ 55%</a:t>
          </a:r>
          <a:endParaRPr lang="en-US" sz="3400" kern="1200" dirty="0"/>
        </a:p>
      </dsp:txBody>
      <dsp:txXfrm>
        <a:off x="63112" y="119769"/>
        <a:ext cx="6134876" cy="1166626"/>
      </dsp:txXfrm>
    </dsp:sp>
    <dsp:sp modelId="{E2C4EFAC-60A1-4F40-AA8D-B7D9C0BB04EE}">
      <dsp:nvSpPr>
        <dsp:cNvPr id="0" name=""/>
        <dsp:cNvSpPr/>
      </dsp:nvSpPr>
      <dsp:spPr>
        <a:xfrm>
          <a:off x="0" y="144742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/>
            <a:t>Innovatív tervezők ~ 8%</a:t>
          </a:r>
          <a:endParaRPr lang="en-US" sz="3400" kern="1200"/>
        </a:p>
      </dsp:txBody>
      <dsp:txXfrm>
        <a:off x="63112" y="1510539"/>
        <a:ext cx="6134876" cy="1166626"/>
      </dsp:txXfrm>
    </dsp:sp>
    <dsp:sp modelId="{51BED915-2BF4-43E2-BB5B-4ECFFA82BB67}">
      <dsp:nvSpPr>
        <dsp:cNvPr id="0" name=""/>
        <dsp:cNvSpPr/>
      </dsp:nvSpPr>
      <dsp:spPr>
        <a:xfrm>
          <a:off x="0" y="283819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Fejlesztők / </a:t>
          </a:r>
          <a:r>
            <a:rPr lang="hu-HU" sz="3400" kern="1200" dirty="0" err="1"/>
            <a:t>megvaslósítók</a:t>
          </a:r>
          <a:r>
            <a:rPr lang="hu-HU" sz="3400" kern="1200" dirty="0"/>
            <a:t> ~ 30%</a:t>
          </a:r>
          <a:endParaRPr lang="en-US" sz="3400" kern="1200" dirty="0"/>
        </a:p>
      </dsp:txBody>
      <dsp:txXfrm>
        <a:off x="63112" y="2901309"/>
        <a:ext cx="6134876" cy="1166626"/>
      </dsp:txXfrm>
    </dsp:sp>
    <dsp:sp modelId="{DC7A2A9D-5567-4508-8418-7F86494FDED7}">
      <dsp:nvSpPr>
        <dsp:cNvPr id="0" name=""/>
        <dsp:cNvSpPr/>
      </dsp:nvSpPr>
      <dsp:spPr>
        <a:xfrm>
          <a:off x="0" y="4228967"/>
          <a:ext cx="6261100" cy="129285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kern="1200" dirty="0"/>
            <a:t>Anyagi és emberi erőforrások kezelése ~ 7%</a:t>
          </a:r>
          <a:endParaRPr lang="en-US" sz="3400" kern="1200" dirty="0"/>
        </a:p>
      </dsp:txBody>
      <dsp:txXfrm>
        <a:off x="63112" y="4292079"/>
        <a:ext cx="6134876" cy="1166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DF9E62-DD18-897A-47F1-EE5A05971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659224"/>
            <a:ext cx="8144134" cy="1539551"/>
          </a:xfrm>
        </p:spPr>
        <p:txBody>
          <a:bodyPr/>
          <a:lstStyle/>
          <a:p>
            <a:pPr algn="ctr"/>
            <a:r>
              <a:rPr lang="hu-HU" dirty="0"/>
              <a:t>Shopper </a:t>
            </a:r>
            <a:br>
              <a:rPr lang="hu-HU" dirty="0"/>
            </a:br>
            <a:r>
              <a:rPr lang="hu-HU" sz="4000" i="1" dirty="0"/>
              <a:t>a tudatos vásárlásért</a:t>
            </a:r>
            <a:endParaRPr lang="hu-HU" i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F2E84C-531C-9515-F8BF-7CF6E366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 anchor="ctr"/>
          <a:lstStyle/>
          <a:p>
            <a:pPr algn="ctr"/>
            <a:r>
              <a:rPr lang="hu-HU" dirty="0"/>
              <a:t>Jávor Miklós szellemi terméke</a:t>
            </a:r>
          </a:p>
        </p:txBody>
      </p:sp>
    </p:spTree>
    <p:extLst>
      <p:ext uri="{BB962C8B-B14F-4D97-AF65-F5344CB8AC3E}">
        <p14:creationId xmlns:p14="http://schemas.microsoft.com/office/powerpoint/2010/main" val="310012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19CCF0-BBCB-6A3F-CB85-6609EAB1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AE6657-3680-87AB-33C5-27E4356D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2052" name="Picture 4" descr="garfield pénz munka | Funny jokes, Funny memes, Funny photos">
            <a:extLst>
              <a:ext uri="{FF2B5EF4-FFF2-40B4-BE49-F238E27FC236}">
                <a16:creationId xmlns:a16="http://schemas.microsoft.com/office/drawing/2014/main" id="{2306F73C-647A-43C1-4B75-5545BECDB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54" y="-823412"/>
            <a:ext cx="10687050" cy="806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9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4076163-0838-4BBE-9A78-8AA98A27B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43" name="Rectangle 1042">
              <a:extLst>
                <a:ext uri="{FF2B5EF4-FFF2-40B4-BE49-F238E27FC236}">
                  <a16:creationId xmlns:a16="http://schemas.microsoft.com/office/drawing/2014/main" id="{76EB5644-8FFE-4B4B-925B-03BFD5022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1043">
              <a:extLst>
                <a:ext uri="{FF2B5EF4-FFF2-40B4-BE49-F238E27FC236}">
                  <a16:creationId xmlns:a16="http://schemas.microsoft.com/office/drawing/2014/main" id="{E3B8C615-84E5-4E32-B595-1BBEA313D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8CF564A5-DFD7-430A-B4D5-CA0DB482C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3EBD4F3-6EA9-55CC-C189-02A3B992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hu-HU" sz="3200"/>
              <a:t>PROBLÉMA:</a:t>
            </a:r>
          </a:p>
        </p:txBody>
      </p: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83E54AF3-C488-49B7-9715-D679311BD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5CF385-4887-6FDA-316E-E8890A9C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966409" cy="3599316"/>
          </a:xfrm>
        </p:spPr>
        <p:txBody>
          <a:bodyPr>
            <a:normAutofit/>
          </a:bodyPr>
          <a:lstStyle/>
          <a:p>
            <a:endParaRPr lang="hu-HU" sz="160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2DB4415C-6AA7-4D8A-B76B-F97256A8D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9700" y="-2"/>
            <a:ext cx="697230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sco wins right to market Price Promise after Sainsbury's challenge fails">
            <a:extLst>
              <a:ext uri="{FF2B5EF4-FFF2-40B4-BE49-F238E27FC236}">
                <a16:creationId xmlns:a16="http://schemas.microsoft.com/office/drawing/2014/main" id="{C77A577C-CEDB-71FB-8064-8689DA218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2" r="23168"/>
          <a:stretch/>
        </p:blipFill>
        <p:spPr bwMode="auto">
          <a:xfrm>
            <a:off x="5366513" y="0"/>
            <a:ext cx="3386961" cy="425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nny Market akciós újság 2023. 06.22-06.28 - Akciós-Újság.hu">
            <a:extLst>
              <a:ext uri="{FF2B5EF4-FFF2-40B4-BE49-F238E27FC236}">
                <a16:creationId xmlns:a16="http://schemas.microsoft.com/office/drawing/2014/main" id="{44EEE4DF-A11B-94A7-4EC2-0345B3061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6" r="-3" b="28365"/>
          <a:stretch/>
        </p:blipFill>
        <p:spPr bwMode="auto">
          <a:xfrm>
            <a:off x="8805031" y="10"/>
            <a:ext cx="3376228" cy="20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Lidl gives readers value in aBUNdance in multi-page print campaign »  Newsworks">
            <a:extLst>
              <a:ext uri="{FF2B5EF4-FFF2-40B4-BE49-F238E27FC236}">
                <a16:creationId xmlns:a16="http://schemas.microsoft.com/office/drawing/2014/main" id="{55CBAFD3-4431-CDB5-C475-9571E09F4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5" r="-4" b="34410"/>
          <a:stretch/>
        </p:blipFill>
        <p:spPr bwMode="auto">
          <a:xfrm>
            <a:off x="8805031" y="2162908"/>
            <a:ext cx="3376228" cy="209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D96D6B-D545-51DA-EBDE-E22678EAF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3" r="1" b="43461"/>
          <a:stretch/>
        </p:blipFill>
        <p:spPr bwMode="auto">
          <a:xfrm>
            <a:off x="5314950" y="4351643"/>
            <a:ext cx="6877048" cy="250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iew Collection of Spar Hypermarket Advertisements in Newspaper">
            <a:extLst>
              <a:ext uri="{FF2B5EF4-FFF2-40B4-BE49-F238E27FC236}">
                <a16:creationId xmlns:a16="http://schemas.microsoft.com/office/drawing/2014/main" id="{12C1360A-F0B4-F716-DAE5-7F78F743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33" y="-2"/>
            <a:ext cx="482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13BDD8D-4433-D34C-2876-037C983B9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45" y="-5"/>
            <a:ext cx="5289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15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BC0774-F8A8-2B4F-63FB-1EC6C2DA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Piaci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084500-9448-DD86-CCC5-9050A69FB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8377954" cy="3599316"/>
          </a:xfrm>
        </p:spPr>
        <p:txBody>
          <a:bodyPr/>
          <a:lstStyle/>
          <a:p>
            <a:r>
              <a:rPr lang="hu-HU" dirty="0"/>
              <a:t>Akciók és termékek reklámozása csak boltonként, </a:t>
            </a:r>
            <a:r>
              <a:rPr lang="hu-HU" dirty="0" err="1"/>
              <a:t>márkánként</a:t>
            </a:r>
            <a:r>
              <a:rPr lang="hu-HU" dirty="0"/>
              <a:t> történik!</a:t>
            </a:r>
          </a:p>
        </p:txBody>
      </p:sp>
      <p:pic>
        <p:nvPicPr>
          <p:cNvPr id="1026" name="Picture 2" descr="Tesco Christmas ads | READ ME">
            <a:extLst>
              <a:ext uri="{FF2B5EF4-FFF2-40B4-BE49-F238E27FC236}">
                <a16:creationId xmlns:a16="http://schemas.microsoft.com/office/drawing/2014/main" id="{2260C34D-FCBD-7A18-8E1D-2D5EB4427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3770047"/>
            <a:ext cx="4652962" cy="23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dl launches ads targeting traditional grocery | Supermarket News">
            <a:extLst>
              <a:ext uri="{FF2B5EF4-FFF2-40B4-BE49-F238E27FC236}">
                <a16:creationId xmlns:a16="http://schemas.microsoft.com/office/drawing/2014/main" id="{E778CDDD-ACB2-AF91-A2E9-8BB51AA8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567704"/>
            <a:ext cx="5467349" cy="284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DI: No Artificial Colours, Jelly Bear • Ads of the World™ | Part of The  Clio Network">
            <a:extLst>
              <a:ext uri="{FF2B5EF4-FFF2-40B4-BE49-F238E27FC236}">
                <a16:creationId xmlns:a16="http://schemas.microsoft.com/office/drawing/2014/main" id="{10AE5780-DF2A-CA12-0D14-9D2D0EF8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9" y="397169"/>
            <a:ext cx="2378075" cy="381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4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8" name="Picture 2067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70" name="Rectangle 2069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A10B-28F5-EE2A-43EE-E54FA8A7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hu-HU" dirty="0"/>
              <a:t>Marketing és kommunikáció</a:t>
            </a:r>
          </a:p>
        </p:txBody>
      </p:sp>
      <p:pic>
        <p:nvPicPr>
          <p:cNvPr id="2074" name="Picture 2073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EBF87-ECAD-CDAE-CF5C-85B67DF9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hu-HU" sz="2000" dirty="0"/>
              <a:t>Cégek nem végezhetnek összehasonlítást másik cégek termékeivel, hogy sajátjukat kiemeljék</a:t>
            </a:r>
          </a:p>
          <a:p>
            <a:r>
              <a:rPr lang="hu-HU" sz="2000" dirty="0"/>
              <a:t>Ez viszont egy ’márkafüggetlen’ oldal / alkalmazás, NEM saját termék kerül összehasonlításra</a:t>
            </a:r>
          </a:p>
          <a:p>
            <a:r>
              <a:rPr lang="hu-HU" sz="2000" dirty="0"/>
              <a:t>A szupermarketek által meghirdetett árak alapján</a:t>
            </a:r>
          </a:p>
          <a:p>
            <a:endParaRPr lang="hu-HU" sz="2000" dirty="0"/>
          </a:p>
        </p:txBody>
      </p:sp>
      <p:pic>
        <p:nvPicPr>
          <p:cNvPr id="2050" name="Picture 2" descr="Aldi ad could face probe from watchdog following Morrisons complaint | News  | Retail Week">
            <a:extLst>
              <a:ext uri="{FF2B5EF4-FFF2-40B4-BE49-F238E27FC236}">
                <a16:creationId xmlns:a16="http://schemas.microsoft.com/office/drawing/2014/main" id="{56361CEA-3521-9E3B-E86C-1FA4691CF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710"/>
          <a:stretch/>
        </p:blipFill>
        <p:spPr bwMode="auto">
          <a:xfrm>
            <a:off x="8187091" y="948202"/>
            <a:ext cx="3358478" cy="496159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94256A21-69C5-F6D0-F9F8-9CA8CFDE4A72}"/>
              </a:ext>
            </a:extLst>
          </p:cNvPr>
          <p:cNvCxnSpPr/>
          <p:nvPr/>
        </p:nvCxnSpPr>
        <p:spPr>
          <a:xfrm flipV="1">
            <a:off x="8187091" y="948202"/>
            <a:ext cx="3358478" cy="4961596"/>
          </a:xfrm>
          <a:prstGeom prst="line">
            <a:avLst/>
          </a:prstGeom>
          <a:ln w="139700" cap="rnd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99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547C77-1704-1D43-C600-BA02DD35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A88A5B-6ED8-9ACE-A510-BF399624B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Ajánlatok összegyűjtése különböző boltokból -&gt; ’márkafüggetlen’</a:t>
            </a:r>
          </a:p>
          <a:p>
            <a:r>
              <a:rPr lang="hu-HU" dirty="0"/>
              <a:t>Legfrissebb változások automatikus feldolgozása és felhasználóhoz eljuttatása</a:t>
            </a:r>
          </a:p>
          <a:p>
            <a:r>
              <a:rPr lang="hu-HU" dirty="0"/>
              <a:t>Bevásárlólista alapján bevásárlás árának kiszámolásan -&gt; bolt ajánlása</a:t>
            </a:r>
          </a:p>
          <a:p>
            <a:r>
              <a:rPr lang="hu-HU" dirty="0"/>
              <a:t>Érdeklődési kör szerinti értesítések és ajánlások</a:t>
            </a:r>
          </a:p>
          <a:p>
            <a:r>
              <a:rPr lang="hu-HU" dirty="0"/>
              <a:t>Vásárlói visszajelzések termékekről – ár/érték arány kijelzése, hasonló kategóriák 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98635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655FCF8-F840-F56B-F46A-5B9D2F1D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942782"/>
          </a:xfrm>
        </p:spPr>
        <p:txBody>
          <a:bodyPr>
            <a:normAutofit/>
          </a:bodyPr>
          <a:lstStyle/>
          <a:p>
            <a:pPr algn="ctr"/>
            <a:r>
              <a:rPr lang="hu-HU" sz="3700" dirty="0"/>
              <a:t>Csapatfelépítés, kompetenciák</a:t>
            </a:r>
            <a:br>
              <a:rPr lang="hu-HU" sz="3700" dirty="0"/>
            </a:br>
            <a:br>
              <a:rPr lang="hu-HU" sz="3700" dirty="0"/>
            </a:br>
            <a:r>
              <a:rPr lang="hu-HU" sz="1800" dirty="0" err="1"/>
              <a:t>costumer</a:t>
            </a:r>
            <a:r>
              <a:rPr lang="hu-HU" sz="1800" dirty="0"/>
              <a:t> service és fejlesztők szorosan együtt dolgoznak, közös főnöknek felelnek -&gt; problémák gyors megoldása és esetleges ellentétek elkerülése</a:t>
            </a:r>
            <a:endParaRPr lang="hu-HU" sz="370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92B5B68-830E-6EB5-A0BD-8454B9D03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6262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462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6F65CB-502C-2E62-BCE8-3E0F21C7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Együttműködések, piaci stratégia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3570C4-20AE-4BED-1FAF-0BBF41A2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68923"/>
            <a:ext cx="9613861" cy="4287862"/>
          </a:xfrm>
        </p:spPr>
        <p:txBody>
          <a:bodyPr/>
          <a:lstStyle/>
          <a:p>
            <a:r>
              <a:rPr lang="hu-HU" dirty="0"/>
              <a:t>Fizetett felhasználók az első időszakban, ameddig nem lesz kiépített hálózat, első felhasználóknak </a:t>
            </a:r>
            <a:r>
              <a:rPr lang="hu-HU" dirty="0" err="1"/>
              <a:t>premium</a:t>
            </a:r>
            <a:r>
              <a:rPr lang="hu-HU" dirty="0"/>
              <a:t> (örök reklámmentesség)</a:t>
            </a:r>
          </a:p>
          <a:p>
            <a:r>
              <a:rPr lang="hu-HU" dirty="0"/>
              <a:t>Később csatlakozóknak reklámok a bevásárlólista betöltése után, mielőtt az eredményt kapná</a:t>
            </a:r>
          </a:p>
          <a:p>
            <a:r>
              <a:rPr lang="hu-HU" dirty="0"/>
              <a:t>A ’nyertes’ boltból </a:t>
            </a:r>
            <a:r>
              <a:rPr lang="hu-HU" i="1" dirty="0"/>
              <a:t>érkezhet</a:t>
            </a:r>
            <a:r>
              <a:rPr lang="hu-HU" dirty="0"/>
              <a:t> reklám</a:t>
            </a:r>
          </a:p>
          <a:p>
            <a:r>
              <a:rPr lang="hu-HU" dirty="0"/>
              <a:t>Együttműködés </a:t>
            </a:r>
            <a:r>
              <a:rPr lang="hu-HU" dirty="0" err="1"/>
              <a:t>supermarketekkel</a:t>
            </a:r>
            <a:r>
              <a:rPr lang="hu-HU" dirty="0"/>
              <a:t> az akciók és kampányok megjelenítésére</a:t>
            </a:r>
          </a:p>
          <a:p>
            <a:r>
              <a:rPr lang="hu-HU" dirty="0"/>
              <a:t>HA tényleg ők a legjobbak ELŐNYÖS lesz nekik a Shopper</a:t>
            </a:r>
          </a:p>
        </p:txBody>
      </p:sp>
    </p:spTree>
    <p:extLst>
      <p:ext uri="{BB962C8B-B14F-4D97-AF65-F5344CB8AC3E}">
        <p14:creationId xmlns:p14="http://schemas.microsoft.com/office/powerpoint/2010/main" val="3614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730E3-DD8F-B0FD-EEA5-C6C152E8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hu-HU" dirty="0"/>
              <a:t>Financial </a:t>
            </a:r>
            <a:r>
              <a:rPr lang="hu-HU" dirty="0" err="1"/>
              <a:t>plan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A1C8F-85EE-2B3C-CF11-5612E2AA6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hu-HU" sz="2000"/>
              <a:t>Kezdeti szakaszban nagyobb befektetést igényel ameddig a hálózat kiépül, felhasználók bevonzása különböző eszközökkel!</a:t>
            </a:r>
          </a:p>
          <a:p>
            <a:r>
              <a:rPr lang="hu-HU" sz="2000"/>
              <a:t>Befektetők megnyerése, esetleg a versenyben alulmaradt boltok mint szponzorok</a:t>
            </a:r>
          </a:p>
          <a:p>
            <a:r>
              <a:rPr lang="hu-HU" sz="2000"/>
              <a:t>Ha már kiépült a hálózat nagyjából önműködő a rendszer az újításoktól eltekintve</a:t>
            </a:r>
          </a:p>
          <a:p>
            <a:r>
              <a:rPr lang="hu-HU" sz="2000"/>
              <a:t>Bevétel reklámokból</a:t>
            </a:r>
          </a:p>
          <a:p>
            <a:pPr marL="0" indent="0">
              <a:buNone/>
            </a:pPr>
            <a:endParaRPr lang="hu-HU" sz="2000"/>
          </a:p>
        </p:txBody>
      </p:sp>
      <p:pic>
        <p:nvPicPr>
          <p:cNvPr id="5" name="Kép 4" descr="A képen szöveg, clipart, rajzfilm látható&#10;&#10;Automatikusan generált leírás">
            <a:extLst>
              <a:ext uri="{FF2B5EF4-FFF2-40B4-BE49-F238E27FC236}">
                <a16:creationId xmlns:a16="http://schemas.microsoft.com/office/drawing/2014/main" id="{2FCD354A-5285-2BD2-D3BF-9CBDAAA74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87" y="2336800"/>
            <a:ext cx="3901205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42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43" name="Rectangle 1042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4" name="Picture 1043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26" name="Picture 2" descr="7 Tips to Sharpen Your Grocery Shopping Skills">
            <a:extLst>
              <a:ext uri="{FF2B5EF4-FFF2-40B4-BE49-F238E27FC236}">
                <a16:creationId xmlns:a16="http://schemas.microsoft.com/office/drawing/2014/main" id="{D52337A5-6047-0DF6-50A7-8858FB98C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7" r="35077" b="-2"/>
          <a:stretch/>
        </p:blipFill>
        <p:spPr bwMode="auto">
          <a:xfrm>
            <a:off x="7547810" y="10"/>
            <a:ext cx="464101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161761B-9074-503A-B40A-C9577DB6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hu-HU" dirty="0"/>
              <a:t>Társadalmi, környezeti hatás</a:t>
            </a:r>
          </a:p>
        </p:txBody>
      </p: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7501B7-7D89-4728-EADD-FE03150B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3872"/>
            <a:ext cx="6423211" cy="4305977"/>
          </a:xfrm>
        </p:spPr>
        <p:txBody>
          <a:bodyPr>
            <a:normAutofit/>
          </a:bodyPr>
          <a:lstStyle/>
          <a:p>
            <a:r>
              <a:rPr lang="hu-HU" dirty="0"/>
              <a:t>Boltok és márkák közötti verseny </a:t>
            </a:r>
            <a:r>
              <a:rPr lang="hu-HU" dirty="0" err="1"/>
              <a:t>kiéleződése</a:t>
            </a:r>
            <a:r>
              <a:rPr lang="hu-HU" dirty="0"/>
              <a:t> -&gt; tudatosabb árak a meghirdetett reklámokban</a:t>
            </a:r>
          </a:p>
          <a:p>
            <a:r>
              <a:rPr lang="hu-HU" dirty="0"/>
              <a:t>Szupermarketek </a:t>
            </a:r>
            <a:r>
              <a:rPr lang="hu-HU" dirty="0" err="1"/>
              <a:t>újragondolhatják</a:t>
            </a:r>
            <a:r>
              <a:rPr lang="hu-HU" dirty="0"/>
              <a:t> a saját USP-</a:t>
            </a:r>
            <a:r>
              <a:rPr lang="hu-HU" dirty="0" err="1"/>
              <a:t>jüket</a:t>
            </a:r>
            <a:endParaRPr lang="hu-HU" dirty="0"/>
          </a:p>
          <a:p>
            <a:r>
              <a:rPr lang="hu-HU" dirty="0"/>
              <a:t>Vásárlási tendenciák változhatnak -&gt; bizonyos termékek / boltok visszaszorulhatnak, mások közel monopol helyzetbe kerülhetnek</a:t>
            </a:r>
          </a:p>
          <a:p>
            <a:r>
              <a:rPr lang="hu-HU" dirty="0"/>
              <a:t>Hagyományos reklámok visszaszorulhatnak?</a:t>
            </a:r>
          </a:p>
        </p:txBody>
      </p:sp>
    </p:spTree>
    <p:extLst>
      <p:ext uri="{BB962C8B-B14F-4D97-AF65-F5344CB8AC3E}">
        <p14:creationId xmlns:p14="http://schemas.microsoft.com/office/powerpoint/2010/main" val="339945546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146</TotalTime>
  <Words>286</Words>
  <Application>Microsoft Office PowerPoint</Application>
  <PresentationFormat>Szélesvásznú</PresentationFormat>
  <Paragraphs>36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Shopper  a tudatos vásárlásért</vt:lpstr>
      <vt:lpstr>PROBLÉMA:</vt:lpstr>
      <vt:lpstr>Piaci környezet</vt:lpstr>
      <vt:lpstr>Marketing és kommunikáció</vt:lpstr>
      <vt:lpstr>USP</vt:lpstr>
      <vt:lpstr>Csapatfelépítés, kompetenciák  costumer service és fejlesztők szorosan együtt dolgoznak, közös főnöknek felelnek -&gt; problémák gyors megoldása és esetleges ellentétek elkerülése</vt:lpstr>
      <vt:lpstr>Együttműködések, piaci stratégia</vt:lpstr>
      <vt:lpstr>Financial plan</vt:lpstr>
      <vt:lpstr>Társadalmi, környezeti hatás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Shopper</dc:title>
  <dc:creator>Jávor Miklós</dc:creator>
  <cp:lastModifiedBy>Jávor Miklós</cp:lastModifiedBy>
  <cp:revision>4</cp:revision>
  <dcterms:created xsi:type="dcterms:W3CDTF">2023-11-14T07:58:55Z</dcterms:created>
  <dcterms:modified xsi:type="dcterms:W3CDTF">2023-11-28T07:12:45Z</dcterms:modified>
</cp:coreProperties>
</file>