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0" r:id="rId3"/>
    <p:sldId id="259" r:id="rId4"/>
    <p:sldId id="257" r:id="rId5"/>
    <p:sldId id="261" r:id="rId6"/>
    <p:sldId id="264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03" d="100"/>
          <a:sy n="103" d="100"/>
        </p:scale>
        <p:origin x="8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Top programming languages,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BA2E-4A4B-B53D-0F4E7C4539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2E-4A4B-B53D-0F4E7C4539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A2E-4A4B-B53D-0F4E7C4539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2E-4A4B-B53D-0F4E7C45391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A2E-4A4B-B53D-0F4E7C45391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A2E-4A4B-B53D-0F4E7C45391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2E-4A4B-B53D-0F4E7C45391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2E-4A4B-B53D-0F4E7C45391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BA2E-4A4B-B53D-0F4E7C45391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9.3182414698162724E-3"/>
                  <c:y val="3.594781039703674E-2"/>
                </c:manualLayout>
              </c:layout>
              <c:tx>
                <c:rich>
                  <a:bodyPr/>
                  <a:lstStyle/>
                  <a:p>
                    <a:fld id="{00470A8C-E075-2F4A-BBC3-8DD3B8F49CAE}" type="VALUE">
                      <a:rPr lang="en-US">
                        <a:solidFill>
                          <a:schemeClr val="tx1"/>
                        </a:solidFill>
                      </a:rPr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BA2E-4A4B-B53D-0F4E7C45391A}"/>
                </c:ext>
              </c:extLst>
            </c:dLbl>
            <c:dLbl>
              <c:idx val="1"/>
              <c:layout>
                <c:manualLayout>
                  <c:x val="5.1132709973753278E-3"/>
                  <c:y val="-8.927408552180174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A2E-4A4B-B53D-0F4E7C45391A}"/>
                </c:ext>
              </c:extLst>
            </c:dLbl>
            <c:dLbl>
              <c:idx val="2"/>
              <c:layout>
                <c:manualLayout>
                  <c:x val="-5.6489911417322838E-3"/>
                  <c:y val="-7.11293159085336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A2E-4A4B-B53D-0F4E7C45391A}"/>
                </c:ext>
              </c:extLst>
            </c:dLbl>
            <c:dLbl>
              <c:idx val="3"/>
              <c:layout>
                <c:manualLayout>
                  <c:x val="-9.4680938320206151E-4"/>
                  <c:y val="-6.96559060452005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2E-4A4B-B53D-0F4E7C45391A}"/>
                </c:ext>
              </c:extLst>
            </c:dLbl>
            <c:dLbl>
              <c:idx val="4"/>
              <c:layout>
                <c:manualLayout>
                  <c:x val="1.9229002624671534E-3"/>
                  <c:y val="-9.11786041969988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2E-4A4B-B53D-0F4E7C45391A}"/>
                </c:ext>
              </c:extLst>
            </c:dLbl>
            <c:dLbl>
              <c:idx val="5"/>
              <c:layout>
                <c:manualLayout>
                  <c:x val="-2.3607693569554188E-3"/>
                  <c:y val="-8.27929011476589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A2E-4A4B-B53D-0F4E7C45391A}"/>
                </c:ext>
              </c:extLst>
            </c:dLbl>
            <c:dLbl>
              <c:idx val="6"/>
              <c:layout>
                <c:manualLayout>
                  <c:x val="6.6334481627296584E-4"/>
                  <c:y val="1.0829380593045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2E-4A4B-B53D-0F4E7C45391A}"/>
                </c:ext>
              </c:extLst>
            </c:dLbl>
            <c:dLbl>
              <c:idx val="7"/>
              <c:layout>
                <c:manualLayout>
                  <c:x val="-2.8106135170603676E-3"/>
                  <c:y val="-1.00282821932779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A2E-4A4B-B53D-0F4E7C45391A}"/>
                </c:ext>
              </c:extLst>
            </c:dLbl>
            <c:dLbl>
              <c:idx val="8"/>
              <c:layout>
                <c:manualLayout>
                  <c:x val="1.7976541994750657E-3"/>
                  <c:y val="5.97440414213712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A2E-4A4B-B53D-0F4E7C4539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Java</c:v>
                </c:pt>
                <c:pt idx="1">
                  <c:v>C</c:v>
                </c:pt>
                <c:pt idx="2">
                  <c:v>Python</c:v>
                </c:pt>
                <c:pt idx="3">
                  <c:v>C++</c:v>
                </c:pt>
                <c:pt idx="4">
                  <c:v>C#</c:v>
                </c:pt>
                <c:pt idx="5">
                  <c:v>VBA</c:v>
                </c:pt>
                <c:pt idx="6">
                  <c:v>JavaScript</c:v>
                </c:pt>
                <c:pt idx="7">
                  <c:v>PHP</c:v>
                </c:pt>
                <c:pt idx="8">
                  <c:v>Swift</c:v>
                </c:pt>
                <c:pt idx="9">
                  <c:v>SQL</c:v>
                </c:pt>
              </c:strCache>
            </c:strRef>
          </c:cat>
          <c:val>
            <c:numRef>
              <c:f>Лист1!$B$2:$B$11</c:f>
              <c:numCache>
                <c:formatCode>0.00</c:formatCode>
                <c:ptCount val="10"/>
                <c:pt idx="0">
                  <c:v>16.896999999999998</c:v>
                </c:pt>
                <c:pt idx="1">
                  <c:v>15.773</c:v>
                </c:pt>
                <c:pt idx="2">
                  <c:v>9.6999999999999993</c:v>
                </c:pt>
                <c:pt idx="3">
                  <c:v>5.5</c:v>
                </c:pt>
                <c:pt idx="4">
                  <c:v>5.3</c:v>
                </c:pt>
                <c:pt idx="5">
                  <c:v>5.2</c:v>
                </c:pt>
                <c:pt idx="6">
                  <c:v>2.4</c:v>
                </c:pt>
                <c:pt idx="7">
                  <c:v>2.4</c:v>
                </c:pt>
                <c:pt idx="8">
                  <c:v>1.7</c:v>
                </c:pt>
                <c:pt idx="9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2E-4A4B-B53D-0F4E7C453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Top programming languages,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77D-B44D-9ED3-123A1E7B09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7D-B44D-9ED3-123A1E7B09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77D-B44D-9ED3-123A1E7B09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7D-B44D-9ED3-123A1E7B09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77D-B44D-9ED3-123A1E7B09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77D-B44D-9ED3-123A1E7B09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7D-B44D-9ED3-123A1E7B09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77D-B44D-9ED3-123A1E7B09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77D-B44D-9ED3-123A1E7B09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77D-B44D-9ED3-123A1E7B09A9}"/>
              </c:ext>
            </c:extLst>
          </c:dPt>
          <c:dLbls>
            <c:dLbl>
              <c:idx val="0"/>
              <c:layout>
                <c:manualLayout>
                  <c:x val="-2.9345386118724776E-3"/>
                  <c:y val="5.95623965400012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7D-B44D-9ED3-123A1E7B09A9}"/>
                </c:ext>
              </c:extLst>
            </c:dLbl>
            <c:dLbl>
              <c:idx val="1"/>
              <c:layout>
                <c:manualLayout>
                  <c:x val="2.5921613676419364E-3"/>
                  <c:y val="-2.91947983658866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7D-B44D-9ED3-123A1E7B09A9}"/>
                </c:ext>
              </c:extLst>
            </c:dLbl>
            <c:dLbl>
              <c:idx val="2"/>
              <c:layout>
                <c:manualLayout>
                  <c:x val="1.4355901188596184E-3"/>
                  <c:y val="1.06988064138341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77D-B44D-9ED3-123A1E7B09A9}"/>
                </c:ext>
              </c:extLst>
            </c:dLbl>
            <c:dLbl>
              <c:idx val="3"/>
              <c:layout>
                <c:manualLayout>
                  <c:x val="-3.4730847921750248E-3"/>
                  <c:y val="-6.322072184447348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7D-B44D-9ED3-123A1E7B09A9}"/>
                </c:ext>
              </c:extLst>
            </c:dLbl>
            <c:dLbl>
              <c:idx val="4"/>
              <c:layout>
                <c:manualLayout>
                  <c:x val="-2.3124942195207757E-3"/>
                  <c:y val="1.86558020358110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77D-B44D-9ED3-123A1E7B09A9}"/>
                </c:ext>
              </c:extLst>
            </c:dLbl>
            <c:dLbl>
              <c:idx val="5"/>
              <c:layout>
                <c:manualLayout>
                  <c:x val="-3.5048936348604171E-3"/>
                  <c:y val="1.43751747922791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77D-B44D-9ED3-123A1E7B09A9}"/>
                </c:ext>
              </c:extLst>
            </c:dLbl>
            <c:dLbl>
              <c:idx val="6"/>
              <c:layout>
                <c:manualLayout>
                  <c:x val="1.7042365402351607E-3"/>
                  <c:y val="1.07336037707815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7D-B44D-9ED3-123A1E7B09A9}"/>
                </c:ext>
              </c:extLst>
            </c:dLbl>
            <c:dLbl>
              <c:idx val="7"/>
              <c:layout>
                <c:manualLayout>
                  <c:x val="-6.65193778951017E-3"/>
                  <c:y val="2.84767576669716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77D-B44D-9ED3-123A1E7B09A9}"/>
                </c:ext>
              </c:extLst>
            </c:dLbl>
            <c:dLbl>
              <c:idx val="8"/>
              <c:layout>
                <c:manualLayout>
                  <c:x val="5.231776688094417E-3"/>
                  <c:y val="1.1384811450797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77D-B44D-9ED3-123A1E7B09A9}"/>
                </c:ext>
              </c:extLst>
            </c:dLbl>
            <c:dLbl>
              <c:idx val="9"/>
              <c:layout>
                <c:manualLayout>
                  <c:x val="6.3673869467919314E-3"/>
                  <c:y val="1.77378146191981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77D-B44D-9ED3-123A1E7B09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Python</c:v>
                </c:pt>
                <c:pt idx="1">
                  <c:v>Java</c:v>
                </c:pt>
                <c:pt idx="2">
                  <c:v>JavaScript</c:v>
                </c:pt>
                <c:pt idx="3">
                  <c:v>C#</c:v>
                </c:pt>
                <c:pt idx="4">
                  <c:v>PHP</c:v>
                </c:pt>
                <c:pt idx="5">
                  <c:v>C/C++</c:v>
                </c:pt>
                <c:pt idx="6">
                  <c:v>R</c:v>
                </c:pt>
                <c:pt idx="7">
                  <c:v>Objective-C </c:v>
                </c:pt>
                <c:pt idx="8">
                  <c:v>Swift</c:v>
                </c:pt>
                <c:pt idx="9">
                  <c:v>Kotlin</c:v>
                </c:pt>
              </c:strCache>
            </c:strRef>
          </c:cat>
          <c:val>
            <c:numRef>
              <c:f>Лист1!$B$2:$B$11</c:f>
              <c:numCache>
                <c:formatCode>0.00</c:formatCode>
                <c:ptCount val="10"/>
                <c:pt idx="0">
                  <c:v>29.72</c:v>
                </c:pt>
                <c:pt idx="1">
                  <c:v>19.03</c:v>
                </c:pt>
                <c:pt idx="2">
                  <c:v>8.1999999999999993</c:v>
                </c:pt>
                <c:pt idx="3">
                  <c:v>7.28</c:v>
                </c:pt>
                <c:pt idx="4">
                  <c:v>6.09</c:v>
                </c:pt>
                <c:pt idx="5">
                  <c:v>5.91</c:v>
                </c:pt>
                <c:pt idx="6">
                  <c:v>3.72</c:v>
                </c:pt>
                <c:pt idx="7">
                  <c:v>2.4700000000000002</c:v>
                </c:pt>
                <c:pt idx="8">
                  <c:v>2.36</c:v>
                </c:pt>
                <c:pt idx="9">
                  <c:v>1.62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D-B44D-9ED3-123A1E7B0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42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84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88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98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0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15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44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3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72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89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1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Хлопок конфета в конусе">
            <a:extLst>
              <a:ext uri="{FF2B5EF4-FFF2-40B4-BE49-F238E27FC236}">
                <a16:creationId xmlns:a16="http://schemas.microsoft.com/office/drawing/2014/main" id="{6478DE7E-183B-4CCD-A0AE-7492C6C10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753" b="49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3DD7F-D0E3-1846-AE5E-F40B9A16C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2423" y="873768"/>
            <a:ext cx="5667154" cy="2982360"/>
          </a:xfrm>
        </p:spPr>
        <p:txBody>
          <a:bodyPr>
            <a:normAutofit/>
          </a:bodyPr>
          <a:lstStyle/>
          <a:p>
            <a:r>
              <a:rPr lang="en-US" sz="4800" dirty="0"/>
              <a:t>Most Popular Programming Languages 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6457CA-1DF0-CF45-97C9-7E5A27E50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047" y="4107372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Created by Zaytsev N.</a:t>
            </a:r>
          </a:p>
          <a:p>
            <a:r>
              <a:rPr lang="en-US" dirty="0"/>
              <a:t>Group PI20-2V</a:t>
            </a:r>
            <a:endParaRPr lang="ru-RU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7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3FB77-24DB-C44F-B5E0-72E5550B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ranking systems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4B6DA-EB79-EF46-B5B4-060193DD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PYPL and TIOBE indexes share the same working principle – ‘the more times the language is mentioned, the more popular it is assumed to be’.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84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31EA2-4D08-F441-A1AA-17C9DDD2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TIOBE Ranking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BC6B61E-184A-3049-96F7-E6A5F9702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624302"/>
              </p:ext>
            </p:extLst>
          </p:nvPr>
        </p:nvGraphicFramePr>
        <p:xfrm>
          <a:off x="0" y="1186249"/>
          <a:ext cx="12192000" cy="5503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635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33DE7-21D8-0642-8B1C-15BAF01F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PYPL Ranking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21C7C3F-073D-2C43-9825-9B767DAC1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501134"/>
              </p:ext>
            </p:extLst>
          </p:nvPr>
        </p:nvGraphicFramePr>
        <p:xfrm>
          <a:off x="0" y="1161534"/>
          <a:ext cx="12192000" cy="5498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465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429B3-8F77-E543-BA97-E908C767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759" y="2766218"/>
            <a:ext cx="7082481" cy="1325563"/>
          </a:xfrm>
        </p:spPr>
        <p:txBody>
          <a:bodyPr/>
          <a:lstStyle/>
          <a:p>
            <a:pPr algn="ctr"/>
            <a:r>
              <a:rPr lang="en-US" dirty="0"/>
              <a:t>TOP-3 Programming language</a:t>
            </a:r>
            <a:br>
              <a:rPr lang="en-US" dirty="0"/>
            </a:br>
            <a:r>
              <a:rPr lang="en-US" sz="2400" dirty="0"/>
              <a:t>  (by PYPL Rank)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438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28410-44F3-C346-B902-0F6AC400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 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184CC-1A12-164D-84B3-FD22944F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number one in PYPL’s list and one of the best backend language for 2021.</a:t>
            </a:r>
          </a:p>
          <a:p>
            <a:pPr marL="0" indent="0">
              <a:buNone/>
            </a:pPr>
            <a:r>
              <a:rPr lang="en-US" dirty="0"/>
              <a:t>Python evolved from the language to write automation scripts or swiftly</a:t>
            </a:r>
          </a:p>
          <a:p>
            <a:pPr marL="0" indent="0">
              <a:buNone/>
            </a:pPr>
            <a:r>
              <a:rPr lang="en-US" dirty="0"/>
              <a:t>prototype apps to the first-class language for web and mobile development.</a:t>
            </a:r>
          </a:p>
          <a:p>
            <a:pPr marL="0" indent="0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Python highlights:</a:t>
            </a:r>
          </a:p>
          <a:p>
            <a:pPr fontAlgn="base"/>
            <a:r>
              <a:rPr lang="en-US" dirty="0"/>
              <a:t>open-source, object-oriented language</a:t>
            </a:r>
          </a:p>
          <a:p>
            <a:pPr fontAlgn="base"/>
            <a:r>
              <a:rPr lang="en-US" dirty="0"/>
              <a:t>cross-platform solutions</a:t>
            </a:r>
          </a:p>
          <a:p>
            <a:pPr fontAlgn="base"/>
            <a:r>
              <a:rPr lang="en-US" dirty="0"/>
              <a:t>asynchronous coding design</a:t>
            </a:r>
          </a:p>
          <a:p>
            <a:pPr fontAlgn="base"/>
            <a:r>
              <a:rPr lang="en-US" dirty="0"/>
              <a:t>used for AI and ML, desktop and web apps</a:t>
            </a:r>
          </a:p>
          <a:p>
            <a:pPr fontAlgn="base"/>
            <a:r>
              <a:rPr lang="en-US" dirty="0"/>
              <a:t>access to several modules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13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345E2-FABE-2E40-8A91-B7D64DF8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 Java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2C058-1B83-9744-953F-E6453E79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Another popular programmer's choice for many years running.</a:t>
            </a:r>
          </a:p>
          <a:p>
            <a:pPr marL="0" indent="0">
              <a:buNone/>
            </a:pPr>
            <a:r>
              <a:rPr lang="en-US" dirty="0"/>
              <a:t>The world’s biggest brands use Java to build web apps and backend </a:t>
            </a:r>
          </a:p>
          <a:p>
            <a:pPr marL="0" indent="0">
              <a:buNone/>
            </a:pPr>
            <a:r>
              <a:rPr lang="en-US" dirty="0"/>
              <a:t>web systems – Twitter, LinkedIn, Amazon, eBay.</a:t>
            </a:r>
          </a:p>
          <a:p>
            <a:pPr marL="0" indent="0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Java highlights:</a:t>
            </a:r>
          </a:p>
          <a:p>
            <a:pPr fontAlgn="base"/>
            <a:r>
              <a:rPr lang="en-US" dirty="0"/>
              <a:t>portable across operating systems</a:t>
            </a:r>
          </a:p>
          <a:p>
            <a:pPr fontAlgn="base"/>
            <a:r>
              <a:rPr lang="en-US" dirty="0"/>
              <a:t>stable environment</a:t>
            </a:r>
          </a:p>
          <a:p>
            <a:pPr fontAlgn="base"/>
            <a:r>
              <a:rPr lang="en-US" dirty="0"/>
              <a:t>high-quality code compilation</a:t>
            </a:r>
          </a:p>
          <a:p>
            <a:pPr fontAlgn="base"/>
            <a:r>
              <a:rPr lang="en-US" dirty="0"/>
              <a:t>high stability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70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0DB5A-E5B4-0E40-A244-3CB03359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 JavaScript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1FBA7-DE64-FF4D-9F4C-FEAE7B15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JavaScript is a constant trend for several years, no wonder it got </a:t>
            </a:r>
          </a:p>
          <a:p>
            <a:pPr marL="0" indent="0">
              <a:buNone/>
            </a:pPr>
            <a:r>
              <a:rPr lang="en-US" dirty="0"/>
              <a:t>to the top programming languages for 2021.</a:t>
            </a:r>
          </a:p>
          <a:p>
            <a:pPr marL="0" indent="0">
              <a:buNone/>
            </a:pPr>
            <a:r>
              <a:rPr lang="en-US" dirty="0"/>
              <a:t>After all, JavaScript is the basis of front-end development.</a:t>
            </a:r>
          </a:p>
          <a:p>
            <a:pPr marL="0" indent="0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JavaScript highlights:</a:t>
            </a:r>
          </a:p>
          <a:p>
            <a:pPr fontAlgn="base"/>
            <a:r>
              <a:rPr lang="en-US" dirty="0"/>
              <a:t>access to several frameworks</a:t>
            </a:r>
          </a:p>
          <a:p>
            <a:pPr fontAlgn="base"/>
            <a:r>
              <a:rPr lang="en-US" dirty="0"/>
              <a:t>data validation functionality</a:t>
            </a:r>
          </a:p>
          <a:p>
            <a:pPr fontAlgn="base"/>
            <a:r>
              <a:rPr lang="en-US" dirty="0"/>
              <a:t>compatible with several programming languages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5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F241D-336F-004F-8869-6A41F6E7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725" y="2103437"/>
            <a:ext cx="4967177" cy="1325563"/>
          </a:xfrm>
        </p:spPr>
        <p:txBody>
          <a:bodyPr/>
          <a:lstStyle/>
          <a:p>
            <a:r>
              <a:rPr lang="en-US" dirty="0"/>
              <a:t>Thanks for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7887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Стандартная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259</Words>
  <Application>Microsoft Macintosh PowerPoint</Application>
  <PresentationFormat>Широкоэкранный</PresentationFormat>
  <Paragraphs>60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Most Popular Programming Languages </vt:lpstr>
      <vt:lpstr>About ranking systems</vt:lpstr>
      <vt:lpstr>TIOBE Ranking</vt:lpstr>
      <vt:lpstr>PYPL Ranking</vt:lpstr>
      <vt:lpstr>TOP-3 Programming language   (by PYPL Rank)</vt:lpstr>
      <vt:lpstr>#1. Python</vt:lpstr>
      <vt:lpstr>#2. Java</vt:lpstr>
      <vt:lpstr>#3. JavaScript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 Programming Languages </dc:title>
  <dc:creator>Зайцев Никита Валерьевич</dc:creator>
  <cp:lastModifiedBy>Зайцев Никита Валерьевич</cp:lastModifiedBy>
  <cp:revision>7</cp:revision>
  <dcterms:created xsi:type="dcterms:W3CDTF">2021-12-28T23:27:02Z</dcterms:created>
  <dcterms:modified xsi:type="dcterms:W3CDTF">2021-12-29T12:20:35Z</dcterms:modified>
</cp:coreProperties>
</file>