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56C1-F0CF-482D-AC01-BF0064981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Применение нейронных сетей глубокого обучения для оценки спелости плода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55BF43-CB50-46AA-A071-29AFE2C87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ПИ20-1В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C8451-1109-423A-A209-EF3C7E2CD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99"/>
          <a:stretch/>
        </p:blipFill>
        <p:spPr>
          <a:xfrm>
            <a:off x="7537970" y="112055"/>
            <a:ext cx="3947217" cy="12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0ACD8-1CE1-4826-B9A9-D0CD1CA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B5449-4B46-4D39-841C-CADB449A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М.В. Коротеев. Об основных задачах дескриптивного анализа данных.</a:t>
            </a:r>
          </a:p>
          <a:p>
            <a:r>
              <a:rPr lang="ru-RU" dirty="0"/>
              <a:t>М.В. Коротеев. Учебное пособие по дисциплине “Анализ данных и машинное обучение” — 2018.</a:t>
            </a:r>
          </a:p>
          <a:p>
            <a:r>
              <a:rPr lang="en-US" dirty="0"/>
              <a:t>Ian Pointer. Programming </a:t>
            </a:r>
            <a:r>
              <a:rPr lang="en-US" dirty="0" err="1"/>
              <a:t>PyTorch</a:t>
            </a:r>
            <a:r>
              <a:rPr lang="en-US" dirty="0"/>
              <a:t> for Deep Learning — 2019.</a:t>
            </a:r>
          </a:p>
          <a:p>
            <a:r>
              <a:rPr lang="en-US" dirty="0"/>
              <a:t>Sebastian </a:t>
            </a:r>
            <a:r>
              <a:rPr lang="en-US" dirty="0" err="1"/>
              <a:t>Raschka</a:t>
            </a:r>
            <a:r>
              <a:rPr lang="en-US" dirty="0"/>
              <a:t>. Machine Learning with </a:t>
            </a:r>
            <a:r>
              <a:rPr lang="en-US" dirty="0" err="1"/>
              <a:t>PyTorch</a:t>
            </a:r>
            <a:r>
              <a:rPr lang="en-US" dirty="0"/>
              <a:t> and Scikit-Learn — 2022.</a:t>
            </a:r>
          </a:p>
          <a:p>
            <a:r>
              <a:rPr lang="en-US" dirty="0"/>
              <a:t>A. </a:t>
            </a:r>
            <a:r>
              <a:rPr lang="en-US" dirty="0" err="1"/>
              <a:t>Geron</a:t>
            </a:r>
            <a:r>
              <a:rPr lang="en-US" dirty="0"/>
              <a:t>. Hand on Machine Learning with scikit-learn and </a:t>
            </a:r>
            <a:r>
              <a:rPr lang="en-US" dirty="0" err="1"/>
              <a:t>Tensorflow</a:t>
            </a:r>
            <a:r>
              <a:rPr lang="en-US" dirty="0"/>
              <a:t> - 2017 (564p)</a:t>
            </a:r>
          </a:p>
          <a:p>
            <a:r>
              <a:rPr lang="en-US" dirty="0"/>
              <a:t>C. </a:t>
            </a:r>
            <a:r>
              <a:rPr lang="en-US" dirty="0" err="1"/>
              <a:t>Albon</a:t>
            </a:r>
            <a:r>
              <a:rPr lang="en-US" dirty="0"/>
              <a:t>. Machine learning with Python Handbook - 2018 (427p)</a:t>
            </a:r>
          </a:p>
          <a:p>
            <a:r>
              <a:rPr lang="en-US" dirty="0"/>
              <a:t>L.P. Coelho, W. </a:t>
            </a:r>
            <a:r>
              <a:rPr lang="en-US" dirty="0" err="1"/>
              <a:t>Richert</a:t>
            </a:r>
            <a:r>
              <a:rPr lang="en-US" dirty="0"/>
              <a:t>. Building machine learning systems with Python - 2015 (326p)</a:t>
            </a:r>
          </a:p>
          <a:p>
            <a:r>
              <a:rPr lang="en-US" dirty="0"/>
              <a:t>J. Grus. Data science from scratch - 2015 (330p)</a:t>
            </a:r>
          </a:p>
          <a:p>
            <a:r>
              <a:rPr lang="en-US" dirty="0"/>
              <a:t>W. </a:t>
            </a:r>
            <a:r>
              <a:rPr lang="en-US" dirty="0" err="1"/>
              <a:t>McKiney</a:t>
            </a:r>
            <a:r>
              <a:rPr lang="en-US" dirty="0"/>
              <a:t>. Pandas: powerful Python data analysis toolkit - 2016 (1971p)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9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80D46-168C-4008-BD2D-F6712A23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67" y="2794000"/>
            <a:ext cx="5791201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63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0676-27AC-44EC-945F-7EAD25B0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87C1F-8531-4010-99E6-05643579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качества и количества урожая. Анализ данных может помочь сельскохозяйственным предприятиям в определении лучших условий для выращивания растений и животных и действующих на основе данных для оптимизации роста и развития культур. </a:t>
            </a:r>
          </a:p>
          <a:p>
            <a:r>
              <a:rPr lang="ru-RU" dirty="0"/>
              <a:t>Повышение производительности и технологического уровня. Анализ данных может помочь в выявлении проблем в производственных процессах и улучшении эффективности сельскохозяйственного производства за счет внедрения новых технологий и оптимизации бизнес-процессов. </a:t>
            </a:r>
          </a:p>
        </p:txBody>
      </p:sp>
    </p:spTree>
    <p:extLst>
      <p:ext uri="{BB962C8B-B14F-4D97-AF65-F5344CB8AC3E}">
        <p14:creationId xmlns:p14="http://schemas.microsoft.com/office/powerpoint/2010/main" val="90996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97D1-21A3-4F5C-A0EB-71ADC9C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Датасет</a:t>
            </a:r>
          </a:p>
        </p:txBody>
      </p:sp>
      <p:pic>
        <p:nvPicPr>
          <p:cNvPr id="6" name="Изображение2">
            <a:extLst>
              <a:ext uri="{FF2B5EF4-FFF2-40B4-BE49-F238E27FC236}">
                <a16:creationId xmlns:a16="http://schemas.microsoft.com/office/drawing/2014/main" id="{771447EB-6BA9-4A73-84FA-F530C69BFA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92335" y="1428750"/>
            <a:ext cx="4704782" cy="4131733"/>
          </a:xfrm>
          <a:prstGeom prst="rect">
            <a:avLst/>
          </a:prstGeom>
        </p:spPr>
      </p:pic>
      <p:pic>
        <p:nvPicPr>
          <p:cNvPr id="7" name="Изображение1">
            <a:extLst>
              <a:ext uri="{FF2B5EF4-FFF2-40B4-BE49-F238E27FC236}">
                <a16:creationId xmlns:a16="http://schemas.microsoft.com/office/drawing/2014/main" id="{9967921C-B266-4CBD-B3A6-0B82263639E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428750"/>
            <a:ext cx="4428067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E76F5-0C37-4661-9B16-7D588B88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Датасет</a:t>
            </a:r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BBCCFB31-56F1-4DC6-98DA-DA304E1811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71600" y="1862668"/>
            <a:ext cx="10041467" cy="32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0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5F9D9-2AE8-4F52-AF5D-3C0A2075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</a:t>
            </a:r>
          </a:p>
        </p:txBody>
      </p:sp>
      <p:pic>
        <p:nvPicPr>
          <p:cNvPr id="4" name="Изображение4">
            <a:extLst>
              <a:ext uri="{FF2B5EF4-FFF2-40B4-BE49-F238E27FC236}">
                <a16:creationId xmlns:a16="http://schemas.microsoft.com/office/drawing/2014/main" id="{34C9F8BA-9459-4E15-B327-9D003DA6A2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78467" y="2050415"/>
            <a:ext cx="3410585" cy="3462020"/>
          </a:xfrm>
          <a:prstGeom prst="rect">
            <a:avLst/>
          </a:prstGeom>
        </p:spPr>
      </p:pic>
      <p:pic>
        <p:nvPicPr>
          <p:cNvPr id="5" name="Изображение5">
            <a:extLst>
              <a:ext uri="{FF2B5EF4-FFF2-40B4-BE49-F238E27FC236}">
                <a16:creationId xmlns:a16="http://schemas.microsoft.com/office/drawing/2014/main" id="{6566FA68-B457-47B4-9DBD-024E38ADD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27496" y="2050415"/>
            <a:ext cx="3410585" cy="3462020"/>
          </a:xfrm>
          <a:prstGeom prst="rect">
            <a:avLst/>
          </a:prstGeom>
        </p:spPr>
      </p:pic>
      <p:pic>
        <p:nvPicPr>
          <p:cNvPr id="6" name="Изображение6">
            <a:extLst>
              <a:ext uri="{FF2B5EF4-FFF2-40B4-BE49-F238E27FC236}">
                <a16:creationId xmlns:a16="http://schemas.microsoft.com/office/drawing/2014/main" id="{32D796E2-E8BA-4744-BB95-48102F3DCC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576525" y="2050415"/>
            <a:ext cx="3242734" cy="3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0295-D961-49F4-A228-29220A8C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Сверточные нейронные сети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1881-CD60-4F5F-A28D-30818154A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4" y="2430462"/>
            <a:ext cx="8963951" cy="26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1AD8-C474-45C1-AB86-0D14BE7C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pic>
        <p:nvPicPr>
          <p:cNvPr id="4" name="Изображение7">
            <a:extLst>
              <a:ext uri="{FF2B5EF4-FFF2-40B4-BE49-F238E27FC236}">
                <a16:creationId xmlns:a16="http://schemas.microsoft.com/office/drawing/2014/main" id="{B55F9622-4AC8-4F09-947C-ED9580495D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61154" y="2280444"/>
            <a:ext cx="7269692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7CF3-9BA4-47B4-A67E-0B10C15E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 обучения</a:t>
            </a:r>
          </a:p>
        </p:txBody>
      </p:sp>
      <p:pic>
        <p:nvPicPr>
          <p:cNvPr id="7" name="Изображение20">
            <a:extLst>
              <a:ext uri="{FF2B5EF4-FFF2-40B4-BE49-F238E27FC236}">
                <a16:creationId xmlns:a16="http://schemas.microsoft.com/office/drawing/2014/main" id="{2EA51B98-FACC-43D1-B3DB-55B0FEF7EE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89133" y="1845733"/>
            <a:ext cx="4970916" cy="4000500"/>
          </a:xfrm>
          <a:prstGeom prst="rect">
            <a:avLst/>
          </a:prstGeom>
        </p:spPr>
      </p:pic>
      <p:pic>
        <p:nvPicPr>
          <p:cNvPr id="8" name="Изображение21">
            <a:extLst>
              <a:ext uri="{FF2B5EF4-FFF2-40B4-BE49-F238E27FC236}">
                <a16:creationId xmlns:a16="http://schemas.microsoft.com/office/drawing/2014/main" id="{0AD33F82-29D6-4E9B-AE0A-95F461039C3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8467" y="1845733"/>
            <a:ext cx="481753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3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7837E-0502-435A-BE48-7B885E4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01473-ECA0-4DBA-A5DA-EFA2AE33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модель, которая умеет определять спелость томатов, может быть полезной в ряде приложений, например: </a:t>
            </a:r>
          </a:p>
          <a:p>
            <a:r>
              <a:rPr lang="ru-RU" dirty="0"/>
              <a:t>Помощь фермерам в определении оптимального времени сбора урожая. Если собрать томаты слишком рано или поздно, они могут быть непригодны для продажи или потребления. </a:t>
            </a:r>
          </a:p>
          <a:p>
            <a:r>
              <a:rPr lang="ru-RU" dirty="0"/>
              <a:t>Модель может помочь фермерам определить оптимальное время сбора урожая, что может повысить качество продукции и увеличить доходы.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18273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26</TotalTime>
  <Words>299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Уголки</vt:lpstr>
      <vt:lpstr>Применение нейронных сетей глубокого обучения для оценки спелости плода</vt:lpstr>
      <vt:lpstr>Цели курсовой работы</vt:lpstr>
      <vt:lpstr>Датасет</vt:lpstr>
      <vt:lpstr>Датасет</vt:lpstr>
      <vt:lpstr>Метрики качества</vt:lpstr>
      <vt:lpstr>Сверточные нейронные сети</vt:lpstr>
      <vt:lpstr>Обучение модели</vt:lpstr>
      <vt:lpstr>Итого обучения</vt:lpstr>
      <vt:lpstr>Заключение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нейронных сетей глубокого обучения для оценки спелости плода</dc:title>
  <dc:creator>Kroll</dc:creator>
  <cp:lastModifiedBy>Kroll</cp:lastModifiedBy>
  <cp:revision>5</cp:revision>
  <dcterms:created xsi:type="dcterms:W3CDTF">2023-05-29T21:14:25Z</dcterms:created>
  <dcterms:modified xsi:type="dcterms:W3CDTF">2023-05-29T21:40:57Z</dcterms:modified>
</cp:coreProperties>
</file>