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7" r:id="rId3"/>
    <p:sldId id="257" r:id="rId4"/>
    <p:sldId id="259" r:id="rId5"/>
    <p:sldId id="258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D610A-DD24-411C-B2EA-A97BC9BB3393}" type="datetimeFigureOut">
              <a:rPr lang="ru-RU" smtClean="0"/>
              <a:t>02.09.2021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CCFD2-CB9C-4F04-867F-4913A6BD7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62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9A1-7EDE-4ABE-B3C9-0C674CCDB11D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554D-2E3D-4110-8EA6-8D18ACFFDA6C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C6-80D7-4F31-8418-E7EF4032D854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BF53-AE37-4E63-B9AF-013EBD1EA84E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511-7476-45B9-ABFA-BDE083510955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EDF4-F8F8-49C5-974C-EDFB8F6D5154}" type="datetime1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28E8-795D-411C-ADBC-9DE47E28D4E2}" type="datetime1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89FB-8B9D-4546-A5B8-083FFB5F7B49}" type="datetime1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27F2-56B1-40D8-B820-84DA04DBFF81}" type="datetime1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9B8E-94D9-455F-82DB-DDBB98C2BD20}" type="datetime1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CC5-26C4-4F9E-977D-847F14C9BEB9}" type="datetime1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0568ABF-969D-46EB-99FF-28278A1E59E1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82986-0530-4820-9760-3E486356B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Общие сведения о языке </a:t>
            </a:r>
            <a:r>
              <a:rPr lang="en-US" dirty="0"/>
              <a:t>R</a:t>
            </a:r>
            <a:br>
              <a:rPr lang="ru-RU" dirty="0"/>
            </a:br>
            <a:r>
              <a:rPr lang="ru-RU" dirty="0"/>
              <a:t>Среда разработки программ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3C5F24-3120-469D-875B-4AF62880B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</a:p>
        </p:txBody>
      </p:sp>
    </p:spTree>
    <p:extLst>
      <p:ext uri="{BB962C8B-B14F-4D97-AF65-F5344CB8AC3E}">
        <p14:creationId xmlns:p14="http://schemas.microsoft.com/office/powerpoint/2010/main" val="182123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DD740-4462-4E73-9403-C9A40824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113713"/>
            <a:ext cx="10691265" cy="694669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R</a:t>
            </a:r>
            <a:r>
              <a:rPr lang="ru-RU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388375-FB67-463F-A9EB-FF68C4DC0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3" y="808382"/>
            <a:ext cx="6016487" cy="59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1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98DC5-1D86-4FEF-AE0A-85F4E918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140218"/>
            <a:ext cx="10691265" cy="788568"/>
          </a:xfrm>
        </p:spPr>
        <p:txBody>
          <a:bodyPr/>
          <a:lstStyle/>
          <a:p>
            <a:r>
              <a:rPr lang="ru-RU" dirty="0"/>
              <a:t>Определение и особенности </a:t>
            </a:r>
            <a:r>
              <a:rPr lang="en-US" dirty="0"/>
              <a:t>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ABD9B3-2D98-41F8-BC56-FFCCA7116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7" y="921825"/>
            <a:ext cx="5013955" cy="57959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718914-C03C-41E9-82A8-B7739BB08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763" y="921824"/>
            <a:ext cx="4795870" cy="579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1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35464-3807-4D91-B956-3234D15D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Установка среды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96AF54-E66A-4215-8EA0-011DE22DA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Выбрать нужную ОС и скачать</a:t>
            </a:r>
            <a:r>
              <a:rPr lang="ru-RU" dirty="0"/>
              <a:t> </a:t>
            </a:r>
            <a:r>
              <a:rPr lang="ru-RU" sz="2800" dirty="0"/>
              <a:t>дистрибутив</a:t>
            </a:r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en-US" sz="28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  <a:hlinkClick r:id="rId2"/>
              </a:rPr>
              <a:t>https://cran.r-project.org/</a:t>
            </a:r>
            <a:r>
              <a:rPr lang="ru-RU" sz="28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ru-RU" sz="2800" b="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1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D4599-CE48-427F-AE84-382BE2D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65" y="50300"/>
            <a:ext cx="10691265" cy="734426"/>
          </a:xfrm>
        </p:spPr>
        <p:txBody>
          <a:bodyPr/>
          <a:lstStyle/>
          <a:p>
            <a:r>
              <a:rPr lang="ru-RU" dirty="0"/>
              <a:t>Первый запуск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9D6DE1-F669-4C38-B007-B2A1AD30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95" y="853411"/>
            <a:ext cx="6503030" cy="515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7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AC621-5380-4230-8F12-8A7C026D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 режима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233585-1AE1-48BB-BCDC-0610BE76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режим – режим командной строки</a:t>
            </a:r>
          </a:p>
          <a:p>
            <a:r>
              <a:rPr lang="ru-RU" dirty="0"/>
              <a:t>Второй режим – команды записываются в файл, затем все содержимое отправляется на исполнение</a:t>
            </a:r>
          </a:p>
          <a:p>
            <a:r>
              <a:rPr lang="ru-RU" dirty="0"/>
              <a:t>Третий режим – </a:t>
            </a:r>
            <a:r>
              <a:rPr lang="en-US" dirty="0"/>
              <a:t>RGUI – </a:t>
            </a:r>
            <a:r>
              <a:rPr lang="ru-RU" dirty="0"/>
              <a:t>работа с графическим модулем, который используется для рисования зависимостей, графиков и диаграмм.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721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9BE44-F11A-46E4-B9F5-AED70E84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13713"/>
            <a:ext cx="10691265" cy="668165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ИНТЕГРИРОВАННЫЕ СРЕДЫ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723D47-875A-4ECE-9167-2ADDC7A3D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928152"/>
            <a:ext cx="10691265" cy="4558248"/>
          </a:xfrm>
        </p:spPr>
        <p:txBody>
          <a:bodyPr>
            <a:noAutofit/>
          </a:bodyPr>
          <a:lstStyle/>
          <a:p>
            <a:pPr algn="l"/>
            <a:r>
              <a:rPr lang="en-US" sz="2800" b="1" i="0" u="none" strike="noStrike" baseline="0" dirty="0" err="1">
                <a:latin typeface="Times New Roman" panose="02020603050405020304" pitchFamily="18" charset="0"/>
              </a:rPr>
              <a:t>RCommander</a:t>
            </a:r>
            <a:endParaRPr lang="en-US" sz="2800" b="1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2800" b="1" i="0" u="none" strike="noStrike" baseline="0" dirty="0">
                <a:latin typeface="Times New Roman" panose="02020603050405020304" pitchFamily="18" charset="0"/>
              </a:rPr>
              <a:t>RStudio</a:t>
            </a:r>
          </a:p>
          <a:p>
            <a:pPr algn="l"/>
            <a:r>
              <a:rPr lang="en-US" sz="2800" b="1" i="0" u="none" strike="noStrike" baseline="0" dirty="0" err="1">
                <a:latin typeface="Times New Roman" panose="02020603050405020304" pitchFamily="18" charset="0"/>
              </a:rPr>
              <a:t>RKWard</a:t>
            </a:r>
            <a:endParaRPr lang="en-US" sz="2800" b="1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2800" b="1" i="0" u="none" strike="noStrike" baseline="0" dirty="0">
                <a:latin typeface="Times New Roman" panose="02020603050405020304" pitchFamily="18" charset="0"/>
              </a:rPr>
              <a:t>Revolution-R</a:t>
            </a:r>
          </a:p>
          <a:p>
            <a:pPr algn="l"/>
            <a:r>
              <a:rPr lang="en-US" sz="2800" b="1" i="0" u="none" strike="noStrike" baseline="0" dirty="0">
                <a:latin typeface="Times New Roman" panose="02020603050405020304" pitchFamily="18" charset="0"/>
              </a:rPr>
              <a:t>JGR</a:t>
            </a:r>
          </a:p>
          <a:p>
            <a:pPr algn="l"/>
            <a:r>
              <a:rPr lang="en-US" sz="2800" b="1" i="0" u="none" strike="noStrike" baseline="0" dirty="0">
                <a:latin typeface="Times New Roman" panose="02020603050405020304" pitchFamily="18" charset="0"/>
              </a:rPr>
              <a:t>Rattle</a:t>
            </a:r>
          </a:p>
          <a:p>
            <a:pPr algn="l"/>
            <a:r>
              <a:rPr lang="en-US" sz="2800" b="1" i="0" u="none" strike="noStrike" baseline="0" dirty="0" err="1">
                <a:latin typeface="Times New Roman" panose="02020603050405020304" pitchFamily="18" charset="0"/>
              </a:rPr>
              <a:t>RPanel</a:t>
            </a:r>
            <a:endParaRPr lang="en-US" sz="2800" b="1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2800" b="1" i="0" u="none" strike="noStrike" baseline="0" dirty="0">
                <a:latin typeface="Times New Roman" panose="02020603050405020304" pitchFamily="18" charset="0"/>
              </a:rPr>
              <a:t>ESS </a:t>
            </a:r>
            <a:r>
              <a:rPr lang="ru-RU" sz="2800" b="1" i="0" u="none" strike="noStrike" baseline="0" dirty="0">
                <a:latin typeface="Times New Roman" panose="02020603050405020304" pitchFamily="18" charset="0"/>
              </a:rPr>
              <a:t>и др.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894423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4D1AA-41D2-437A-934E-14348333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61" y="100461"/>
            <a:ext cx="10691265" cy="707922"/>
          </a:xfrm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YS Text"/>
              </a:rPr>
              <a:t>ИНТЕРФЕЙС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YS Text"/>
              </a:rPr>
              <a:t>RStudio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FFC84A-CD5F-4481-902D-2FF850E0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120878"/>
            <a:ext cx="10691265" cy="5168348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44444"/>
                </a:solidFill>
                <a:latin typeface="inherit"/>
              </a:rPr>
              <a:t>С помощью </a:t>
            </a:r>
            <a:r>
              <a:rPr lang="en-US" sz="2400" dirty="0" err="1">
                <a:solidFill>
                  <a:srgbClr val="444444"/>
                </a:solidFill>
                <a:latin typeface="inherit"/>
              </a:rPr>
              <a:t>Rstudio</a:t>
            </a:r>
            <a:r>
              <a:rPr lang="en-US" sz="24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ru-RU" sz="2400" dirty="0">
                <a:solidFill>
                  <a:srgbClr val="444444"/>
                </a:solidFill>
                <a:latin typeface="inherit"/>
              </a:rPr>
              <a:t>можно создавать свои файлы (</a:t>
            </a:r>
            <a:r>
              <a:rPr lang="en-US" sz="2400" dirty="0">
                <a:solidFill>
                  <a:srgbClr val="444444"/>
                </a:solidFill>
                <a:latin typeface="inherit"/>
              </a:rPr>
              <a:t>R, </a:t>
            </a:r>
            <a:r>
              <a:rPr lang="en-US" sz="2400" dirty="0" err="1">
                <a:solidFill>
                  <a:srgbClr val="444444"/>
                </a:solidFill>
                <a:latin typeface="inherit"/>
              </a:rPr>
              <a:t>Rmd</a:t>
            </a:r>
            <a:r>
              <a:rPr lang="en-US" sz="2400" dirty="0">
                <a:solidFill>
                  <a:srgbClr val="444444"/>
                </a:solidFill>
                <a:latin typeface="inherit"/>
              </a:rPr>
              <a:t> </a:t>
            </a:r>
            <a:r>
              <a:rPr lang="ru-RU" sz="2400" dirty="0">
                <a:solidFill>
                  <a:srgbClr val="444444"/>
                </a:solidFill>
                <a:latin typeface="inherit"/>
              </a:rPr>
              <a:t>и др.</a:t>
            </a:r>
            <a:r>
              <a:rPr lang="en-US" sz="2400" dirty="0">
                <a:solidFill>
                  <a:srgbClr val="444444"/>
                </a:solidFill>
                <a:latin typeface="inherit"/>
              </a:rPr>
              <a:t>)</a:t>
            </a:r>
            <a:r>
              <a:rPr lang="ru-RU" sz="2400" dirty="0">
                <a:solidFill>
                  <a:srgbClr val="444444"/>
                </a:solidFill>
                <a:latin typeface="inherit"/>
              </a:rPr>
              <a:t>, можно редактировать код и запускать его на выполнение. </a:t>
            </a:r>
            <a:endParaRPr lang="en-US" sz="240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444444"/>
                </a:solidFill>
                <a:effectLst/>
                <a:latin typeface="inherit"/>
              </a:rPr>
              <a:t>Главное меню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- содержит все доступные действия и функции;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444444"/>
                </a:solidFill>
                <a:effectLst/>
                <a:latin typeface="inherit"/>
              </a:rPr>
              <a:t>Панель инструментов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- сюда вынесены основные функции программы;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Вкладки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- переключение между различными областями;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444444"/>
                </a:solidFill>
                <a:effectLst/>
                <a:latin typeface="inherit"/>
              </a:rPr>
              <a:t>Рабочая область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- разделена на две части, в левой стороне находится список дисков или папок, а в правой подробная информация о них;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444444"/>
                </a:solidFill>
                <a:effectLst/>
                <a:latin typeface="inherit"/>
              </a:rPr>
              <a:t>Статус бар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- в самом низу окна находится статус бар, где отображаются сообщения о работе программы.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570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86CD3-1562-4AF9-91E0-DD3CC95A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6" y="179975"/>
            <a:ext cx="10691265" cy="469382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Интерфейс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C5CFA6-CA8D-45A8-B8B5-C3E3AA683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66"/>
          <a:stretch/>
        </p:blipFill>
        <p:spPr>
          <a:xfrm>
            <a:off x="1567379" y="1039696"/>
            <a:ext cx="8659675" cy="44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42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9C48D-44C8-40DE-8D31-F5523912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113713"/>
            <a:ext cx="10691265" cy="654913"/>
          </a:xfrm>
        </p:spPr>
        <p:txBody>
          <a:bodyPr>
            <a:normAutofit fontScale="90000"/>
          </a:bodyPr>
          <a:lstStyle/>
          <a:p>
            <a:r>
              <a:rPr lang="ru-RU" dirty="0"/>
              <a:t>Загрузка файлов (</a:t>
            </a:r>
            <a:r>
              <a:rPr lang="en-US" i="1" dirty="0"/>
              <a:t>File – open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A9DEA4-F492-41F9-948C-438DA2576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658" y="978176"/>
            <a:ext cx="6932706" cy="46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22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420EB-B738-48C2-8E57-2F47AC27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</a:t>
            </a:r>
            <a:r>
              <a:rPr lang="en-US" dirty="0"/>
              <a:t>ENVIROMENT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276A61-FD66-43F4-897E-00BF09212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21" y="2293126"/>
            <a:ext cx="8708494" cy="160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F8F58-9D2A-49FF-AFB7-14EFD494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B633EB-A695-4D5E-8BF7-8E1DE597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Классификация средств для обработки данных</a:t>
            </a:r>
          </a:p>
          <a:p>
            <a:r>
              <a:rPr lang="ru-RU" dirty="0"/>
              <a:t>Язык </a:t>
            </a:r>
            <a:r>
              <a:rPr lang="en-US" dirty="0"/>
              <a:t>R</a:t>
            </a:r>
            <a:r>
              <a:rPr lang="ru-RU" dirty="0"/>
              <a:t> и решаемые задачи</a:t>
            </a:r>
            <a:endParaRPr lang="en-US" dirty="0"/>
          </a:p>
          <a:p>
            <a:r>
              <a:rPr lang="ru-RU" dirty="0"/>
              <a:t>Установка среды и организация рабочего места</a:t>
            </a:r>
          </a:p>
          <a:p>
            <a:r>
              <a:rPr lang="ru-RU" dirty="0"/>
              <a:t>Основы языка </a:t>
            </a:r>
            <a:r>
              <a:rPr lang="en-US" dirty="0"/>
              <a:t>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283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2A41E-5193-4DA2-9E28-E2E83233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75091"/>
            <a:ext cx="10691265" cy="774182"/>
          </a:xfrm>
        </p:spPr>
        <p:txBody>
          <a:bodyPr/>
          <a:lstStyle/>
          <a:p>
            <a:r>
              <a:rPr lang="ru-RU" dirty="0"/>
              <a:t>Комментарии в программе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648AB3-F16D-4754-BACA-8F2FA82D8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409" y="1060174"/>
            <a:ext cx="10691265" cy="4338953"/>
          </a:xfrm>
        </p:spPr>
        <p:txBody>
          <a:bodyPr/>
          <a:lstStyle/>
          <a:p>
            <a:r>
              <a:rPr lang="ru-RU" dirty="0"/>
              <a:t>Комментарии в программе начинаются со знака </a:t>
            </a:r>
            <a:r>
              <a:rPr lang="en-US" b="1" dirty="0">
                <a:solidFill>
                  <a:srgbClr val="FF0000"/>
                </a:solidFill>
              </a:rPr>
              <a:t>#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1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E09129-FF62-454A-9B1F-A14DC9AB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69" y="133655"/>
            <a:ext cx="10691265" cy="647722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Переменные в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E8E232-905C-4C8C-A70D-146F2182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27" y="875142"/>
            <a:ext cx="10977807" cy="5305864"/>
          </a:xfrm>
        </p:spPr>
        <p:txBody>
          <a:bodyPr>
            <a:normAutofit fontScale="70000" lnSpcReduction="20000"/>
          </a:bodyPr>
          <a:lstStyle/>
          <a:p>
            <a:r>
              <a:rPr lang="ru-RU" sz="2900" dirty="0"/>
              <a:t>Переменные в </a:t>
            </a:r>
            <a:r>
              <a:rPr lang="en-US" sz="2900" dirty="0"/>
              <a:t>R </a:t>
            </a:r>
            <a:r>
              <a:rPr lang="ru-RU" sz="2900" dirty="0"/>
              <a:t>это контейнер для хранения числа, текстовой строки, списка и т.д.</a:t>
            </a:r>
          </a:p>
          <a:p>
            <a:r>
              <a:rPr lang="ru-RU" sz="2900" dirty="0"/>
              <a:t>Переменные имеют имена – непрерывная последовательность букв, цифр, точек, символа подчеркивания.</a:t>
            </a:r>
            <a:endParaRPr lang="en-US" sz="2900" dirty="0"/>
          </a:p>
          <a:p>
            <a:pPr marL="0" indent="0" algn="l">
              <a:buNone/>
            </a:pPr>
            <a:r>
              <a:rPr lang="ru-RU" sz="2900" b="0" i="0" u="none" strike="noStrike" baseline="0" dirty="0">
                <a:latin typeface="Times New Roman" panose="02020603050405020304" pitchFamily="18" charset="0"/>
              </a:rPr>
              <a:t>Корректные имена в </a:t>
            </a:r>
            <a:r>
              <a:rPr lang="en-US" sz="2900" b="0" i="0" u="none" strike="noStrike" baseline="0" dirty="0">
                <a:latin typeface="Times New Roman" panose="02020603050405020304" pitchFamily="18" charset="0"/>
              </a:rPr>
              <a:t>R:</a:t>
            </a:r>
          </a:p>
          <a:p>
            <a:pPr marL="0" indent="0" algn="l">
              <a:buNone/>
            </a:pPr>
            <a:r>
              <a:rPr lang="en-US" sz="4500" b="0" i="0" u="none" strike="noStrike" baseline="0" dirty="0">
                <a:latin typeface="Times New Roman" panose="02020603050405020304" pitchFamily="18" charset="0"/>
              </a:rPr>
              <a:t>result, Sum, .</a:t>
            </a:r>
            <a:r>
              <a:rPr lang="en-US" sz="4500" b="0" i="0" u="none" strike="noStrike" baseline="0" dirty="0" err="1">
                <a:latin typeface="Times New Roman" panose="02020603050405020304" pitchFamily="18" charset="0"/>
              </a:rPr>
              <a:t>everage.value</a:t>
            </a:r>
            <a:r>
              <a:rPr lang="en-US" sz="45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4500" b="0" i="0" u="none" strike="noStrike" baseline="0" dirty="0" err="1">
                <a:latin typeface="Times New Roman" panose="02020603050405020304" pitchFamily="18" charset="0"/>
              </a:rPr>
              <a:t>is_true</a:t>
            </a:r>
            <a:r>
              <a:rPr lang="en-US" sz="4500" b="0" i="0" u="none" strike="noStrike" baseline="0" dirty="0">
                <a:latin typeface="Times New Roman" panose="02020603050405020304" pitchFamily="18" charset="0"/>
              </a:rPr>
              <a:t>, File29_5</a:t>
            </a:r>
          </a:p>
          <a:p>
            <a:pPr marL="0" indent="0" algn="l">
              <a:buNone/>
            </a:pPr>
            <a:r>
              <a:rPr lang="ru-RU" sz="2900" b="0" i="0" u="none" strike="noStrike" baseline="0" dirty="0">
                <a:latin typeface="Times New Roman" panose="02020603050405020304" pitchFamily="18" charset="0"/>
              </a:rPr>
              <a:t>Недопустимые имена в </a:t>
            </a:r>
            <a:r>
              <a:rPr lang="en-US" sz="2900" b="0" i="0" u="none" strike="noStrike" baseline="0" dirty="0">
                <a:latin typeface="Times New Roman" panose="02020603050405020304" pitchFamily="18" charset="0"/>
              </a:rPr>
              <a:t>R:</a:t>
            </a:r>
          </a:p>
          <a:p>
            <a:pPr marL="0" indent="0" algn="l">
              <a:buNone/>
            </a:pPr>
            <a:r>
              <a:rPr lang="en-US" sz="4500" b="0" i="0" u="none" strike="noStrike" baseline="0" dirty="0">
                <a:latin typeface="Times New Roman" panose="02020603050405020304" pitchFamily="18" charset="0"/>
              </a:rPr>
              <a:t>1ff, </a:t>
            </a:r>
            <a:r>
              <a:rPr lang="en-US" sz="4500" b="0" i="0" u="none" strike="noStrike" baseline="0" dirty="0" err="1">
                <a:latin typeface="Times New Roman" panose="02020603050405020304" pitchFamily="18" charset="0"/>
              </a:rPr>
              <a:t>min@l</a:t>
            </a:r>
            <a:r>
              <a:rPr lang="en-US" sz="4500" b="0" i="0" u="none" strike="noStrike" baseline="0" dirty="0">
                <a:latin typeface="Times New Roman" panose="02020603050405020304" pitchFamily="18" charset="0"/>
              </a:rPr>
              <a:t>, 14days, _no_, TRUE, .02</a:t>
            </a:r>
            <a:endParaRPr lang="ru-RU" sz="4500" dirty="0"/>
          </a:p>
          <a:p>
            <a:r>
              <a:rPr lang="ru-RU" sz="2900" dirty="0"/>
              <a:t>Прописные и строчные символы различаются</a:t>
            </a:r>
          </a:p>
          <a:p>
            <a:r>
              <a:rPr lang="ru-RU" sz="2900" dirty="0"/>
              <a:t>В имени переменной нельзя использовать зарезервированные слова, то есть слова которые уже имеют определенный смысл в </a:t>
            </a:r>
            <a:r>
              <a:rPr lang="en-US" sz="2900" dirty="0"/>
              <a:t>R:</a:t>
            </a:r>
          </a:p>
          <a:p>
            <a:pPr marL="0" indent="0" algn="l">
              <a:buNone/>
            </a:pPr>
            <a:r>
              <a:rPr lang="en-US" sz="3400" b="1" i="0" u="none" strike="noStrike" baseline="0" dirty="0">
                <a:latin typeface="Times New Roman" panose="02020603050405020304" pitchFamily="18" charset="0"/>
              </a:rPr>
              <a:t>if, else, repeat, while, function, for, in, next, break, TRUE, FALSE, NULL, </a:t>
            </a:r>
            <a:r>
              <a:rPr lang="pt-BR" sz="3400" b="1" i="0" u="none" strike="noStrike" baseline="0" dirty="0">
                <a:latin typeface="Times New Roman" panose="02020603050405020304" pitchFamily="18" charset="0"/>
              </a:rPr>
              <a:t>Inf, NaN, NA, NA_integer_, NA_real_, NA_complex_, NA_character_</a:t>
            </a:r>
            <a:endParaRPr lang="en-US" sz="3400" b="1" dirty="0"/>
          </a:p>
          <a:p>
            <a:endParaRPr lang="ru-RU" sz="29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923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CB38F-B92A-4884-BBC0-6408BF712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08" y="0"/>
            <a:ext cx="10691265" cy="668165"/>
          </a:xfrm>
        </p:spPr>
        <p:txBody>
          <a:bodyPr>
            <a:normAutofit fontScale="90000"/>
          </a:bodyPr>
          <a:lstStyle/>
          <a:p>
            <a:r>
              <a:rPr lang="ru-RU" dirty="0"/>
              <a:t>Типы переменных и констант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7647C-BA2A-4745-AA2F-EA08AE1A9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06" y="668165"/>
            <a:ext cx="11578441" cy="56056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Тип переменной или константы определяется типом значения, присвоенного этой переменной или константе. Выделяют три числовых типа:</a:t>
            </a:r>
          </a:p>
          <a:p>
            <a:pPr algn="l"/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целые (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integer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действительные (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double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комплексные (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complex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Все числовые типы относятся к типу </a:t>
            </a:r>
            <a:r>
              <a:rPr lang="ru-RU" sz="2400" b="1" i="0" u="none" strike="noStrike" baseline="0" dirty="0" err="1">
                <a:latin typeface="Times New Roman" panose="02020603050405020304" pitchFamily="18" charset="0"/>
              </a:rPr>
              <a:t>numeric</a:t>
            </a:r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, т.е. переменная типа </a:t>
            </a:r>
            <a:r>
              <a:rPr lang="ru-RU" sz="2400" b="1" i="0" u="none" strike="noStrike" baseline="0" dirty="0" err="1">
                <a:latin typeface="Times New Roman" panose="02020603050405020304" pitchFamily="18" charset="0"/>
              </a:rPr>
              <a:t>integer</a:t>
            </a:r>
            <a:r>
              <a:rPr lang="ru-RU" sz="2400" b="1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одновременно является переменной типа </a:t>
            </a:r>
            <a:r>
              <a:rPr lang="ru-RU" sz="2400" b="1" i="0" u="none" strike="noStrike" baseline="0" dirty="0" err="1">
                <a:latin typeface="Times New Roman" panose="02020603050405020304" pitchFamily="18" charset="0"/>
              </a:rPr>
              <a:t>numeric</a:t>
            </a:r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Кроме числовых типов, переменная или константа может быть </a:t>
            </a:r>
          </a:p>
          <a:p>
            <a:pPr algn="l"/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логической (</a:t>
            </a:r>
            <a:r>
              <a:rPr lang="ru-RU" sz="2400" b="1" i="0" u="none" strike="noStrike" baseline="0" dirty="0" err="1">
                <a:latin typeface="Times New Roman" panose="02020603050405020304" pitchFamily="18" charset="0"/>
              </a:rPr>
              <a:t>logical</a:t>
            </a:r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) </a:t>
            </a:r>
          </a:p>
          <a:p>
            <a:pPr algn="l"/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символьной (</a:t>
            </a:r>
            <a:r>
              <a:rPr lang="ru-RU" sz="2400" b="1" i="0" u="none" strike="noStrike" baseline="0" dirty="0" err="1">
                <a:latin typeface="Times New Roman" panose="02020603050405020304" pitchFamily="18" charset="0"/>
              </a:rPr>
              <a:t>character</a:t>
            </a:r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)</a:t>
            </a:r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ru-RU" sz="2400" dirty="0">
                <a:latin typeface="Times New Roman" panose="02020603050405020304" pitchFamily="18" charset="0"/>
              </a:rPr>
              <a:t>факторный (</a:t>
            </a:r>
            <a:r>
              <a:rPr lang="en-US" sz="2400" b="1" dirty="0">
                <a:latin typeface="Times New Roman" panose="02020603050405020304" pitchFamily="18" charset="0"/>
              </a:rPr>
              <a:t>factor</a:t>
            </a:r>
            <a:r>
              <a:rPr lang="en-US" sz="2400" dirty="0">
                <a:latin typeface="Times New Roman" panose="02020603050405020304" pitchFamily="18" charset="0"/>
              </a:rPr>
              <a:t>)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06992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10BA2-2C11-4B73-A166-16B98BC3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57" y="113714"/>
            <a:ext cx="10691265" cy="588651"/>
          </a:xfrm>
        </p:spPr>
        <p:txBody>
          <a:bodyPr>
            <a:normAutofit fontScale="90000"/>
          </a:bodyPr>
          <a:lstStyle/>
          <a:p>
            <a:r>
              <a:rPr lang="ru-RU" dirty="0"/>
              <a:t>Числовые константы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172113-21F9-4278-8135-7F066927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063733"/>
            <a:ext cx="10691265" cy="4952754"/>
          </a:xfrm>
        </p:spPr>
        <p:txBody>
          <a:bodyPr>
            <a:normAutofit/>
          </a:bodyPr>
          <a:lstStyle/>
          <a:p>
            <a:pPr algn="l"/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Числовые константы, за которыми следует L, считаются целыми, а те, за которыми следует i, считаются комплексными. </a:t>
            </a:r>
          </a:p>
          <a:p>
            <a:pPr algn="l"/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Если после числа никакого символа нет, число считается типа </a:t>
            </a:r>
            <a:r>
              <a:rPr lang="ru-RU" sz="2400" b="1" i="0" u="none" strike="noStrike" baseline="0" dirty="0" err="1">
                <a:latin typeface="Times New Roman" panose="02020603050405020304" pitchFamily="18" charset="0"/>
              </a:rPr>
              <a:t>double</a:t>
            </a:r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, это значение по умолчанию.</a:t>
            </a:r>
          </a:p>
          <a:p>
            <a:pPr algn="l"/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Если перед числом стоит 0x или 0X, число считается шестнадцатеричным.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56342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7FADF-966F-4E84-A581-B8619792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40218"/>
            <a:ext cx="10691265" cy="628408"/>
          </a:xfrm>
        </p:spPr>
        <p:txBody>
          <a:bodyPr>
            <a:normAutofit fontScale="90000"/>
          </a:bodyPr>
          <a:lstStyle/>
          <a:p>
            <a:r>
              <a:rPr lang="ru-RU" dirty="0"/>
              <a:t>Символьные и логические константы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BAA4C8-3BFD-4533-AC90-B226BD0D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020917"/>
            <a:ext cx="10691265" cy="3636088"/>
          </a:xfrm>
        </p:spPr>
        <p:txBody>
          <a:bodyPr/>
          <a:lstStyle/>
          <a:p>
            <a:pPr algn="l"/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Символьные константы (</a:t>
            </a:r>
            <a:r>
              <a:rPr lang="ru-RU" sz="2400" b="1" dirty="0" err="1">
                <a:latin typeface="Times New Roman" panose="02020603050405020304" pitchFamily="18" charset="0"/>
              </a:rPr>
              <a:t>character</a:t>
            </a:r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) задаются с использованием одинарных кавычек (') или двойных кавычек (")</a:t>
            </a:r>
          </a:p>
          <a:p>
            <a:pPr marL="0" indent="0" algn="ctr">
              <a:buNone/>
            </a:pPr>
            <a:r>
              <a:rPr lang="ru-RU" sz="1800" b="0" i="0" u="none" strike="noStrike" baseline="0" dirty="0">
                <a:latin typeface="Times New Roman" panose="02020603050405020304" pitchFamily="18" charset="0"/>
              </a:rPr>
              <a:t>Примеры: </a:t>
            </a:r>
            <a:r>
              <a:rPr lang="ru-RU" sz="2400" b="0" i="1" u="none" strike="noStrike" baseline="0" dirty="0">
                <a:latin typeface="Times New Roman" panose="02020603050405020304" pitchFamily="18" charset="0"/>
              </a:rPr>
              <a:t>'Просто строчка', "17L * 0.1”, " ", '</a:t>
            </a:r>
            <a:r>
              <a:rPr lang="ru-RU" sz="2400" b="0" i="1" u="none" strike="noStrike" baseline="0" dirty="0" err="1">
                <a:latin typeface="Times New Roman" panose="02020603050405020304" pitchFamily="18" charset="0"/>
              </a:rPr>
              <a:t>abc</a:t>
            </a:r>
            <a:r>
              <a:rPr lang="ru-RU" sz="24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ru-RU" sz="2400" b="0" i="1" u="none" strike="noStrike" baseline="0" dirty="0" err="1">
                <a:latin typeface="Times New Roman" panose="02020603050405020304" pitchFamily="18" charset="0"/>
              </a:rPr>
              <a:t>cba</a:t>
            </a:r>
            <a:r>
              <a:rPr lang="ru-RU" sz="2400" b="0" i="1" u="none" strike="noStrike" baseline="0" dirty="0">
                <a:latin typeface="Times New Roman" panose="02020603050405020304" pitchFamily="18" charset="0"/>
              </a:rPr>
              <a:t>’</a:t>
            </a:r>
          </a:p>
          <a:p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Функция </a:t>
            </a:r>
            <a:r>
              <a:rPr lang="en-US" sz="2400" b="1" i="0" u="none" strike="noStrike" baseline="0" dirty="0" err="1">
                <a:latin typeface="Times New Roman" panose="02020603050405020304" pitchFamily="18" charset="0"/>
              </a:rPr>
              <a:t>typeof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()</a:t>
            </a:r>
            <a:r>
              <a:rPr lang="ru-RU" sz="2400" dirty="0">
                <a:latin typeface="Times New Roman" panose="02020603050405020304" pitchFamily="18" charset="0"/>
              </a:rPr>
              <a:t> проверяет тип константы </a:t>
            </a:r>
          </a:p>
          <a:p>
            <a:pPr algn="l"/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Логические константы </a:t>
            </a:r>
            <a:r>
              <a:rPr lang="ru-RU" sz="1800" b="0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ru-RU" sz="2400" b="1" dirty="0" err="1">
                <a:latin typeface="Times New Roman" panose="02020603050405020304" pitchFamily="18" charset="0"/>
              </a:rPr>
              <a:t>logical</a:t>
            </a:r>
            <a:r>
              <a:rPr lang="ru-RU" sz="1800" b="0" i="0" u="none" strike="noStrike" baseline="0" dirty="0">
                <a:latin typeface="Times New Roman" panose="02020603050405020304" pitchFamily="18" charset="0"/>
              </a:rPr>
              <a:t>) </a:t>
            </a:r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задаются присвоением им значений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TRUE </a:t>
            </a:r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или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FALSE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21634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4A118-E1D2-48DC-8E87-473A08A3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272739"/>
            <a:ext cx="10691265" cy="482634"/>
          </a:xfrm>
        </p:spPr>
        <p:txBody>
          <a:bodyPr/>
          <a:lstStyle/>
          <a:p>
            <a:r>
              <a:rPr lang="ru-RU" sz="1800" b="1" i="0" u="none" strike="noStrike" baseline="0" dirty="0">
                <a:latin typeface="Times New Roman,Bold"/>
              </a:rPr>
              <a:t>Определение типов переменных и констант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34E78D-E038-4138-9D4C-29EB9B77B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126934"/>
            <a:ext cx="10691265" cy="4982317"/>
          </a:xfrm>
        </p:spPr>
        <p:txBody>
          <a:bodyPr>
            <a:normAutofit/>
          </a:bodyPr>
          <a:lstStyle/>
          <a:p>
            <a:pPr algn="l"/>
            <a:r>
              <a:rPr lang="ru-RU" sz="1800" b="1" i="0" u="none" strike="noStrike" baseline="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typeof</a:t>
            </a:r>
            <a:r>
              <a:rPr lang="ru-RU" sz="1800" b="1" i="0" u="none" strike="noStrike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(имя), где имя – имя переменной или константы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is.numeric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800" b="1" i="0" u="none" strike="noStrike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имя)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is.integer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800" b="1" i="0" u="none" strike="noStrike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имя)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is.double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800" b="1" i="0" u="none" strike="noStrike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имя)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is.numeric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800" b="1" i="0" u="none" strike="noStrike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имя)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is.logical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800" b="1" i="0" u="none" strike="noStrike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имя)</a:t>
            </a:r>
          </a:p>
          <a:p>
            <a:pPr algn="l"/>
            <a:r>
              <a:rPr lang="en-US" sz="1800" b="1" i="0" u="none" strike="noStrike" baseline="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is.character</a:t>
            </a:r>
            <a:r>
              <a:rPr lang="en-US" sz="1800" b="1" i="0" u="none" strike="noStrike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sz="1800" b="1" i="0" u="none" strike="noStrike" baseline="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имя)</a:t>
            </a:r>
          </a:p>
        </p:txBody>
      </p:sp>
    </p:spTree>
    <p:extLst>
      <p:ext uri="{BB962C8B-B14F-4D97-AF65-F5344CB8AC3E}">
        <p14:creationId xmlns:p14="http://schemas.microsoft.com/office/powerpoint/2010/main" val="2481791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914453-97F5-4648-8076-06B466800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94" y="914899"/>
            <a:ext cx="10691265" cy="528711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Можно явно изменить тип переменной, в результате чего значение, которое она содержит, будет преобразовано к новому типу. </a:t>
            </a:r>
          </a:p>
          <a:p>
            <a:pPr marL="0" indent="0" algn="l">
              <a:buNone/>
            </a:pPr>
            <a:r>
              <a:rPr lang="ru-RU" sz="2000" b="0" i="0" u="none" strike="noStrike" baseline="0" dirty="0">
                <a:latin typeface="Times New Roman" panose="02020603050405020304" pitchFamily="18" charset="0"/>
              </a:rPr>
              <a:t>Функции для преобразования типов следующие:</a:t>
            </a:r>
            <a:endParaRPr lang="ru-RU" dirty="0"/>
          </a:p>
          <a:p>
            <a:pPr algn="l"/>
            <a:r>
              <a:rPr lang="en-US" sz="2400" b="1" i="0" u="none" strike="noStrike" baseline="0" dirty="0" err="1">
                <a:latin typeface="Times New Roman" panose="02020603050405020304" pitchFamily="18" charset="0"/>
              </a:rPr>
              <a:t>as.numeric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ru-RU" sz="2400" b="1" i="0" u="none" strike="noStrike" baseline="0" dirty="0">
                <a:latin typeface="Times New Roman" panose="02020603050405020304" pitchFamily="18" charset="0"/>
              </a:rPr>
              <a:t>имя) - </a:t>
            </a:r>
            <a:r>
              <a:rPr lang="ru-RU" sz="2400" i="0" u="none" strike="noStrike" baseline="0" dirty="0">
                <a:latin typeface="Times New Roman" panose="02020603050405020304" pitchFamily="18" charset="0"/>
              </a:rPr>
              <a:t>в число</a:t>
            </a:r>
          </a:p>
          <a:p>
            <a:pPr algn="l"/>
            <a:r>
              <a:rPr lang="en-US" sz="2400" b="1" i="0" u="none" strike="noStrike" baseline="0" dirty="0" err="1">
                <a:latin typeface="Times New Roman" panose="02020603050405020304" pitchFamily="18" charset="0"/>
              </a:rPr>
              <a:t>as.integer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ru-RU" sz="2400" b="1" i="0" u="none" strike="noStrike" baseline="0" dirty="0">
                <a:latin typeface="Times New Roman" panose="02020603050405020304" pitchFamily="18" charset="0"/>
              </a:rPr>
              <a:t>имя) – </a:t>
            </a:r>
            <a:r>
              <a:rPr lang="ru-RU" sz="2400" i="0" u="none" strike="noStrike" baseline="0" dirty="0">
                <a:latin typeface="Times New Roman" panose="02020603050405020304" pitchFamily="18" charset="0"/>
              </a:rPr>
              <a:t>в целое число</a:t>
            </a:r>
          </a:p>
          <a:p>
            <a:pPr algn="l"/>
            <a:r>
              <a:rPr lang="en-US" sz="2400" b="1" i="0" u="none" strike="noStrike" baseline="0" dirty="0" err="1">
                <a:latin typeface="Times New Roman" panose="02020603050405020304" pitchFamily="18" charset="0"/>
              </a:rPr>
              <a:t>as.logical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ru-RU" sz="2400" b="1" i="0" u="none" strike="noStrike" baseline="0" dirty="0">
                <a:latin typeface="Times New Roman" panose="02020603050405020304" pitchFamily="18" charset="0"/>
              </a:rPr>
              <a:t>имя) – </a:t>
            </a:r>
            <a:r>
              <a:rPr lang="ru-RU" sz="2400" i="0" u="none" strike="noStrike" baseline="0" dirty="0">
                <a:latin typeface="Times New Roman" panose="02020603050405020304" pitchFamily="18" charset="0"/>
              </a:rPr>
              <a:t>в логический</a:t>
            </a:r>
          </a:p>
          <a:p>
            <a:r>
              <a:rPr lang="en-US" sz="2400" b="1" i="0" u="none" strike="noStrike" baseline="0" dirty="0" err="1">
                <a:latin typeface="Times New Roman" panose="02020603050405020304" pitchFamily="18" charset="0"/>
              </a:rPr>
              <a:t>as.character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ru-RU" sz="2400" b="1" i="0" u="none" strike="noStrike" baseline="0" dirty="0">
                <a:latin typeface="Times New Roman" panose="02020603050405020304" pitchFamily="18" charset="0"/>
              </a:rPr>
              <a:t>имя</a:t>
            </a:r>
            <a:r>
              <a:rPr lang="ru-RU" sz="2400" b="1" dirty="0">
                <a:latin typeface="Times New Roman" panose="02020603050405020304" pitchFamily="18" charset="0"/>
              </a:rPr>
              <a:t>) – </a:t>
            </a:r>
            <a:r>
              <a:rPr lang="ru-RU" sz="2400" dirty="0">
                <a:latin typeface="Times New Roman" panose="02020603050405020304" pitchFamily="18" charset="0"/>
              </a:rPr>
              <a:t>в текст</a:t>
            </a:r>
            <a:endParaRPr lang="ru-RU" sz="2400" b="1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D227E1-59AB-4077-9858-25EDCAA3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094" y="153712"/>
            <a:ext cx="10691812" cy="495645"/>
          </a:xfrm>
        </p:spPr>
        <p:txBody>
          <a:bodyPr/>
          <a:lstStyle/>
          <a:p>
            <a:r>
              <a:rPr lang="ru-RU" sz="1800" b="1" i="0" u="none" strike="noStrike" baseline="0" dirty="0">
                <a:latin typeface="Times New Roman,Bold"/>
              </a:rPr>
              <a:t>явное преобразование типов переменных и констант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135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425E1-DBAB-4E08-BDE6-A970411C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26965"/>
            <a:ext cx="10691265" cy="548895"/>
          </a:xfrm>
        </p:spPr>
        <p:txBody>
          <a:bodyPr>
            <a:normAutofit/>
          </a:bodyPr>
          <a:lstStyle/>
          <a:p>
            <a:r>
              <a:rPr lang="ru-RU" sz="2400" b="1" i="0" u="none" strike="noStrike" baseline="0" dirty="0">
                <a:latin typeface="Times New Roman,Bold"/>
              </a:rPr>
              <a:t>Операторы присваивания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DD799F-0CD7-4819-8593-1BCFFC69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007665"/>
            <a:ext cx="10691265" cy="4982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0" i="0" u="none" strike="noStrike" baseline="0" dirty="0">
                <a:latin typeface="Times New Roman" panose="02020603050405020304" pitchFamily="18" charset="0"/>
              </a:rPr>
              <a:t>Примеры:</a:t>
            </a:r>
          </a:p>
          <a:p>
            <a:pPr marL="914400" lvl="2" indent="0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b &lt;- 5.1</a:t>
            </a:r>
            <a:endParaRPr lang="ru-RU" sz="2400" b="0" i="0" u="none" strike="noStrike" baseline="0" dirty="0">
              <a:latin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x = 87</a:t>
            </a:r>
          </a:p>
          <a:p>
            <a:pPr marL="914400" lvl="2" indent="0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87 -&gt; x</a:t>
            </a:r>
            <a:endParaRPr lang="ru-RU" sz="2400" dirty="0">
              <a:latin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 &lt;- b &lt;- </a:t>
            </a:r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с &lt;- 5.05</a:t>
            </a:r>
          </a:p>
          <a:p>
            <a:pPr marL="914400" lvl="2" indent="0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x &lt;&lt;- 10</a:t>
            </a:r>
          </a:p>
          <a:p>
            <a:pPr marL="914400" lvl="2" indent="0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10 -&gt;&gt; x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82233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4633C-EEAB-47EC-A4DC-6B02CD5F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246235"/>
            <a:ext cx="10691265" cy="482634"/>
          </a:xfrm>
        </p:spPr>
        <p:txBody>
          <a:bodyPr>
            <a:normAutofit/>
          </a:bodyPr>
          <a:lstStyle/>
          <a:p>
            <a:r>
              <a:rPr lang="ru-RU" sz="2400" b="1" i="0" u="none" strike="noStrike" baseline="0" dirty="0">
                <a:latin typeface="Times New Roman,Bold"/>
              </a:rPr>
              <a:t>Арифметические операторы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53B472-F8E3-4FCE-8AD5-026CBBF9B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444" y="1347787"/>
            <a:ext cx="6003181" cy="46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15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60CA2-5C8A-40AF-A730-6B9C526E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140218"/>
            <a:ext cx="10691265" cy="681417"/>
          </a:xfrm>
        </p:spPr>
        <p:txBody>
          <a:bodyPr>
            <a:normAutofit fontScale="90000"/>
          </a:bodyPr>
          <a:lstStyle/>
          <a:p>
            <a:r>
              <a:rPr lang="ru-RU" dirty="0"/>
              <a:t>Условные операторы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70F174-4C16-45BA-8054-4751F60B2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154" y="1038829"/>
            <a:ext cx="7117065" cy="4619849"/>
          </a:xfrm>
        </p:spPr>
      </p:pic>
    </p:spTree>
    <p:extLst>
      <p:ext uri="{BB962C8B-B14F-4D97-AF65-F5344CB8AC3E}">
        <p14:creationId xmlns:p14="http://schemas.microsoft.com/office/powerpoint/2010/main" val="223702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E329B-9F78-4695-94C3-0A3FB925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средств для обработки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21E09B-4A4E-4731-AADA-A27CE49C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Стандартное ПО </a:t>
            </a:r>
            <a:r>
              <a:rPr lang="ru-RU" dirty="0"/>
              <a:t>– программы, установленные на большинстве компьютеров: ОС, текстовые редакторы, табличные процессоры и др.</a:t>
            </a:r>
          </a:p>
          <a:p>
            <a:r>
              <a:rPr lang="ru-RU" b="1" dirty="0"/>
              <a:t>Специализированное ПО </a:t>
            </a:r>
            <a:r>
              <a:rPr lang="ru-RU" dirty="0"/>
              <a:t>– специальные программы, разработанные для решения специфических задач пользователя ( программы для обработки и анализа данных, программы 3</a:t>
            </a:r>
            <a:r>
              <a:rPr lang="en-US" dirty="0"/>
              <a:t>D </a:t>
            </a:r>
            <a:r>
              <a:rPr lang="ru-RU" dirty="0"/>
              <a:t>моделирования, бухгалтерские программы и др.)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066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B59A-A9BF-40CF-9AD5-A331E76F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100462"/>
            <a:ext cx="10691265" cy="707921"/>
          </a:xfrm>
        </p:spPr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090C0F-1414-43A7-AF9D-3BF10EE77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686" y="1351722"/>
            <a:ext cx="8971052" cy="4068417"/>
          </a:xfrm>
        </p:spPr>
      </p:pic>
    </p:spTree>
    <p:extLst>
      <p:ext uri="{BB962C8B-B14F-4D97-AF65-F5344CB8AC3E}">
        <p14:creationId xmlns:p14="http://schemas.microsoft.com/office/powerpoint/2010/main" val="215756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C8EEE-037D-464F-9610-A91DE942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627" y="165652"/>
            <a:ext cx="10691265" cy="694669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Классификация ПО для решения прикладных задач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7C1BF20-C3D4-4FD6-92A7-7CE4730E1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966" y="1152940"/>
            <a:ext cx="8064068" cy="5539408"/>
          </a:xfrm>
        </p:spPr>
      </p:pic>
    </p:spTree>
    <p:extLst>
      <p:ext uri="{BB962C8B-B14F-4D97-AF65-F5344CB8AC3E}">
        <p14:creationId xmlns:p14="http://schemas.microsoft.com/office/powerpoint/2010/main" val="736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BD1D9-A900-4553-B1FA-5CF1FD7E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13" y="100461"/>
            <a:ext cx="10691265" cy="615156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Стандартное по для вычислений и работы с данными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D37EE8-8DF9-44F0-8D21-5CCAE2ACE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58" y="834887"/>
            <a:ext cx="5471541" cy="592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4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59C53-D8F0-4A25-86A5-6DE4E218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14386"/>
            <a:ext cx="10691265" cy="1371030"/>
          </a:xfrm>
        </p:spPr>
        <p:txBody>
          <a:bodyPr>
            <a:normAutofit/>
          </a:bodyPr>
          <a:lstStyle/>
          <a:p>
            <a:r>
              <a:rPr lang="ru-RU" sz="3200" dirty="0"/>
              <a:t>СПЕЦИАЛИЗИРОВАННОЕ ПО ДЛЯ </a:t>
            </a:r>
            <a:r>
              <a:rPr lang="ru-RU" sz="3200" dirty="0" err="1"/>
              <a:t>ОБРАБОТКи</a:t>
            </a:r>
            <a:r>
              <a:rPr lang="ru-RU" sz="3200" dirty="0"/>
              <a:t>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E0E61F-7A21-40D4-91E7-0ECED3586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025" y="808382"/>
            <a:ext cx="6104997" cy="561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5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C955A-BE12-453E-AACD-A128E833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26505"/>
            <a:ext cx="10691265" cy="588652"/>
          </a:xfrm>
        </p:spPr>
        <p:txBody>
          <a:bodyPr>
            <a:normAutofit fontScale="90000"/>
          </a:bodyPr>
          <a:lstStyle/>
          <a:p>
            <a:r>
              <a:rPr lang="ru-RU" dirty="0"/>
              <a:t>Среды и языки программирования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4613F6-2C0C-42DD-8C4B-7EB8C0E05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6" t="20690"/>
          <a:stretch/>
        </p:blipFill>
        <p:spPr>
          <a:xfrm>
            <a:off x="2614755" y="874643"/>
            <a:ext cx="5959401" cy="54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4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61042-52AC-40CC-8933-E237A35F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13713"/>
            <a:ext cx="10691265" cy="668165"/>
          </a:xfrm>
        </p:spPr>
        <p:txBody>
          <a:bodyPr>
            <a:normAutofit fontScale="90000"/>
          </a:bodyPr>
          <a:lstStyle/>
          <a:p>
            <a:r>
              <a:rPr lang="ru-RU" dirty="0"/>
              <a:t>Рейтинг популярности </a:t>
            </a:r>
            <a:r>
              <a:rPr lang="ru-RU" dirty="0" err="1"/>
              <a:t>яп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B21F66-F195-400C-B549-E6E8B7C5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04" y="833818"/>
            <a:ext cx="5102294" cy="59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2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A344C-CD3C-4965-A85D-A1C27A72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140217"/>
            <a:ext cx="10691265" cy="1371030"/>
          </a:xfrm>
        </p:spPr>
        <p:txBody>
          <a:bodyPr/>
          <a:lstStyle/>
          <a:p>
            <a:r>
              <a:rPr lang="ru-RU" dirty="0"/>
              <a:t>Язык </a:t>
            </a:r>
            <a:r>
              <a:rPr lang="en-US" dirty="0"/>
              <a:t>R </a:t>
            </a:r>
            <a:r>
              <a:rPr lang="ru-RU" dirty="0"/>
              <a:t>и решаемые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C57D4-A825-42DC-A9F9-2185E2B3B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6" y="1610956"/>
            <a:ext cx="10691265" cy="3636088"/>
          </a:xfrm>
        </p:spPr>
        <p:txBody>
          <a:bodyPr/>
          <a:lstStyle/>
          <a:p>
            <a:r>
              <a:rPr lang="ru-RU" dirty="0"/>
              <a:t>Язык </a:t>
            </a:r>
            <a:r>
              <a:rPr lang="en-US" dirty="0"/>
              <a:t>R </a:t>
            </a:r>
            <a:r>
              <a:rPr lang="ru-RU" dirty="0"/>
              <a:t>появился в 90х годах как развитие языка статистической обработки и анализа данных </a:t>
            </a:r>
            <a:r>
              <a:rPr lang="en-US" dirty="0"/>
              <a:t>S</a:t>
            </a:r>
          </a:p>
          <a:p>
            <a:pPr algn="just"/>
            <a:r>
              <a:rPr lang="ru-RU" dirty="0"/>
              <a:t>Особенность языка </a:t>
            </a:r>
            <a:r>
              <a:rPr lang="en-US" dirty="0"/>
              <a:t>R</a:t>
            </a:r>
            <a:r>
              <a:rPr lang="ru-RU" dirty="0"/>
              <a:t> - </a:t>
            </a:r>
            <a:r>
              <a:rPr lang="ru-RU" b="1" dirty="0"/>
              <a:t>открытость и доступность исходных кодов и возможности создавать собственные пакеты библиотечных функций для решения разнообразных задач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9987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Хроника</Template>
  <TotalTime>999</TotalTime>
  <Words>839</Words>
  <Application>Microsoft Office PowerPoint</Application>
  <PresentationFormat>Широкоэкранный</PresentationFormat>
  <Paragraphs>104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Calisto MT</vt:lpstr>
      <vt:lpstr>inherit</vt:lpstr>
      <vt:lpstr>Open Sans</vt:lpstr>
      <vt:lpstr>Tahoma</vt:lpstr>
      <vt:lpstr>Times New Roman</vt:lpstr>
      <vt:lpstr>Times New Roman,Bold</vt:lpstr>
      <vt:lpstr>Univers Condensed</vt:lpstr>
      <vt:lpstr>YS Text</vt:lpstr>
      <vt:lpstr>ChronicleVTI</vt:lpstr>
      <vt:lpstr>Общие сведения о языке R Среда разработки программ</vt:lpstr>
      <vt:lpstr>УЧЕБНЫЕ ВОПРОСЫ</vt:lpstr>
      <vt:lpstr>Классификация средств для обработки данных</vt:lpstr>
      <vt:lpstr>Классификация ПО для решения прикладных задач</vt:lpstr>
      <vt:lpstr>Стандартное по для вычислений и работы с данными</vt:lpstr>
      <vt:lpstr>СПЕЦИАЛИЗИРОВАННОЕ ПО ДЛЯ ОБРАБОТКи данных</vt:lpstr>
      <vt:lpstr>Среды и языки программирования</vt:lpstr>
      <vt:lpstr>Рейтинг популярности яп</vt:lpstr>
      <vt:lpstr>Язык R и решаемые задачи</vt:lpstr>
      <vt:lpstr>Использование R </vt:lpstr>
      <vt:lpstr>Определение и особенности R</vt:lpstr>
      <vt:lpstr>2. Установка среды R</vt:lpstr>
      <vt:lpstr>Первый запуск программы</vt:lpstr>
      <vt:lpstr>Три режима работы</vt:lpstr>
      <vt:lpstr>ИНТЕГРИРОВАННЫЕ СРЕДЫ</vt:lpstr>
      <vt:lpstr>ИНТЕРФЕЙС RStudio</vt:lpstr>
      <vt:lpstr>Интерфейс </vt:lpstr>
      <vt:lpstr>Загрузка файлов (File – open)</vt:lpstr>
      <vt:lpstr>ОКНО ENVIROMENT</vt:lpstr>
      <vt:lpstr>Комментарии в программе</vt:lpstr>
      <vt:lpstr>Переменные в R</vt:lpstr>
      <vt:lpstr>Типы переменных и констант</vt:lpstr>
      <vt:lpstr>Числовые константы</vt:lpstr>
      <vt:lpstr>Символьные и логические константы</vt:lpstr>
      <vt:lpstr>Определение типов переменных и констант</vt:lpstr>
      <vt:lpstr>явное преобразование типов переменных и констант</vt:lpstr>
      <vt:lpstr>Операторы присваивания</vt:lpstr>
      <vt:lpstr>Арифметические операторы</vt:lpstr>
      <vt:lpstr>Условные операторы</vt:lpstr>
      <vt:lpstr>Логические операторы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Общие сведения о языке R</dc:title>
  <dc:creator>Светлана Маркова</dc:creator>
  <cp:lastModifiedBy>Маркова Светлана Владимировна</cp:lastModifiedBy>
  <cp:revision>6</cp:revision>
  <dcterms:created xsi:type="dcterms:W3CDTF">2021-08-30T17:49:28Z</dcterms:created>
  <dcterms:modified xsi:type="dcterms:W3CDTF">2021-09-02T17:12:24Z</dcterms:modified>
</cp:coreProperties>
</file>