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8" r:id="rId4"/>
    <p:sldId id="270" r:id="rId5"/>
    <p:sldId id="269" r:id="rId6"/>
    <p:sldId id="271" r:id="rId7"/>
    <p:sldId id="273" r:id="rId8"/>
    <p:sldId id="272" r:id="rId9"/>
    <p:sldId id="275" r:id="rId10"/>
    <p:sldId id="277" r:id="rId11"/>
    <p:sldId id="278" r:id="rId12"/>
    <p:sldId id="279" r:id="rId13"/>
    <p:sldId id="280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D610A-DD24-411C-B2EA-A97BC9BB3393}" type="datetimeFigureOut">
              <a:rPr lang="ru-RU" smtClean="0"/>
              <a:t>02.09.2021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CCFD2-CB9C-4F04-867F-4913A6BD7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62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499A1-7EDE-4ABE-B3C9-0C674CCDB11D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3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554D-2E3D-4110-8EA6-8D18ACFFDA6C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584C6-80D7-4F31-8418-E7EF4032D854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BF53-AE37-4E63-B9AF-013EBD1EA84E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511-7476-45B9-ABFA-BDE083510955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09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EDF4-F8F8-49C5-974C-EDFB8F6D5154}" type="datetime1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028E8-795D-411C-ADBC-9DE47E28D4E2}" type="datetime1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7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89FB-8B9D-4546-A5B8-083FFB5F7B49}" type="datetime1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E27F2-56B1-40D8-B820-84DA04DBFF81}" type="datetime1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9B8E-94D9-455F-82DB-DDBB98C2BD20}" type="datetime1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E2CC5-26C4-4F9E-977D-847F14C9BEB9}" type="datetime1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6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F0568ABF-969D-46EB-99FF-28278A1E59E1}" type="datetime1">
              <a:rPr lang="en-US" smtClean="0"/>
              <a:t>9/2/2021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47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82986-0530-4820-9760-3E486356B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Данные в R. </a:t>
            </a:r>
            <a:br>
              <a:rPr lang="ru-RU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ru-RU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Объекты, типы, структуры 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3C5F24-3120-469D-875B-4AF62880B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2</a:t>
            </a:r>
          </a:p>
        </p:txBody>
      </p:sp>
    </p:spTree>
    <p:extLst>
      <p:ext uri="{BB962C8B-B14F-4D97-AF65-F5344CB8AC3E}">
        <p14:creationId xmlns:p14="http://schemas.microsoft.com/office/powerpoint/2010/main" val="182123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373A4-F400-4C96-9BAD-CE2B5038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96" y="126966"/>
            <a:ext cx="10691265" cy="575400"/>
          </a:xfrm>
        </p:spPr>
        <p:txBody>
          <a:bodyPr>
            <a:normAutofit fontScale="90000"/>
          </a:bodyPr>
          <a:lstStyle/>
          <a:p>
            <a:r>
              <a:rPr lang="ru-RU" dirty="0"/>
              <a:t>Создание вектора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4F358B-3B5B-4C20-9949-796D0DC6E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13" y="914900"/>
            <a:ext cx="10691265" cy="1496996"/>
          </a:xfrm>
        </p:spPr>
        <p:txBody>
          <a:bodyPr>
            <a:noAutofit/>
          </a:bodyPr>
          <a:lstStyle/>
          <a:p>
            <a:pPr algn="just"/>
            <a:r>
              <a:rPr lang="ru-RU" sz="2400" dirty="0"/>
              <a:t>Для получения случайного целого числа используется функция </a:t>
            </a:r>
            <a:r>
              <a:rPr lang="ru-RU" sz="2400" b="1" dirty="0" err="1"/>
              <a:t>sample</a:t>
            </a:r>
            <a:r>
              <a:rPr lang="ru-RU" sz="2400" b="1" dirty="0"/>
              <a:t>()</a:t>
            </a:r>
            <a:r>
              <a:rPr lang="ru-RU" sz="2400" dirty="0"/>
              <a:t>, параметры которой задают диапазон (например, x=1:100), количество случайных значений (например, </a:t>
            </a:r>
            <a:r>
              <a:rPr lang="ru-RU" sz="2400" dirty="0" err="1"/>
              <a:t>size</a:t>
            </a:r>
            <a:r>
              <a:rPr lang="ru-RU" sz="2400" dirty="0"/>
              <a:t> = 22), запрет или разрешение появления повторных случайных значений (</a:t>
            </a:r>
            <a:r>
              <a:rPr lang="ru-RU" sz="2400" b="1" dirty="0" err="1"/>
              <a:t>replace</a:t>
            </a:r>
            <a:r>
              <a:rPr lang="ru-RU" sz="2400" b="1" dirty="0"/>
              <a:t>=FALSE / TRUE</a:t>
            </a:r>
            <a:r>
              <a:rPr lang="ru-RU" sz="2400" dirty="0"/>
              <a:t>) </a:t>
            </a:r>
          </a:p>
          <a:p>
            <a:pPr algn="just"/>
            <a:r>
              <a:rPr lang="ru-RU" sz="2400" dirty="0"/>
              <a:t>Сортировка вектора выполняется функцией </a:t>
            </a:r>
            <a:r>
              <a:rPr lang="ru-RU" sz="2400" b="1" dirty="0" err="1"/>
              <a:t>sort</a:t>
            </a:r>
            <a:r>
              <a:rPr lang="ru-RU" sz="2400" dirty="0"/>
              <a:t>(). Функция </a:t>
            </a:r>
            <a:r>
              <a:rPr lang="ru-RU" sz="2400" b="1" dirty="0" err="1"/>
              <a:t>sort</a:t>
            </a:r>
            <a:r>
              <a:rPr lang="ru-RU" sz="2400" b="1" dirty="0"/>
              <a:t>(</a:t>
            </a:r>
            <a:r>
              <a:rPr lang="ru-RU" sz="2400" b="1" dirty="0" err="1"/>
              <a:t>имя_вектора</a:t>
            </a:r>
            <a:r>
              <a:rPr lang="ru-RU" sz="2400" b="1" dirty="0"/>
              <a:t>) </a:t>
            </a:r>
            <a:r>
              <a:rPr lang="ru-RU" sz="2400" dirty="0"/>
              <a:t>сортирует элементы вектора по возрастанию, вызов функции </a:t>
            </a:r>
            <a:r>
              <a:rPr lang="ru-RU" sz="2400" b="1" dirty="0" err="1"/>
              <a:t>sort</a:t>
            </a:r>
            <a:r>
              <a:rPr lang="ru-RU" sz="2400" b="1" dirty="0"/>
              <a:t>() </a:t>
            </a:r>
            <a:r>
              <a:rPr lang="ru-RU" sz="2400" dirty="0"/>
              <a:t>со значением параметра </a:t>
            </a:r>
            <a:r>
              <a:rPr lang="ru-RU" sz="2400" b="1" dirty="0" err="1"/>
              <a:t>decreasing</a:t>
            </a:r>
            <a:r>
              <a:rPr lang="ru-RU" sz="2400" b="1" dirty="0"/>
              <a:t>=TRUE</a:t>
            </a:r>
            <a:r>
              <a:rPr lang="ru-RU" sz="2400" dirty="0"/>
              <a:t> сортирует вектор в обратную сторону</a:t>
            </a:r>
          </a:p>
          <a:p>
            <a:pPr algn="just"/>
            <a:r>
              <a:rPr lang="ru-RU" sz="2400" dirty="0"/>
              <a:t>Кроме </a:t>
            </a:r>
            <a:r>
              <a:rPr lang="ru-RU" sz="2400" b="1" dirty="0" err="1"/>
              <a:t>sort</a:t>
            </a:r>
            <a:r>
              <a:rPr lang="ru-RU" sz="2400" b="1" dirty="0"/>
              <a:t>() </a:t>
            </a:r>
            <a:r>
              <a:rPr lang="ru-RU" sz="2400" dirty="0"/>
              <a:t>задачи сортировки решает функция </a:t>
            </a:r>
            <a:r>
              <a:rPr lang="ru-RU" sz="2400" b="1" dirty="0" err="1"/>
              <a:t>order</a:t>
            </a:r>
            <a:r>
              <a:rPr lang="ru-RU" sz="2400" b="1" dirty="0"/>
              <a:t>()</a:t>
            </a:r>
            <a:r>
              <a:rPr lang="ru-RU" sz="2400" dirty="0"/>
              <a:t>, но в отличие от </a:t>
            </a:r>
            <a:r>
              <a:rPr lang="ru-RU" sz="2400" b="1" dirty="0" err="1"/>
              <a:t>sort</a:t>
            </a:r>
            <a:r>
              <a:rPr lang="ru-RU" sz="2400" b="1" dirty="0"/>
              <a:t>()</a:t>
            </a:r>
            <a:r>
              <a:rPr lang="ru-RU" sz="2400" dirty="0"/>
              <a:t> результатом является вектор индексов, значения которых дадут отсортированную последовательность</a:t>
            </a:r>
          </a:p>
        </p:txBody>
      </p:sp>
    </p:spTree>
    <p:extLst>
      <p:ext uri="{BB962C8B-B14F-4D97-AF65-F5344CB8AC3E}">
        <p14:creationId xmlns:p14="http://schemas.microsoft.com/office/powerpoint/2010/main" val="276686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40044-B25B-474C-B2DD-BD778C3C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113714"/>
            <a:ext cx="10691265" cy="840443"/>
          </a:xfrm>
        </p:spPr>
        <p:txBody>
          <a:bodyPr/>
          <a:lstStyle/>
          <a:p>
            <a:r>
              <a:rPr lang="ru-RU" dirty="0"/>
              <a:t>Манипуляции с векторами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113263-CEBD-4A34-85E4-7DC87A997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409" y="954157"/>
            <a:ext cx="10424491" cy="5128591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/>
              <a:t>Функция </a:t>
            </a:r>
            <a:r>
              <a:rPr lang="ru-RU" sz="2400" b="1" dirty="0" err="1"/>
              <a:t>append</a:t>
            </a:r>
            <a:r>
              <a:rPr lang="ru-RU" sz="2400" b="1" dirty="0"/>
              <a:t>() </a:t>
            </a:r>
            <a:r>
              <a:rPr lang="ru-RU" sz="2400" dirty="0"/>
              <a:t>-  добавить элементы в вектор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</a:rPr>
              <a:t>x</a:t>
            </a:r>
            <a:r>
              <a:rPr lang="en-US" sz="2400" b="1" dirty="0">
                <a:solidFill>
                  <a:srgbClr val="0070C0"/>
                </a:solidFill>
              </a:rPr>
              <a:t> &lt;- append(x=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x</a:t>
            </a:r>
            <a:r>
              <a:rPr lang="en-US" sz="2400" b="1" dirty="0">
                <a:solidFill>
                  <a:srgbClr val="0070C0"/>
                </a:solidFill>
              </a:rPr>
              <a:t>, values=x[4:6], after=length(x)-2)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ru-RU" sz="2400" dirty="0"/>
              <a:t>Параметры у </a:t>
            </a:r>
            <a:r>
              <a:rPr lang="ru-RU" sz="2400" b="1" dirty="0" err="1"/>
              <a:t>append</a:t>
            </a:r>
            <a:r>
              <a:rPr lang="ru-RU" sz="2400" b="1" dirty="0"/>
              <a:t>()</a:t>
            </a:r>
            <a:r>
              <a:rPr lang="ru-RU" sz="2400" dirty="0"/>
              <a:t>: </a:t>
            </a:r>
            <a:r>
              <a:rPr lang="ru-RU" sz="2400" b="1" dirty="0"/>
              <a:t>x</a:t>
            </a:r>
            <a:r>
              <a:rPr lang="ru-RU" sz="2400" dirty="0"/>
              <a:t> – исходный вектор,  </a:t>
            </a:r>
            <a:r>
              <a:rPr lang="ru-RU" sz="2400" b="1" dirty="0" err="1"/>
              <a:t>values</a:t>
            </a:r>
            <a:r>
              <a:rPr lang="ru-RU" sz="2400" dirty="0"/>
              <a:t> – вектор, который должен быть добавлен, </a:t>
            </a:r>
            <a:r>
              <a:rPr lang="ru-RU" sz="2400" b="1" dirty="0" err="1"/>
              <a:t>after</a:t>
            </a:r>
            <a:r>
              <a:rPr lang="ru-RU" sz="2400" dirty="0"/>
              <a:t> – номер индекса, после которого будет добавлен </a:t>
            </a:r>
            <a:r>
              <a:rPr lang="ru-RU" sz="2400" dirty="0" err="1"/>
              <a:t>values</a:t>
            </a:r>
            <a:r>
              <a:rPr lang="ru-RU" sz="2400" dirty="0"/>
              <a:t> </a:t>
            </a:r>
          </a:p>
          <a:p>
            <a:pPr marL="0" indent="0" algn="just">
              <a:buNone/>
            </a:pPr>
            <a:r>
              <a:rPr lang="ru-RU" sz="2400" dirty="0"/>
              <a:t>Если к вектору добавить число, то оно прибавится ко всем элементам вектора</a:t>
            </a:r>
          </a:p>
          <a:p>
            <a:pPr marL="0" indent="0" algn="just">
              <a:buNone/>
            </a:pPr>
            <a:r>
              <a:rPr lang="ru-RU" sz="2400" dirty="0"/>
              <a:t>x&lt;- 6 + с(1, 5:7) # получим (7, 11, 12, 13)</a:t>
            </a:r>
          </a:p>
        </p:txBody>
      </p:sp>
    </p:spTree>
    <p:extLst>
      <p:ext uri="{BB962C8B-B14F-4D97-AF65-F5344CB8AC3E}">
        <p14:creationId xmlns:p14="http://schemas.microsoft.com/office/powerpoint/2010/main" val="374469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2F379-85CD-40AE-9D32-B953D081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63921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F43E86E-04E3-43F0-8823-40EC23EF0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723" y="1561305"/>
            <a:ext cx="6684058" cy="330224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62A669-B6EA-4A30-A442-16CDE3018BD1}"/>
              </a:ext>
            </a:extLst>
          </p:cNvPr>
          <p:cNvSpPr txBox="1"/>
          <p:nvPr/>
        </p:nvSpPr>
        <p:spPr>
          <a:xfrm>
            <a:off x="945873" y="5017549"/>
            <a:ext cx="103002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7030A0"/>
                </a:solidFill>
              </a:rPr>
              <a:t>Основное преимущество R – если одни и те же действия нужно выполнить над тысячами значений, эти значения помещаются в вектора, а затем пишется одна формула его обработки. </a:t>
            </a:r>
          </a:p>
        </p:txBody>
      </p:sp>
    </p:spTree>
    <p:extLst>
      <p:ext uri="{BB962C8B-B14F-4D97-AF65-F5344CB8AC3E}">
        <p14:creationId xmlns:p14="http://schemas.microsoft.com/office/powerpoint/2010/main" val="3861356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45C02-698C-4221-A3CD-002277FA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13" y="140218"/>
            <a:ext cx="10691265" cy="788568"/>
          </a:xfrm>
        </p:spPr>
        <p:txBody>
          <a:bodyPr>
            <a:normAutofit/>
          </a:bodyPr>
          <a:lstStyle/>
          <a:p>
            <a:r>
              <a:rPr lang="ru-RU" dirty="0"/>
              <a:t>Сравнение векторов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CFB0FF-A7DC-4B63-BCEE-3FC1096B2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28786"/>
            <a:ext cx="10691265" cy="500042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Элементы вектора можно сравнивать по условию. </a:t>
            </a:r>
          </a:p>
          <a:p>
            <a:r>
              <a:rPr lang="ru-RU" dirty="0"/>
              <a:t>Пример:</a:t>
            </a:r>
          </a:p>
          <a:p>
            <a:pPr marL="457200" lvl="1" indent="0">
              <a:buNone/>
            </a:pPr>
            <a:r>
              <a:rPr lang="ru-RU" sz="2800" dirty="0"/>
              <a:t>Пусть имеется вектор с весом сотрудников: </a:t>
            </a:r>
          </a:p>
          <a:p>
            <a:pPr marL="457200" lvl="1" indent="0">
              <a:buNone/>
            </a:pPr>
            <a:r>
              <a:rPr lang="ru-RU" sz="2800" dirty="0" err="1"/>
              <a:t>mas</a:t>
            </a:r>
            <a:r>
              <a:rPr lang="ru-RU" sz="2800" dirty="0"/>
              <a:t> &lt;- c(55, 71, 84, 90, 77, 60, 58, 94, 49, 53, 81) </a:t>
            </a:r>
          </a:p>
          <a:p>
            <a:pPr marL="457200" lvl="1" indent="0">
              <a:buNone/>
            </a:pPr>
            <a:r>
              <a:rPr lang="ru-RU" sz="2800" dirty="0"/>
              <a:t>Есть ли сотрудники с массой более 90 кг? 100 кг? </a:t>
            </a:r>
          </a:p>
          <a:p>
            <a:pPr marL="457200" lvl="1" indent="0">
              <a:buNone/>
            </a:pPr>
            <a:r>
              <a:rPr lang="ru-RU" sz="2800" dirty="0"/>
              <a:t>Напишем условия: </a:t>
            </a:r>
          </a:p>
          <a:p>
            <a:pPr marL="457200" lvl="1" indent="0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m100 &lt;-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mas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&gt;= 100 </a:t>
            </a:r>
          </a:p>
          <a:p>
            <a:pPr marL="457200" lvl="1" indent="0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m90 &lt;-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mas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&gt;= 90 </a:t>
            </a:r>
          </a:p>
          <a:p>
            <a:pPr marL="457200" lvl="1" indent="0">
              <a:buNone/>
            </a:pPr>
            <a:r>
              <a:rPr lang="ru-RU" sz="2800" dirty="0"/>
              <a:t>Если хотим узнать, какие значения веса превышают или равны 90 кг, напишем другую формулу: </a:t>
            </a:r>
          </a:p>
          <a:p>
            <a:pPr marL="457200" lvl="1" indent="0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m90 &lt;-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mas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mas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&gt;=90]</a:t>
            </a:r>
          </a:p>
        </p:txBody>
      </p:sp>
    </p:spTree>
    <p:extLst>
      <p:ext uri="{BB962C8B-B14F-4D97-AF65-F5344CB8AC3E}">
        <p14:creationId xmlns:p14="http://schemas.microsoft.com/office/powerpoint/2010/main" val="281179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BEB73-3D48-41DE-977E-E973C854E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126966"/>
            <a:ext cx="10691265" cy="707921"/>
          </a:xfrm>
        </p:spPr>
        <p:txBody>
          <a:bodyPr/>
          <a:lstStyle/>
          <a:p>
            <a:r>
              <a:rPr lang="ru-RU" dirty="0"/>
              <a:t>Сравнение векторов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414E63-577B-41F5-83C5-D266BA5CF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046922"/>
            <a:ext cx="10691265" cy="4882292"/>
          </a:xfrm>
        </p:spPr>
        <p:txBody>
          <a:bodyPr>
            <a:normAutofit/>
          </a:bodyPr>
          <a:lstStyle/>
          <a:p>
            <a:r>
              <a:rPr lang="ru-RU" dirty="0"/>
              <a:t>В логических параметрах могут быть условия, связанные с разными векторами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mas &lt;- c(55, 71, 84, 90, 77, 60, 58, 94, 49, 53, 81) </a:t>
            </a:r>
            <a:endParaRPr lang="ru-RU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height &lt;- c(162,183, 174, 181, 169, 166,173,191,159, 170, 180) </a:t>
            </a:r>
            <a:endParaRPr lang="ru-RU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res&lt;- any(mas100, height &gt;=200</a:t>
            </a:r>
            <a:r>
              <a:rPr lang="ru-RU" b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res&lt;- all(mas ==55, height &gt; 190)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res &lt;- all(mas &gt;=49, height &lt; 200)</a:t>
            </a:r>
          </a:p>
        </p:txBody>
      </p:sp>
    </p:spTree>
    <p:extLst>
      <p:ext uri="{BB962C8B-B14F-4D97-AF65-F5344CB8AC3E}">
        <p14:creationId xmlns:p14="http://schemas.microsoft.com/office/powerpoint/2010/main" val="247335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F8F58-9D2A-49FF-AFB7-14EFD494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УЧЕБНЫЕ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B633EB-A695-4D5E-8BF7-8E1DE597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Основные этапы работы компьютерной программы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3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84D13-9EE8-49D5-8405-F2B24B66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913" y="179975"/>
            <a:ext cx="10691265" cy="575400"/>
          </a:xfrm>
        </p:spPr>
        <p:txBody>
          <a:bodyPr>
            <a:normAutofit/>
          </a:bodyPr>
          <a:lstStyle/>
          <a:p>
            <a:r>
              <a:rPr lang="ru-RU" sz="2400" b="1" i="0" u="none" strike="noStrike" baseline="0" dirty="0">
                <a:latin typeface="Times New Roman" panose="02020603050405020304" pitchFamily="18" charset="0"/>
              </a:rPr>
              <a:t>Основные этапы работы компьютерной программы</a:t>
            </a:r>
            <a:endParaRPr lang="ru-RU" sz="24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2D715A-7B51-423D-82B8-114AEB8C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22" y="1037838"/>
            <a:ext cx="7273314" cy="51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17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F6A70A-6903-4CEA-B527-C543440F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22" y="140217"/>
            <a:ext cx="11133556" cy="654913"/>
          </a:xfrm>
        </p:spPr>
        <p:txBody>
          <a:bodyPr>
            <a:normAutofit fontScale="90000"/>
          </a:bodyPr>
          <a:lstStyle/>
          <a:p>
            <a:r>
              <a:rPr lang="ru-RU" dirty="0"/>
              <a:t>Типовые контейнеры для хранения данных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C14228BA-F736-416A-8034-79297A6EB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158" y="954158"/>
            <a:ext cx="7217364" cy="5088834"/>
          </a:xfrm>
        </p:spPr>
      </p:pic>
    </p:spTree>
    <p:extLst>
      <p:ext uri="{BB962C8B-B14F-4D97-AF65-F5344CB8AC3E}">
        <p14:creationId xmlns:p14="http://schemas.microsoft.com/office/powerpoint/2010/main" val="257111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C7F1A-556B-4011-BEAB-F231F48E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17" y="206479"/>
            <a:ext cx="10981083" cy="615156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Контейнеры для хранения данных одного типа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C4F7DE6-229F-4966-A51C-17A757EDD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934" y="1338194"/>
            <a:ext cx="7964218" cy="4559023"/>
          </a:xfrm>
        </p:spPr>
      </p:pic>
    </p:spTree>
    <p:extLst>
      <p:ext uri="{BB962C8B-B14F-4D97-AF65-F5344CB8AC3E}">
        <p14:creationId xmlns:p14="http://schemas.microsoft.com/office/powerpoint/2010/main" val="179050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57B5E9C2-2A77-4675-B76B-58F40B57B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015" y="1179168"/>
            <a:ext cx="9133128" cy="4903580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608D74C-BFAB-47AB-A799-0F38648B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127207"/>
            <a:ext cx="10691812" cy="65405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Контейнеры для хранения данных разных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56795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27E91-7DEC-4DF8-864C-895F4BFC5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409" y="0"/>
            <a:ext cx="10691265" cy="654913"/>
          </a:xfrm>
        </p:spPr>
        <p:txBody>
          <a:bodyPr>
            <a:normAutofit fontScale="90000"/>
          </a:bodyPr>
          <a:lstStyle/>
          <a:p>
            <a:r>
              <a:rPr lang="ru-RU" dirty="0"/>
              <a:t>вектор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F462717-D4CC-4128-A988-3D2AB75CF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409" y="1073150"/>
            <a:ext cx="10498369" cy="5681810"/>
          </a:xfrm>
        </p:spPr>
      </p:pic>
    </p:spTree>
    <p:extLst>
      <p:ext uri="{BB962C8B-B14F-4D97-AF65-F5344CB8AC3E}">
        <p14:creationId xmlns:p14="http://schemas.microsoft.com/office/powerpoint/2010/main" val="190718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7D594-2ECF-4CB5-94D5-92CE9426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0"/>
            <a:ext cx="10691265" cy="734426"/>
          </a:xfrm>
        </p:spPr>
        <p:txBody>
          <a:bodyPr/>
          <a:lstStyle/>
          <a:p>
            <a:r>
              <a:rPr lang="ru-RU" dirty="0"/>
              <a:t>Создание вектора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F28FC8-C8EA-4D00-BBF8-BB1421154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6" y="967392"/>
            <a:ext cx="10691265" cy="3636088"/>
          </a:xfrm>
        </p:spPr>
        <p:txBody>
          <a:bodyPr>
            <a:noAutofit/>
          </a:bodyPr>
          <a:lstStyle/>
          <a:p>
            <a:pPr algn="just"/>
            <a:r>
              <a:rPr lang="ru-RU" sz="3200" b="0" i="0" u="none" strike="noStrike" baseline="0" dirty="0">
                <a:latin typeface="Times New Roman" panose="02020603050405020304" pitchFamily="18" charset="0"/>
              </a:rPr>
              <a:t>Создать вектор w, в котором будут храниться четные числа от 1 до 10. </a:t>
            </a:r>
          </a:p>
          <a:p>
            <a:pPr algn="just"/>
            <a:r>
              <a:rPr lang="ru-RU" sz="3200" b="0" i="0" u="none" strike="noStrike" baseline="0" dirty="0">
                <a:latin typeface="Times New Roman" panose="02020603050405020304" pitchFamily="18" charset="0"/>
              </a:rPr>
              <a:t>Для создания такого объекта следует ввести команду </a:t>
            </a:r>
          </a:p>
          <a:p>
            <a:pPr marL="0" indent="0" algn="l">
              <a:buNone/>
            </a:pPr>
            <a:r>
              <a:rPr lang="pl-PL" sz="32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 &lt;- c(2, 4, 6, 8, 10)</a:t>
            </a:r>
          </a:p>
          <a:p>
            <a:pPr algn="just"/>
            <a:r>
              <a:rPr lang="ru-RU" sz="3200" b="0" i="0" u="none" strike="noStrike" baseline="0" dirty="0">
                <a:latin typeface="Times New Roman" panose="02020603050405020304" pitchFamily="18" charset="0"/>
              </a:rPr>
              <a:t>Функция </a:t>
            </a:r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c() </a:t>
            </a:r>
            <a:r>
              <a:rPr lang="ru-RU" sz="3200" b="0" i="0" u="none" strike="noStrike" baseline="0" dirty="0">
                <a:latin typeface="Times New Roman" panose="02020603050405020304" pitchFamily="18" charset="0"/>
              </a:rPr>
              <a:t>(от слова </a:t>
            </a:r>
            <a:r>
              <a:rPr lang="ru-RU" sz="3200" b="0" i="0" u="none" strike="noStrike" baseline="0" dirty="0" err="1">
                <a:latin typeface="Times New Roman" panose="02020603050405020304" pitchFamily="18" charset="0"/>
              </a:rPr>
              <a:t>concatenate</a:t>
            </a:r>
            <a:r>
              <a:rPr lang="ru-RU" sz="3200" b="0" i="0" u="none" strike="noStrike" baseline="0" dirty="0">
                <a:latin typeface="Times New Roman" panose="02020603050405020304" pitchFamily="18" charset="0"/>
              </a:rPr>
              <a:t> – связывать) создает объект «вектор». Таким образом, нами был создан вектор w из 5 элементов.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3251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19623-7FE4-4957-9AEA-B53B6DD6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618" y="126966"/>
            <a:ext cx="10691265" cy="628408"/>
          </a:xfrm>
        </p:spPr>
        <p:txBody>
          <a:bodyPr>
            <a:normAutofit fontScale="90000"/>
          </a:bodyPr>
          <a:lstStyle/>
          <a:p>
            <a:r>
              <a:rPr lang="ru-RU" dirty="0"/>
              <a:t>Создание вектора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0B769-4397-446E-8828-9EEB2990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369" y="793257"/>
            <a:ext cx="10691265" cy="36360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 &lt;- rep (c(0,</a:t>
            </a:r>
            <a:r>
              <a:rPr lang="ru-RU" b="1" dirty="0">
                <a:solidFill>
                  <a:srgbClr val="0070C0"/>
                </a:solidFill>
              </a:rPr>
              <a:t>-</a:t>
            </a:r>
            <a:r>
              <a:rPr lang="en-US" b="1" dirty="0">
                <a:solidFill>
                  <a:srgbClr val="0070C0"/>
                </a:solidFill>
              </a:rPr>
              <a:t>1,1:3), times = 3) </a:t>
            </a:r>
            <a:r>
              <a:rPr lang="en-US" dirty="0"/>
              <a:t>– </a:t>
            </a:r>
            <a:r>
              <a:rPr lang="ru-RU" dirty="0"/>
              <a:t>дублируется весь вектор</a:t>
            </a:r>
          </a:p>
          <a:p>
            <a:r>
              <a:rPr lang="en-US" b="1" dirty="0">
                <a:solidFill>
                  <a:srgbClr val="0070C0"/>
                </a:solidFill>
              </a:rPr>
              <a:t>w &lt;- rep (c(0,</a:t>
            </a:r>
            <a:r>
              <a:rPr lang="ru-RU" b="1" dirty="0">
                <a:solidFill>
                  <a:srgbClr val="0070C0"/>
                </a:solidFill>
              </a:rPr>
              <a:t>-</a:t>
            </a:r>
            <a:r>
              <a:rPr lang="en-US" b="1" dirty="0">
                <a:solidFill>
                  <a:srgbClr val="0070C0"/>
                </a:solidFill>
              </a:rPr>
              <a:t>1,1:3), each = 3) </a:t>
            </a:r>
            <a:r>
              <a:rPr lang="en-US" dirty="0"/>
              <a:t>– </a:t>
            </a:r>
            <a:r>
              <a:rPr lang="ru-RU" dirty="0"/>
              <a:t>первый элемент дублируется три раза, затем три раза дублируется второй</a:t>
            </a:r>
          </a:p>
          <a:p>
            <a:r>
              <a:rPr lang="en-US" b="1" dirty="0">
                <a:solidFill>
                  <a:srgbClr val="0070C0"/>
                </a:solidFill>
              </a:rPr>
              <a:t>w &lt;- rep (c(0,</a:t>
            </a:r>
            <a:r>
              <a:rPr lang="ru-RU" b="1" dirty="0">
                <a:solidFill>
                  <a:srgbClr val="0070C0"/>
                </a:solidFill>
              </a:rPr>
              <a:t>-</a:t>
            </a:r>
            <a:r>
              <a:rPr lang="en-US" b="1" dirty="0">
                <a:solidFill>
                  <a:srgbClr val="0070C0"/>
                </a:solidFill>
              </a:rPr>
              <a:t>1,1:3), each = 3, times = 2) </a:t>
            </a:r>
            <a:r>
              <a:rPr lang="en-US" dirty="0"/>
              <a:t>– </a:t>
            </a:r>
            <a:r>
              <a:rPr lang="ru-RU" dirty="0"/>
              <a:t>сначала выполняется команда </a:t>
            </a:r>
            <a:endParaRPr lang="en-US" dirty="0"/>
          </a:p>
          <a:p>
            <a:pPr lvl="1"/>
            <a:r>
              <a:rPr lang="en-US" b="1" dirty="0"/>
              <a:t>w &lt;- rep (c(0,</a:t>
            </a:r>
            <a:r>
              <a:rPr lang="ru-RU" b="1" dirty="0"/>
              <a:t>-</a:t>
            </a:r>
            <a:r>
              <a:rPr lang="en-US" b="1" dirty="0"/>
              <a:t>1,1:3), each = 3)</a:t>
            </a:r>
            <a:endParaRPr lang="ru-RU" b="1" dirty="0"/>
          </a:p>
          <a:p>
            <a:pPr lvl="1"/>
            <a:r>
              <a:rPr lang="en-US" b="1" dirty="0"/>
              <a:t>w &lt;- rep (w, times = 2)</a:t>
            </a:r>
            <a:endParaRPr lang="ru-RU" b="1" dirty="0"/>
          </a:p>
          <a:p>
            <a:r>
              <a:rPr lang="ru-RU" dirty="0"/>
              <a:t>Для создания некоторой последовательности значений использую функцию </a:t>
            </a:r>
            <a:r>
              <a:rPr lang="en-US" b="1" dirty="0"/>
              <a:t>seq( 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7233183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Хроника</Template>
  <TotalTime>1730</TotalTime>
  <Words>630</Words>
  <Application>Microsoft Office PowerPoint</Application>
  <PresentationFormat>Широкоэкранный</PresentationFormat>
  <Paragraphs>51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Calisto MT</vt:lpstr>
      <vt:lpstr>Tahoma</vt:lpstr>
      <vt:lpstr>Times New Roman</vt:lpstr>
      <vt:lpstr>Univers Condensed</vt:lpstr>
      <vt:lpstr>ChronicleVTI</vt:lpstr>
      <vt:lpstr>Данные в R.  Объекты, типы, структуры  </vt:lpstr>
      <vt:lpstr>УЧЕБНЫЕ ВОПРОСЫ</vt:lpstr>
      <vt:lpstr>Основные этапы работы компьютерной программы</vt:lpstr>
      <vt:lpstr>Типовые контейнеры для хранения данных</vt:lpstr>
      <vt:lpstr>Контейнеры для хранения данных одного типа</vt:lpstr>
      <vt:lpstr>Контейнеры для хранения данных разных типов</vt:lpstr>
      <vt:lpstr>вектор</vt:lpstr>
      <vt:lpstr>Создание вектора</vt:lpstr>
      <vt:lpstr>Создание вектора</vt:lpstr>
      <vt:lpstr>Создание вектора</vt:lpstr>
      <vt:lpstr>Манипуляции с векторами</vt:lpstr>
      <vt:lpstr>примеры</vt:lpstr>
      <vt:lpstr>Сравнение векторов</vt:lpstr>
      <vt:lpstr>Сравнение векторов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Общие сведения о языке R</dc:title>
  <dc:creator>Светлана Маркова</dc:creator>
  <cp:lastModifiedBy>Маркова Светлана Владимировна</cp:lastModifiedBy>
  <cp:revision>7</cp:revision>
  <dcterms:created xsi:type="dcterms:W3CDTF">2021-08-30T17:49:28Z</dcterms:created>
  <dcterms:modified xsi:type="dcterms:W3CDTF">2021-09-02T15:32:23Z</dcterms:modified>
</cp:coreProperties>
</file>