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57" r:id="rId4"/>
    <p:sldId id="270" r:id="rId5"/>
    <p:sldId id="259" r:id="rId6"/>
    <p:sldId id="258" r:id="rId7"/>
    <p:sldId id="276" r:id="rId8"/>
    <p:sldId id="263" r:id="rId9"/>
    <p:sldId id="265" r:id="rId10"/>
    <p:sldId id="271" r:id="rId11"/>
    <p:sldId id="267" r:id="rId12"/>
    <p:sldId id="268" r:id="rId13"/>
    <p:sldId id="272" r:id="rId14"/>
    <p:sldId id="273" r:id="rId15"/>
    <p:sldId id="274" r:id="rId16"/>
    <p:sldId id="277" r:id="rId17"/>
    <p:sldId id="262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1"/>
  </p:normalViewPr>
  <p:slideViewPr>
    <p:cSldViewPr snapToGrid="0" snapToObjects="1">
      <p:cViewPr>
        <p:scale>
          <a:sx n="100" d="100"/>
          <a:sy n="100" d="100"/>
        </p:scale>
        <p:origin x="10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DA0E5-42B4-9B49-9107-C789B9DF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Биография </a:t>
            </a:r>
            <a:r>
              <a:rPr lang="ru-RU" dirty="0" err="1"/>
              <a:t>Фрэнсиса</a:t>
            </a:r>
            <a:r>
              <a:rPr lang="ru-RU" dirty="0"/>
              <a:t> Бэкона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1F908E-78D0-8A46-9E20-CC90AC28D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 Н.В. ПИ20-2</a:t>
            </a:r>
          </a:p>
          <a:p>
            <a:r>
              <a:rPr lang="ru-RU" dirty="0"/>
              <a:t>Философия</a:t>
            </a:r>
          </a:p>
        </p:txBody>
      </p:sp>
    </p:spTree>
    <p:extLst>
      <p:ext uri="{BB962C8B-B14F-4D97-AF65-F5344CB8AC3E}">
        <p14:creationId xmlns:p14="http://schemas.microsoft.com/office/powerpoint/2010/main" val="326501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4917094-2819-E248-8397-203611D8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Основной вклад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507AD-C016-2C4B-92C1-DAD8599A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404040"/>
                </a:solidFill>
              </a:rPr>
              <a:t>Его работы являются основанием и популяризацией индуктивной методологии научного исследования, часто называемой методом Бэкона. </a:t>
            </a:r>
          </a:p>
          <a:p>
            <a:pPr marL="0" indent="0">
              <a:buNone/>
            </a:pPr>
            <a:r>
              <a:rPr lang="ru-RU" dirty="0">
                <a:solidFill>
                  <a:srgbClr val="404040"/>
                </a:solidFill>
              </a:rPr>
              <a:t>Индукция получает знание из окружающего мира через эксперимент, наблюдение и проверку гипотез, а не из толкования, например, древних текстов Аристотеля. </a:t>
            </a:r>
          </a:p>
          <a:p>
            <a:pPr marL="0" indent="0">
              <a:buNone/>
            </a:pPr>
            <a:r>
              <a:rPr lang="ru-RU" dirty="0">
                <a:solidFill>
                  <a:srgbClr val="404040"/>
                </a:solidFill>
              </a:rPr>
              <a:t>В контексте своего времени, такие методы использовались алхимиками.</a:t>
            </a:r>
          </a:p>
          <a:p>
            <a:pPr marL="0" indent="0">
              <a:buNone/>
            </a:pP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0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5108A-83BB-BA4A-8869-3084F6BA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Научное познание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4C837-7F8C-434E-994A-6A6074B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404040"/>
                </a:solidFill>
              </a:rPr>
              <a:t>В целом великое достоинство науки Бэкон считал почти самоочевидным и выразил это в своём знаменитом афоризме «Знание — сила» (лат. </a:t>
            </a:r>
            <a:r>
              <a:rPr lang="en-US" dirty="0">
                <a:solidFill>
                  <a:srgbClr val="404040"/>
                </a:solidFill>
              </a:rPr>
              <a:t>Scientia </a:t>
            </a:r>
            <a:r>
              <a:rPr lang="en-US" dirty="0" err="1">
                <a:solidFill>
                  <a:srgbClr val="404040"/>
                </a:solidFill>
              </a:rPr>
              <a:t>potentia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est</a:t>
            </a:r>
            <a:r>
              <a:rPr lang="en-US" dirty="0">
                <a:solidFill>
                  <a:srgbClr val="404040"/>
                </a:solidFill>
              </a:rPr>
              <a:t>).</a:t>
            </a:r>
            <a:endParaRPr lang="ru-RU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404040"/>
                </a:solidFill>
              </a:rPr>
              <a:t>Однако на науку делалось много нападок. Проанализировав их, Бэкон пришёл к выводу о том, что Бог не запрещал познание природы. Наоборот, он дал человеку ум, который жаждет познания Вселенной. Люди только должны понять, что существуют два рода познания: познание добра и зла, познание сотворённых Богом вещей.</a:t>
            </a:r>
          </a:p>
        </p:txBody>
      </p:sp>
    </p:spTree>
    <p:extLst>
      <p:ext uri="{BB962C8B-B14F-4D97-AF65-F5344CB8AC3E}">
        <p14:creationId xmlns:p14="http://schemas.microsoft.com/office/powerpoint/2010/main" val="372261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D4C9B-90EB-1A48-A702-5B2F5D1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Метод познания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851F4-8C33-7D44-8DD8-D23991FD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Указывая на плачевное состояние науки, Бэкон говорил, что до сих пор открытия делались случайно, не методически. </a:t>
            </a:r>
          </a:p>
          <a:p>
            <a:r>
              <a:rPr lang="ru-RU" dirty="0">
                <a:solidFill>
                  <a:srgbClr val="404040"/>
                </a:solidFill>
              </a:rPr>
              <a:t>Исследовательский метод, разработанный </a:t>
            </a:r>
            <a:r>
              <a:rPr lang="ru-RU" dirty="0" err="1">
                <a:solidFill>
                  <a:srgbClr val="404040"/>
                </a:solidFill>
              </a:rPr>
              <a:t>Фрэнсисом</a:t>
            </a:r>
            <a:r>
              <a:rPr lang="ru-RU" dirty="0">
                <a:solidFill>
                  <a:srgbClr val="404040"/>
                </a:solidFill>
              </a:rPr>
              <a:t> Бэконом — ранний предшественник научного метода. Метод был предложен в сочинении Бэкона «</a:t>
            </a:r>
            <a:r>
              <a:rPr lang="en-US" dirty="0">
                <a:solidFill>
                  <a:srgbClr val="404040"/>
                </a:solidFill>
              </a:rPr>
              <a:t>Novum Organum» («</a:t>
            </a:r>
            <a:r>
              <a:rPr lang="ru-RU" dirty="0">
                <a:solidFill>
                  <a:srgbClr val="404040"/>
                </a:solidFill>
              </a:rPr>
              <a:t>Новый органон») и был предназначен для замены методов, которые были предложены в сочинении «</a:t>
            </a:r>
            <a:r>
              <a:rPr lang="en-US" dirty="0">
                <a:solidFill>
                  <a:srgbClr val="404040"/>
                </a:solidFill>
              </a:rPr>
              <a:t>Organum» («</a:t>
            </a:r>
            <a:r>
              <a:rPr lang="ru-RU" dirty="0">
                <a:solidFill>
                  <a:srgbClr val="404040"/>
                </a:solidFill>
              </a:rPr>
              <a:t>Органон») Аристотеля почти 2 тысячелетия назад.</a:t>
            </a:r>
          </a:p>
          <a:p>
            <a:r>
              <a:rPr lang="ru-RU" dirty="0">
                <a:solidFill>
                  <a:srgbClr val="404040"/>
                </a:solidFill>
              </a:rPr>
              <a:t>В основе научного познания, согласно Бэкону, должны лежать индукция и эксперимент.</a:t>
            </a:r>
          </a:p>
          <a:p>
            <a:pPr marL="0" indent="0">
              <a:buNone/>
            </a:pP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9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D4C9B-90EB-1A48-A702-5B2F5D1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Виды индукций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851F4-8C33-7D44-8DD8-D23991FD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Индукция может быть полной (совершенной) и неполной. Полная индукция означает регулярную повторяемость и </a:t>
            </a:r>
            <a:r>
              <a:rPr lang="ru-RU" dirty="0" err="1">
                <a:solidFill>
                  <a:srgbClr val="404040"/>
                </a:solidFill>
              </a:rPr>
              <a:t>исчерпаемость</a:t>
            </a:r>
            <a:r>
              <a:rPr lang="ru-RU" dirty="0">
                <a:solidFill>
                  <a:srgbClr val="404040"/>
                </a:solidFill>
              </a:rPr>
              <a:t> какого-либо свойства предмета в рассматриваемом опыте. </a:t>
            </a:r>
          </a:p>
          <a:p>
            <a:r>
              <a:rPr lang="ru-RU" dirty="0">
                <a:solidFill>
                  <a:srgbClr val="404040"/>
                </a:solidFill>
              </a:rPr>
              <a:t>Неполная индукция включает обобщения, сделанные на основе исследования не всех случаев, а только некоторых (заключение по аналогии), потому что, как правило, число всех случаев практически необозримо, а теоретически доказать их бесконечное число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11594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D4C9B-90EB-1A48-A702-5B2F5D1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Препятствия на пути познания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851F4-8C33-7D44-8DD8-D23991FD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/>
              <a:t>«Призраки рода» проистекают из самой человеческой природы, они не зависят ни от культуры, ни от индивидуальности человека. «Ум человека уподобляется неровному зеркалу, которое, примешивая к природе вещей свою природу, отражает вещи в искривлённом и обезображенном виде».</a:t>
            </a:r>
          </a:p>
          <a:p>
            <a:r>
              <a:rPr lang="ru-RU" dirty="0"/>
              <a:t>«Призраки пещеры» — это индивидуальные ошибки восприятия, как врождённые, так и приобретённые. «Ведь у каждого, помимо ошибок, свойственных роду человеческому, есть своя особая пещера, которая ослабляет и искажает свет природы».</a:t>
            </a:r>
          </a:p>
        </p:txBody>
      </p:sp>
    </p:spTree>
    <p:extLst>
      <p:ext uri="{BB962C8B-B14F-4D97-AF65-F5344CB8AC3E}">
        <p14:creationId xmlns:p14="http://schemas.microsoft.com/office/powerpoint/2010/main" val="59771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F34A2-2BC9-DE42-AB34-EECCA3B1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Препятствия на пути познания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C105F-1C0C-D947-B8AC-6EAA1F44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«Призраки площади (рынка)» — следствие общественной природы человека, — общения и использования в общении языка. «Люди объединяются речью. Слова же устанавливаются сообразно разумению толпы. Поэтому плохое и нелепое установление слов удивительным образом осаждает разум».</a:t>
            </a:r>
          </a:p>
          <a:p>
            <a:r>
              <a:rPr lang="ru-RU" dirty="0">
                <a:solidFill>
                  <a:srgbClr val="404040"/>
                </a:solidFill>
              </a:rPr>
              <a:t>«Призраки театра» — это усваиваемые человеком от других людей ложные представления об устройстве действительности. «При этом мы разумеем здесь не только общие философские учения, но и многочисленные начала и аксиомы наук, которые получили силу вследствие предания, веры и беззаботности».</a:t>
            </a:r>
          </a:p>
          <a:p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3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7F9DD-D582-1941-B71A-D77B8FF8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Остальные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52D97-1E55-1E41-B7CF-57219A78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3068138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>
                <a:solidFill>
                  <a:srgbClr val="404040"/>
                </a:solidFill>
              </a:rPr>
              <a:t>«Опыты, или наставления нравственные и политические» (1-е издание, 1597),</a:t>
            </a:r>
          </a:p>
          <a:p>
            <a:r>
              <a:rPr lang="ru-RU" sz="1900" dirty="0">
                <a:solidFill>
                  <a:srgbClr val="404040"/>
                </a:solidFill>
              </a:rPr>
              <a:t>«О достоинстве и приумножении наук» (1605),</a:t>
            </a:r>
          </a:p>
          <a:p>
            <a:r>
              <a:rPr lang="ru-RU" sz="1900" dirty="0">
                <a:solidFill>
                  <a:srgbClr val="404040"/>
                </a:solidFill>
              </a:rPr>
              <a:t>«Опыты, или наставления нравственные и политические» (2-е издание, — 38 эссе, 1612),</a:t>
            </a:r>
          </a:p>
          <a:p>
            <a:r>
              <a:rPr lang="ru-RU" sz="1900" dirty="0">
                <a:solidFill>
                  <a:srgbClr val="404040"/>
                </a:solidFill>
              </a:rPr>
              <a:t>«Великое восстановление наук, или Новый Органон» (1620),</a:t>
            </a:r>
          </a:p>
          <a:p>
            <a:r>
              <a:rPr lang="ru-RU" sz="1900" dirty="0">
                <a:solidFill>
                  <a:srgbClr val="404040"/>
                </a:solidFill>
              </a:rPr>
              <a:t>«Опыты, или наставления нравственные и политические» (3-е издание, — 58 эссе, 1625)</a:t>
            </a:r>
          </a:p>
          <a:p>
            <a:r>
              <a:rPr lang="ru-RU" sz="1900" dirty="0">
                <a:solidFill>
                  <a:srgbClr val="404040"/>
                </a:solidFill>
              </a:rPr>
              <a:t>«Новая Атлантида» (1627).</a:t>
            </a:r>
          </a:p>
          <a:p>
            <a:r>
              <a:rPr lang="ru-RU" sz="1900" dirty="0">
                <a:solidFill>
                  <a:srgbClr val="404040"/>
                </a:solidFill>
              </a:rPr>
              <a:t>Бэкон создал двухбуквенный шифр, называемый теперь шифр Бэкона.</a:t>
            </a:r>
          </a:p>
          <a:p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3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E593A-A533-E84B-8DC9-55638C87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Последние дни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3FE0B-21DC-754D-94AF-DEBEDDAE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Бэкон умер после того, как простудился во время одного из физических опытов: он собственноручно набил снегом тушку курицы, которую купил у одной бедной женщины , чтобы проверить влияние холода на сохранность мясных припасов. Уже тяжелобольным, в последнем письме к лорду </a:t>
            </a:r>
            <a:r>
              <a:rPr lang="ru-RU" dirty="0" err="1">
                <a:solidFill>
                  <a:srgbClr val="404040"/>
                </a:solidFill>
              </a:rPr>
              <a:t>Эренделу</a:t>
            </a:r>
            <a:r>
              <a:rPr lang="ru-RU" dirty="0">
                <a:solidFill>
                  <a:srgbClr val="404040"/>
                </a:solidFill>
              </a:rPr>
              <a:t>, одному из своих друзей, он с торжеством сообщает, что опыт удался</a:t>
            </a:r>
          </a:p>
          <a:p>
            <a:r>
              <a:rPr lang="ru-RU" dirty="0" err="1"/>
              <a:t>Фрэнсис</a:t>
            </a:r>
            <a:r>
              <a:rPr lang="ru-RU" dirty="0"/>
              <a:t> Бэкон был погребён в церкви Св. Архангела Михаила в </a:t>
            </a:r>
            <a:r>
              <a:rPr lang="ru-RU" dirty="0" err="1"/>
              <a:t>Сент-Олбансе</a:t>
            </a:r>
            <a:r>
              <a:rPr lang="ru-RU" dirty="0"/>
              <a:t> </a:t>
            </a: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0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B12D1-73BE-9E42-A193-405043B8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Последователи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6BADD-FF54-5949-9219-B8D6370A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rgbClr val="404040"/>
                </a:solidFill>
              </a:rPr>
              <a:t>Наиболее значительные последователи эмпирической линии в философии Нового времени: </a:t>
            </a:r>
          </a:p>
          <a:p>
            <a:pPr marL="0" indent="0">
              <a:buNone/>
            </a:pPr>
            <a:r>
              <a:rPr lang="ru-RU">
                <a:solidFill>
                  <a:srgbClr val="404040"/>
                </a:solidFill>
              </a:rPr>
              <a:t>Томас Гоббс, Джон Локк, Джордж Беркли, Дэвид Юм — в Англии; </a:t>
            </a:r>
          </a:p>
          <a:p>
            <a:pPr marL="0" indent="0">
              <a:buNone/>
            </a:pPr>
            <a:r>
              <a:rPr lang="ru-RU">
                <a:solidFill>
                  <a:srgbClr val="404040"/>
                </a:solidFill>
              </a:rPr>
              <a:t>Этьен Кондильяк, Клод Гельвеций, Поль Гольбах, Дени Дидро — во Франции. </a:t>
            </a:r>
          </a:p>
          <a:p>
            <a:pPr marL="0" indent="0">
              <a:buNone/>
            </a:pPr>
            <a:r>
              <a:rPr lang="ru-RU">
                <a:solidFill>
                  <a:srgbClr val="404040"/>
                </a:solidFill>
              </a:rPr>
              <a:t>Проповедником эмпиризма Ф. Бэкона был также словацкий философ Ян Байер.</a:t>
            </a:r>
          </a:p>
        </p:txBody>
      </p:sp>
    </p:spTree>
    <p:extLst>
      <p:ext uri="{BB962C8B-B14F-4D97-AF65-F5344CB8AC3E}">
        <p14:creationId xmlns:p14="http://schemas.microsoft.com/office/powerpoint/2010/main" val="129146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760F4-EB08-E544-A4F1-8C0A6789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553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DB2E6-C181-1949-9787-C47E33E2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ru-RU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Начало жизни</a:t>
            </a:r>
            <a:endParaRPr lang="en-US" sz="4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70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0B637-B126-4344-8118-19FA3CC2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Ранние годы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922C6-BBCD-D14C-B9DD-AB13F27C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404040"/>
                </a:solidFill>
              </a:rPr>
              <a:t>Фрэнсис</a:t>
            </a:r>
            <a:r>
              <a:rPr lang="ru-RU" dirty="0">
                <a:solidFill>
                  <a:srgbClr val="404040"/>
                </a:solidFill>
              </a:rPr>
              <a:t> Бэкон родился 22 января 1561 года в английской дворянской семье </a:t>
            </a:r>
          </a:p>
          <a:p>
            <a:r>
              <a:rPr lang="ru-RU" dirty="0">
                <a:solidFill>
                  <a:srgbClr val="404040"/>
                </a:solidFill>
              </a:rPr>
              <a:t>О детских годах </a:t>
            </a:r>
            <a:r>
              <a:rPr lang="ru-RU" dirty="0" err="1">
                <a:solidFill>
                  <a:srgbClr val="404040"/>
                </a:solidFill>
              </a:rPr>
              <a:t>Фрэнсиса</a:t>
            </a:r>
            <a:r>
              <a:rPr lang="ru-RU" dirty="0">
                <a:solidFill>
                  <a:srgbClr val="404040"/>
                </a:solidFill>
              </a:rPr>
              <a:t> известно очень мало; крепким здоровьем он не отличался, и, вероятно, учился в основном дома, атмосфера которого была заполнена разговорами об интригах «большой политики»</a:t>
            </a:r>
          </a:p>
        </p:txBody>
      </p:sp>
    </p:spTree>
    <p:extLst>
      <p:ext uri="{BB962C8B-B14F-4D97-AF65-F5344CB8AC3E}">
        <p14:creationId xmlns:p14="http://schemas.microsoft.com/office/powerpoint/2010/main" val="39903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0B637-B126-4344-8118-19FA3CC2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922C6-BBCD-D14C-B9DD-AB13F27C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В апреле 1573 года он поступил в колледж Святой Троицы в Кембридже, и обучался там три года</a:t>
            </a: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27 июня 1576 года </a:t>
            </a:r>
            <a:r>
              <a:rPr lang="ru-RU" dirty="0" err="1">
                <a:solidFill>
                  <a:schemeClr val="bg1"/>
                </a:solidFill>
              </a:rPr>
              <a:t>Фрэнсис</a:t>
            </a:r>
            <a:r>
              <a:rPr lang="ru-RU" dirty="0">
                <a:solidFill>
                  <a:schemeClr val="bg1"/>
                </a:solidFill>
              </a:rPr>
              <a:t> вступил в общество учителей</a:t>
            </a:r>
          </a:p>
          <a:p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F204D7-134B-EB4D-A3CF-841FCC34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93" y="956750"/>
            <a:ext cx="3895475" cy="45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28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D0D5B-9DA0-CD44-8301-33B53141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Начало профессиональной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60BEA-F435-524E-AC38-263F2403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/>
              <a:t>Скоропостижная кончина отца в феврале 1579 года заставила Бэкона вернуться домой, в Англию. Сэр Николас отложил значительную сумму денег для покупки ему недвижимости, но не успел выполнить своё намерение; в результате </a:t>
            </a:r>
            <a:r>
              <a:rPr lang="ru-RU" dirty="0" err="1"/>
              <a:t>Фрэнсису</a:t>
            </a:r>
            <a:r>
              <a:rPr lang="ru-RU" dirty="0"/>
              <a:t> досталась только пятая часть из отложенной суммы. Для него этого оказалось недостаточно, и он начал брать деньги взаймы</a:t>
            </a:r>
          </a:p>
          <a:p>
            <a:r>
              <a:rPr lang="ru-RU" dirty="0"/>
              <a:t>В 1580 году </a:t>
            </a:r>
            <a:r>
              <a:rPr lang="ru-RU" dirty="0" err="1"/>
              <a:t>Фрэнсис</a:t>
            </a:r>
            <a:r>
              <a:rPr lang="ru-RU" dirty="0"/>
              <a:t> предпринял первый шаг в своей карьере, подав, через своего дядю Уильяма </a:t>
            </a:r>
            <a:r>
              <a:rPr lang="ru-RU" dirty="0" err="1"/>
              <a:t>Сесила</a:t>
            </a:r>
            <a:r>
              <a:rPr lang="ru-RU" dirty="0"/>
              <a:t>, прошение о назначении его на какую-либо должность при дворе</a:t>
            </a:r>
          </a:p>
          <a:p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6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CAE2B-D23D-4647-BD98-030F8BA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Парламентарий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A924E-4D7D-054C-92C6-3C192B18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/>
              <a:t>В Палате общин Бэкон заседал постоянно, начиная с 1581 года </a:t>
            </a:r>
          </a:p>
          <a:p>
            <a:r>
              <a:rPr lang="ru-RU" dirty="0"/>
              <a:t>После того, как в 1613 году Бэкон стал генеральным прокурором, парламентарии объявили, что в будущем генеральный прокурор не должен заседать в палате общин, однако для Бэкона было сделано исключение.</a:t>
            </a:r>
          </a:p>
          <a:p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4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596EC-F1B1-BB48-ADBA-99EF9A3B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1" y="2243395"/>
            <a:ext cx="4475892" cy="205453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ru-RU" dirty="0"/>
              <a:t>Портрет </a:t>
            </a:r>
            <a:r>
              <a:rPr lang="ru-RU" dirty="0" err="1"/>
              <a:t>Фрэнсиса</a:t>
            </a:r>
            <a:r>
              <a:rPr lang="ru-RU" dirty="0"/>
              <a:t> Бэкона. </a:t>
            </a:r>
            <a:br>
              <a:rPr lang="ru-RU" dirty="0"/>
            </a:br>
            <a:r>
              <a:rPr lang="ru-RU" dirty="0"/>
              <a:t>Пол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Сомер</a:t>
            </a:r>
            <a:r>
              <a:rPr lang="ru-RU" dirty="0"/>
              <a:t>, 1617 год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93C7EE-C642-224A-A881-4D17F901C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639"/>
          <a:stretch/>
        </p:blipFill>
        <p:spPr bwMode="auto">
          <a:xfrm>
            <a:off x="7208520" y="1126397"/>
            <a:ext cx="3867912" cy="4288536"/>
          </a:xfrm>
          <a:prstGeom prst="rect">
            <a:avLst/>
          </a:prstGeom>
          <a:noFill/>
          <a:ln w="317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8683E-76C6-B743-811C-D2F4B6D7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Философия 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8450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69A53-FDD0-4748-9F0E-3E5E7256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Первые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ECE30-212B-BC40-83A3-40D7188F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В 1580-х годах Бэкон написал не дошедшее до нашего времени философское эссе «Величайшее порождение времени» (лат. </a:t>
            </a:r>
            <a:r>
              <a:rPr lang="en-US" dirty="0" err="1">
                <a:solidFill>
                  <a:srgbClr val="404040"/>
                </a:solidFill>
              </a:rPr>
              <a:t>Temporis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Partus</a:t>
            </a:r>
            <a:r>
              <a:rPr lang="en-US" dirty="0">
                <a:solidFill>
                  <a:srgbClr val="404040"/>
                </a:solidFill>
              </a:rPr>
              <a:t> Maximus), </a:t>
            </a:r>
            <a:r>
              <a:rPr lang="ru-RU" dirty="0">
                <a:solidFill>
                  <a:srgbClr val="404040"/>
                </a:solidFill>
              </a:rPr>
              <a:t>в котором наметил план всеобщей реформы науки и описал новый, индуктивный метод познания.</a:t>
            </a:r>
          </a:p>
          <a:p>
            <a:r>
              <a:rPr lang="ru-RU" dirty="0">
                <a:solidFill>
                  <a:srgbClr val="404040"/>
                </a:solidFill>
              </a:rPr>
              <a:t>В молодые годы </a:t>
            </a:r>
            <a:r>
              <a:rPr lang="ru-RU" dirty="0" err="1">
                <a:solidFill>
                  <a:srgbClr val="404040"/>
                </a:solidFill>
              </a:rPr>
              <a:t>Фрэнсис</a:t>
            </a:r>
            <a:r>
              <a:rPr lang="ru-RU" dirty="0">
                <a:solidFill>
                  <a:srgbClr val="404040"/>
                </a:solidFill>
              </a:rPr>
              <a:t> увлекался театром: так, в 1588 году при его участии студентами Грейс-Инн был написан и поставлен спектакль-маска «Беды короля Артура» </a:t>
            </a:r>
          </a:p>
        </p:txBody>
      </p:sp>
    </p:spTree>
    <p:extLst>
      <p:ext uri="{BB962C8B-B14F-4D97-AF65-F5344CB8AC3E}">
        <p14:creationId xmlns:p14="http://schemas.microsoft.com/office/powerpoint/2010/main" val="35160897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836</TotalTime>
  <Words>1004</Words>
  <Application>Microsoft Macintosh PowerPoint</Application>
  <PresentationFormat>Широкоэкранный</PresentationFormat>
  <Paragraphs>58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Corbel</vt:lpstr>
      <vt:lpstr>Gill Sans MT</vt:lpstr>
      <vt:lpstr>Посылка</vt:lpstr>
      <vt:lpstr>Биография Фрэнсиса Бэкона</vt:lpstr>
      <vt:lpstr>Начало жизни</vt:lpstr>
      <vt:lpstr>Ранние годы</vt:lpstr>
      <vt:lpstr>Обучение</vt:lpstr>
      <vt:lpstr>Начало профессиональной деятельности</vt:lpstr>
      <vt:lpstr>Парламентарий</vt:lpstr>
      <vt:lpstr>Портрет Фрэнсиса Бэкона.  Пол ван Сомер, 1617 год</vt:lpstr>
      <vt:lpstr>Философия и работы</vt:lpstr>
      <vt:lpstr>Первые работы</vt:lpstr>
      <vt:lpstr>Основной вклад</vt:lpstr>
      <vt:lpstr>Научное познание</vt:lpstr>
      <vt:lpstr>Метод познания</vt:lpstr>
      <vt:lpstr>Виды индукций</vt:lpstr>
      <vt:lpstr>Препятствия на пути познания</vt:lpstr>
      <vt:lpstr>Препятствия на пути познания</vt:lpstr>
      <vt:lpstr>Остальные работы</vt:lpstr>
      <vt:lpstr>Последние дни</vt:lpstr>
      <vt:lpstr>Последователи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Биография Френсиса Бэкона</dc:title>
  <dc:creator>Зайцев Никита Валерьевич</dc:creator>
  <cp:lastModifiedBy>Зайцев Никита Валерьевич</cp:lastModifiedBy>
  <cp:revision>9</cp:revision>
  <dcterms:created xsi:type="dcterms:W3CDTF">2021-03-30T09:34:35Z</dcterms:created>
  <dcterms:modified xsi:type="dcterms:W3CDTF">2021-03-30T23:31:27Z</dcterms:modified>
</cp:coreProperties>
</file>