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2416"/>
  </p:normalViewPr>
  <p:slideViewPr>
    <p:cSldViewPr snapToGrid="0" snapToObjects="1">
      <p:cViewPr varScale="1">
        <p:scale>
          <a:sx n="58" d="100"/>
          <a:sy n="5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6B529-74DA-1D49-B258-C5592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ru-RU" dirty="0"/>
              <a:t>Кальянная</a:t>
            </a:r>
            <a:br>
              <a:rPr lang="ru-RU" dirty="0"/>
            </a:br>
            <a:r>
              <a:rPr lang="ru-RU" dirty="0"/>
              <a:t>«Горячий уголёк»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3984FF-8A71-F24D-8366-4C5B62793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Бизнес-план</a:t>
            </a:r>
          </a:p>
          <a:p>
            <a:r>
              <a:rPr lang="ru-RU" dirty="0"/>
              <a:t>Подготовили студенты группы 3ПКС-116</a:t>
            </a:r>
          </a:p>
          <a:p>
            <a:r>
              <a:rPr lang="ru-RU" dirty="0"/>
              <a:t>Зайцев Н. Гивчак Д. Мацапура А.</a:t>
            </a:r>
          </a:p>
        </p:txBody>
      </p:sp>
    </p:spTree>
    <p:extLst>
      <p:ext uri="{BB962C8B-B14F-4D97-AF65-F5344CB8AC3E}">
        <p14:creationId xmlns:p14="http://schemas.microsoft.com/office/powerpoint/2010/main" val="265946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A0C15-B38F-FE4F-A67C-48BB097B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Ассортимент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CA8D9-F4CA-3A4A-8871-6A67D94C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Перечисляя, что нужно, чтобы открыть кальянную с нуля, в числе прочих мероприятий необходимо упомянуть разработку ассортимента предлагаемых заведением кальянов и средств для организации досуга. Помимо обычного табака, предприниматель может включить в кальянную карту огромное количество ароматизированных смесей.</a:t>
            </a:r>
          </a:p>
        </p:txBody>
      </p:sp>
    </p:spTree>
    <p:extLst>
      <p:ext uri="{BB962C8B-B14F-4D97-AF65-F5344CB8AC3E}">
        <p14:creationId xmlns:p14="http://schemas.microsoft.com/office/powerpoint/2010/main" val="1754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770BF-C8A8-BB4D-B803-3EB2E31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Продвижение кальянной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7C92E-90DB-764D-8979-418FEF51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После введения в действие положения о запрете любой пропаганды употребления табака владельцы вполне легальных курительных клубов столкнулись с тем, что: </a:t>
            </a:r>
          </a:p>
          <a:p>
            <a:pPr lvl="0"/>
            <a:r>
              <a:rPr lang="ru-RU" dirty="0"/>
              <a:t>На рекламных материалах нельзя изображать не только курящих людей, но и предметы, ассоциирующиеся с этим процессом — трубки, кальяны и их детали, щипцы и прочие аксессуары; </a:t>
            </a:r>
          </a:p>
          <a:p>
            <a:pPr lvl="0"/>
            <a:r>
              <a:rPr lang="ru-RU" dirty="0"/>
              <a:t>В рекламе не должен упоминаться процесс курения или содержаться призыв к нему; </a:t>
            </a:r>
          </a:p>
          <a:p>
            <a:pPr lvl="0"/>
            <a:r>
              <a:rPr lang="ru-RU" dirty="0"/>
              <a:t>Раздавать буклеты можно только заинтересованным совершеннолетним лицам; </a:t>
            </a:r>
          </a:p>
          <a:p>
            <a:pPr lvl="0"/>
            <a:r>
              <a:rPr lang="ru-RU" dirty="0"/>
              <a:t>Расклеивать или раскладывать в почтовые ящики листовки и </a:t>
            </a:r>
            <a:r>
              <a:rPr lang="ru-RU" dirty="0" err="1"/>
              <a:t>флаеры</a:t>
            </a:r>
            <a:r>
              <a:rPr lang="ru-RU" dirty="0"/>
              <a:t> нельзя; </a:t>
            </a:r>
          </a:p>
          <a:p>
            <a:pPr lvl="0"/>
            <a:r>
              <a:rPr lang="ru-RU" dirty="0"/>
              <a:t>Формально запрещено публиковать рекламу в социальных сетях.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5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03271-16E3-6443-9714-20B9D6EF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Продвижение кальянной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61293-1A4A-5F46-9929-57A38FD5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Впрочем, законных способов остается не так уж и много: </a:t>
            </a:r>
          </a:p>
          <a:p>
            <a:pPr lvl="0"/>
            <a:r>
              <a:rPr lang="ru-RU" dirty="0"/>
              <a:t>Можно продвигать сайт, содержащий информацию о кальянной и предлагаемых ей услугах, а также реализующий механизм бронирования столиков. Доступ к ресурсу должен быть ограничен кругом лиц, подтвердивших свое совершеннолетие; </a:t>
            </a:r>
          </a:p>
          <a:p>
            <a:pPr lvl="0"/>
            <a:r>
              <a:rPr lang="ru-RU" dirty="0"/>
              <a:t>Неплохим способом рекламной поддержки малого бизнеса 2018 года остаются социальные сети. На странице сообщества обязательно должно содержаться предупреждение о том, что публикуемые здесь материалы запрещены к просмотру лицами моложе 18 лет; </a:t>
            </a:r>
          </a:p>
          <a:p>
            <a:pPr lvl="0"/>
            <a:r>
              <a:rPr lang="ru-RU" dirty="0"/>
              <a:t>«Сарафанное радио» отлично работает и в отношении кальянных. Эксклюзивные предложения (например, специальный </a:t>
            </a:r>
            <a:r>
              <a:rPr lang="ru-RU" dirty="0" err="1"/>
              <a:t>микс</a:t>
            </a:r>
            <a:r>
              <a:rPr lang="ru-RU" dirty="0"/>
              <a:t> или прошедший обучение в арабских странах </a:t>
            </a:r>
            <a:r>
              <a:rPr lang="ru-RU" dirty="0" err="1"/>
              <a:t>кальянщик</a:t>
            </a:r>
            <a:r>
              <a:rPr lang="ru-RU" dirty="0"/>
              <a:t>) в сочетании с качественным предоставлением основных услуг способны вызвать активный интерес у целевой аудитории; </a:t>
            </a:r>
          </a:p>
          <a:p>
            <a:pPr lvl="0"/>
            <a:r>
              <a:rPr lang="ru-RU" dirty="0"/>
              <a:t>Кальянной, работающей в формате закрытого клуба, нужно постоянно использовать наработанную базу контактов и взаимодействовать с клиентами, ранее посещавшими заведение. На почту или через СМС можно отправлять им сведения о скидках или акциях, информировать о предстоящих мероприятиях и новых услугах.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92112-C391-D347-ABE1-819FB7F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Капиталовложения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61FD1BD6-F849-2F4C-8EE8-14D2BF26C5BB}"/>
              </a:ext>
            </a:extLst>
          </p:cNvPr>
          <p:cNvGraphicFramePr>
            <a:graphicFrameLocks/>
          </p:cNvGraphicFramePr>
          <p:nvPr/>
        </p:nvGraphicFramePr>
        <p:xfrm>
          <a:off x="5276090" y="744881"/>
          <a:ext cx="6303135" cy="53377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326073">
                  <a:extLst>
                    <a:ext uri="{9D8B030D-6E8A-4147-A177-3AD203B41FA5}">
                      <a16:colId xmlns:a16="http://schemas.microsoft.com/office/drawing/2014/main" val="4280127043"/>
                    </a:ext>
                  </a:extLst>
                </a:gridCol>
                <a:gridCol w="1977062">
                  <a:extLst>
                    <a:ext uri="{9D8B030D-6E8A-4147-A177-3AD203B41FA5}">
                      <a16:colId xmlns:a16="http://schemas.microsoft.com/office/drawing/2014/main" val="3758131323"/>
                    </a:ext>
                  </a:extLst>
                </a:gridCol>
              </a:tblGrid>
              <a:tr h="533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Статья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Сумма, руб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02225660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Регистрация СПД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4000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3006981267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Аренда на врем ремонта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75000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2004149729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Дизайн-проект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100000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514876820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Ремонтные работы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300000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10100885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Вывеска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25000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13199773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Оборудование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1309500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570424858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Маркетинговые расходы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20000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2769723792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Административные работы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433372393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Итого: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1843500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46012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D9A49-F32E-AA49-B8F8-72B195E6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Текущие расходы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C70495A1-679A-4A49-8062-54964A4BFCE7}"/>
              </a:ext>
            </a:extLst>
          </p:cNvPr>
          <p:cNvGraphicFramePr>
            <a:graphicFrameLocks/>
          </p:cNvGraphicFramePr>
          <p:nvPr/>
        </p:nvGraphicFramePr>
        <p:xfrm>
          <a:off x="5417371" y="609600"/>
          <a:ext cx="6020572" cy="560832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132140">
                  <a:extLst>
                    <a:ext uri="{9D8B030D-6E8A-4147-A177-3AD203B41FA5}">
                      <a16:colId xmlns:a16="http://schemas.microsoft.com/office/drawing/2014/main" val="1746642111"/>
                    </a:ext>
                  </a:extLst>
                </a:gridCol>
                <a:gridCol w="1888432">
                  <a:extLst>
                    <a:ext uri="{9D8B030D-6E8A-4147-A177-3AD203B41FA5}">
                      <a16:colId xmlns:a16="http://schemas.microsoft.com/office/drawing/2014/main" val="2904890361"/>
                    </a:ext>
                  </a:extLst>
                </a:gridCol>
              </a:tblGrid>
              <a:tr h="5098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Статья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Сумма, руб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17159502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Арендная плата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75000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767270496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Коммунальные платежи 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15000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323052873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ФОТ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252000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103869068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Расходные материалы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363150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3962214032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Реклама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10000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60784083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Связь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93056670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Административные расходы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1847633469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Охранная сигнализация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3000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008468078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Страховые взносы ИП 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2300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2019893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Итого: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727450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59020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7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5FDD3-1310-8446-A8F1-421F107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Экономические показатели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3C2EC081-127E-DA49-AF24-47ADB2FB9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17798"/>
              </p:ext>
            </p:extLst>
          </p:nvPr>
        </p:nvGraphicFramePr>
        <p:xfrm>
          <a:off x="3289627" y="2417186"/>
          <a:ext cx="5093458" cy="35988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19685">
                  <a:extLst>
                    <a:ext uri="{9D8B030D-6E8A-4147-A177-3AD203B41FA5}">
                      <a16:colId xmlns:a16="http://schemas.microsoft.com/office/drawing/2014/main" val="2969800877"/>
                    </a:ext>
                  </a:extLst>
                </a:gridCol>
                <a:gridCol w="1273773">
                  <a:extLst>
                    <a:ext uri="{9D8B030D-6E8A-4147-A177-3AD203B41FA5}">
                      <a16:colId xmlns:a16="http://schemas.microsoft.com/office/drawing/2014/main" val="2215491362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Наименование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73133781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Себестоимость кальяна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403,5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2247756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Цена кальяна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43036093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кальянов в день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 шт.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539786997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Дневной оборот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095131055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Ежемесячные обороты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900000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1766565091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Ежемесячные расходы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727450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8726799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Прибыль для налогообложения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172550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35300301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Налог УСН 15%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25880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77621404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Чистая прибыль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146670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390935251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Рентабельность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20%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78387323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Общие капиталовложения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1843500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322277353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Срок окупаемости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12,5 </a:t>
                      </a:r>
                      <a:r>
                        <a:rPr lang="ru-RU" sz="1200" dirty="0" err="1">
                          <a:effectLst/>
                        </a:rPr>
                        <a:t>мес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68435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18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A2E04-1062-7E45-8993-450E222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79C3C-7E17-DC42-9864-E885BA0E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заключение следует привести несколько советов начинающим предпринимателям от опытных владельцев кальянных, обслуживающих посетителей не один год: </a:t>
            </a:r>
          </a:p>
          <a:p>
            <a:pPr lvl="0"/>
            <a:r>
              <a:rPr lang="ru-RU" dirty="0"/>
              <a:t>Не стоит проводить эксперименты с элитными видами табака и необычными смесями. Лучше предлагать широкий ассортимент недорогих, но качественных египетских продуктов; </a:t>
            </a:r>
          </a:p>
          <a:p>
            <a:pPr lvl="0"/>
            <a:r>
              <a:rPr lang="ru-RU" dirty="0"/>
              <a:t>Не следует приобретать самые дорогие или дизайнерские кальяны, поскольку разницу между ними и обычными изделиями при курении заметить невозможно. С другой стороны, дешевый китайский ширпотреб также не украсит заведение; </a:t>
            </a:r>
          </a:p>
          <a:p>
            <a:pPr lvl="0"/>
            <a:r>
              <a:rPr lang="ru-RU" dirty="0"/>
              <a:t>Стоит ли открывать кальянную с алкоголем? Горячительные напитки лучше полностью убрать из продажи и даже запретить клиентам приносить их с собой. Во-первых, поведение нетрезвых гостей становится непредсказуемым, а во-вторых, любой проверяющий может выписать заведению огромный штраф; </a:t>
            </a:r>
          </a:p>
          <a:p>
            <a:pPr lvl="0"/>
            <a:r>
              <a:rPr lang="ru-RU" dirty="0"/>
              <a:t>В клубе рекомендуется использовать элементы </a:t>
            </a:r>
            <a:r>
              <a:rPr lang="ru-RU" dirty="0" err="1"/>
              <a:t>фейс</a:t>
            </a:r>
            <a:r>
              <a:rPr lang="ru-RU" dirty="0"/>
              <a:t>-контроля, не пропуская внутрь несовершеннолетних или неадекватных скандалистов. Лучше потерять 5–6 потенциальных клиентов в день, чем испортить репутацию кальянной; </a:t>
            </a:r>
          </a:p>
          <a:p>
            <a:pPr lvl="0"/>
            <a:r>
              <a:rPr lang="ru-RU" dirty="0"/>
              <a:t>Наконец, обслуживание должно быть максимально быстрым. Гости, полчаса ожидающие выполнения заказа, вряд ли вернутся в следующий раз. Допустимое время приготовления кальяна — не более 5–6 минут.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D19E5-96A5-9C45-899B-5AA277A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51680-B9F0-5A42-9808-20044B35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бизнес, курительный клуб относится к сфере организации досуга и развлечений. Поэтому бизнесмены, интересующиеся, сколько будет стоить открыть кальянную, исключительно с целью поиска не требующего постоянного участия источника дохода, должны понять, что это невозможно. Чтобы заведение стало популярным, нужно не только воссоздать в нем особую атмосферу, но и постоянно работать над ассортиментом, проводить различные мероприятия, совершенствовать качество обслуживания.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95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4BBF1-5F6A-D841-9C2E-7E2F902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59016-CDEF-7040-9C2A-0BCA714B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Перечисляя преимущества создания курительного клуба, следует отметить, что:</a:t>
            </a:r>
          </a:p>
          <a:p>
            <a:pPr lvl="0"/>
            <a:r>
              <a:rPr lang="ru-RU" dirty="0"/>
              <a:t>Собираясь открыть кальянную с нуля, можно рассчитывать на относительно свободный от конкурентов рынок даже в крупных городах; </a:t>
            </a:r>
          </a:p>
          <a:p>
            <a:pPr lvl="0"/>
            <a:r>
              <a:rPr lang="ru-RU" dirty="0"/>
              <a:t>Данная идея характеризуется высоким уровнем рентабельности, неплохой доходностью и приемлемым сроком окупаемости; </a:t>
            </a:r>
          </a:p>
          <a:p>
            <a:pPr lvl="0"/>
            <a:r>
              <a:rPr lang="ru-RU" dirty="0"/>
              <a:t>Составляя бизнес-план кальянной с минимальными вложениями, следует ожидать интереса к заведению со стороны широкой целевой аудитории; </a:t>
            </a:r>
          </a:p>
          <a:p>
            <a:pPr lvl="0"/>
            <a:r>
              <a:rPr lang="ru-RU" dirty="0"/>
              <a:t>Существуют выгодные франшизы, позволяющие открыть кальянную с нуля 2018 — затраты на уплату паушального взноса по условиям их владельцев не превышают 120–200 тысяч рублей, а роялти составляет 5–15 тысяч рублей ежемесячно.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7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BB5F3-B6D4-F045-BFCA-3AED7BA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52CA-E6B9-9941-825E-AD68DC51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 сожалению, это перспективное направление малого бизнеса в 2018 году в России не лишено известных недостатков. Перечисляя таковые, нужно упомянуть, что: </a:t>
            </a:r>
          </a:p>
          <a:p>
            <a:pPr lvl="0"/>
            <a:r>
              <a:rPr lang="ru-RU" dirty="0"/>
              <a:t>Правовой статус кальянных по законодательству РФ представляется неопределенным, с реальной перспективой полного запрета в будущем; </a:t>
            </a:r>
          </a:p>
          <a:p>
            <a:pPr lvl="0"/>
            <a:r>
              <a:rPr lang="ru-RU" dirty="0"/>
              <a:t>Предприниматель должен уделить серьезное внимание подготовке кадров, так как открыть кальянную без профессиональных </a:t>
            </a:r>
            <a:r>
              <a:rPr lang="ru-RU" dirty="0" err="1"/>
              <a:t>кальянщиков</a:t>
            </a:r>
            <a:r>
              <a:rPr lang="ru-RU" dirty="0"/>
              <a:t> невозможно; </a:t>
            </a:r>
          </a:p>
          <a:p>
            <a:pPr lvl="0"/>
            <a:r>
              <a:rPr lang="ru-RU" dirty="0"/>
              <a:t>Ремонт, установка системы вентиляции и оформление помещения сопровождаются значительными капиталовложениями; </a:t>
            </a:r>
          </a:p>
          <a:p>
            <a:pPr lvl="0"/>
            <a:r>
              <a:rPr lang="ru-RU" dirty="0"/>
              <a:t>Открывая курительный клуб в условиях ограниченного финансирования, придется рассчитывать только на свои силы, так как получить деньги на бизнес от государства безвозмездно в 2018 году в этой сфере деятельности не получится.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4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C84E0-8A66-2742-93E9-0A89C57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CD98-D2B7-6A4E-BC62-77C3880C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/>
              <a:t>В России запрещено:</a:t>
            </a:r>
          </a:p>
          <a:p>
            <a:pPr lvl="0"/>
            <a:r>
              <a:rPr lang="ru-RU" sz="2000" dirty="0"/>
              <a:t>Курить содержащие табак смеси на территории любых заведений общепита;</a:t>
            </a:r>
          </a:p>
          <a:p>
            <a:pPr lvl="0"/>
            <a:r>
              <a:rPr lang="ru-RU" sz="2000" dirty="0"/>
              <a:t>Открывать комнаты для курения в помещениях, принадлежащих кафе и ресторанам;</a:t>
            </a:r>
          </a:p>
          <a:p>
            <a:pPr lvl="0"/>
            <a:r>
              <a:rPr lang="ru-RU" sz="2000" dirty="0"/>
              <a:t>Допускать несовершеннолетних в зоны для курения; </a:t>
            </a:r>
          </a:p>
          <a:p>
            <a:pPr lvl="0"/>
            <a:r>
              <a:rPr lang="ru-RU" sz="2000" dirty="0"/>
              <a:t>Курить кальяны и сигареты на принадлежащих кафе террасах (данный вопрос остается спорным, поскольку суд и </a:t>
            </a:r>
            <a:r>
              <a:rPr lang="ru-RU" sz="2000" dirty="0" err="1"/>
              <a:t>Роспотребнадзор</a:t>
            </a:r>
            <a:r>
              <a:rPr lang="ru-RU" sz="2000" dirty="0"/>
              <a:t> видят ситуацию по-разному). </a:t>
            </a:r>
          </a:p>
          <a:p>
            <a:r>
              <a:rPr lang="ru-RU" sz="2000" dirty="0"/>
              <a:t>В то же время законодательство Российской федерации разрешает: </a:t>
            </a:r>
          </a:p>
          <a:p>
            <a:pPr lvl="0"/>
            <a:r>
              <a:rPr lang="ru-RU" sz="2000" dirty="0"/>
              <a:t>Курить на территории заведений общепита другие смеси, не содержащие табака (как отмечено выше, такие кальяны публику не привлекают); </a:t>
            </a:r>
          </a:p>
          <a:p>
            <a:pPr lvl="0"/>
            <a:r>
              <a:rPr lang="ru-RU" sz="2000" dirty="0"/>
              <a:t>Курить табачные смеси вне территории заведений общепита, в специальных местах.</a:t>
            </a:r>
          </a:p>
        </p:txBody>
      </p:sp>
    </p:spTree>
    <p:extLst>
      <p:ext uri="{BB962C8B-B14F-4D97-AF65-F5344CB8AC3E}">
        <p14:creationId xmlns:p14="http://schemas.microsoft.com/office/powerpoint/2010/main" val="322257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1260F-EC7E-4D43-BD55-49E14030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7038A-A9C2-B949-8C1C-42C7D23C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то же время законодательство Российской федерации разрешает: </a:t>
            </a:r>
          </a:p>
          <a:p>
            <a:pPr lvl="0"/>
            <a:r>
              <a:rPr lang="ru-RU" dirty="0"/>
              <a:t>Курить на территории заведений общепита другие смеси, не содержащие табака (как отмечено выше, такие кальяны публику не привлекают); </a:t>
            </a:r>
          </a:p>
          <a:p>
            <a:pPr lvl="0"/>
            <a:r>
              <a:rPr lang="ru-RU" dirty="0"/>
              <a:t>Курить табачные смеси вне территории заведений общепита, в специальных местах.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1A559-8FE1-5241-9536-1DBABCC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E439E-4EFC-544A-9C03-7613101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образом, сегодня на вопрос о том, можно ли открыть кальянную легально, существует единственный ответ: да, если это будет закрытый клуб. Не являясь кафе или рестораном, такое заведение не будет иметь признаков общепита при отсутствии в меню напитков или еды. Тем не менее, гостям нельзя запретить приносить закуски с собой, и при наличии чека спокойно употреблять их в пищу во время курения кальяна.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90A15-C381-A844-AE35-6414FF8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оснащение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233E1-B0C8-A54A-B5AE-2E7ABB8C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 покупке оборудования курительного клуба предприниматель должен найти оптимальное сочетание надежности, функциональности и стоимости. Например, в розничных магазинах те же диваны иногда оказываются значительно дешевле, чем у поставщиков специализированной мебели для общепита, однако их невысокая прочность способствует нежелательному сокращению срока эксплуатации. Несколько иной стратегии следует придерживаться при выборе кальянов: на практике наилучшим образом зарекомендовали себя недорогие универсальные модели египетского производства. С другой стороны, для привлечения искушенных гостей можно приобрести несколько необычных экземпляров с подсветкой, с расписанной стеклянной колбой или с дополнительным охлаждением дыма.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01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846FA-A7FD-E240-8234-01A8C535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оснащение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1FE16-5389-C44E-83FA-FF83CF46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Вычисляя, сколько стоит открыть кальянную, нельзя забывать и о вопросах организации досуга посетителей. Для этих целей владельцы заведений закупают различные настольные игры, организуют зоны для желающих посмотреть телевизор или поиграть на приставке, включают трансляцию спортивных событий и даже устраивают вечера восточных танцев.</a:t>
            </a:r>
          </a:p>
          <a:p>
            <a:pPr marL="0" indent="0">
              <a:buNone/>
            </a:pPr>
            <a:r>
              <a:rPr lang="ru-RU" dirty="0"/>
              <a:t>С полным списком оборудования и оснащения вы можете ознакомится в нашем письменном плане.</a:t>
            </a:r>
          </a:p>
        </p:txBody>
      </p:sp>
    </p:spTree>
    <p:extLst>
      <p:ext uri="{BB962C8B-B14F-4D97-AF65-F5344CB8AC3E}">
        <p14:creationId xmlns:p14="http://schemas.microsoft.com/office/powerpoint/2010/main" val="107314421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1283</Words>
  <Application>Microsoft Macintosh PowerPoint</Application>
  <PresentationFormat>Широкоэкранный</PresentationFormat>
  <Paragraphs>131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Берлин</vt:lpstr>
      <vt:lpstr>Кальянная «Горячий уголёк»</vt:lpstr>
      <vt:lpstr>Особенности бизнеса</vt:lpstr>
      <vt:lpstr>Плюсы бизнеса</vt:lpstr>
      <vt:lpstr>Минусы бизнеса</vt:lpstr>
      <vt:lpstr>Способы легализации</vt:lpstr>
      <vt:lpstr>Способы легализации</vt:lpstr>
      <vt:lpstr>Способы легализации</vt:lpstr>
      <vt:lpstr>Оборудование и оснащение</vt:lpstr>
      <vt:lpstr>Оборудование и оснащение</vt:lpstr>
      <vt:lpstr>Ассортимент услуг</vt:lpstr>
      <vt:lpstr>Продвижение кальянной</vt:lpstr>
      <vt:lpstr>Продвижение кальянной</vt:lpstr>
      <vt:lpstr>Капиталовложения</vt:lpstr>
      <vt:lpstr>Текущие расходы</vt:lpstr>
      <vt:lpstr>Экономические показатели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Кальянная</dc:title>
  <dc:creator>Пользователь Microsoft Office</dc:creator>
  <cp:lastModifiedBy>Пользователь Microsoft Office</cp:lastModifiedBy>
  <cp:revision>7</cp:revision>
  <dcterms:created xsi:type="dcterms:W3CDTF">2019-01-14T09:04:04Z</dcterms:created>
  <dcterms:modified xsi:type="dcterms:W3CDTF">2019-01-14T12:21:43Z</dcterms:modified>
</cp:coreProperties>
</file>