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7" r:id="rId3"/>
    <p:sldId id="260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D429"/>
    <a:srgbClr val="E113E1"/>
    <a:srgbClr val="FF01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06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ZA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Burn down chart per Iteration</a:t>
            </a: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Ideal tasks left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21</c:v>
                </c:pt>
                <c:pt idx="1">
                  <c:v>20</c:v>
                </c:pt>
                <c:pt idx="2">
                  <c:v>19</c:v>
                </c:pt>
                <c:pt idx="3">
                  <c:v>18</c:v>
                </c:pt>
                <c:pt idx="4">
                  <c:v>17</c:v>
                </c:pt>
                <c:pt idx="5">
                  <c:v>16</c:v>
                </c:pt>
                <c:pt idx="6">
                  <c:v>15</c:v>
                </c:pt>
                <c:pt idx="7">
                  <c:v>14</c:v>
                </c:pt>
                <c:pt idx="8">
                  <c:v>13</c:v>
                </c:pt>
                <c:pt idx="9">
                  <c:v>12</c:v>
                </c:pt>
                <c:pt idx="10">
                  <c:v>11</c:v>
                </c:pt>
                <c:pt idx="11">
                  <c:v>10</c:v>
                </c:pt>
                <c:pt idx="12">
                  <c:v>9</c:v>
                </c:pt>
                <c:pt idx="13">
                  <c:v>8</c:v>
                </c:pt>
                <c:pt idx="14">
                  <c:v>7</c:v>
                </c:pt>
                <c:pt idx="15">
                  <c:v>6</c:v>
                </c:pt>
                <c:pt idx="16">
                  <c:v>5</c:v>
                </c:pt>
                <c:pt idx="17">
                  <c:v>4</c:v>
                </c:pt>
                <c:pt idx="18">
                  <c:v>3</c:v>
                </c:pt>
                <c:pt idx="19">
                  <c:v>2</c:v>
                </c:pt>
                <c:pt idx="20">
                  <c:v>1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92C0-4687-AAA2-626C67173509}"/>
            </c:ext>
          </c:extLst>
        </c:ser>
        <c:axId val="157972736"/>
        <c:axId val="158184576"/>
      </c:scatterChart>
      <c:valAx>
        <c:axId val="157972736"/>
        <c:scaling>
          <c:orientation val="minMax"/>
        </c:scaling>
        <c:axPos val="b"/>
        <c:majorGridlines>
          <c:spPr>
            <a:ln w="635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Days during iteration cycle (Iteration timeline) (days)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184576"/>
        <c:crosses val="autoZero"/>
        <c:crossBetween val="midCat"/>
      </c:valAx>
      <c:valAx>
        <c:axId val="158184576"/>
        <c:scaling>
          <c:orientation val="minMax"/>
        </c:scaling>
        <c:axPos val="l"/>
        <c:majorGridlines>
          <c:spPr>
            <a:ln w="635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Issues to complete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72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uks Logo.png"/>
          <p:cNvPicPr>
            <a:picLocks noChangeAspect="1"/>
          </p:cNvPicPr>
          <p:nvPr/>
        </p:nvPicPr>
        <p:blipFill>
          <a:blip r:embed="rId2" cstate="print"/>
          <a:srcRect l="8781" t="4256" r="12537" b="7348"/>
          <a:stretch>
            <a:fillRect/>
          </a:stretch>
        </p:blipFill>
        <p:spPr>
          <a:xfrm>
            <a:off x="5182190" y="170659"/>
            <a:ext cx="1793964" cy="2661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21577"/>
            <a:ext cx="12192000" cy="12148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u="sng" dirty="0" smtClean="0">
                <a:latin typeface="Gill Sans MT" pitchFamily="34" charset="0"/>
              </a:rPr>
              <a:t>The </a:t>
            </a:r>
            <a:r>
              <a:rPr lang="en-US" sz="4000" u="sng" dirty="0" err="1" smtClean="0">
                <a:latin typeface="Gill Sans MT" pitchFamily="34" charset="0"/>
              </a:rPr>
              <a:t>Inevitables</a:t>
            </a:r>
            <a:r>
              <a:rPr lang="en-US" sz="4000" dirty="0">
                <a:latin typeface="Gill Sans MT" pitchFamily="34" charset="0"/>
              </a:rPr>
              <a:t/>
            </a:r>
            <a:br>
              <a:rPr lang="en-US" sz="4000" dirty="0">
                <a:latin typeface="Gill Sans MT" pitchFamily="34" charset="0"/>
              </a:rPr>
            </a:br>
            <a:r>
              <a:rPr lang="en-US" sz="4000" dirty="0" smtClean="0">
                <a:latin typeface="Gill Sans MT" pitchFamily="34" charset="0"/>
              </a:rPr>
              <a:t>   </a:t>
            </a:r>
            <a:r>
              <a:rPr lang="en-US" sz="4000" dirty="0" smtClean="0">
                <a:latin typeface="Gill Sans MT" pitchFamily="34" charset="0"/>
              </a:rPr>
              <a:t>Object </a:t>
            </a:r>
            <a:r>
              <a:rPr lang="en-US" sz="4000" dirty="0">
                <a:latin typeface="Gill Sans MT" pitchFamily="34" charset="0"/>
              </a:rPr>
              <a:t>Sensor and Mobile </a:t>
            </a:r>
            <a:r>
              <a:rPr lang="en-US" sz="4000" dirty="0" smtClean="0">
                <a:latin typeface="Gill Sans MT" pitchFamily="34" charset="0"/>
              </a:rPr>
              <a:t>Navigation</a:t>
            </a:r>
            <a:endParaRPr lang="en-US" sz="4000" dirty="0">
              <a:latin typeface="Gill Sans M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4319" y="4588476"/>
            <a:ext cx="4846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Drew </a:t>
            </a:r>
            <a:r>
              <a:rPr lang="en-ZA" dirty="0" smtClean="0"/>
              <a:t>Langley </a:t>
            </a:r>
            <a:r>
              <a:rPr lang="en-ZA" dirty="0" smtClean="0"/>
              <a:t>u11039753 </a:t>
            </a:r>
          </a:p>
          <a:p>
            <a:pPr algn="ctr"/>
            <a:r>
              <a:rPr lang="en-ZA" dirty="0" smtClean="0"/>
              <a:t> </a:t>
            </a:r>
            <a:r>
              <a:rPr lang="en-ZA" dirty="0" smtClean="0"/>
              <a:t>Lyle </a:t>
            </a:r>
            <a:r>
              <a:rPr lang="en-ZA" dirty="0" err="1" smtClean="0"/>
              <a:t>Nel</a:t>
            </a:r>
            <a:r>
              <a:rPr lang="en-ZA" dirty="0" smtClean="0"/>
              <a:t> </a:t>
            </a:r>
            <a:r>
              <a:rPr lang="en-ZA" dirty="0" smtClean="0"/>
              <a:t>u29562695</a:t>
            </a:r>
          </a:p>
          <a:p>
            <a:pPr algn="ctr"/>
            <a:r>
              <a:rPr lang="en-ZA" dirty="0" smtClean="0"/>
              <a:t>  </a:t>
            </a:r>
            <a:r>
              <a:rPr lang="en-ZA" dirty="0" err="1" smtClean="0"/>
              <a:t>Dawie</a:t>
            </a:r>
            <a:r>
              <a:rPr lang="en-ZA" dirty="0" smtClean="0"/>
              <a:t> Pritchard </a:t>
            </a:r>
            <a:r>
              <a:rPr lang="en-ZA" dirty="0" smtClean="0"/>
              <a:t>u13104340 </a:t>
            </a:r>
          </a:p>
          <a:p>
            <a:pPr algn="ctr"/>
            <a:r>
              <a:rPr lang="en-ZA" dirty="0" smtClean="0"/>
              <a:t> </a:t>
            </a:r>
            <a:r>
              <a:rPr lang="en-ZA" dirty="0" smtClean="0"/>
              <a:t>Peter Rayner </a:t>
            </a:r>
            <a:r>
              <a:rPr lang="en-ZA" dirty="0" smtClean="0"/>
              <a:t>u14001757</a:t>
            </a:r>
          </a:p>
          <a:p>
            <a:pPr algn="ctr"/>
            <a:r>
              <a:rPr lang="en-ZA" dirty="0" smtClean="0"/>
              <a:t> </a:t>
            </a:r>
            <a:r>
              <a:rPr lang="en-ZA" dirty="0" err="1" smtClean="0"/>
              <a:t>Hendrik</a:t>
            </a:r>
            <a:r>
              <a:rPr lang="en-ZA" dirty="0" smtClean="0"/>
              <a:t> Jan </a:t>
            </a:r>
            <a:r>
              <a:rPr lang="en-ZA" dirty="0" smtClean="0"/>
              <a:t>van </a:t>
            </a:r>
            <a:r>
              <a:rPr lang="en-ZA" dirty="0" err="1" smtClean="0"/>
              <a:t>der</a:t>
            </a:r>
            <a:r>
              <a:rPr lang="en-ZA" dirty="0" smtClean="0"/>
              <a:t> </a:t>
            </a:r>
            <a:r>
              <a:rPr lang="en-ZA" dirty="0" err="1" smtClean="0"/>
              <a:t>Merwe</a:t>
            </a:r>
            <a:r>
              <a:rPr lang="en-ZA" dirty="0" smtClean="0"/>
              <a:t> u</a:t>
            </a:r>
            <a:r>
              <a:rPr lang="en-ZA" dirty="0" smtClean="0"/>
              <a:t>15101283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74896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development of mobile communications allows for the development of applications for the independent navigation of persons with visual disabilities that builds on top of </a:t>
            </a:r>
            <a:r>
              <a:rPr lang="en-ZA" dirty="0" err="1" smtClean="0"/>
              <a:t>NavUP</a:t>
            </a:r>
            <a:r>
              <a:rPr lang="en-ZA" dirty="0" smtClean="0"/>
              <a:t>.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u="sng" dirty="0" smtClean="0">
                <a:latin typeface="Gill Sans MT" pitchFamily="34" charset="0"/>
              </a:rPr>
              <a:t>Project Vision</a:t>
            </a:r>
            <a:endParaRPr lang="en-ZA" u="sng" dirty="0">
              <a:latin typeface="Gill Sans M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Navigation through the use of </a:t>
            </a:r>
            <a:r>
              <a:rPr lang="en-ZA" dirty="0" smtClean="0"/>
              <a:t>Wi-Fi </a:t>
            </a:r>
            <a:r>
              <a:rPr lang="en-ZA" dirty="0"/>
              <a:t>Access point </a:t>
            </a:r>
            <a:r>
              <a:rPr lang="en-ZA" dirty="0" smtClean="0"/>
              <a:t>data</a:t>
            </a:r>
          </a:p>
          <a:p>
            <a:r>
              <a:rPr lang="en-ZA" dirty="0"/>
              <a:t>Functionality across a broad range of mobile devices and operating </a:t>
            </a:r>
            <a:r>
              <a:rPr lang="en-ZA" dirty="0" smtClean="0"/>
              <a:t>systems</a:t>
            </a:r>
          </a:p>
          <a:p>
            <a:r>
              <a:rPr lang="en-ZA" dirty="0"/>
              <a:t>Obstacle sensors should be Bluetooth </a:t>
            </a:r>
            <a:r>
              <a:rPr lang="en-ZA" dirty="0" smtClean="0"/>
              <a:t>enabled</a:t>
            </a:r>
          </a:p>
          <a:p>
            <a:r>
              <a:rPr lang="en-ZA" dirty="0" smtClean="0"/>
              <a:t>User device should </a:t>
            </a:r>
            <a:r>
              <a:rPr lang="en-ZA" dirty="0"/>
              <a:t>notify users of impending </a:t>
            </a:r>
            <a:r>
              <a:rPr lang="en-ZA" dirty="0" smtClean="0"/>
              <a:t>collision</a:t>
            </a:r>
          </a:p>
          <a:p>
            <a:r>
              <a:rPr lang="en-ZA" dirty="0"/>
              <a:t>Obstacle sensors should determine localization and distance from user device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u="sng" dirty="0" smtClean="0">
                <a:latin typeface="Gill Sans MT" pitchFamily="34" charset="0"/>
              </a:rPr>
              <a:t>Functional Requirements</a:t>
            </a:r>
            <a:endParaRPr lang="en-ZA" u="sng" dirty="0">
              <a:latin typeface="Gill Sans M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We will be using the Agile </a:t>
            </a:r>
            <a:r>
              <a:rPr lang="en-ZA" dirty="0" smtClean="0"/>
              <a:t>Methodology</a:t>
            </a:r>
          </a:p>
          <a:p>
            <a:r>
              <a:rPr lang="en-ZA" dirty="0" smtClean="0"/>
              <a:t>Use of short </a:t>
            </a:r>
            <a:r>
              <a:rPr lang="en-ZA" dirty="0"/>
              <a:t>iterations or </a:t>
            </a:r>
            <a:r>
              <a:rPr lang="en-ZA" dirty="0" smtClean="0"/>
              <a:t>sprints </a:t>
            </a:r>
          </a:p>
          <a:p>
            <a:r>
              <a:rPr lang="en-ZA" dirty="0"/>
              <a:t>U</a:t>
            </a:r>
            <a:r>
              <a:rPr lang="en-ZA" dirty="0" smtClean="0"/>
              <a:t>se </a:t>
            </a:r>
            <a:r>
              <a:rPr lang="en-ZA" dirty="0"/>
              <a:t>of the </a:t>
            </a:r>
            <a:r>
              <a:rPr lang="en-ZA" dirty="0" smtClean="0"/>
              <a:t>Slack messenger Waffle project management </a:t>
            </a:r>
          </a:p>
          <a:p>
            <a:r>
              <a:rPr lang="en-ZA" dirty="0" smtClean="0"/>
              <a:t>At </a:t>
            </a:r>
            <a:r>
              <a:rPr lang="en-ZA" dirty="0"/>
              <a:t>each deadline </a:t>
            </a:r>
            <a:r>
              <a:rPr lang="en-ZA" dirty="0" smtClean="0"/>
              <a:t>we </a:t>
            </a:r>
            <a:r>
              <a:rPr lang="en-ZA" dirty="0"/>
              <a:t>will meet with the client to make sure that they are kept up to date with our </a:t>
            </a:r>
            <a:r>
              <a:rPr lang="en-ZA" dirty="0" smtClean="0"/>
              <a:t>progress</a:t>
            </a:r>
          </a:p>
          <a:p>
            <a:r>
              <a:rPr lang="en-ZA" dirty="0" smtClean="0"/>
              <a:t>The client will be contacted at the end of each sprint</a:t>
            </a:r>
            <a:br>
              <a:rPr lang="en-ZA" dirty="0" smtClean="0"/>
            </a:br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u="sng" dirty="0" smtClean="0">
                <a:latin typeface="Gill Sans MT" pitchFamily="34" charset="0"/>
              </a:rPr>
              <a:t>Methodology</a:t>
            </a:r>
            <a:endParaRPr lang="en-ZA" u="sng" dirty="0">
              <a:latin typeface="Gill Sans MT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xmlns="" val="2017096440"/>
              </p:ext>
            </p:extLst>
          </p:nvPr>
        </p:nvGraphicFramePr>
        <p:xfrm>
          <a:off x="312057" y="118061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9675" y="2063937"/>
            <a:ext cx="3172408" cy="1200329"/>
          </a:xfrm>
          <a:prstGeom prst="rect">
            <a:avLst/>
          </a:prstGeom>
          <a:solidFill>
            <a:srgbClr val="20D429">
              <a:alpha val="1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                      </a:t>
            </a:r>
            <a:r>
              <a:rPr lang="en-US" dirty="0">
                <a:solidFill>
                  <a:schemeClr val="tx1"/>
                </a:solidFill>
              </a:rPr>
              <a:t>Documentation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&amp;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Preparation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3920" y="3306568"/>
            <a:ext cx="5436637" cy="1754326"/>
          </a:xfrm>
          <a:prstGeom prst="rect">
            <a:avLst/>
          </a:prstGeom>
          <a:solidFill>
            <a:srgbClr val="FF0101">
              <a:alpha val="1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Implementation Phase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0581" y="4937162"/>
            <a:ext cx="3293705" cy="646331"/>
          </a:xfrm>
          <a:prstGeom prst="rect">
            <a:avLst/>
          </a:prstGeom>
          <a:solidFill>
            <a:srgbClr val="E113E1">
              <a:alpha val="1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Testing &amp; Review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80020" y="1358664"/>
            <a:ext cx="32190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Iterations consist of 1 to 4 week sprints.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Backlogs of work, documentation and planning first then implementation and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Shows minimal use of time for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Testing and implementation may overlap.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May fall behind during implementation due to problem or more issues arising.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time spent and work done will be on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will be using Waffle as a live scrum board tracking our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Team will never follow this straight line, it implies the team will work at a constant velocity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4400" u="sng" dirty="0" smtClean="0">
                <a:latin typeface="Gill Sans MT" pitchFamily="34" charset="0"/>
                <a:ea typeface="+mj-ea"/>
                <a:cs typeface="+mj-cs"/>
              </a:rPr>
              <a:t>Burn Down Chart</a:t>
            </a:r>
            <a:endParaRPr kumimoji="0" lang="en-ZA" sz="44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969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2ee-logo.png"/>
          <p:cNvPicPr>
            <a:picLocks noChangeAspect="1"/>
          </p:cNvPicPr>
          <p:nvPr/>
        </p:nvPicPr>
        <p:blipFill>
          <a:blip r:embed="rId2" cstate="print"/>
          <a:srcRect l="18789" t="10085" r="18015" b="14342"/>
          <a:stretch>
            <a:fillRect/>
          </a:stretch>
        </p:blipFill>
        <p:spPr>
          <a:xfrm>
            <a:off x="7720149" y="457201"/>
            <a:ext cx="2886891" cy="1933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u="sng" dirty="0">
                <a:latin typeface="Gill Sans MT" pitchFamily="34" charset="0"/>
              </a:rPr>
              <a:t>T</a:t>
            </a:r>
            <a:r>
              <a:rPr lang="en-ZA" u="sng" dirty="0" smtClean="0">
                <a:latin typeface="Gill Sans MT" pitchFamily="34" charset="0"/>
              </a:rPr>
              <a:t>echnologies</a:t>
            </a:r>
            <a:endParaRPr lang="en-ZA" u="sng" dirty="0">
              <a:latin typeface="Gill Sans MT" pitchFamily="34" charset="0"/>
            </a:endParaRPr>
          </a:p>
        </p:txBody>
      </p:sp>
      <p:pic>
        <p:nvPicPr>
          <p:cNvPr id="5" name="Picture 4" descr="jdb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8347" y="4519748"/>
            <a:ext cx="3358236" cy="1453565"/>
          </a:xfrm>
          <a:prstGeom prst="rect">
            <a:avLst/>
          </a:prstGeom>
        </p:spPr>
      </p:pic>
      <p:pic>
        <p:nvPicPr>
          <p:cNvPr id="6" name="Picture 5" descr="jp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9163" y="3475046"/>
            <a:ext cx="4013934" cy="1761216"/>
          </a:xfrm>
          <a:prstGeom prst="rect">
            <a:avLst/>
          </a:prstGeom>
        </p:spPr>
      </p:pic>
      <p:pic>
        <p:nvPicPr>
          <p:cNvPr id="7" name="Picture 6" descr="mon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18997" y="2681705"/>
            <a:ext cx="4105275" cy="1114425"/>
          </a:xfrm>
          <a:prstGeom prst="rect">
            <a:avLst/>
          </a:prstGeom>
        </p:spPr>
      </p:pic>
      <p:pic>
        <p:nvPicPr>
          <p:cNvPr id="8" name="Picture 7" descr="wf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8473" y="1666664"/>
            <a:ext cx="390525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With the use of these technologies we will be able to comply with the scope of this project while ensuring the group can work together simultaneously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u="sng" dirty="0">
                <a:latin typeface="Gill Sans MT" pitchFamily="34" charset="0"/>
              </a:rPr>
              <a:t>C</a:t>
            </a:r>
            <a:r>
              <a:rPr lang="en-ZA" u="sng" dirty="0" smtClean="0">
                <a:latin typeface="Gill Sans MT" pitchFamily="34" charset="0"/>
              </a:rPr>
              <a:t>onclusion</a:t>
            </a:r>
            <a:endParaRPr lang="en-ZA" u="sng" dirty="0">
              <a:latin typeface="Gill Sans MT" pitchFamily="34" charset="0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163</TotalTime>
  <Words>306</Words>
  <Application>Microsoft Office PowerPoint</Application>
  <PresentationFormat>Custom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Concourse</vt:lpstr>
      <vt:lpstr>The Inevitables    Object Sensor and Mobile Navigation</vt:lpstr>
      <vt:lpstr>Project Vision</vt:lpstr>
      <vt:lpstr>Functional Requirements</vt:lpstr>
      <vt:lpstr>Methodology</vt:lpstr>
      <vt:lpstr>Slide 5</vt:lpstr>
      <vt:lpstr>Technologies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DR Langley</dc:creator>
  <cp:lastModifiedBy>peter rayner</cp:lastModifiedBy>
  <cp:revision>21</cp:revision>
  <dcterms:created xsi:type="dcterms:W3CDTF">2017-05-25T12:01:16Z</dcterms:created>
  <dcterms:modified xsi:type="dcterms:W3CDTF">2017-05-25T17:20:12Z</dcterms:modified>
</cp:coreProperties>
</file>