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99DF8-5D7F-44F8-4AE7-C6EF00730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53A569-23A8-2DE4-6CE5-B93A7758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94D84-F5F0-910F-9604-4D12EF02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851E9-1233-9542-A613-B39270F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ADE09-DDC2-6F19-3F80-D1CB9621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2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01E9D-1B1B-EEB7-71AC-BBBE56A3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8B3B8A-DA6A-4499-694D-8B5FA13A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A9A65-E71B-6C57-F789-034DD26C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A96A2-1AB4-2D7F-E9A7-F431EA79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BA5C5-B15B-E9B3-AFB8-7664B75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6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B2E3AF-4EAE-B17C-7DE1-53E01EECD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E1F209-E5C5-AFDA-EEBA-194F259E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14C87-7132-3659-4D9E-3F0A60D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45AE4-6A47-9B85-53E3-9CEE9609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D343-DCC9-05E0-D80E-C1EA270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9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DB149-FB4F-AD25-2314-EAFCA7B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677A8-9B35-BC5B-8323-59A570FB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2A0E6-B72D-33DE-F0CB-B0E39D7A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7B3FF-315C-7EF1-9DC7-B7E119A5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BFA4A-5F68-663B-BA07-88669DA5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2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6357E-523E-32E8-0A2C-DDAE040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020B57-B649-1BE5-9565-CE3BB424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D7AF8-60EB-AC81-279B-E945FBA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53AA8-D03A-1481-92F8-6CA0489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44C3F-65F4-BA9D-2AF2-D2539A5F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6EA-8A94-CB7C-37F1-25D6B65D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5B8C0-E012-FB33-1B22-3944FA57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1CBBE5-6D25-9807-FE43-F6B46FAB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FBAF69-1BE0-6458-1E38-DF28C1D3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9F682-63ED-A69E-1466-B98F6740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4D5A89-9A94-4DEA-DD03-76916145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7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C3ABE-EE54-2FB9-A3EB-8155AF45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011F5-7A9D-2F99-D090-96C6F708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A3D9D-ED11-A1B6-2040-93C7FF74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FDA79A-F9EA-891B-0222-2CDAF7296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62B55B-BED0-5DA2-23BF-24F33523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C352C-964E-30B0-750F-788ADFE5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E19FD9-EC8E-4F5C-0D72-1E759265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FC45D0-05F6-56C3-2CF1-1A9B3A50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4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22D5-096C-EE97-DE12-8023CBB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A97A23-BCDB-B986-1734-0AB47F4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F68BBD-078B-0967-D70D-5C6FF606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1FC7A-8285-4905-5FD3-BF6FC751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9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87B05-E923-35A4-D705-E295750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0C53A2-0E2C-55F4-CBD1-13BFADF1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CF80A-F1AC-3DA2-A390-2BBE048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3370-F57F-281D-0308-345FF666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4006E-4C39-C0C9-8F9F-B093209E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D6952-0A53-51D1-5CEE-63F5A6CA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FB556-E996-9504-C691-FBA55946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3A79D-0FC3-B597-1063-42F86F24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E23647-BBB9-D753-62DE-06F9174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2B240-A79D-9171-FE12-6D4B8273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BB9952-62DF-93A9-471A-7BFB705C1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447932-6B1E-79B9-FF41-11834E86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5CAF39-CA41-8388-AB66-2F16C14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46D18-4A24-CEBF-1B43-20B46E57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0A52F6-699A-F339-22E2-D2391D9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4929A0-AC23-6A79-74EF-61C4BD10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16FDD3-4C34-8B90-E99A-99D0A829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6D14F-3A1C-4EC2-9FAD-5FBB53CDE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24B6-16F0-449A-8E9B-C3FE8A18EF87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ED8D61-2344-35C0-45A2-9E18F9DB0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CDC3C-A2D1-49F9-53F2-5DC06EE56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F4382-4FA4-7B8A-7CA2-F53FA2AC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43691"/>
            <a:ext cx="10515600" cy="2555966"/>
          </a:xfrm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/>
              <a:t>1. </a:t>
            </a:r>
            <a:r>
              <a:rPr lang="de-DE" sz="1600" dirty="0" err="1"/>
              <a:t>Preliminaries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multistaged</a:t>
            </a:r>
            <a:r>
              <a:rPr lang="de-DE" sz="1600" dirty="0"/>
              <a:t> QC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thalamus</a:t>
            </a:r>
            <a:r>
              <a:rPr lang="de-DE" sz="1600" dirty="0"/>
              <a:t> </a:t>
            </a:r>
            <a:r>
              <a:rPr lang="de-DE" sz="1600" dirty="0" err="1"/>
              <a:t>subsegmantation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exclusion</a:t>
            </a:r>
            <a:r>
              <a:rPr lang="de-DE" sz="1600" dirty="0"/>
              <a:t> </a:t>
            </a:r>
            <a:r>
              <a:rPr lang="de-DE" sz="1600" dirty="0" err="1"/>
              <a:t>criteria</a:t>
            </a:r>
            <a:r>
              <a:rPr lang="de-DE" sz="1600" dirty="0"/>
              <a:t> (T1 &amp; HC)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 err="1"/>
              <a:t>Hc</a:t>
            </a:r>
            <a:r>
              <a:rPr lang="de-DE" sz="1200" dirty="0"/>
              <a:t>. </a:t>
            </a:r>
            <a:r>
              <a:rPr lang="de-DE" sz="1200" dirty="0" err="1"/>
              <a:t>Psychiatric</a:t>
            </a:r>
            <a:r>
              <a:rPr lang="de-DE" sz="1200" dirty="0"/>
              <a:t> </a:t>
            </a:r>
            <a:r>
              <a:rPr lang="de-DE" sz="1200" dirty="0" err="1"/>
              <a:t>disorders</a:t>
            </a:r>
            <a:r>
              <a:rPr lang="de-DE" sz="1200" dirty="0"/>
              <a:t>, </a:t>
            </a:r>
            <a:r>
              <a:rPr lang="de-DE" sz="1200" dirty="0" err="1"/>
              <a:t>medication</a:t>
            </a:r>
            <a:r>
              <a:rPr lang="de-DE" sz="1200" dirty="0"/>
              <a:t>: (AD, </a:t>
            </a:r>
            <a:r>
              <a:rPr lang="de-DE" sz="1200" dirty="0" err="1"/>
              <a:t>neuroleptics</a:t>
            </a:r>
            <a:r>
              <a:rPr lang="de-DE" sz="1200" dirty="0"/>
              <a:t>, </a:t>
            </a:r>
            <a:r>
              <a:rPr lang="de-DE" sz="1200" dirty="0" err="1"/>
              <a:t>stimulating</a:t>
            </a:r>
            <a:r>
              <a:rPr lang="de-DE" sz="1200" dirty="0"/>
              <a:t> </a:t>
            </a:r>
            <a:r>
              <a:rPr lang="de-DE" sz="1200" dirty="0" err="1"/>
              <a:t>substances</a:t>
            </a:r>
            <a:r>
              <a:rPr lang="de-DE" sz="1200" dirty="0"/>
              <a:t>, </a:t>
            </a:r>
            <a:r>
              <a:rPr lang="de-DE" sz="1200" dirty="0" err="1"/>
              <a:t>mood</a:t>
            </a:r>
            <a:r>
              <a:rPr lang="de-DE" sz="1200" dirty="0"/>
              <a:t> </a:t>
            </a:r>
            <a:r>
              <a:rPr lang="de-DE" sz="1200" dirty="0" err="1"/>
              <a:t>stabilizers</a:t>
            </a:r>
            <a:r>
              <a:rPr lang="de-DE" sz="1200" dirty="0"/>
              <a:t>, </a:t>
            </a:r>
            <a:r>
              <a:rPr lang="de-DE" sz="1200" dirty="0" err="1"/>
              <a:t>benzodiazepines</a:t>
            </a:r>
            <a:r>
              <a:rPr lang="de-DE" sz="12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T1: </a:t>
            </a:r>
            <a:r>
              <a:rPr lang="de-DE" sz="1200" dirty="0" err="1"/>
              <a:t>comorbidities</a:t>
            </a:r>
            <a:r>
              <a:rPr lang="de-DE" sz="1200" dirty="0"/>
              <a:t> and SSRI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included</a:t>
            </a:r>
            <a:endParaRPr lang="de-DE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Checking BMI(-SDS)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Selection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QC-</a:t>
            </a:r>
            <a:r>
              <a:rPr lang="de-DE" sz="1600" dirty="0" err="1"/>
              <a:t>approved</a:t>
            </a:r>
            <a:r>
              <a:rPr lang="de-DE" sz="1600" dirty="0"/>
              <a:t> </a:t>
            </a:r>
            <a:r>
              <a:rPr lang="de-DE" sz="1600" dirty="0" err="1"/>
              <a:t>scan</a:t>
            </a:r>
            <a:r>
              <a:rPr lang="de-DE" sz="1600" dirty="0"/>
              <a:t> per </a:t>
            </a:r>
            <a:r>
              <a:rPr lang="de-DE" sz="1600" dirty="0" err="1"/>
              <a:t>participant</a:t>
            </a:r>
            <a:endParaRPr lang="de-DE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1. </a:t>
            </a:r>
            <a:r>
              <a:rPr lang="de-DE" sz="1200" dirty="0" err="1"/>
              <a:t>thalamus</a:t>
            </a:r>
            <a:r>
              <a:rPr lang="de-DE" sz="1200" dirty="0"/>
              <a:t> </a:t>
            </a:r>
            <a:r>
              <a:rPr lang="de-DE" sz="1200" dirty="0" err="1"/>
              <a:t>subsegmantation</a:t>
            </a:r>
            <a:r>
              <a:rPr lang="de-DE" sz="1200" dirty="0"/>
              <a:t> QC </a:t>
            </a:r>
            <a:r>
              <a:rPr lang="de-DE" sz="1200" dirty="0" err="1"/>
              <a:t>rating</a:t>
            </a:r>
            <a:r>
              <a:rPr lang="de-DE" sz="1200" dirty="0"/>
              <a:t>, 2. </a:t>
            </a:r>
            <a:r>
              <a:rPr lang="de-DE" sz="1200" dirty="0" err="1"/>
              <a:t>general</a:t>
            </a:r>
            <a:r>
              <a:rPr lang="de-DE" sz="1200" dirty="0"/>
              <a:t> QC </a:t>
            </a:r>
            <a:r>
              <a:rPr lang="de-DE" sz="1200" dirty="0" err="1"/>
              <a:t>rating</a:t>
            </a:r>
            <a:r>
              <a:rPr lang="de-DE" sz="1200" dirty="0"/>
              <a:t>, 3. </a:t>
            </a:r>
            <a:r>
              <a:rPr lang="de-DE" sz="1200" dirty="0" err="1"/>
              <a:t>outlier</a:t>
            </a:r>
            <a:r>
              <a:rPr lang="de-DE" sz="1200" dirty="0"/>
              <a:t> (</a:t>
            </a:r>
            <a:r>
              <a:rPr lang="de-DE" sz="1200" dirty="0" err="1"/>
              <a:t>volume+symmetry</a:t>
            </a:r>
            <a:r>
              <a:rPr lang="de-DE" sz="1200" dirty="0"/>
              <a:t>) </a:t>
            </a:r>
            <a:r>
              <a:rPr lang="de-DE" sz="1200" dirty="0" err="1"/>
              <a:t>sum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Matching</a:t>
            </a:r>
            <a:r>
              <a:rPr lang="de-DE" sz="1600" dirty="0"/>
              <a:t> T1 and HC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Interquartile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plasma</a:t>
            </a:r>
            <a:r>
              <a:rPr lang="de-DE" sz="1600" dirty="0"/>
              <a:t> </a:t>
            </a:r>
            <a:r>
              <a:rPr lang="de-DE" sz="1600" dirty="0" err="1"/>
              <a:t>leptin</a:t>
            </a:r>
            <a:r>
              <a:rPr lang="de-DE" sz="1600" dirty="0"/>
              <a:t> (</a:t>
            </a:r>
            <a:r>
              <a:rPr lang="de-DE" sz="1600" dirty="0" err="1"/>
              <a:t>batch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Redcap</a:t>
            </a:r>
            <a:r>
              <a:rPr lang="de-DE" sz="16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Descriptive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CB5A033-9EA1-3C1B-1ADF-AE59710B98B6}"/>
              </a:ext>
            </a:extLst>
          </p:cNvPr>
          <p:cNvSpPr txBox="1">
            <a:spLocks/>
          </p:cNvSpPr>
          <p:nvPr/>
        </p:nvSpPr>
        <p:spPr>
          <a:xfrm>
            <a:off x="250371" y="2801852"/>
            <a:ext cx="10515600" cy="56896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2.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</a:t>
            </a:r>
            <a:r>
              <a:rPr lang="de-DE" sz="1600" dirty="0" err="1"/>
              <a:t>differences</a:t>
            </a:r>
            <a:r>
              <a:rPr lang="de-DE" sz="1600" dirty="0"/>
              <a:t> in </a:t>
            </a:r>
            <a:r>
              <a:rPr lang="de-DE" sz="1600" dirty="0" err="1"/>
              <a:t>demographic</a:t>
            </a:r>
            <a:r>
              <a:rPr lang="de-DE" sz="1600" dirty="0"/>
              <a:t>, </a:t>
            </a:r>
            <a:r>
              <a:rPr lang="de-DE" sz="1600" dirty="0" err="1"/>
              <a:t>leptin</a:t>
            </a:r>
            <a:r>
              <a:rPr lang="de-DE" sz="1600" dirty="0"/>
              <a:t>, </a:t>
            </a:r>
            <a:r>
              <a:rPr lang="de-DE" sz="1600" dirty="0" err="1"/>
              <a:t>clinical</a:t>
            </a:r>
            <a:r>
              <a:rPr lang="de-DE" sz="1600" dirty="0"/>
              <a:t> variables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CB4CB32-0309-4E97-3D3A-A78C1DF970E3}"/>
              </a:ext>
            </a:extLst>
          </p:cNvPr>
          <p:cNvSpPr txBox="1">
            <a:spLocks/>
          </p:cNvSpPr>
          <p:nvPr/>
        </p:nvSpPr>
        <p:spPr>
          <a:xfrm>
            <a:off x="250371" y="3522212"/>
            <a:ext cx="10515600" cy="1541415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3. GLMs </a:t>
            </a:r>
            <a:r>
              <a:rPr lang="de-DE" sz="1600" dirty="0" err="1"/>
              <a:t>as</a:t>
            </a:r>
            <a:r>
              <a:rPr lang="de-DE" sz="1600" dirty="0"/>
              <a:t> ANCOVAs/F-tests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</a:t>
            </a:r>
            <a:r>
              <a:rPr lang="de-DE" sz="1600" dirty="0" err="1"/>
              <a:t>differences</a:t>
            </a:r>
            <a:r>
              <a:rPr lang="de-DE" sz="1600" dirty="0"/>
              <a:t> in </a:t>
            </a:r>
            <a:r>
              <a:rPr lang="de-DE" sz="1600" dirty="0" err="1"/>
              <a:t>whole</a:t>
            </a:r>
            <a:r>
              <a:rPr lang="de-DE" sz="1600" dirty="0"/>
              <a:t> </a:t>
            </a:r>
            <a:r>
              <a:rPr lang="de-DE" sz="1600" dirty="0" err="1"/>
              <a:t>thalamus</a:t>
            </a:r>
            <a:r>
              <a:rPr lang="de-DE" sz="1600" dirty="0"/>
              <a:t> and </a:t>
            </a:r>
            <a:r>
              <a:rPr lang="de-DE" sz="1600" dirty="0" err="1"/>
              <a:t>thalamic</a:t>
            </a:r>
            <a:r>
              <a:rPr lang="de-DE" sz="1600" dirty="0"/>
              <a:t> </a:t>
            </a:r>
            <a:r>
              <a:rPr lang="de-DE" sz="1600" dirty="0" err="1"/>
              <a:t>nuclei</a:t>
            </a:r>
            <a:r>
              <a:rPr lang="de-DE" sz="1600" dirty="0"/>
              <a:t> </a:t>
            </a:r>
            <a:r>
              <a:rPr lang="de-DE" sz="1600" dirty="0" err="1"/>
              <a:t>volumes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hemisphere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2-step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GLM1: </a:t>
            </a:r>
            <a:r>
              <a:rPr lang="de-DE" sz="1200" b="1" dirty="0" err="1"/>
              <a:t>preliminary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examine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genereal</a:t>
            </a:r>
            <a:r>
              <a:rPr lang="de-DE" sz="1200" dirty="0"/>
              <a:t> </a:t>
            </a:r>
            <a:r>
              <a:rPr lang="de-DE" sz="1200" dirty="0" err="1"/>
              <a:t>differences</a:t>
            </a:r>
            <a:r>
              <a:rPr lang="de-DE" sz="1200" dirty="0"/>
              <a:t> in </a:t>
            </a:r>
            <a:r>
              <a:rPr lang="de-DE" sz="1200" dirty="0" err="1"/>
              <a:t>nuclei</a:t>
            </a:r>
            <a:r>
              <a:rPr lang="de-DE" sz="1200" dirty="0"/>
              <a:t> </a:t>
            </a:r>
            <a:r>
              <a:rPr lang="de-DE" sz="1200" dirty="0" err="1"/>
              <a:t>volume</a:t>
            </a:r>
            <a:r>
              <a:rPr lang="de-DE" sz="1200" dirty="0"/>
              <a:t>  (</a:t>
            </a:r>
            <a:r>
              <a:rPr lang="de-DE" sz="1200" dirty="0" err="1"/>
              <a:t>covariate</a:t>
            </a:r>
            <a:r>
              <a:rPr lang="de-DE" sz="1200" dirty="0"/>
              <a:t>: </a:t>
            </a:r>
            <a:r>
              <a:rPr lang="de-DE" sz="1200" dirty="0" err="1"/>
              <a:t>eTIV</a:t>
            </a:r>
            <a:r>
              <a:rPr lang="de-DE" sz="1200" dirty="0"/>
              <a:t>),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in </a:t>
            </a:r>
            <a:r>
              <a:rPr lang="de-DE" sz="1200" dirty="0" err="1"/>
              <a:t>supplements</a:t>
            </a:r>
            <a:endParaRPr lang="de-DE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GLM2: </a:t>
            </a:r>
            <a:r>
              <a:rPr lang="de-DE" sz="1200" b="1" dirty="0" err="1"/>
              <a:t>main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investigate</a:t>
            </a:r>
            <a:r>
              <a:rPr lang="de-DE" sz="1200" dirty="0"/>
              <a:t> </a:t>
            </a:r>
            <a:r>
              <a:rPr lang="en-US" sz="1200" dirty="0"/>
              <a:t>whether some nuclei are more affected by atrophy than others (covariate: </a:t>
            </a:r>
            <a:r>
              <a:rPr lang="en-US" sz="1200" dirty="0" err="1"/>
              <a:t>eTIV</a:t>
            </a:r>
            <a:r>
              <a:rPr lang="en-US" sz="1200" dirty="0"/>
              <a:t> + whole thalamus), as figure in main manuscript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FDR correction across both models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5241338-A4A7-CBA0-EB9A-EB765037B614}"/>
              </a:ext>
            </a:extLst>
          </p:cNvPr>
          <p:cNvSpPr txBox="1">
            <a:spLocks/>
          </p:cNvSpPr>
          <p:nvPr/>
        </p:nvSpPr>
        <p:spPr>
          <a:xfrm>
            <a:off x="250371" y="5215027"/>
            <a:ext cx="10515600" cy="496388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4. </a:t>
            </a:r>
            <a:r>
              <a:rPr lang="de-DE" sz="1600" dirty="0" err="1"/>
              <a:t>Controll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age</a:t>
            </a:r>
            <a:r>
              <a:rPr lang="de-DE" sz="1600" dirty="0"/>
              <a:t> </a:t>
            </a:r>
            <a:r>
              <a:rPr lang="de-DE" sz="1600" dirty="0" err="1"/>
              <a:t>impact</a:t>
            </a:r>
            <a:r>
              <a:rPr lang="de-DE" sz="1600" dirty="0"/>
              <a:t> on </a:t>
            </a:r>
            <a:r>
              <a:rPr lang="de-DE" sz="1600" dirty="0" err="1"/>
              <a:t>thalamic</a:t>
            </a:r>
            <a:r>
              <a:rPr lang="de-DE" sz="1600" dirty="0"/>
              <a:t> (</a:t>
            </a:r>
            <a:r>
              <a:rPr lang="de-DE" sz="1600" dirty="0" err="1"/>
              <a:t>nuclei</a:t>
            </a:r>
            <a:r>
              <a:rPr lang="de-DE" sz="1600" dirty="0"/>
              <a:t>) </a:t>
            </a:r>
            <a:r>
              <a:rPr lang="de-DE" sz="1600" dirty="0" err="1"/>
              <a:t>volumes</a:t>
            </a:r>
            <a:endParaRPr lang="de-DE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6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12DAED-7CE7-0467-36CE-56B18D6B1BE0}"/>
              </a:ext>
            </a:extLst>
          </p:cNvPr>
          <p:cNvSpPr txBox="1">
            <a:spLocks/>
          </p:cNvSpPr>
          <p:nvPr/>
        </p:nvSpPr>
        <p:spPr>
          <a:xfrm>
            <a:off x="250371" y="5845035"/>
            <a:ext cx="10515600" cy="869273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4. GLMs nochmal rechnen ohne: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comorb</a:t>
            </a:r>
            <a:r>
              <a:rPr lang="de-DE" sz="1600" dirty="0"/>
              <a:t> and/</a:t>
            </a:r>
            <a:r>
              <a:rPr lang="de-DE" sz="1600" dirty="0" err="1"/>
              <a:t>or</a:t>
            </a:r>
            <a:r>
              <a:rPr lang="de-DE" sz="1600" dirty="0"/>
              <a:t> SSRI (</a:t>
            </a:r>
            <a:r>
              <a:rPr lang="de-DE" sz="1600" dirty="0" err="1"/>
              <a:t>mirtazapin</a:t>
            </a:r>
            <a:r>
              <a:rPr lang="de-DE" sz="16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 </a:t>
            </a:r>
            <a:r>
              <a:rPr lang="de-DE" sz="1600" dirty="0" err="1"/>
              <a:t>binge</a:t>
            </a:r>
            <a:r>
              <a:rPr lang="de-DE" sz="1600" dirty="0"/>
              <a:t>/</a:t>
            </a:r>
            <a:r>
              <a:rPr lang="de-DE" sz="1600" dirty="0" err="1"/>
              <a:t>purge</a:t>
            </a:r>
            <a:r>
              <a:rPr lang="de-DE" sz="1600" dirty="0"/>
              <a:t> </a:t>
            </a:r>
            <a:r>
              <a:rPr lang="de-DE" sz="1600" dirty="0" err="1"/>
              <a:t>subtypes</a:t>
            </a:r>
            <a:r>
              <a:rPr lang="de-DE" sz="1600" dirty="0"/>
              <a:t> </a:t>
            </a:r>
            <a:r>
              <a:rPr lang="de-DE" sz="1600" dirty="0" err="1"/>
              <a:t>excluded</a:t>
            </a:r>
            <a:endParaRPr lang="de-DE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62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D9B8F3F-4F2D-0562-0213-561BB7868433}"/>
              </a:ext>
            </a:extLst>
          </p:cNvPr>
          <p:cNvSpPr txBox="1">
            <a:spLocks/>
          </p:cNvSpPr>
          <p:nvPr/>
        </p:nvSpPr>
        <p:spPr>
          <a:xfrm>
            <a:off x="366485" y="465908"/>
            <a:ext cx="10515600" cy="2551612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5. RLMs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Associations of thalamic (sub)region volumes with clinical characteristics in T1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If there’s an impact of age: introduce age at date of research as a covariate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eTIV</a:t>
            </a:r>
            <a:r>
              <a:rPr lang="en-US" sz="1600" dirty="0"/>
              <a:t> serves as another covariate in line with main GLM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robust Spearman's rho (rank-order based)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robust Spearman's rho (rank-order based) as the correlational measure (Spearman correlation coefficients)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-&gt;&gt;&gt; Since perfect normality cannot be assumed for psychopathological scores and it is of interest to also investigate relationships other than strictly linear 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Correlations were assessed for thalamic (sub)regions among T1 with an FDR-adjusted p-value of &lt; 0.05 in the main GLM, i.e. only for thalamic (sub)structures significantly different from HC according to the main GLM (GLM2)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4F118F-DAD2-60C7-E761-82DC62A7AA2A}"/>
              </a:ext>
            </a:extLst>
          </p:cNvPr>
          <p:cNvSpPr txBox="1">
            <a:spLocks/>
          </p:cNvSpPr>
          <p:nvPr/>
        </p:nvSpPr>
        <p:spPr>
          <a:xfrm>
            <a:off x="366485" y="3429000"/>
            <a:ext cx="10515600" cy="1001486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6.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thalamic</a:t>
            </a:r>
            <a:r>
              <a:rPr lang="de-DE" sz="1600" dirty="0"/>
              <a:t> </a:t>
            </a:r>
            <a:r>
              <a:rPr lang="de-DE" sz="1600" dirty="0" err="1"/>
              <a:t>nuclei</a:t>
            </a:r>
            <a:r>
              <a:rPr lang="de-DE" sz="1600" dirty="0"/>
              <a:t> and </a:t>
            </a:r>
            <a:r>
              <a:rPr lang="de-DE" sz="1600" dirty="0" err="1"/>
              <a:t>leptin</a:t>
            </a:r>
            <a:r>
              <a:rPr lang="de-DE" sz="1600" dirty="0"/>
              <a:t> </a:t>
            </a:r>
            <a:r>
              <a:rPr lang="de-DE" sz="1600" dirty="0" err="1"/>
              <a:t>levels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??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……….. </a:t>
            </a:r>
            <a:r>
              <a:rPr lang="de-DE" sz="1600"/>
              <a:t>tbc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77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Gronow</dc:creator>
  <cp:lastModifiedBy>Franziska Gronow</cp:lastModifiedBy>
  <cp:revision>3</cp:revision>
  <dcterms:created xsi:type="dcterms:W3CDTF">2022-06-27T07:56:43Z</dcterms:created>
  <dcterms:modified xsi:type="dcterms:W3CDTF">2022-06-29T13:08:45Z</dcterms:modified>
</cp:coreProperties>
</file>