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9" r:id="rId4"/>
    <p:sldId id="25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BF5"/>
    <a:srgbClr val="0D76A0"/>
    <a:srgbClr val="143E64"/>
    <a:srgbClr val="4E95D9"/>
    <a:srgbClr val="AB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ema til typografi 2 - Markering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737"/>
  </p:normalViewPr>
  <p:slideViewPr>
    <p:cSldViewPr snapToGrid="0">
      <p:cViewPr varScale="1">
        <p:scale>
          <a:sx n="98" d="100"/>
          <a:sy n="98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u728490/Documents/PhD_AU/ENVS/EmissionsInventory/Dataudtraek_klimaregnskab_basisaar_2022_emission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u728490/Documents/PhD_AU/ENVS/EmissionsInventory/Dataudtraek_klimaregnskab_basisaar_2022_emission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u728490/Documents/PhD_AU/ENVS/EmissionsInventory/Dataudtraek_klimaregnskab_basisaar_2022_emission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u728490/Documents/PhD_AU/ENVS/EmissionsInventory/Dataudtraek_klimaregnskab_basisaar_2022_emission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r>
              <a:rPr lang="da-DK" sz="1800" b="1" dirty="0">
                <a:solidFill>
                  <a:srgbClr val="ABD3FF"/>
                </a:solidFill>
              </a:rPr>
              <a:t>Emissions per </a:t>
            </a:r>
            <a:r>
              <a:rPr lang="da-DK" sz="1800" b="1" dirty="0" err="1">
                <a:solidFill>
                  <a:srgbClr val="ABD3FF"/>
                </a:solidFill>
              </a:rPr>
              <a:t>scopes</a:t>
            </a:r>
            <a:r>
              <a:rPr lang="da-DK" sz="1800" b="1" dirty="0">
                <a:solidFill>
                  <a:srgbClr val="ABD3FF"/>
                </a:solidFill>
              </a:rPr>
              <a:t> [CO</a:t>
            </a:r>
            <a:r>
              <a:rPr lang="da-DK" sz="1800" b="1" baseline="-25000" dirty="0">
                <a:solidFill>
                  <a:srgbClr val="ABD3FF"/>
                </a:solidFill>
              </a:rPr>
              <a:t>2</a:t>
            </a:r>
            <a:r>
              <a:rPr lang="da-DK" sz="1800" b="1" baseline="0" dirty="0">
                <a:solidFill>
                  <a:srgbClr val="ABD3FF"/>
                </a:solidFill>
              </a:rPr>
              <a:t>-e</a:t>
            </a:r>
            <a:r>
              <a:rPr lang="da-DK" sz="1800" b="1" dirty="0">
                <a:solidFill>
                  <a:srgbClr val="ABD3FF"/>
                </a:solidFill>
              </a:rPr>
              <a:t>]</a:t>
            </a:r>
          </a:p>
        </c:rich>
      </c:tx>
      <c:overlay val="0"/>
      <c:spPr>
        <a:solidFill>
          <a:srgbClr val="0070C0"/>
        </a:solidFill>
        <a:ln w="28575">
          <a:solidFill>
            <a:schemeClr val="accent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ABD3FF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2CBF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3FC-0F40-9023-CB3ED18EE9AD}"/>
              </c:ext>
            </c:extLst>
          </c:dPt>
          <c:dPt>
            <c:idx val="1"/>
            <c:invertIfNegative val="0"/>
            <c:bubble3D val="0"/>
            <c:spPr>
              <a:solidFill>
                <a:srgbClr val="0D76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FC-0F40-9023-CB3ED18EE9AD}"/>
              </c:ext>
            </c:extLst>
          </c:dPt>
          <c:dPt>
            <c:idx val="2"/>
            <c:invertIfNegative val="0"/>
            <c:bubble3D val="0"/>
            <c:spPr>
              <a:solidFill>
                <a:srgbClr val="143E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3FC-0F40-9023-CB3ED18EE9AD}"/>
              </c:ext>
            </c:extLst>
          </c:dPt>
          <c:cat>
            <c:strRef>
              <c:f>Analyse!$A$43:$A$45</c:f>
              <c:strCache>
                <c:ptCount val="3"/>
                <c:pt idx="0">
                  <c:v>SCOPE 1</c:v>
                </c:pt>
                <c:pt idx="1">
                  <c:v>SCOPE 2</c:v>
                </c:pt>
                <c:pt idx="2">
                  <c:v>SCOPE 3</c:v>
                </c:pt>
              </c:strCache>
            </c:strRef>
          </c:cat>
          <c:val>
            <c:numRef>
              <c:f>Analyse!$B$43:$B$45</c:f>
              <c:numCache>
                <c:formatCode>General</c:formatCode>
                <c:ptCount val="3"/>
                <c:pt idx="0">
                  <c:v>105413.68386935152</c:v>
                </c:pt>
                <c:pt idx="1">
                  <c:v>915365.14190754702</c:v>
                </c:pt>
                <c:pt idx="2" formatCode="0.00">
                  <c:v>4402240.8965677489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1-B44C-B401-B052658C7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9831376"/>
        <c:axId val="2145328480"/>
      </c:barChart>
      <c:catAx>
        <c:axId val="209983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145328480"/>
        <c:crosses val="autoZero"/>
        <c:auto val="1"/>
        <c:lblAlgn val="ctr"/>
        <c:lblOffset val="100"/>
        <c:noMultiLvlLbl val="0"/>
      </c:catAx>
      <c:valAx>
        <c:axId val="214532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in"/>
        <c:tickLblPos val="nextTo"/>
        <c:spPr>
          <a:noFill/>
          <a:ln>
            <a:solidFill>
              <a:schemeClr val="accen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09983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4E95D9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r>
              <a:rPr lang="da-DK" sz="1800" dirty="0">
                <a:solidFill>
                  <a:srgbClr val="ABD3FF"/>
                </a:solidFill>
              </a:rPr>
              <a:t>ENVS </a:t>
            </a:r>
            <a:r>
              <a:rPr lang="da-DK" sz="1800" dirty="0" err="1">
                <a:solidFill>
                  <a:srgbClr val="ABD3FF"/>
                </a:solidFill>
              </a:rPr>
              <a:t>spend-based</a:t>
            </a:r>
            <a:r>
              <a:rPr lang="da-DK" sz="1800" dirty="0">
                <a:solidFill>
                  <a:srgbClr val="ABD3FF"/>
                </a:solidFill>
              </a:rPr>
              <a:t> emissions [%] </a:t>
            </a:r>
          </a:p>
        </c:rich>
      </c:tx>
      <c:overlay val="0"/>
      <c:spPr>
        <a:solidFill>
          <a:srgbClr val="0070C0"/>
        </a:solidFill>
        <a:ln w="28575">
          <a:solidFill>
            <a:schemeClr val="accent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rgbClr val="ABD3FF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0.25357651720705804"/>
          <c:y val="0.17631150094638862"/>
          <c:w val="0.34343715394943486"/>
          <c:h val="0.7388439536485524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E6-B340-94BA-DB9C00DB87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E6-B340-94BA-DB9C00DB87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E6-B340-94BA-DB9C00DB87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9E6-B340-94BA-DB9C00DB87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9E6-B340-94BA-DB9C00DB87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9E6-B340-94BA-DB9C00DB87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9E6-B340-94BA-DB9C00DB87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9E6-B340-94BA-DB9C00DB87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9E6-B340-94BA-DB9C00DB87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9E6-B340-94BA-DB9C00DB87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9E6-B340-94BA-DB9C00DB87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9E6-B340-94BA-DB9C00DB8740}"/>
              </c:ext>
            </c:extLst>
          </c:dPt>
          <c:dLbls>
            <c:dLbl>
              <c:idx val="0"/>
              <c:layout>
                <c:manualLayout>
                  <c:x val="-0.29324929459372151"/>
                  <c:y val="-1.735578044266842E-2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E6-B340-94BA-DB9C00DB8740}"/>
                </c:ext>
              </c:extLst>
            </c:dLbl>
            <c:dLbl>
              <c:idx val="1"/>
              <c:layout>
                <c:manualLayout>
                  <c:x val="-8.4143624639827306E-3"/>
                  <c:y val="-1.4578783259437421E-2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E6-B340-94BA-DB9C00DB8740}"/>
                </c:ext>
              </c:extLst>
            </c:dLbl>
            <c:dLbl>
              <c:idx val="2"/>
              <c:layout>
                <c:manualLayout>
                  <c:x val="0.20812090224777641"/>
                  <c:y val="-0.23012418249320715"/>
                </c:manualLayout>
              </c:layout>
              <c:numFmt formatCode="0.00%" sourceLinked="0"/>
              <c:spPr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ABD3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a-DK"/>
                </a:p>
              </c:txPr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E6-B340-94BA-DB9C00DB8740}"/>
                </c:ext>
              </c:extLst>
            </c:dLbl>
            <c:dLbl>
              <c:idx val="3"/>
              <c:layout>
                <c:manualLayout>
                  <c:x val="0.1796523668224691"/>
                  <c:y val="-0.10596257953611193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E6-B340-94BA-DB9C00DB8740}"/>
                </c:ext>
              </c:extLst>
            </c:dLbl>
            <c:dLbl>
              <c:idx val="4"/>
              <c:layout>
                <c:manualLayout>
                  <c:x val="0.14582769226172582"/>
                  <c:y val="3.533445189909442E-2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E6-B340-94BA-DB9C00DB8740}"/>
                </c:ext>
              </c:extLst>
            </c:dLbl>
            <c:dLbl>
              <c:idx val="5"/>
              <c:layout>
                <c:manualLayout>
                  <c:x val="0.15654828041463512"/>
                  <c:y val="0.18607467983180928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9E6-B340-94BA-DB9C00DB8740}"/>
                </c:ext>
              </c:extLst>
            </c:dLbl>
            <c:dLbl>
              <c:idx val="6"/>
              <c:layout>
                <c:manualLayout>
                  <c:x val="0.18368060548228127"/>
                  <c:y val="0.294749175387509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9E6-B340-94BA-DB9C00DB8740}"/>
                </c:ext>
              </c:extLst>
            </c:dLbl>
            <c:dLbl>
              <c:idx val="7"/>
              <c:layout>
                <c:manualLayout>
                  <c:x val="7.7522982892847342E-2"/>
                  <c:y val="0.25992070944896151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9E6-B340-94BA-DB9C00DB8740}"/>
                </c:ext>
              </c:extLst>
            </c:dLbl>
            <c:dLbl>
              <c:idx val="8"/>
              <c:layout>
                <c:manualLayout>
                  <c:x val="-8.5376194895678298E-2"/>
                  <c:y val="0.21076595106177709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9E6-B340-94BA-DB9C00DB8740}"/>
                </c:ext>
              </c:extLst>
            </c:dLbl>
            <c:dLbl>
              <c:idx val="9"/>
              <c:layout>
                <c:manualLayout>
                  <c:x val="-3.2467811602289821E-2"/>
                  <c:y val="-0.19067669172932331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9E6-B340-94BA-DB9C00DB8740}"/>
                </c:ext>
              </c:extLst>
            </c:dLbl>
            <c:dLbl>
              <c:idx val="10"/>
              <c:layout>
                <c:manualLayout>
                  <c:x val="-6.5864405133826465E-2"/>
                  <c:y val="0.15281740173899269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9E6-B340-94BA-DB9C00DB8740}"/>
                </c:ext>
              </c:extLst>
            </c:dLbl>
            <c:dLbl>
              <c:idx val="11"/>
              <c:layout>
                <c:manualLayout>
                  <c:x val="-0.1202446466619484"/>
                  <c:y val="0.22071272310636406"/>
                </c:manualLayout>
              </c:layout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9E6-B340-94BA-DB9C00DB8740}"/>
                </c:ext>
              </c:extLst>
            </c:dLbl>
            <c:numFmt formatCode="0.0%" sourceLinked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ABD3FF"/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Analyse!$D$50:$D$61</c:f>
              <c:strCache>
                <c:ptCount val="12"/>
                <c:pt idx="0">
                  <c:v>S1: Fuel</c:v>
                </c:pt>
                <c:pt idx="1">
                  <c:v>S2: Electricity</c:v>
                </c:pt>
                <c:pt idx="2">
                  <c:v>S2:Water</c:v>
                </c:pt>
                <c:pt idx="3">
                  <c:v>S2: Heat</c:v>
                </c:pt>
                <c:pt idx="4">
                  <c:v>S3: Shipping costs</c:v>
                </c:pt>
                <c:pt idx="5">
                  <c:v>S3: Hardware and IT-equipment</c:v>
                </c:pt>
                <c:pt idx="6">
                  <c:v>S3: Catering</c:v>
                </c:pt>
                <c:pt idx="7">
                  <c:v>S3: Hotel</c:v>
                </c:pt>
                <c:pt idx="8">
                  <c:v>S3: Maintenance</c:v>
                </c:pt>
                <c:pt idx="9">
                  <c:v>S3: Travel expenses</c:v>
                </c:pt>
                <c:pt idx="10">
                  <c:v>S3: Purchases (services)</c:v>
                </c:pt>
                <c:pt idx="11">
                  <c:v>S3: Purchases (goods)</c:v>
                </c:pt>
              </c:strCache>
            </c:strRef>
          </c:cat>
          <c:val>
            <c:numRef>
              <c:f>Analyse!$E$50:$E$61</c:f>
              <c:numCache>
                <c:formatCode>General</c:formatCode>
                <c:ptCount val="12"/>
                <c:pt idx="0">
                  <c:v>105413.68386935152</c:v>
                </c:pt>
                <c:pt idx="1">
                  <c:v>828915.69309987628</c:v>
                </c:pt>
                <c:pt idx="2">
                  <c:v>539.77911204999998</c:v>
                </c:pt>
                <c:pt idx="3">
                  <c:v>85909.66969562076</c:v>
                </c:pt>
                <c:pt idx="4" formatCode="0.00">
                  <c:v>91966.136910427391</c:v>
                </c:pt>
                <c:pt idx="5" formatCode="0.00">
                  <c:v>93276.251717778985</c:v>
                </c:pt>
                <c:pt idx="6" formatCode="0.00">
                  <c:v>175757.43135071552</c:v>
                </c:pt>
                <c:pt idx="7" formatCode="0.00">
                  <c:v>218771.0844476959</c:v>
                </c:pt>
                <c:pt idx="8" formatCode="0.00">
                  <c:v>145519.87252420821</c:v>
                </c:pt>
                <c:pt idx="9" formatCode="0.00">
                  <c:v>1824556.0420358623</c:v>
                </c:pt>
                <c:pt idx="10" formatCode="0.00">
                  <c:v>918608.60278043221</c:v>
                </c:pt>
                <c:pt idx="11" formatCode="0.00">
                  <c:v>933785.47480062896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9E6-B340-94BA-DB9C00DB874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E95D9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>
                <a:solidFill>
                  <a:srgbClr val="ABD3FF"/>
                </a:solidFill>
              </a:rPr>
              <a:t>ALL SCOPES: Emissions </a:t>
            </a:r>
          </a:p>
          <a:p>
            <a:pPr>
              <a:defRPr sz="1800" b="1">
                <a:solidFill>
                  <a:srgbClr val="ABD3FF"/>
                </a:solidFill>
              </a:defRPr>
            </a:pPr>
            <a:r>
              <a:rPr lang="en-GB" sz="1800" b="1" dirty="0">
                <a:solidFill>
                  <a:srgbClr val="ABD3FF"/>
                </a:solidFill>
              </a:rPr>
              <a:t>per main category </a:t>
            </a:r>
            <a:r>
              <a:rPr lang="en-GB" sz="1800" b="1" baseline="0" dirty="0">
                <a:solidFill>
                  <a:srgbClr val="ABD3FF"/>
                </a:solidFill>
              </a:rPr>
              <a:t>[CO</a:t>
            </a:r>
            <a:r>
              <a:rPr lang="en-GB" sz="1800" b="1" baseline="-25000" dirty="0">
                <a:solidFill>
                  <a:srgbClr val="ABD3FF"/>
                </a:solidFill>
              </a:rPr>
              <a:t>2</a:t>
            </a:r>
            <a:r>
              <a:rPr lang="en-GB" sz="1800" b="1" baseline="0" dirty="0">
                <a:solidFill>
                  <a:srgbClr val="ABD3FF"/>
                </a:solidFill>
              </a:rPr>
              <a:t>-e]</a:t>
            </a:r>
            <a:endParaRPr lang="en-GB" sz="1800" b="1" dirty="0">
              <a:solidFill>
                <a:srgbClr val="ABD3FF"/>
              </a:solidFill>
            </a:endParaRPr>
          </a:p>
        </c:rich>
      </c:tx>
      <c:overlay val="0"/>
      <c:spPr>
        <a:solidFill>
          <a:srgbClr val="0070C0"/>
        </a:solidFill>
        <a:ln w="28575">
          <a:solidFill>
            <a:schemeClr val="accent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rgbClr val="ABD3FF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BA5-A248-AB21-29E2DB7905F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BA5-A248-AB21-29E2DB7905F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BA5-A248-AB21-29E2DB7905F8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A5-A248-AB21-29E2DB7905F8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BA5-A248-AB21-29E2DB7905F8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A5-A248-AB21-29E2DB7905F8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BA5-A248-AB21-29E2DB7905F8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A5-A248-AB21-29E2DB7905F8}"/>
              </c:ext>
            </c:extLst>
          </c:dPt>
          <c:dPt>
            <c:idx val="15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BA5-A248-AB21-29E2DB7905F8}"/>
              </c:ext>
            </c:extLst>
          </c:dPt>
          <c:dPt>
            <c:idx val="16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A5-A248-AB21-29E2DB7905F8}"/>
              </c:ext>
            </c:extLst>
          </c:dPt>
          <c:dPt>
            <c:idx val="17"/>
            <c:invertIfNegative val="0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BA5-A248-AB21-29E2DB7905F8}"/>
              </c:ext>
            </c:extLst>
          </c:dPt>
          <c:cat>
            <c:strRef>
              <c:f>Analyse!$B$4:$B$21</c:f>
              <c:strCache>
                <c:ptCount val="18"/>
                <c:pt idx="0">
                  <c:v>Fuel</c:v>
                </c:pt>
                <c:pt idx="4">
                  <c:v>Electricity</c:v>
                </c:pt>
                <c:pt idx="5">
                  <c:v>Water</c:v>
                </c:pt>
                <c:pt idx="6">
                  <c:v>Heat</c:v>
                </c:pt>
                <c:pt idx="10">
                  <c:v>Shipping costs</c:v>
                </c:pt>
                <c:pt idx="11">
                  <c:v>Hardware and IT-equipment</c:v>
                </c:pt>
                <c:pt idx="12">
                  <c:v>Catering</c:v>
                </c:pt>
                <c:pt idx="13">
                  <c:v>Hotel</c:v>
                </c:pt>
                <c:pt idx="14">
                  <c:v>Maintenance</c:v>
                </c:pt>
                <c:pt idx="15">
                  <c:v>Travel expenses</c:v>
                </c:pt>
                <c:pt idx="16">
                  <c:v>Purchases (services)</c:v>
                </c:pt>
                <c:pt idx="17">
                  <c:v>Purchases (goods)</c:v>
                </c:pt>
              </c:strCache>
            </c:strRef>
          </c:cat>
          <c:val>
            <c:numRef>
              <c:f>Analyse!$C$4:$C$21</c:f>
              <c:numCache>
                <c:formatCode>General</c:formatCode>
                <c:ptCount val="18"/>
                <c:pt idx="0">
                  <c:v>105413.68386935152</c:v>
                </c:pt>
                <c:pt idx="4">
                  <c:v>828915.69309987628</c:v>
                </c:pt>
                <c:pt idx="5">
                  <c:v>539.77911204999998</c:v>
                </c:pt>
                <c:pt idx="6">
                  <c:v>85909.66969562076</c:v>
                </c:pt>
                <c:pt idx="10" formatCode="0.00">
                  <c:v>91966.136910427391</c:v>
                </c:pt>
                <c:pt idx="11" formatCode="0.00">
                  <c:v>93276.251717778985</c:v>
                </c:pt>
                <c:pt idx="12" formatCode="0.00">
                  <c:v>175757.43135071552</c:v>
                </c:pt>
                <c:pt idx="13" formatCode="0.00">
                  <c:v>218771.0844476959</c:v>
                </c:pt>
                <c:pt idx="14" formatCode="0.00">
                  <c:v>145519.87252420821</c:v>
                </c:pt>
                <c:pt idx="15" formatCode="0.00">
                  <c:v>1824556.0420358623</c:v>
                </c:pt>
                <c:pt idx="16" formatCode="0.00">
                  <c:v>918608.60278043221</c:v>
                </c:pt>
                <c:pt idx="17" formatCode="0.00">
                  <c:v>933785.47480062896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1-8A4D-A9B1-416E196CC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2070752"/>
        <c:axId val="98082191"/>
      </c:barChart>
      <c:catAx>
        <c:axId val="87207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8082191"/>
        <c:crosses val="autoZero"/>
        <c:auto val="1"/>
        <c:lblAlgn val="ctr"/>
        <c:lblOffset val="100"/>
        <c:noMultiLvlLbl val="0"/>
      </c:catAx>
      <c:valAx>
        <c:axId val="9808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7207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4E95D9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00" b="1" i="0" u="none" strike="noStrike" kern="1200" spc="0" baseline="0" noProof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r>
              <a:rPr lang="en-GB" sz="1800" b="1" noProof="0" dirty="0">
                <a:solidFill>
                  <a:srgbClr val="ABD3FF"/>
                </a:solidFill>
              </a:rPr>
              <a:t>SCOPE 3:</a:t>
            </a:r>
            <a:r>
              <a:rPr lang="en-GB" sz="1800" b="1" baseline="0" noProof="0" dirty="0">
                <a:solidFill>
                  <a:srgbClr val="ABD3FF"/>
                </a:solidFill>
              </a:rPr>
              <a:t> </a:t>
            </a:r>
            <a:r>
              <a:rPr lang="en-GB" sz="1800" b="1" noProof="0" dirty="0">
                <a:solidFill>
                  <a:srgbClr val="ABD3FF"/>
                </a:solidFill>
              </a:rPr>
              <a:t>Emissions </a:t>
            </a:r>
          </a:p>
          <a:p>
            <a:pPr>
              <a:defRPr lang="en-GB" sz="1800" b="1" noProof="0">
                <a:solidFill>
                  <a:srgbClr val="ABD3FF"/>
                </a:solidFill>
              </a:defRPr>
            </a:pPr>
            <a:r>
              <a:rPr lang="en-GB" sz="1800" b="1" noProof="0" dirty="0">
                <a:solidFill>
                  <a:srgbClr val="ABD3FF"/>
                </a:solidFill>
              </a:rPr>
              <a:t>per main category [kg</a:t>
            </a:r>
            <a:r>
              <a:rPr lang="en-GB" sz="1800" b="1" baseline="0" noProof="0" dirty="0">
                <a:solidFill>
                  <a:srgbClr val="ABD3FF"/>
                </a:solidFill>
              </a:rPr>
              <a:t> CO</a:t>
            </a:r>
            <a:r>
              <a:rPr lang="en-GB" sz="1800" b="1" baseline="-25000" noProof="0" dirty="0">
                <a:solidFill>
                  <a:srgbClr val="ABD3FF"/>
                </a:solidFill>
              </a:rPr>
              <a:t>2</a:t>
            </a:r>
            <a:r>
              <a:rPr lang="en-GB" sz="1800" b="1" baseline="0" noProof="0" dirty="0">
                <a:solidFill>
                  <a:srgbClr val="ABD3FF"/>
                </a:solidFill>
              </a:rPr>
              <a:t>-e</a:t>
            </a:r>
            <a:r>
              <a:rPr lang="en-GB" sz="1800" b="1" noProof="0" dirty="0">
                <a:solidFill>
                  <a:srgbClr val="ABD3FF"/>
                </a:solidFill>
              </a:rPr>
              <a:t>]</a:t>
            </a:r>
          </a:p>
        </c:rich>
      </c:tx>
      <c:overlay val="0"/>
      <c:spPr>
        <a:solidFill>
          <a:srgbClr val="0070C0"/>
        </a:solidFill>
        <a:ln w="28575">
          <a:solidFill>
            <a:schemeClr val="accent1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00" b="1" i="0" u="none" strike="noStrike" kern="1200" spc="0" baseline="0" noProof="0">
              <a:solidFill>
                <a:srgbClr val="ABD3FF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0.20533306432263834"/>
          <c:y val="0.14361650485436894"/>
          <c:w val="0.75638089733243175"/>
          <c:h val="0.8122330097087379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Analyse!$B$14:$B$21</c:f>
              <c:strCache>
                <c:ptCount val="8"/>
                <c:pt idx="0">
                  <c:v>Shipping costs</c:v>
                </c:pt>
                <c:pt idx="1">
                  <c:v>Hardware and IT-equipment</c:v>
                </c:pt>
                <c:pt idx="2">
                  <c:v>Catering</c:v>
                </c:pt>
                <c:pt idx="3">
                  <c:v>Hotel</c:v>
                </c:pt>
                <c:pt idx="4">
                  <c:v>Maintenance</c:v>
                </c:pt>
                <c:pt idx="5">
                  <c:v>Travel expenses</c:v>
                </c:pt>
                <c:pt idx="6">
                  <c:v>Purchases (services)</c:v>
                </c:pt>
                <c:pt idx="7">
                  <c:v>Purchases (goods)</c:v>
                </c:pt>
              </c:strCache>
            </c:strRef>
          </c:cat>
          <c:val>
            <c:numRef>
              <c:f>Analyse!$C$14:$C$21</c:f>
              <c:numCache>
                <c:formatCode>0.00</c:formatCode>
                <c:ptCount val="8"/>
                <c:pt idx="0">
                  <c:v>91966.136910427391</c:v>
                </c:pt>
                <c:pt idx="1">
                  <c:v>93276.251717778985</c:v>
                </c:pt>
                <c:pt idx="2">
                  <c:v>175757.43135071552</c:v>
                </c:pt>
                <c:pt idx="3">
                  <c:v>218771.0844476959</c:v>
                </c:pt>
                <c:pt idx="4">
                  <c:v>145519.87252420821</c:v>
                </c:pt>
                <c:pt idx="5">
                  <c:v>1824556.0420358623</c:v>
                </c:pt>
                <c:pt idx="6">
                  <c:v>918608.60278043221</c:v>
                </c:pt>
                <c:pt idx="7">
                  <c:v>933785.47480062896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3-3A40-9B24-8F33673B4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00118480"/>
        <c:axId val="2100120192"/>
      </c:barChart>
      <c:catAx>
        <c:axId val="2100118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100120192"/>
        <c:crosses val="autoZero"/>
        <c:auto val="1"/>
        <c:lblAlgn val="ctr"/>
        <c:lblOffset val="100"/>
        <c:noMultiLvlLbl val="0"/>
      </c:catAx>
      <c:valAx>
        <c:axId val="210012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ABD3FF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10011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50000"/>
        <a:lumOff val="5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E3894-AAC7-1949-9069-8FDBBE21DE6E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E6967-D426-144A-ADB3-203273D29E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6967-D426-144A-ADB3-203273D29E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0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D6F46-4ECC-3410-AF49-5A1323005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785CA23-E720-03F3-A048-9556957E8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AA2B720-DED5-BB4F-0E26-0A7F1C3F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EF0B12-38BE-A4EF-EDBE-73BAEB2F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6CA2B55-EB09-6953-D2B4-322BD765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6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0026D-BCFC-FF8D-FCB7-B6FCB5F1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C153EA4-A777-503C-3F2A-D385F733C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B8A419-7A2D-878F-4123-1EA46F5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D25E76-8074-E6A1-2AB5-A31224C5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4186C2-23AC-A216-9494-7ECFBC1F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F2DE5B4-25A6-4CB5-9F43-9FC4D5E3C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692DEA4-6CCA-ADFB-DF09-2EA1B952D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0287-3B2A-07CE-436F-8A94F246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13AEB4-9457-542D-27ED-962629C3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F7EF9F-FE2A-63EC-ED88-AAA4EE4D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2F968-7FF7-4FCD-178F-85A6E71D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B21E07-B89D-6004-D443-C50C9B21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EBDCA9-EBBE-012C-AA95-D252405C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EF2EE3-C9FD-B596-9B3B-A7A69B14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B4FDD3-1FD0-2A96-867C-4992CA2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46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EC6AB-BC25-51C4-CFAE-2A8F7C1E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3DB9D7-2D4A-E634-BC49-77FA5A1C9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E04358-EF04-4953-B8C5-9184CF2A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05D06A-4EEB-FF7A-D4F3-16201F5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A1A5E6-A4C1-99AC-7235-4E233B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6101-C900-6A7F-4F47-F59AE00D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1AF2BC-E993-DA99-62C2-EE38AF1A6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0140583-D7F7-DC45-4546-84FB7E53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447EECF-C717-60C0-EC4A-F359168D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53CC055-4F5D-A59C-6AE7-F353234E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C53CB4-884F-5A20-0762-CFDFA8C8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1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6B8C-F476-7D1A-1197-BDD7A8E1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9480CED-9C85-8B70-44EF-466BEF48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8CF913E-F47E-0991-7995-444D70035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02AC459-6E2C-7E89-CB24-281558F00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2B33C72-6D7C-F3AB-09ED-E1CBF52B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1366444-A9C0-68A7-8D32-B23C4F68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0ED5431-3606-F2B0-9C86-04023012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19E6ED-7EDA-4C95-52E6-D372CECD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31E83-771F-9321-6385-D4DE06F0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D8C97ED-A703-2C96-396B-A8AAD114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043F018-0611-98FF-E350-87012F09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61AA0D5-4C4A-3682-0740-DC6193D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49D7366-EB66-89A7-8676-CA8C2458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AE1E97F-B55C-5CA6-EF55-A6C75D58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6B357F6-4735-3F34-2E1D-D387C511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7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B7052-A85E-55BC-FE59-7177E3CD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A74051A-EF7E-F80A-F250-770DA34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A9A2C2-F33B-47F9-3442-16F04C47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0B983B4-A230-3ADA-4A05-1F1AC127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6AD7921-5316-1ED0-5BED-9BB46ACA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5355C9-90A4-8EB1-0B28-2F4B29BD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6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097AA-12CB-8D4A-3D34-A48BC33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CEC8D30-235E-71FB-9240-3DA6CABCB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534E291-F6AB-C562-7A32-B817CC64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EE81D0-DE4D-1919-9E33-52C8DA31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BEE78E0-70BA-228B-6E62-803422C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111A155-5EDC-5BDF-ABA2-ED01B95E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1F81BF-2F37-7237-81EE-633090B4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60AB35-D7B4-E62F-C25D-14B0CA6F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00484-FB3A-34DA-AE8A-50BDEB56D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ACB08-3AF4-EB4C-A333-FB0D83E7194F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2105EE-5C98-CB5C-EBF0-8F41D530B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6AB849-5E2B-7FB4-447E-112C3743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5F817-0D20-B04F-9FF6-8548D04337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6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ED88-3926-BC23-FF2F-54745B89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Emission inventory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68F5D2-E817-3B02-6EE1-A3882B2C2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330104"/>
              </p:ext>
            </p:extLst>
          </p:nvPr>
        </p:nvGraphicFramePr>
        <p:xfrm>
          <a:off x="948285" y="1760493"/>
          <a:ext cx="10295429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CA5F221-F6E3-C074-CAF8-1770B471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996614"/>
              </p:ext>
            </p:extLst>
          </p:nvPr>
        </p:nvGraphicFramePr>
        <p:xfrm>
          <a:off x="7284772" y="456406"/>
          <a:ext cx="416403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4004">
                  <a:extLst>
                    <a:ext uri="{9D8B030D-6E8A-4147-A177-3AD203B41FA5}">
                      <a16:colId xmlns:a16="http://schemas.microsoft.com/office/drawing/2014/main" val="1191735273"/>
                    </a:ext>
                  </a:extLst>
                </a:gridCol>
                <a:gridCol w="1424004">
                  <a:extLst>
                    <a:ext uri="{9D8B030D-6E8A-4147-A177-3AD203B41FA5}">
                      <a16:colId xmlns:a16="http://schemas.microsoft.com/office/drawing/2014/main" val="169451235"/>
                    </a:ext>
                  </a:extLst>
                </a:gridCol>
                <a:gridCol w="1316023">
                  <a:extLst>
                    <a:ext uri="{9D8B030D-6E8A-4147-A177-3AD203B41FA5}">
                      <a16:colId xmlns:a16="http://schemas.microsoft.com/office/drawing/2014/main" val="36931937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075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Finances </a:t>
                      </a:r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spent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-55.948.543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 100,00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9890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Finances </a:t>
                      </a:r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accounted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-51.339.118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252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0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085A8-CD1A-A889-50BC-61C12DCD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Emission inventory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3D21FF-ECDE-F62C-8D15-6F31D063F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974422"/>
              </p:ext>
            </p:extLst>
          </p:nvPr>
        </p:nvGraphicFramePr>
        <p:xfrm>
          <a:off x="740930" y="1514476"/>
          <a:ext cx="10710140" cy="497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69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3360F-DA05-2534-90DF-B19442A4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Emissions inventory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634C81-70C3-7925-1BF3-37376C4B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699998"/>
              </p:ext>
            </p:extLst>
          </p:nvPr>
        </p:nvGraphicFramePr>
        <p:xfrm>
          <a:off x="838200" y="1343892"/>
          <a:ext cx="10945520" cy="5264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5DFE5238-AFD3-FA56-F516-D4D174C2E51D}"/>
              </a:ext>
            </a:extLst>
          </p:cNvPr>
          <p:cNvSpPr txBox="1"/>
          <p:nvPr/>
        </p:nvSpPr>
        <p:spPr>
          <a:xfrm>
            <a:off x="4536981" y="5715290"/>
            <a:ext cx="1073179" cy="369332"/>
          </a:xfrm>
          <a:prstGeom prst="rect">
            <a:avLst/>
          </a:prstGeom>
          <a:solidFill>
            <a:srgbClr val="62CBF5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43E64"/>
                </a:solidFill>
              </a:rPr>
              <a:t>SCOPE 1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EF4C5C0-E0B1-FD9D-3A30-3E2A1E1E3694}"/>
              </a:ext>
            </a:extLst>
          </p:cNvPr>
          <p:cNvSpPr txBox="1"/>
          <p:nvPr/>
        </p:nvSpPr>
        <p:spPr>
          <a:xfrm>
            <a:off x="5610160" y="4671909"/>
            <a:ext cx="1073179" cy="369332"/>
          </a:xfrm>
          <a:prstGeom prst="rect">
            <a:avLst/>
          </a:prstGeom>
          <a:solidFill>
            <a:srgbClr val="0D76A0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2CBF5"/>
                </a:solidFill>
              </a:rPr>
              <a:t>SCOPE 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E973C9E-7C7F-090A-2636-03585C19B443}"/>
              </a:ext>
            </a:extLst>
          </p:cNvPr>
          <p:cNvSpPr txBox="1"/>
          <p:nvPr/>
        </p:nvSpPr>
        <p:spPr>
          <a:xfrm>
            <a:off x="8653384" y="2191246"/>
            <a:ext cx="1073179" cy="369332"/>
          </a:xfrm>
          <a:prstGeom prst="rect">
            <a:avLst/>
          </a:prstGeom>
          <a:solidFill>
            <a:srgbClr val="143E64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D76A0"/>
                </a:solidFill>
              </a:rPr>
              <a:t>SCOPE 3</a:t>
            </a:r>
          </a:p>
        </p:txBody>
      </p:sp>
    </p:spTree>
    <p:extLst>
      <p:ext uri="{BB962C8B-B14F-4D97-AF65-F5344CB8AC3E}">
        <p14:creationId xmlns:p14="http://schemas.microsoft.com/office/powerpoint/2010/main" val="2110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004372-AB29-C667-B559-D2056BB94F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863922"/>
              </p:ext>
            </p:extLst>
          </p:nvPr>
        </p:nvGraphicFramePr>
        <p:xfrm>
          <a:off x="200891" y="1357746"/>
          <a:ext cx="11790218" cy="513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84FE6C61-0211-DA88-D8DA-0AFA8FB5B0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Emission inventory: Scope 3</a:t>
            </a:r>
          </a:p>
        </p:txBody>
      </p:sp>
    </p:spTree>
    <p:extLst>
      <p:ext uri="{BB962C8B-B14F-4D97-AF65-F5344CB8AC3E}">
        <p14:creationId xmlns:p14="http://schemas.microsoft.com/office/powerpoint/2010/main" val="87992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99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Office-tema</vt:lpstr>
      <vt:lpstr>Emission inventory</vt:lpstr>
      <vt:lpstr>Emission inventory</vt:lpstr>
      <vt:lpstr>Emissions inventory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Thea Quistgaard</dc:creator>
  <cp:lastModifiedBy>Thea Quistgaard</cp:lastModifiedBy>
  <cp:revision>32</cp:revision>
  <dcterms:created xsi:type="dcterms:W3CDTF">2024-06-18T11:17:53Z</dcterms:created>
  <dcterms:modified xsi:type="dcterms:W3CDTF">2024-09-23T13:21:35Z</dcterms:modified>
</cp:coreProperties>
</file>