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3"/>
  </p:notesMasterIdLst>
  <p:handoutMasterIdLst>
    <p:handoutMasterId r:id="rId14"/>
  </p:handoutMasterIdLst>
  <p:sldIdLst>
    <p:sldId id="256" r:id="rId5"/>
    <p:sldId id="261" r:id="rId6"/>
    <p:sldId id="259" r:id="rId7"/>
    <p:sldId id="260" r:id="rId8"/>
    <p:sldId id="257" r:id="rId9"/>
    <p:sldId id="262" r:id="rId10"/>
    <p:sldId id="258"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9FE53-D7D7-46D4-810A-A46966A225B0}" v="16" dt="2020-03-05T01:31:02.002"/>
    <p1510:client id="{565566DE-DC7C-421C-BB1F-E02AE7479BCE}" v="139" dt="2020-03-05T01:17:43.108"/>
    <p1510:client id="{958D8005-E092-B40E-EAD4-F05A7077D9B1}" v="421" dt="2020-03-04T00:27:43.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3/4/2020</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3/4/2020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35000"/>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1964267"/>
            <a:ext cx="7197726" cy="2421464"/>
          </a:xfrm>
        </p:spPr>
        <p:txBody>
          <a:bodyPr>
            <a:normAutofit/>
          </a:bodyPr>
          <a:lstStyle/>
          <a:p>
            <a:r>
              <a:rPr lang="en-US">
                <a:ea typeface="+mj-lt"/>
                <a:cs typeface="+mj-lt"/>
              </a:rPr>
              <a:t>Loveland Technologies' Landgrid analytical tools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385732"/>
            <a:ext cx="7197726" cy="1405467"/>
          </a:xfrm>
        </p:spPr>
        <p:txBody>
          <a:bodyPr>
            <a:normAutofit/>
          </a:bodyPr>
          <a:lstStyle/>
          <a:p>
            <a:r>
              <a:rPr lang="en-US"/>
              <a:t>Aaron, Ashvini, &amp; Thea</a:t>
            </a:r>
            <a:endParaRPr lang="en-US">
              <a:cs typeface="Calibri"/>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8D63E95-3842-4A17-9780-C8AAD8E04A74}"/>
              </a:ext>
            </a:extLst>
          </p:cNvPr>
          <p:cNvSpPr>
            <a:spLocks noGrp="1"/>
          </p:cNvSpPr>
          <p:nvPr>
            <p:ph type="title"/>
          </p:nvPr>
        </p:nvSpPr>
        <p:spPr>
          <a:xfrm>
            <a:off x="6774495" y="858043"/>
            <a:ext cx="4042732" cy="5012532"/>
          </a:xfrm>
        </p:spPr>
        <p:txBody>
          <a:bodyPr>
            <a:normAutofit/>
          </a:bodyPr>
          <a:lstStyle/>
          <a:p>
            <a:r>
              <a:rPr lang="en-US" sz="4000">
                <a:solidFill>
                  <a:srgbClr val="FFFFFF"/>
                </a:solidFill>
                <a:cs typeface="Calibri Light"/>
              </a:rPr>
              <a:t>Meeting Update from Friday</a:t>
            </a:r>
            <a:endParaRPr lang="en-US" sz="4000">
              <a:solidFill>
                <a:srgbClr val="FFFFFF"/>
              </a:solidFill>
            </a:endParaRP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361669-5969-4D6D-9F39-AE128D27619F}"/>
              </a:ext>
            </a:extLst>
          </p:cNvPr>
          <p:cNvSpPr>
            <a:spLocks noGrp="1"/>
          </p:cNvSpPr>
          <p:nvPr>
            <p:ph idx="1"/>
          </p:nvPr>
        </p:nvSpPr>
        <p:spPr>
          <a:xfrm>
            <a:off x="685802" y="858043"/>
            <a:ext cx="4749752" cy="4933157"/>
          </a:xfrm>
        </p:spPr>
        <p:txBody>
          <a:bodyPr>
            <a:normAutofit/>
          </a:bodyPr>
          <a:lstStyle/>
          <a:p>
            <a:r>
              <a:rPr lang="en-US">
                <a:solidFill>
                  <a:schemeClr val="tx1">
                    <a:lumMod val="85000"/>
                    <a:lumOff val="15000"/>
                  </a:schemeClr>
                </a:solidFill>
                <a:cs typeface="Calibri"/>
              </a:rPr>
              <a:t>Training for Landgrid has been complete</a:t>
            </a:r>
          </a:p>
          <a:p>
            <a:r>
              <a:rPr lang="en-US">
                <a:solidFill>
                  <a:schemeClr val="tx1">
                    <a:lumMod val="85000"/>
                    <a:lumOff val="15000"/>
                  </a:schemeClr>
                </a:solidFill>
                <a:cs typeface="Calibri"/>
              </a:rPr>
              <a:t>Distributed the research aspect between groups </a:t>
            </a:r>
          </a:p>
          <a:p>
            <a:endParaRPr lang="en-US">
              <a:solidFill>
                <a:schemeClr val="tx1">
                  <a:lumMod val="85000"/>
                  <a:lumOff val="15000"/>
                </a:schemeClr>
              </a:solidFill>
              <a:cs typeface="Calibri"/>
            </a:endParaRPr>
          </a:p>
          <a:p>
            <a:endParaRPr lang="en-US">
              <a:solidFill>
                <a:schemeClr val="tx1">
                  <a:lumMod val="85000"/>
                  <a:lumOff val="15000"/>
                </a:schemeClr>
              </a:solidFill>
              <a:cs typeface="Calibri"/>
            </a:endParaRPr>
          </a:p>
        </p:txBody>
      </p:sp>
    </p:spTree>
    <p:extLst>
      <p:ext uri="{BB962C8B-B14F-4D97-AF65-F5344CB8AC3E}">
        <p14:creationId xmlns:p14="http://schemas.microsoft.com/office/powerpoint/2010/main" val="21834960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8D63E95-3842-4A17-9780-C8AAD8E04A74}"/>
              </a:ext>
            </a:extLst>
          </p:cNvPr>
          <p:cNvSpPr>
            <a:spLocks noGrp="1"/>
          </p:cNvSpPr>
          <p:nvPr>
            <p:ph type="title"/>
          </p:nvPr>
        </p:nvSpPr>
        <p:spPr>
          <a:xfrm>
            <a:off x="6774495" y="858043"/>
            <a:ext cx="4042732" cy="5012532"/>
          </a:xfrm>
        </p:spPr>
        <p:txBody>
          <a:bodyPr>
            <a:normAutofit/>
          </a:bodyPr>
          <a:lstStyle/>
          <a:p>
            <a:r>
              <a:rPr lang="en-US" sz="4000">
                <a:solidFill>
                  <a:srgbClr val="FFFFFF"/>
                </a:solidFill>
                <a:cs typeface="Calibri Light"/>
              </a:rPr>
              <a:t>TOPICS being researched for walnut way</a:t>
            </a:r>
            <a:endParaRPr lang="en-US" sz="4000">
              <a:solidFill>
                <a:srgbClr val="FFFFFF"/>
              </a:solidFill>
            </a:endParaRP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361669-5969-4D6D-9F39-AE128D27619F}"/>
              </a:ext>
            </a:extLst>
          </p:cNvPr>
          <p:cNvSpPr>
            <a:spLocks noGrp="1"/>
          </p:cNvSpPr>
          <p:nvPr>
            <p:ph idx="1"/>
          </p:nvPr>
        </p:nvSpPr>
        <p:spPr>
          <a:xfrm>
            <a:off x="156277" y="121874"/>
            <a:ext cx="5782971" cy="6599224"/>
          </a:xfrm>
        </p:spPr>
        <p:txBody>
          <a:bodyPr>
            <a:normAutofit/>
          </a:bodyPr>
          <a:lstStyle/>
          <a:p>
            <a:r>
              <a:rPr lang="en-US">
                <a:ea typeface="+mn-lt"/>
                <a:cs typeface="+mn-lt"/>
              </a:rPr>
              <a:t>Homeownership - change over time  </a:t>
            </a:r>
            <a:endParaRPr lang="en-US">
              <a:solidFill>
                <a:srgbClr val="000000"/>
              </a:solidFill>
              <a:cs typeface="Calibri" panose="020F0502020204030204"/>
            </a:endParaRPr>
          </a:p>
          <a:p>
            <a:pPr lvl="1"/>
            <a:r>
              <a:rPr lang="en-US">
                <a:ea typeface="+mn-lt"/>
                <a:cs typeface="+mn-lt"/>
              </a:rPr>
              <a:t>Owner occupied</a:t>
            </a:r>
            <a:endParaRPr lang="en-US"/>
          </a:p>
          <a:p>
            <a:pPr lvl="1"/>
            <a:r>
              <a:rPr lang="en-US">
                <a:ea typeface="+mn-lt"/>
                <a:cs typeface="+mn-lt"/>
              </a:rPr>
              <a:t>Rentals</a:t>
            </a:r>
            <a:endParaRPr lang="en-US"/>
          </a:p>
          <a:p>
            <a:pPr lvl="1"/>
            <a:r>
              <a:rPr lang="en-US">
                <a:ea typeface="+mn-lt"/>
                <a:cs typeface="+mn-lt"/>
              </a:rPr>
              <a:t>Out of county/state ownership</a:t>
            </a:r>
            <a:endParaRPr lang="en-US"/>
          </a:p>
          <a:p>
            <a:pPr lvl="1"/>
            <a:r>
              <a:rPr lang="en-US">
                <a:ea typeface="+mn-lt"/>
                <a:cs typeface="+mn-lt"/>
              </a:rPr>
              <a:t>***Predict homeownership in 5yrs, 10yrs?</a:t>
            </a:r>
            <a:endParaRPr lang="en-US"/>
          </a:p>
          <a:p>
            <a:pPr lvl="1"/>
            <a:r>
              <a:rPr lang="en-US">
                <a:ea typeface="+mn-lt"/>
                <a:cs typeface="+mn-lt"/>
              </a:rPr>
              <a:t>***Animate graphic?</a:t>
            </a:r>
            <a:endParaRPr lang="en-US"/>
          </a:p>
          <a:p>
            <a:pPr lvl="1"/>
            <a:r>
              <a:rPr lang="en-US">
                <a:ea typeface="+mn-lt"/>
                <a:cs typeface="+mn-lt"/>
              </a:rPr>
              <a:t>Note: Eric &amp; Dan may use another GIS tool</a:t>
            </a:r>
            <a:endParaRPr lang="en-US"/>
          </a:p>
          <a:p>
            <a:r>
              <a:rPr lang="en-US">
                <a:ea typeface="+mn-lt"/>
                <a:cs typeface="+mn-lt"/>
              </a:rPr>
              <a:t>Property Value &amp; Conditions - change over time  </a:t>
            </a:r>
            <a:endParaRPr lang="en-US"/>
          </a:p>
          <a:p>
            <a:pPr lvl="1"/>
            <a:r>
              <a:rPr lang="en-US">
                <a:ea typeface="+mn-lt"/>
                <a:cs typeface="+mn-lt"/>
              </a:rPr>
              <a:t>Fair assessments </a:t>
            </a:r>
            <a:endParaRPr lang="en-US">
              <a:cs typeface="Calibri"/>
            </a:endParaRPr>
          </a:p>
          <a:p>
            <a:pPr lvl="1"/>
            <a:r>
              <a:rPr lang="en-US">
                <a:ea typeface="+mn-lt"/>
                <a:cs typeface="+mn-lt"/>
              </a:rPr>
              <a:t>Assessment vs Income correlation?</a:t>
            </a:r>
            <a:endParaRPr lang="en-US"/>
          </a:p>
          <a:p>
            <a:pPr lvl="1"/>
            <a:r>
              <a:rPr lang="en-US">
                <a:ea typeface="+mn-lt"/>
                <a:cs typeface="+mn-lt"/>
              </a:rPr>
              <a:t>As correlated to net tax?</a:t>
            </a:r>
            <a:endParaRPr lang="en-US"/>
          </a:p>
          <a:p>
            <a:pPr lvl="1"/>
            <a:r>
              <a:rPr lang="en-US">
                <a:ea typeface="+mn-lt"/>
                <a:cs typeface="+mn-lt"/>
              </a:rPr>
              <a:t>***Predict property values in  5yrs, 10yrs?</a:t>
            </a:r>
            <a:endParaRPr lang="en-US"/>
          </a:p>
          <a:p>
            <a:pPr lvl="1"/>
            <a:r>
              <a:rPr lang="en-US">
                <a:ea typeface="+mn-lt"/>
                <a:cs typeface="+mn-lt"/>
              </a:rPr>
              <a:t>Property Conditions - two sets, change over time</a:t>
            </a:r>
            <a:endParaRPr lang="en-US"/>
          </a:p>
          <a:p>
            <a:pPr lvl="2"/>
            <a:r>
              <a:rPr lang="en-US">
                <a:ea typeface="+mn-lt"/>
                <a:cs typeface="+mn-lt"/>
              </a:rPr>
              <a:t>1 Tax delinquency </a:t>
            </a:r>
            <a:endParaRPr lang="en-US">
              <a:cs typeface="Calibri"/>
            </a:endParaRPr>
          </a:p>
          <a:p>
            <a:pPr lvl="2"/>
            <a:r>
              <a:rPr lang="en-US">
                <a:ea typeface="+mn-lt"/>
                <a:cs typeface="+mn-lt"/>
              </a:rPr>
              <a:t>2 City DNS property violations</a:t>
            </a:r>
            <a:endParaRPr lang="en-US"/>
          </a:p>
          <a:p>
            <a:pPr lvl="2"/>
            <a:r>
              <a:rPr lang="en-US">
                <a:ea typeface="+mn-lt"/>
                <a:cs typeface="+mn-lt"/>
              </a:rPr>
              <a:t>Correlation of tax delinquency with violations?</a:t>
            </a:r>
            <a:endParaRPr lang="en-US"/>
          </a:p>
          <a:p>
            <a:pPr lvl="2"/>
            <a:r>
              <a:rPr lang="en-US">
                <a:ea typeface="+mn-lt"/>
                <a:cs typeface="+mn-lt"/>
              </a:rPr>
              <a:t>Correlation of delinquency and violations with ownership, with property value</a:t>
            </a:r>
            <a:endParaRPr lang="en-US"/>
          </a:p>
        </p:txBody>
      </p:sp>
    </p:spTree>
    <p:extLst>
      <p:ext uri="{BB962C8B-B14F-4D97-AF65-F5344CB8AC3E}">
        <p14:creationId xmlns:p14="http://schemas.microsoft.com/office/powerpoint/2010/main" val="17468617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8D63E95-3842-4A17-9780-C8AAD8E04A74}"/>
              </a:ext>
            </a:extLst>
          </p:cNvPr>
          <p:cNvSpPr>
            <a:spLocks noGrp="1"/>
          </p:cNvSpPr>
          <p:nvPr>
            <p:ph type="title"/>
          </p:nvPr>
        </p:nvSpPr>
        <p:spPr>
          <a:xfrm>
            <a:off x="6774495" y="858043"/>
            <a:ext cx="4959715" cy="5012532"/>
          </a:xfrm>
        </p:spPr>
        <p:txBody>
          <a:bodyPr>
            <a:normAutofit/>
          </a:bodyPr>
          <a:lstStyle/>
          <a:p>
            <a:r>
              <a:rPr lang="en-US" sz="4000">
                <a:solidFill>
                  <a:srgbClr val="FFFFFF"/>
                </a:solidFill>
                <a:ea typeface="+mj-lt"/>
                <a:cs typeface="+mj-lt"/>
              </a:rPr>
              <a:t>TOPICS BEING RESEARCHED FOR WALNUT WAY </a:t>
            </a:r>
            <a:br>
              <a:rPr lang="en-US" sz="4000">
                <a:solidFill>
                  <a:srgbClr val="FFFFFF"/>
                </a:solidFill>
                <a:ea typeface="+mj-lt"/>
                <a:cs typeface="+mj-lt"/>
              </a:rPr>
            </a:br>
            <a:r>
              <a:rPr lang="en-US" sz="4000">
                <a:solidFill>
                  <a:srgbClr val="FFFFFF"/>
                </a:solidFill>
                <a:ea typeface="+mj-lt"/>
                <a:cs typeface="+mj-lt"/>
              </a:rPr>
              <a:t>(continued)</a:t>
            </a:r>
            <a:endParaRPr lang="en-US"/>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361669-5969-4D6D-9F39-AE128D27619F}"/>
              </a:ext>
            </a:extLst>
          </p:cNvPr>
          <p:cNvSpPr>
            <a:spLocks noGrp="1"/>
          </p:cNvSpPr>
          <p:nvPr>
            <p:ph idx="1"/>
          </p:nvPr>
        </p:nvSpPr>
        <p:spPr>
          <a:xfrm>
            <a:off x="143362" y="186450"/>
            <a:ext cx="5886293" cy="6612139"/>
          </a:xfrm>
        </p:spPr>
        <p:txBody>
          <a:bodyPr>
            <a:normAutofit fontScale="92500" lnSpcReduction="10000"/>
          </a:bodyPr>
          <a:lstStyle/>
          <a:p>
            <a:r>
              <a:rPr lang="en-US">
                <a:ea typeface="+mn-lt"/>
                <a:cs typeface="+mn-lt"/>
              </a:rPr>
              <a:t>Vacant lots - change over time </a:t>
            </a:r>
            <a:endParaRPr lang="en-US">
              <a:solidFill>
                <a:schemeClr val="tx1">
                  <a:lumMod val="85000"/>
                  <a:lumOff val="15000"/>
                </a:schemeClr>
              </a:solidFill>
              <a:cs typeface="Calibri" panose="020F0502020204030204"/>
            </a:endParaRPr>
          </a:p>
          <a:p>
            <a:pPr lvl="1"/>
            <a:r>
              <a:rPr lang="en-US">
                <a:ea typeface="+mn-lt"/>
                <a:cs typeface="+mn-lt"/>
              </a:rPr>
              <a:t>Vacant lots - historical change over the whole neighborhood</a:t>
            </a:r>
            <a:endParaRPr lang="en-US"/>
          </a:p>
          <a:p>
            <a:pPr lvl="1"/>
            <a:r>
              <a:rPr lang="en-US">
                <a:ea typeface="+mn-lt"/>
                <a:cs typeface="+mn-lt"/>
              </a:rPr>
              <a:t>Where are they coming from? Evictions? Foreclosures?</a:t>
            </a:r>
            <a:endParaRPr lang="en-US"/>
          </a:p>
          <a:p>
            <a:pPr lvl="1"/>
            <a:r>
              <a:rPr lang="en-US">
                <a:ea typeface="+mn-lt"/>
                <a:cs typeface="+mn-lt"/>
              </a:rPr>
              <a:t>Where are they going? Bank owned? City owned? Out of neighborhood ownership?</a:t>
            </a:r>
            <a:endParaRPr lang="en-US"/>
          </a:p>
          <a:p>
            <a:pPr lvl="1"/>
            <a:r>
              <a:rPr lang="en-US">
                <a:ea typeface="+mn-lt"/>
                <a:cs typeface="+mn-lt"/>
              </a:rPr>
              <a:t>Loveland: USPS vacancy filter</a:t>
            </a:r>
            <a:endParaRPr lang="en-US"/>
          </a:p>
          <a:p>
            <a:pPr lvl="1"/>
            <a:r>
              <a:rPr lang="en-US">
                <a:ea typeface="+mn-lt"/>
                <a:cs typeface="+mn-lt"/>
              </a:rPr>
              <a:t>***Predict vacant property trend</a:t>
            </a:r>
            <a:endParaRPr lang="en-US"/>
          </a:p>
          <a:p>
            <a:r>
              <a:rPr lang="en-US">
                <a:ea typeface="+mn-lt"/>
                <a:cs typeface="+mn-lt"/>
              </a:rPr>
              <a:t>Affordable Rentals - number and cost over time  </a:t>
            </a:r>
            <a:endParaRPr lang="en-US"/>
          </a:p>
          <a:p>
            <a:pPr lvl="1"/>
            <a:r>
              <a:rPr lang="en-US">
                <a:ea typeface="+mn-lt"/>
                <a:cs typeface="+mn-lt"/>
              </a:rPr>
              <a:t>Explore pulling data from real estate websites</a:t>
            </a:r>
            <a:endParaRPr lang="en-US"/>
          </a:p>
          <a:p>
            <a:pPr lvl="1"/>
            <a:r>
              <a:rPr lang="en-US">
                <a:ea typeface="+mn-lt"/>
                <a:cs typeface="+mn-lt"/>
              </a:rPr>
              <a:t>Compare availability and cost to similar neighborhoods in Milwaukee</a:t>
            </a:r>
            <a:endParaRPr lang="en-US"/>
          </a:p>
          <a:p>
            <a:pPr lvl="1"/>
            <a:r>
              <a:rPr lang="en-US">
                <a:ea typeface="+mn-lt"/>
                <a:cs typeface="+mn-lt"/>
              </a:rPr>
              <a:t>Average rent vs average income - is it in the % recommended?</a:t>
            </a:r>
            <a:endParaRPr lang="en-US"/>
          </a:p>
          <a:p>
            <a:r>
              <a:rPr lang="en-US">
                <a:ea typeface="+mn-lt"/>
                <a:cs typeface="+mn-lt"/>
              </a:rPr>
              <a:t>Health and Profile of neighborhood over time </a:t>
            </a:r>
            <a:endParaRPr lang="en-US">
              <a:cs typeface="Calibri"/>
            </a:endParaRPr>
          </a:p>
          <a:p>
            <a:pPr lvl="1"/>
            <a:r>
              <a:rPr lang="en-US">
                <a:ea typeface="+mn-lt"/>
                <a:cs typeface="+mn-lt"/>
              </a:rPr>
              <a:t>Schools meeting expectations</a:t>
            </a:r>
            <a:endParaRPr lang="en-US"/>
          </a:p>
          <a:p>
            <a:pPr lvl="1"/>
            <a:r>
              <a:rPr lang="en-US">
                <a:ea typeface="+mn-lt"/>
                <a:cs typeface="+mn-lt"/>
              </a:rPr>
              <a:t>Access to grocery stores</a:t>
            </a:r>
            <a:endParaRPr lang="en-US"/>
          </a:p>
          <a:p>
            <a:pPr lvl="1"/>
            <a:r>
              <a:rPr lang="en-US">
                <a:ea typeface="+mn-lt"/>
                <a:cs typeface="+mn-lt"/>
              </a:rPr>
              <a:t>Access to health care</a:t>
            </a:r>
            <a:endParaRPr lang="en-US"/>
          </a:p>
          <a:p>
            <a:pPr lvl="1"/>
            <a:r>
              <a:rPr lang="en-US">
                <a:ea typeface="+mn-lt"/>
                <a:cs typeface="+mn-lt"/>
              </a:rPr>
              <a:t>Access to libraries, parks, etc.</a:t>
            </a:r>
            <a:endParaRPr lang="en-US"/>
          </a:p>
          <a:p>
            <a:pPr lvl="1"/>
            <a:r>
              <a:rPr lang="en-US">
                <a:ea typeface="+mn-lt"/>
                <a:cs typeface="+mn-lt"/>
              </a:rPr>
              <a:t>Crime trends  </a:t>
            </a:r>
            <a:endParaRPr lang="en-US">
              <a:cs typeface="Calibri"/>
            </a:endParaRPr>
          </a:p>
          <a:p>
            <a:pPr lvl="1"/>
            <a:r>
              <a:rPr lang="en-US">
                <a:ea typeface="+mn-lt"/>
                <a:cs typeface="+mn-lt"/>
              </a:rPr>
              <a:t>Lindsay Heights demographic changes over time (Census metrics)</a:t>
            </a:r>
            <a:endParaRPr lang="en-US"/>
          </a:p>
        </p:txBody>
      </p:sp>
    </p:spTree>
    <p:extLst>
      <p:ext uri="{BB962C8B-B14F-4D97-AF65-F5344CB8AC3E}">
        <p14:creationId xmlns:p14="http://schemas.microsoft.com/office/powerpoint/2010/main" val="646401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055D123-BA7C-4410-9277-D24C02B44A7A}"/>
              </a:ext>
            </a:extLst>
          </p:cNvPr>
          <p:cNvSpPr>
            <a:spLocks noGrp="1"/>
          </p:cNvSpPr>
          <p:nvPr>
            <p:ph type="title"/>
          </p:nvPr>
        </p:nvSpPr>
        <p:spPr>
          <a:xfrm>
            <a:off x="6774495" y="858043"/>
            <a:ext cx="4042732" cy="5012532"/>
          </a:xfrm>
        </p:spPr>
        <p:txBody>
          <a:bodyPr>
            <a:normAutofit/>
          </a:bodyPr>
          <a:lstStyle/>
          <a:p>
            <a:r>
              <a:rPr lang="en-US" sz="4000">
                <a:solidFill>
                  <a:srgbClr val="FFFFFF"/>
                </a:solidFill>
                <a:cs typeface="Calibri Light"/>
              </a:rPr>
              <a:t>WHat we got assigned</a:t>
            </a:r>
            <a:br>
              <a:rPr lang="en-US" sz="4000">
                <a:solidFill>
                  <a:srgbClr val="FFFFFF"/>
                </a:solidFill>
                <a:cs typeface="Calibri Light"/>
              </a:rPr>
            </a:br>
            <a:endParaRPr lang="en-US" sz="4000">
              <a:solidFill>
                <a:srgbClr val="FFFFFF"/>
              </a:solidFill>
            </a:endParaRPr>
          </a:p>
        </p:txBody>
      </p:sp>
      <p:sp useBgFill="1">
        <p:nvSpPr>
          <p:cNvPr id="16" name="Freeform: Shape 15">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8F334F1-1652-40A4-AF4F-99FDCA278193}"/>
              </a:ext>
            </a:extLst>
          </p:cNvPr>
          <p:cNvSpPr>
            <a:spLocks noGrp="1"/>
          </p:cNvSpPr>
          <p:nvPr>
            <p:ph idx="1"/>
          </p:nvPr>
        </p:nvSpPr>
        <p:spPr>
          <a:xfrm>
            <a:off x="78786" y="160620"/>
            <a:ext cx="5899208" cy="6573393"/>
          </a:xfrm>
        </p:spPr>
        <p:txBody>
          <a:bodyPr>
            <a:normAutofit/>
          </a:bodyPr>
          <a:lstStyle/>
          <a:p>
            <a:r>
              <a:rPr lang="en-US">
                <a:ea typeface="+mn-lt"/>
                <a:cs typeface="+mn-lt"/>
              </a:rPr>
              <a:t>Property Value &amp; Conditions - change over time  </a:t>
            </a:r>
          </a:p>
          <a:p>
            <a:pPr lvl="1"/>
            <a:r>
              <a:rPr lang="en-US" sz="1800">
                <a:ea typeface="+mn-lt"/>
                <a:cs typeface="+mn-lt"/>
              </a:rPr>
              <a:t>Fair assessments </a:t>
            </a:r>
          </a:p>
          <a:p>
            <a:pPr lvl="1"/>
            <a:r>
              <a:rPr lang="en-US" sz="1800">
                <a:ea typeface="+mn-lt"/>
                <a:cs typeface="+mn-lt"/>
              </a:rPr>
              <a:t>Assessment vs Income correlation?</a:t>
            </a:r>
          </a:p>
          <a:p>
            <a:pPr lvl="1"/>
            <a:r>
              <a:rPr lang="en-US" sz="1800">
                <a:ea typeface="+mn-lt"/>
                <a:cs typeface="+mn-lt"/>
              </a:rPr>
              <a:t>As correlated to net tax?</a:t>
            </a:r>
          </a:p>
          <a:p>
            <a:pPr lvl="1"/>
            <a:r>
              <a:rPr lang="en-US" sz="1800">
                <a:ea typeface="+mn-lt"/>
                <a:cs typeface="+mn-lt"/>
              </a:rPr>
              <a:t>***Predict property values in  5yrs, 10yrs?</a:t>
            </a:r>
          </a:p>
          <a:p>
            <a:pPr lvl="1"/>
            <a:r>
              <a:rPr lang="en-US" sz="1800">
                <a:ea typeface="+mn-lt"/>
                <a:cs typeface="+mn-lt"/>
              </a:rPr>
              <a:t>Property Conditions - two sets, change over time</a:t>
            </a:r>
          </a:p>
          <a:p>
            <a:pPr lvl="2"/>
            <a:r>
              <a:rPr lang="en-US" sz="1800">
                <a:ea typeface="+mn-lt"/>
                <a:cs typeface="+mn-lt"/>
              </a:rPr>
              <a:t>1 Tax delinquency </a:t>
            </a:r>
          </a:p>
          <a:p>
            <a:pPr lvl="2"/>
            <a:r>
              <a:rPr lang="en-US" sz="1800">
                <a:ea typeface="+mn-lt"/>
                <a:cs typeface="+mn-lt"/>
              </a:rPr>
              <a:t>2 City DNS property violations</a:t>
            </a:r>
          </a:p>
          <a:p>
            <a:pPr lvl="2"/>
            <a:r>
              <a:rPr lang="en-US" sz="1800">
                <a:ea typeface="+mn-lt"/>
                <a:cs typeface="+mn-lt"/>
              </a:rPr>
              <a:t>Correlation of tax delinquency with violations?</a:t>
            </a:r>
          </a:p>
          <a:p>
            <a:pPr lvl="2"/>
            <a:r>
              <a:rPr lang="en-US" sz="1800">
                <a:ea typeface="+mn-lt"/>
                <a:cs typeface="+mn-lt"/>
              </a:rPr>
              <a:t>Correlation of delinquency and violations with ownership, with property value</a:t>
            </a:r>
          </a:p>
          <a:p>
            <a:endParaRPr lang="en-US">
              <a:solidFill>
                <a:srgbClr val="000000"/>
              </a:solidFill>
              <a:cs typeface="Calibri"/>
            </a:endParaRPr>
          </a:p>
        </p:txBody>
      </p:sp>
    </p:spTree>
    <p:extLst>
      <p:ext uri="{BB962C8B-B14F-4D97-AF65-F5344CB8AC3E}">
        <p14:creationId xmlns:p14="http://schemas.microsoft.com/office/powerpoint/2010/main" val="22192009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055D123-BA7C-4410-9277-D24C02B44A7A}"/>
              </a:ext>
            </a:extLst>
          </p:cNvPr>
          <p:cNvSpPr>
            <a:spLocks noGrp="1"/>
          </p:cNvSpPr>
          <p:nvPr>
            <p:ph type="title"/>
          </p:nvPr>
        </p:nvSpPr>
        <p:spPr>
          <a:xfrm>
            <a:off x="6774495" y="858043"/>
            <a:ext cx="4042732" cy="5012532"/>
          </a:xfrm>
        </p:spPr>
        <p:txBody>
          <a:bodyPr>
            <a:normAutofit/>
          </a:bodyPr>
          <a:lstStyle/>
          <a:p>
            <a:r>
              <a:rPr lang="en-US" sz="4000">
                <a:solidFill>
                  <a:srgbClr val="FFFFFF"/>
                </a:solidFill>
                <a:cs typeface="Calibri Light"/>
              </a:rPr>
              <a:t>What is Loveland Technologies? </a:t>
            </a:r>
            <a:br>
              <a:rPr lang="en-US" sz="4000">
                <a:solidFill>
                  <a:srgbClr val="FFFFFF"/>
                </a:solidFill>
                <a:cs typeface="Calibri Light"/>
              </a:rPr>
            </a:br>
            <a:endParaRPr lang="en-US" sz="4000">
              <a:solidFill>
                <a:srgbClr val="FFFFFF"/>
              </a:solidFill>
            </a:endParaRPr>
          </a:p>
        </p:txBody>
      </p:sp>
      <p:sp useBgFill="1">
        <p:nvSpPr>
          <p:cNvPr id="16" name="Freeform: Shape 15">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8F334F1-1652-40A4-AF4F-99FDCA278193}"/>
              </a:ext>
            </a:extLst>
          </p:cNvPr>
          <p:cNvSpPr>
            <a:spLocks noGrp="1"/>
          </p:cNvSpPr>
          <p:nvPr>
            <p:ph idx="1"/>
          </p:nvPr>
        </p:nvSpPr>
        <p:spPr>
          <a:xfrm>
            <a:off x="685802" y="858043"/>
            <a:ext cx="4749752" cy="4933157"/>
          </a:xfrm>
        </p:spPr>
        <p:txBody>
          <a:bodyPr>
            <a:normAutofit/>
          </a:bodyPr>
          <a:lstStyle/>
          <a:p>
            <a:r>
              <a:rPr lang="en-US">
                <a:ea typeface="+mn-lt"/>
                <a:cs typeface="+mn-lt"/>
              </a:rPr>
              <a:t>Is a nationwide property mapping and data company dedicated to mapping America's land grid at the parcel level. We currently cover 95% of US residents &amp; have mapped close to 143 million parcels.</a:t>
            </a:r>
            <a:endParaRPr lang="en-US">
              <a:solidFill>
                <a:schemeClr val="tx1">
                  <a:lumMod val="85000"/>
                  <a:lumOff val="15000"/>
                </a:schemeClr>
              </a:solidFill>
            </a:endParaRPr>
          </a:p>
        </p:txBody>
      </p:sp>
    </p:spTree>
    <p:extLst>
      <p:ext uri="{BB962C8B-B14F-4D97-AF65-F5344CB8AC3E}">
        <p14:creationId xmlns:p14="http://schemas.microsoft.com/office/powerpoint/2010/main" val="39416474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8D63E95-3842-4A17-9780-C8AAD8E04A74}"/>
              </a:ext>
            </a:extLst>
          </p:cNvPr>
          <p:cNvSpPr>
            <a:spLocks noGrp="1"/>
          </p:cNvSpPr>
          <p:nvPr>
            <p:ph type="title"/>
          </p:nvPr>
        </p:nvSpPr>
        <p:spPr>
          <a:xfrm>
            <a:off x="6774495" y="858043"/>
            <a:ext cx="4042732" cy="5012532"/>
          </a:xfrm>
        </p:spPr>
        <p:txBody>
          <a:bodyPr>
            <a:normAutofit/>
          </a:bodyPr>
          <a:lstStyle/>
          <a:p>
            <a:r>
              <a:rPr lang="en-US" sz="4000">
                <a:solidFill>
                  <a:srgbClr val="FFFFFF"/>
                </a:solidFill>
                <a:cs typeface="Calibri Light"/>
              </a:rPr>
              <a:t>What is landgrid?</a:t>
            </a:r>
            <a:endParaRPr lang="en-US" sz="4000">
              <a:solidFill>
                <a:srgbClr val="FFFFFF"/>
              </a:solidFill>
            </a:endParaRP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361669-5969-4D6D-9F39-AE128D27619F}"/>
              </a:ext>
            </a:extLst>
          </p:cNvPr>
          <p:cNvSpPr>
            <a:spLocks noGrp="1"/>
          </p:cNvSpPr>
          <p:nvPr>
            <p:ph idx="1"/>
          </p:nvPr>
        </p:nvSpPr>
        <p:spPr>
          <a:xfrm>
            <a:off x="685802" y="858043"/>
            <a:ext cx="4749752" cy="5243123"/>
          </a:xfrm>
        </p:spPr>
        <p:txBody>
          <a:bodyPr>
            <a:normAutofit/>
          </a:bodyPr>
          <a:lstStyle/>
          <a:p>
            <a:r>
              <a:rPr lang="en-US">
                <a:ea typeface="+mn-lt"/>
                <a:cs typeface="+mn-lt"/>
              </a:rPr>
              <a:t>Use </a:t>
            </a:r>
            <a:r>
              <a:rPr lang="en-US" b="1">
                <a:ea typeface="+mn-lt"/>
                <a:cs typeface="+mn-lt"/>
              </a:rPr>
              <a:t>Landgrid</a:t>
            </a:r>
            <a:r>
              <a:rPr lang="en-US">
                <a:ea typeface="+mn-lt"/>
                <a:cs typeface="+mn-lt"/>
              </a:rPr>
              <a:t> as your property data management solution</a:t>
            </a:r>
            <a:endParaRPr lang="en-US">
              <a:solidFill>
                <a:schemeClr val="tx1">
                  <a:lumMod val="85000"/>
                  <a:lumOff val="15000"/>
                </a:schemeClr>
              </a:solidFill>
              <a:cs typeface="Calibri" panose="020F0502020204030204"/>
            </a:endParaRPr>
          </a:p>
          <a:p>
            <a:r>
              <a:rPr lang="en-US">
                <a:ea typeface="+mn-lt"/>
                <a:cs typeface="+mn-lt"/>
              </a:rPr>
              <a:t>A </a:t>
            </a:r>
            <a:r>
              <a:rPr lang="en-US" b="1">
                <a:ea typeface="+mn-lt"/>
                <a:cs typeface="+mn-lt"/>
              </a:rPr>
              <a:t>Landgrid</a:t>
            </a:r>
            <a:r>
              <a:rPr lang="en-US">
                <a:ea typeface="+mn-lt"/>
                <a:cs typeface="+mn-lt"/>
              </a:rPr>
              <a:t> Enterprise account is flexible enough to meet the needs of organizations large and small. We'll help you load up your existing data and give you control over how you see it, share it, and update it.</a:t>
            </a:r>
            <a:endParaRPr lang="en-US"/>
          </a:p>
        </p:txBody>
      </p:sp>
    </p:spTree>
    <p:extLst>
      <p:ext uri="{BB962C8B-B14F-4D97-AF65-F5344CB8AC3E}">
        <p14:creationId xmlns:p14="http://schemas.microsoft.com/office/powerpoint/2010/main" val="21629575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055D123-BA7C-4410-9277-D24C02B44A7A}"/>
              </a:ext>
            </a:extLst>
          </p:cNvPr>
          <p:cNvSpPr>
            <a:spLocks noGrp="1"/>
          </p:cNvSpPr>
          <p:nvPr>
            <p:ph type="title"/>
          </p:nvPr>
        </p:nvSpPr>
        <p:spPr>
          <a:xfrm>
            <a:off x="6774495" y="858043"/>
            <a:ext cx="4042732" cy="5012532"/>
          </a:xfrm>
        </p:spPr>
        <p:txBody>
          <a:bodyPr>
            <a:normAutofit/>
          </a:bodyPr>
          <a:lstStyle/>
          <a:p>
            <a:r>
              <a:rPr lang="en-US" sz="4000">
                <a:solidFill>
                  <a:srgbClr val="FFFFFF"/>
                </a:solidFill>
                <a:cs typeface="Calibri Light"/>
              </a:rPr>
              <a:t>What is Loveland Technologies IS ABLE TO GIVE US? </a:t>
            </a:r>
            <a:br>
              <a:rPr lang="en-US" sz="4000">
                <a:solidFill>
                  <a:srgbClr val="FFFFFF"/>
                </a:solidFill>
                <a:cs typeface="Calibri Light"/>
              </a:rPr>
            </a:br>
            <a:endParaRPr lang="en-US" sz="4000">
              <a:solidFill>
                <a:srgbClr val="FFFFFF"/>
              </a:solidFill>
            </a:endParaRPr>
          </a:p>
        </p:txBody>
      </p:sp>
      <p:sp useBgFill="1">
        <p:nvSpPr>
          <p:cNvPr id="16" name="Freeform: Shape 15">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8F334F1-1652-40A4-AF4F-99FDCA278193}"/>
              </a:ext>
            </a:extLst>
          </p:cNvPr>
          <p:cNvSpPr>
            <a:spLocks noGrp="1"/>
          </p:cNvSpPr>
          <p:nvPr>
            <p:ph idx="1"/>
          </p:nvPr>
        </p:nvSpPr>
        <p:spPr>
          <a:xfrm>
            <a:off x="685802" y="858043"/>
            <a:ext cx="4749752" cy="4933157"/>
          </a:xfrm>
        </p:spPr>
        <p:txBody>
          <a:bodyPr>
            <a:normAutofit/>
          </a:bodyPr>
          <a:lstStyle/>
          <a:p>
            <a:r>
              <a:rPr lang="en-US">
                <a:ea typeface="+mn-lt"/>
                <a:cs typeface="+mn-lt"/>
              </a:rPr>
              <a:t> A customized dashboard where users can easily share maps and datasets</a:t>
            </a:r>
          </a:p>
          <a:p>
            <a:r>
              <a:rPr lang="en-US">
                <a:ea typeface="+mn-lt"/>
                <a:cs typeface="+mn-lt"/>
              </a:rPr>
              <a:t>A private workspace where users can make maps, conduct field surveys and work with data</a:t>
            </a:r>
          </a:p>
          <a:p>
            <a:r>
              <a:rPr lang="en-US">
                <a:ea typeface="+mn-lt"/>
                <a:cs typeface="+mn-lt"/>
              </a:rPr>
              <a:t>The ability to conduct and quality control as many public or private property surveys as needed</a:t>
            </a:r>
          </a:p>
          <a:p>
            <a:r>
              <a:rPr lang="en-US">
                <a:ea typeface="+mn-lt"/>
                <a:cs typeface="+mn-lt"/>
              </a:rPr>
              <a:t> Ongoing technical support to find useful data, facilitate how to best analyze collected data and generate reports to showcase results</a:t>
            </a:r>
            <a:endParaRPr lang="en-US">
              <a:solidFill>
                <a:srgbClr val="000000"/>
              </a:solidFill>
              <a:cs typeface="Calibri"/>
            </a:endParaRPr>
          </a:p>
        </p:txBody>
      </p:sp>
    </p:spTree>
    <p:extLst>
      <p:ext uri="{BB962C8B-B14F-4D97-AF65-F5344CB8AC3E}">
        <p14:creationId xmlns:p14="http://schemas.microsoft.com/office/powerpoint/2010/main" val="96797381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66D2AD-45B3-4580-A691-E5968F9B53A6}">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5B2D66-8E18-46D7-967B-1A3B48ACF553}">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BFE41CA-01C7-4999-9BC7-050FDE7EA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Loveland Technologies' Landgrid analytical tools</vt:lpstr>
      <vt:lpstr>Meeting Update from Friday</vt:lpstr>
      <vt:lpstr>TOPICS being researched for walnut way</vt:lpstr>
      <vt:lpstr>TOPICS BEING RESEARCHED FOR WALNUT WAY  (continued)</vt:lpstr>
      <vt:lpstr>WHat we got assigned </vt:lpstr>
      <vt:lpstr>What is Loveland Technologies?  </vt:lpstr>
      <vt:lpstr>What is landgrid?</vt:lpstr>
      <vt:lpstr>What is Loveland Technologies IS ABLE TO GIVE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revision>1</cp:revision>
  <dcterms:created xsi:type="dcterms:W3CDTF">2020-03-04T00:12:08Z</dcterms:created>
  <dcterms:modified xsi:type="dcterms:W3CDTF">2020-03-05T01:31:10Z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