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20" r:id="rId11"/>
    <p:sldId id="32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11" r:id="rId35"/>
    <p:sldId id="312" r:id="rId36"/>
    <p:sldId id="313" r:id="rId37"/>
    <p:sldId id="314" r:id="rId38"/>
    <p:sldId id="315" r:id="rId39"/>
    <p:sldId id="316" r:id="rId40"/>
    <p:sldId id="317" r:id="rId41"/>
    <p:sldId id="318" r:id="rId42"/>
    <p:sldId id="319"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smtClean="0"/>
              <a:t>Klik for at redigere i master</a:t>
            </a:r>
            <a:endParaRPr lang="da-DK"/>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smtClean="0"/>
              <a:t>Klik for at redigere i master</a:t>
            </a:r>
            <a:endParaRPr lang="da-DK"/>
          </a:p>
        </p:txBody>
      </p:sp>
      <p:sp>
        <p:nvSpPr>
          <p:cNvPr id="4" name="Pladsholder til dato 3"/>
          <p:cNvSpPr>
            <a:spLocks noGrp="1"/>
          </p:cNvSpPr>
          <p:nvPr>
            <p:ph type="dt" sz="half" idx="10"/>
          </p:nvPr>
        </p:nvSpPr>
        <p:spPr/>
        <p:txBody>
          <a:bodyPr/>
          <a:lstStyle/>
          <a:p>
            <a:fld id="{81A7F7C5-6A5B-4A0C-B829-FFC7F2F86C67}" type="datetimeFigureOut">
              <a:rPr lang="da-DK" smtClean="0"/>
              <a:t>14-11-2017</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35041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81A7F7C5-6A5B-4A0C-B829-FFC7F2F86C67}" type="datetimeFigureOut">
              <a:rPr lang="da-DK" smtClean="0"/>
              <a:t>14-11-2017</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42134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81A7F7C5-6A5B-4A0C-B829-FFC7F2F86C67}" type="datetimeFigureOut">
              <a:rPr lang="da-DK" smtClean="0"/>
              <a:t>14-11-2017</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84405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81A7F7C5-6A5B-4A0C-B829-FFC7F2F86C67}" type="datetimeFigureOut">
              <a:rPr lang="da-DK" smtClean="0"/>
              <a:t>14-11-2017</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93576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smtClean="0"/>
              <a:t>Klik for at redigere i master</a:t>
            </a:r>
            <a:endParaRPr lang="da-DK"/>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smtClean="0"/>
              <a:t>Klik for at redigere i master</a:t>
            </a:r>
          </a:p>
        </p:txBody>
      </p:sp>
      <p:sp>
        <p:nvSpPr>
          <p:cNvPr id="4" name="Pladsholder til dato 3"/>
          <p:cNvSpPr>
            <a:spLocks noGrp="1"/>
          </p:cNvSpPr>
          <p:nvPr>
            <p:ph type="dt" sz="half" idx="10"/>
          </p:nvPr>
        </p:nvSpPr>
        <p:spPr/>
        <p:txBody>
          <a:bodyPr/>
          <a:lstStyle/>
          <a:p>
            <a:fld id="{81A7F7C5-6A5B-4A0C-B829-FFC7F2F86C67}" type="datetimeFigureOut">
              <a:rPr lang="da-DK" smtClean="0"/>
              <a:t>14-11-2017</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16848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838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6172200" y="1825625"/>
            <a:ext cx="5181600" cy="435133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81A7F7C5-6A5B-4A0C-B829-FFC7F2F86C67}" type="datetimeFigureOut">
              <a:rPr lang="da-DK" smtClean="0"/>
              <a:t>14-11-2017</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397607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839788" y="2505075"/>
            <a:ext cx="5157787"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6172200" y="2505075"/>
            <a:ext cx="5183188" cy="3684588"/>
          </a:xfrm>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81A7F7C5-6A5B-4A0C-B829-FFC7F2F86C67}" type="datetimeFigureOut">
              <a:rPr lang="da-DK" smtClean="0"/>
              <a:t>14-11-2017</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84276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81A7F7C5-6A5B-4A0C-B829-FFC7F2F86C67}" type="datetimeFigureOut">
              <a:rPr lang="da-DK" smtClean="0"/>
              <a:t>14-11-2017</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232452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81A7F7C5-6A5B-4A0C-B829-FFC7F2F86C67}" type="datetimeFigureOut">
              <a:rPr lang="da-DK" smtClean="0"/>
              <a:t>14-11-2017</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79333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81A7F7C5-6A5B-4A0C-B829-FFC7F2F86C67}" type="datetimeFigureOut">
              <a:rPr lang="da-DK" smtClean="0"/>
              <a:t>14-11-2017</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84485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smtClean="0"/>
              <a:t>Klik for at redigere i master</a:t>
            </a:r>
            <a:endParaRPr lang="da-DK"/>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smtClean="0"/>
              <a:t>Klik for at redigere i master</a:t>
            </a:r>
          </a:p>
        </p:txBody>
      </p:sp>
      <p:sp>
        <p:nvSpPr>
          <p:cNvPr id="5" name="Pladsholder til dato 4"/>
          <p:cNvSpPr>
            <a:spLocks noGrp="1"/>
          </p:cNvSpPr>
          <p:nvPr>
            <p:ph type="dt" sz="half" idx="10"/>
          </p:nvPr>
        </p:nvSpPr>
        <p:spPr/>
        <p:txBody>
          <a:bodyPr/>
          <a:lstStyle/>
          <a:p>
            <a:fld id="{81A7F7C5-6A5B-4A0C-B829-FFC7F2F86C67}" type="datetimeFigureOut">
              <a:rPr lang="da-DK" smtClean="0"/>
              <a:t>14-11-2017</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49CA7019-9D66-4166-AE7F-A20533F60C02}" type="slidenum">
              <a:rPr lang="da-DK" smtClean="0"/>
              <a:t>‹nr.›</a:t>
            </a:fld>
            <a:endParaRPr lang="da-DK"/>
          </a:p>
        </p:txBody>
      </p:sp>
    </p:spTree>
    <p:extLst>
      <p:ext uri="{BB962C8B-B14F-4D97-AF65-F5344CB8AC3E}">
        <p14:creationId xmlns:p14="http://schemas.microsoft.com/office/powerpoint/2010/main" val="194570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7F7C5-6A5B-4A0C-B829-FFC7F2F86C67}" type="datetimeFigureOut">
              <a:rPr lang="da-DK" smtClean="0"/>
              <a:t>14-11-2017</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A7019-9D66-4166-AE7F-A20533F60C02}" type="slidenum">
              <a:rPr lang="da-DK" smtClean="0"/>
              <a:t>‹nr.›</a:t>
            </a:fld>
            <a:endParaRPr lang="da-DK"/>
          </a:p>
        </p:txBody>
      </p:sp>
    </p:spTree>
    <p:extLst>
      <p:ext uri="{BB962C8B-B14F-4D97-AF65-F5344CB8AC3E}">
        <p14:creationId xmlns:p14="http://schemas.microsoft.com/office/powerpoint/2010/main" val="50958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Immaterialret</a:t>
            </a:r>
            <a:endParaRPr lang="da-DK" dirty="0"/>
          </a:p>
        </p:txBody>
      </p:sp>
      <p:sp>
        <p:nvSpPr>
          <p:cNvPr id="3" name="Undertitel 2"/>
          <p:cNvSpPr>
            <a:spLocks noGrp="1"/>
          </p:cNvSpPr>
          <p:nvPr>
            <p:ph type="subTitle" idx="1"/>
          </p:nvPr>
        </p:nvSpPr>
        <p:spPr/>
        <p:txBody>
          <a:bodyPr/>
          <a:lstStyle/>
          <a:p>
            <a:r>
              <a:rPr lang="da-DK" dirty="0" smtClean="0"/>
              <a:t>Bjørn M. </a:t>
            </a:r>
            <a:r>
              <a:rPr lang="da-DK" dirty="0" err="1" smtClean="0"/>
              <a:t>Sigurjonsson</a:t>
            </a:r>
            <a:r>
              <a:rPr lang="da-DK" dirty="0" smtClean="0"/>
              <a:t> adjunkt</a:t>
            </a:r>
            <a:endParaRPr lang="da-DK" dirty="0" smtClean="0"/>
          </a:p>
        </p:txBody>
      </p:sp>
    </p:spTree>
    <p:extLst>
      <p:ext uri="{BB962C8B-B14F-4D97-AF65-F5344CB8AC3E}">
        <p14:creationId xmlns:p14="http://schemas.microsoft.com/office/powerpoint/2010/main" val="560451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Deeplinks</a:t>
            </a:r>
            <a:r>
              <a:rPr lang="da-DK" dirty="0" smtClean="0"/>
              <a:t>….</a:t>
            </a:r>
            <a:endParaRPr lang="da-DK" dirty="0"/>
          </a:p>
        </p:txBody>
      </p:sp>
      <p:sp>
        <p:nvSpPr>
          <p:cNvPr id="3" name="Pladsholder til indhold 2"/>
          <p:cNvSpPr>
            <a:spLocks noGrp="1"/>
          </p:cNvSpPr>
          <p:nvPr>
            <p:ph idx="1"/>
          </p:nvPr>
        </p:nvSpPr>
        <p:spPr/>
        <p:txBody>
          <a:bodyPr/>
          <a:lstStyle/>
          <a:p>
            <a:r>
              <a:rPr lang="da-DK" dirty="0"/>
              <a:t>EU-Domstolen har i februar 2014 taget stilling til, om der lovligt kunne linkes til artikler på hjemmesiden for en svensk avis. </a:t>
            </a:r>
            <a:endParaRPr lang="da-DK" dirty="0" smtClean="0"/>
          </a:p>
          <a:p>
            <a:r>
              <a:rPr lang="da-DK" dirty="0" smtClean="0"/>
              <a:t>Domstolen </a:t>
            </a:r>
            <a:r>
              <a:rPr lang="da-DK" dirty="0"/>
              <a:t>kom frem til at den konkrete form for </a:t>
            </a:r>
            <a:r>
              <a:rPr lang="da-DK" dirty="0" err="1"/>
              <a:t>linking</a:t>
            </a:r>
            <a:r>
              <a:rPr lang="da-DK" dirty="0"/>
              <a:t> var lovlig, da artiklerne var lovligt gjort tilgængelig for alle med rettighedshavernes samtykke. </a:t>
            </a:r>
            <a:endParaRPr lang="da-DK" dirty="0" smtClean="0"/>
          </a:p>
          <a:p>
            <a:r>
              <a:rPr lang="da-DK" dirty="0" smtClean="0"/>
              <a:t>EU-Domstolen </a:t>
            </a:r>
            <a:r>
              <a:rPr lang="da-DK" dirty="0"/>
              <a:t>kom herudover frem til, at det ikke er tilladt at linke til materiale på internettet, hvis linket </a:t>
            </a:r>
            <a:r>
              <a:rPr lang="da-DK" i="1" dirty="0"/>
              <a:t>omgår restriktive foranstaltninger </a:t>
            </a:r>
            <a:r>
              <a:rPr lang="da-DK" dirty="0"/>
              <a:t>og dermed </a:t>
            </a:r>
            <a:r>
              <a:rPr lang="da-DK" i="1" dirty="0"/>
              <a:t>giver en adgang, som ellers ikke var mulig</a:t>
            </a:r>
            <a:r>
              <a:rPr lang="da-DK" dirty="0"/>
              <a:t>.</a:t>
            </a:r>
          </a:p>
        </p:txBody>
      </p:sp>
    </p:spTree>
    <p:extLst>
      <p:ext uri="{BB962C8B-B14F-4D97-AF65-F5344CB8AC3E}">
        <p14:creationId xmlns:p14="http://schemas.microsoft.com/office/powerpoint/2010/main" val="66692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Creative commons</a:t>
            </a:r>
            <a:endParaRPr lang="da-DK" dirty="0"/>
          </a:p>
        </p:txBody>
      </p:sp>
      <p:sp>
        <p:nvSpPr>
          <p:cNvPr id="3" name="Pladsholder til indhold 2"/>
          <p:cNvSpPr>
            <a:spLocks noGrp="1"/>
          </p:cNvSpPr>
          <p:nvPr>
            <p:ph idx="1"/>
          </p:nvPr>
        </p:nvSpPr>
        <p:spPr/>
        <p:txBody>
          <a:bodyPr/>
          <a:lstStyle/>
          <a:p>
            <a:pPr marL="0" indent="0">
              <a:buNone/>
            </a:pPr>
            <a:r>
              <a:rPr lang="da-DK" dirty="0"/>
              <a:t>Med en Creative Commons licens kan rettighedshaverne f.eks. vælge, at andre frit må kopiere værkerne og forære dem væk, så længe rettighedshaverne bliver krediteret, og så længe værkerne </a:t>
            </a:r>
            <a:r>
              <a:rPr lang="da-DK" i="1" dirty="0"/>
              <a:t>ikke bliver brugt til kommercielle formål</a:t>
            </a:r>
            <a:r>
              <a:rPr lang="da-DK" dirty="0" smtClean="0"/>
              <a:t>.</a:t>
            </a:r>
          </a:p>
          <a:p>
            <a:pPr marL="0" indent="0">
              <a:buNone/>
            </a:pPr>
            <a:endParaRPr lang="da-DK" dirty="0"/>
          </a:p>
          <a:p>
            <a:pPr marL="0" indent="0">
              <a:buNone/>
            </a:pPr>
            <a:r>
              <a:rPr lang="da-DK" dirty="0" smtClean="0"/>
              <a:t>Kommercielt formål er forretningsmæssigt formål, hvor værdier er </a:t>
            </a:r>
            <a:r>
              <a:rPr lang="da-DK" dirty="0" err="1" smtClean="0"/>
              <a:t>vækslet</a:t>
            </a:r>
            <a:r>
              <a:rPr lang="da-DK" dirty="0" smtClean="0"/>
              <a:t> mellem partere. </a:t>
            </a:r>
            <a:endParaRPr lang="da-DK" dirty="0"/>
          </a:p>
        </p:txBody>
      </p:sp>
    </p:spTree>
    <p:extLst>
      <p:ext uri="{BB962C8B-B14F-4D97-AF65-F5344CB8AC3E}">
        <p14:creationId xmlns:p14="http://schemas.microsoft.com/office/powerpoint/2010/main" val="107032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Ophavsret 4	</a:t>
            </a:r>
            <a:endParaRPr lang="da-DK" dirty="0"/>
          </a:p>
        </p:txBody>
      </p:sp>
      <p:sp>
        <p:nvSpPr>
          <p:cNvPr id="3" name="Pladsholder til indhold 2"/>
          <p:cNvSpPr>
            <a:spLocks noGrp="1"/>
          </p:cNvSpPr>
          <p:nvPr>
            <p:ph idx="1"/>
          </p:nvPr>
        </p:nvSpPr>
        <p:spPr/>
        <p:txBody>
          <a:bodyPr/>
          <a:lstStyle/>
          <a:p>
            <a:pPr marL="0" indent="0">
              <a:buNone/>
            </a:pPr>
            <a:r>
              <a:rPr lang="da-DK" dirty="0" smtClean="0"/>
              <a:t>Eneret gælder for oprindelig udformning og for en ændret udformning</a:t>
            </a:r>
          </a:p>
          <a:p>
            <a:pPr marL="0" indent="0">
              <a:buNone/>
            </a:pPr>
            <a:r>
              <a:rPr lang="da-DK" dirty="0" smtClean="0"/>
              <a:t>Giver beskyttelse mod efterligninger. </a:t>
            </a:r>
          </a:p>
          <a:p>
            <a:pPr marL="0" indent="0">
              <a:buNone/>
            </a:pPr>
            <a:r>
              <a:rPr lang="da-DK" dirty="0" smtClean="0"/>
              <a:t>Omtvistet med inspiration  - idéer til et nyt produkt eller efterlign.</a:t>
            </a:r>
          </a:p>
          <a:p>
            <a:pPr marL="0" indent="0">
              <a:buNone/>
            </a:pPr>
            <a:endParaRPr lang="da-DK" dirty="0"/>
          </a:p>
          <a:p>
            <a:pPr marL="0" indent="0">
              <a:buNone/>
            </a:pPr>
            <a:r>
              <a:rPr lang="da-DK" dirty="0" smtClean="0"/>
              <a:t>Kopiering f.eks. til kollegaer </a:t>
            </a:r>
            <a:r>
              <a:rPr lang="da-DK" dirty="0" err="1" smtClean="0"/>
              <a:t>DanCopy</a:t>
            </a:r>
            <a:r>
              <a:rPr lang="da-DK" dirty="0" smtClean="0"/>
              <a:t> og Infomedia. </a:t>
            </a:r>
          </a:p>
          <a:p>
            <a:pPr marL="0" indent="0">
              <a:buNone/>
            </a:pPr>
            <a:r>
              <a:rPr lang="da-DK" dirty="0" smtClean="0"/>
              <a:t>Omfatter ikke software</a:t>
            </a:r>
          </a:p>
          <a:p>
            <a:pPr marL="0" indent="0">
              <a:buNone/>
            </a:pPr>
            <a:endParaRPr lang="da-DK" dirty="0"/>
          </a:p>
        </p:txBody>
      </p:sp>
    </p:spTree>
    <p:extLst>
      <p:ext uri="{BB962C8B-B14F-4D97-AF65-F5344CB8AC3E}">
        <p14:creationId xmlns:p14="http://schemas.microsoft.com/office/powerpoint/2010/main" val="394827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Ophavsret 5 – overdragelse til en anden</a:t>
            </a:r>
            <a:endParaRPr lang="da-DK" dirty="0"/>
          </a:p>
        </p:txBody>
      </p:sp>
      <p:sp>
        <p:nvSpPr>
          <p:cNvPr id="3" name="Pladsholder til indhold 2"/>
          <p:cNvSpPr>
            <a:spLocks noGrp="1"/>
          </p:cNvSpPr>
          <p:nvPr>
            <p:ph idx="1"/>
          </p:nvPr>
        </p:nvSpPr>
        <p:spPr/>
        <p:txBody>
          <a:bodyPr/>
          <a:lstStyle/>
          <a:p>
            <a:r>
              <a:rPr lang="da-DK" dirty="0" smtClean="0"/>
              <a:t>Hvis man skal overdrage midlertidigt eneret til den som skal fremstille produktet til en virksomhed til at massefremstille produkt. </a:t>
            </a:r>
          </a:p>
          <a:p>
            <a:endParaRPr lang="da-DK" dirty="0"/>
          </a:p>
          <a:p>
            <a:r>
              <a:rPr lang="da-DK" dirty="0" smtClean="0"/>
              <a:t>Bestiller af et produkt får ikke automatisk alle rettigheder til et produkt. </a:t>
            </a:r>
          </a:p>
          <a:p>
            <a:endParaRPr lang="da-DK" dirty="0"/>
          </a:p>
          <a:p>
            <a:r>
              <a:rPr lang="da-DK" dirty="0" smtClean="0"/>
              <a:t>Underlicens – hvad har man solgt til hvem?</a:t>
            </a:r>
          </a:p>
          <a:p>
            <a:pPr lvl="1"/>
            <a:r>
              <a:rPr lang="da-DK" dirty="0" smtClean="0"/>
              <a:t>I </a:t>
            </a:r>
            <a:r>
              <a:rPr lang="da-DK" dirty="0" err="1" smtClean="0"/>
              <a:t>omtvist</a:t>
            </a:r>
            <a:r>
              <a:rPr lang="da-DK" dirty="0" smtClean="0"/>
              <a:t> er der restriktiv fortolkning, dvs. ophavsmanden beholder rettigheden.  </a:t>
            </a:r>
            <a:endParaRPr lang="da-DK" dirty="0"/>
          </a:p>
        </p:txBody>
      </p:sp>
    </p:spTree>
    <p:extLst>
      <p:ext uri="{BB962C8B-B14F-4D97-AF65-F5344CB8AC3E}">
        <p14:creationId xmlns:p14="http://schemas.microsoft.com/office/powerpoint/2010/main" val="226287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Specialitetsgrundsætning i ophavsret	</a:t>
            </a:r>
            <a:endParaRPr lang="da-DK" dirty="0"/>
          </a:p>
        </p:txBody>
      </p:sp>
      <p:sp>
        <p:nvSpPr>
          <p:cNvPr id="3" name="Pladsholder til indhold 2"/>
          <p:cNvSpPr>
            <a:spLocks noGrp="1"/>
          </p:cNvSpPr>
          <p:nvPr>
            <p:ph idx="1"/>
          </p:nvPr>
        </p:nvSpPr>
        <p:spPr/>
        <p:txBody>
          <a:bodyPr/>
          <a:lstStyle/>
          <a:p>
            <a:r>
              <a:rPr lang="da-DK" dirty="0" smtClean="0"/>
              <a:t>Tilladelse til fotokopiering er </a:t>
            </a:r>
            <a:r>
              <a:rPr lang="da-DK" dirty="0" err="1" smtClean="0"/>
              <a:t>f.eks</a:t>
            </a:r>
            <a:r>
              <a:rPr lang="da-DK" dirty="0" smtClean="0"/>
              <a:t>, ikke tilladelse til at lægge et værk på intranet. </a:t>
            </a:r>
          </a:p>
          <a:p>
            <a:r>
              <a:rPr lang="da-DK" dirty="0" smtClean="0"/>
              <a:t>Aftalefriheden gælder, dvs. at man kan aftale alle versioner af overdragelse af ophavsret.</a:t>
            </a:r>
          </a:p>
          <a:p>
            <a:endParaRPr lang="da-DK" dirty="0"/>
          </a:p>
          <a:p>
            <a:endParaRPr lang="da-DK" dirty="0"/>
          </a:p>
        </p:txBody>
      </p:sp>
    </p:spTree>
    <p:extLst>
      <p:ext uri="{BB962C8B-B14F-4D97-AF65-F5344CB8AC3E}">
        <p14:creationId xmlns:p14="http://schemas.microsoft.com/office/powerpoint/2010/main" val="152471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Virksomheds ansatte og ophavsret	</a:t>
            </a:r>
            <a:endParaRPr lang="da-DK" dirty="0"/>
          </a:p>
        </p:txBody>
      </p:sp>
      <p:sp>
        <p:nvSpPr>
          <p:cNvPr id="3" name="Pladsholder til indhold 2"/>
          <p:cNvSpPr>
            <a:spLocks noGrp="1"/>
          </p:cNvSpPr>
          <p:nvPr>
            <p:ph idx="1"/>
          </p:nvPr>
        </p:nvSpPr>
        <p:spPr/>
        <p:txBody>
          <a:bodyPr/>
          <a:lstStyle/>
          <a:p>
            <a:r>
              <a:rPr lang="da-DK" dirty="0" smtClean="0"/>
              <a:t>Typisk indgår ophavsretten til virksomheden/arbejdsgiveren. </a:t>
            </a:r>
          </a:p>
          <a:p>
            <a:r>
              <a:rPr lang="da-DK" dirty="0" smtClean="0"/>
              <a:t>Tvist kan opstå hvis virksomheden bliver solgt eller konsolideret. </a:t>
            </a:r>
          </a:p>
          <a:p>
            <a:r>
              <a:rPr lang="da-DK" dirty="0" smtClean="0"/>
              <a:t>Hvis der ikke er en særaftale om ophavsretten til medarbejderen, indgår ophavsretten til virksomheden. </a:t>
            </a:r>
          </a:p>
          <a:p>
            <a:r>
              <a:rPr lang="da-DK" dirty="0" smtClean="0"/>
              <a:t>Det er især gældende til Softwarevirksomheder. Der er det utvetydigt at ophavsretten tilhører virksomheden. </a:t>
            </a:r>
          </a:p>
          <a:p>
            <a:endParaRPr lang="da-DK" dirty="0"/>
          </a:p>
        </p:txBody>
      </p:sp>
    </p:spTree>
    <p:extLst>
      <p:ext uri="{BB962C8B-B14F-4D97-AF65-F5344CB8AC3E}">
        <p14:creationId xmlns:p14="http://schemas.microsoft.com/office/powerpoint/2010/main" val="427122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Særligt om software</a:t>
            </a:r>
            <a:endParaRPr lang="da-DK" dirty="0"/>
          </a:p>
        </p:txBody>
      </p:sp>
      <p:sp>
        <p:nvSpPr>
          <p:cNvPr id="3" name="Pladsholder til indhold 2"/>
          <p:cNvSpPr>
            <a:spLocks noGrp="1"/>
          </p:cNvSpPr>
          <p:nvPr>
            <p:ph idx="1"/>
          </p:nvPr>
        </p:nvSpPr>
        <p:spPr/>
        <p:txBody>
          <a:bodyPr/>
          <a:lstStyle/>
          <a:p>
            <a:r>
              <a:rPr lang="da-DK" dirty="0" smtClean="0"/>
              <a:t>Harmoniseret regler indenfor EU</a:t>
            </a:r>
          </a:p>
          <a:p>
            <a:pPr marL="0" indent="0">
              <a:buNone/>
            </a:pPr>
            <a:endParaRPr lang="da-DK" dirty="0"/>
          </a:p>
          <a:p>
            <a:pPr marL="0" indent="0">
              <a:buNone/>
            </a:pPr>
            <a:r>
              <a:rPr lang="da-DK" dirty="0" smtClean="0"/>
              <a:t>Definition af software: Et Edb program er en række instruktioner eller oplysninger fikseret i en hvilken som helst form eller på et hvilket som helst medium, som tilsigter direkte eller indirekte at bringe en datamat til at angive, udføre eller opnå en bestemt funktion, opgave eller et bestemt resultat. </a:t>
            </a:r>
            <a:endParaRPr lang="da-DK" dirty="0"/>
          </a:p>
        </p:txBody>
      </p:sp>
    </p:spTree>
    <p:extLst>
      <p:ext uri="{BB962C8B-B14F-4D97-AF65-F5344CB8AC3E}">
        <p14:creationId xmlns:p14="http://schemas.microsoft.com/office/powerpoint/2010/main" val="288303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 2</a:t>
            </a:r>
            <a:endParaRPr lang="da-DK" dirty="0"/>
          </a:p>
        </p:txBody>
      </p:sp>
      <p:sp>
        <p:nvSpPr>
          <p:cNvPr id="3" name="Pladsholder til indhold 2"/>
          <p:cNvSpPr>
            <a:spLocks noGrp="1"/>
          </p:cNvSpPr>
          <p:nvPr>
            <p:ph idx="1"/>
          </p:nvPr>
        </p:nvSpPr>
        <p:spPr/>
        <p:txBody>
          <a:bodyPr/>
          <a:lstStyle/>
          <a:p>
            <a:r>
              <a:rPr lang="da-DK" dirty="0" smtClean="0"/>
              <a:t>En betingelse for at Software tegnes for at være beskyttet er at de accessoriske dele til softwaren giver instruktioner til maskinen i maskinsprog. Hvis ikke den betingelse er opfyldt, beskyttes de dele af program ikke som software. </a:t>
            </a:r>
          </a:p>
          <a:p>
            <a:endParaRPr lang="da-DK" dirty="0"/>
          </a:p>
          <a:p>
            <a:r>
              <a:rPr lang="da-DK" dirty="0" smtClean="0"/>
              <a:t>Men elektriske dele, </a:t>
            </a:r>
            <a:r>
              <a:rPr lang="da-DK" dirty="0" err="1" smtClean="0"/>
              <a:t>s.s</a:t>
            </a:r>
            <a:r>
              <a:rPr lang="da-DK" dirty="0" smtClean="0"/>
              <a:t>. fotos, bøger er beskyttet i ophavsretsloven, forudsat at de almindelige krav til værkshøjde er opfyldt. </a:t>
            </a:r>
            <a:endParaRPr lang="da-DK" dirty="0"/>
          </a:p>
        </p:txBody>
      </p:sp>
    </p:spTree>
    <p:extLst>
      <p:ext uri="{BB962C8B-B14F-4D97-AF65-F5344CB8AC3E}">
        <p14:creationId xmlns:p14="http://schemas.microsoft.com/office/powerpoint/2010/main" val="210733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 3	</a:t>
            </a:r>
            <a:endParaRPr lang="da-DK" dirty="0"/>
          </a:p>
        </p:txBody>
      </p:sp>
      <p:sp>
        <p:nvSpPr>
          <p:cNvPr id="3" name="Pladsholder til indhold 2"/>
          <p:cNvSpPr>
            <a:spLocks noGrp="1"/>
          </p:cNvSpPr>
          <p:nvPr>
            <p:ph idx="1"/>
          </p:nvPr>
        </p:nvSpPr>
        <p:spPr/>
        <p:txBody>
          <a:bodyPr/>
          <a:lstStyle/>
          <a:p>
            <a:r>
              <a:rPr lang="da-DK" dirty="0" smtClean="0"/>
              <a:t>Dele af software som er udviklet til at håndtere mindre avancerede rutiner, udskrivning til labels, f.eks. eller andre almindelige rutiner, er som regel ikke beskyttet. </a:t>
            </a:r>
          </a:p>
          <a:p>
            <a:endParaRPr lang="da-DK" dirty="0"/>
          </a:p>
          <a:p>
            <a:r>
              <a:rPr lang="da-DK" dirty="0" smtClean="0"/>
              <a:t>Når flere personer udvikler software i samarbejde, er det programudviklere som giver softwaren det originale særpræg. De som deltager med almindelige rutinerede opgaver, har ikke ophavsret. </a:t>
            </a:r>
          </a:p>
          <a:p>
            <a:r>
              <a:rPr lang="da-DK" dirty="0" smtClean="0"/>
              <a:t>Ansatte hos en virksomhed har ikke automatisk ophavsret. </a:t>
            </a:r>
            <a:endParaRPr lang="da-DK" dirty="0"/>
          </a:p>
        </p:txBody>
      </p:sp>
    </p:spTree>
    <p:extLst>
      <p:ext uri="{BB962C8B-B14F-4D97-AF65-F5344CB8AC3E}">
        <p14:creationId xmlns:p14="http://schemas.microsoft.com/office/powerpoint/2010/main" val="136442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 4</a:t>
            </a:r>
            <a:endParaRPr lang="da-DK" dirty="0"/>
          </a:p>
        </p:txBody>
      </p:sp>
      <p:sp>
        <p:nvSpPr>
          <p:cNvPr id="3" name="Pladsholder til indhold 2"/>
          <p:cNvSpPr>
            <a:spLocks noGrp="1"/>
          </p:cNvSpPr>
          <p:nvPr>
            <p:ph idx="1"/>
          </p:nvPr>
        </p:nvSpPr>
        <p:spPr/>
        <p:txBody>
          <a:bodyPr/>
          <a:lstStyle/>
          <a:p>
            <a:r>
              <a:rPr lang="da-DK" dirty="0" smtClean="0"/>
              <a:t>It leverandør og videresalg: </a:t>
            </a:r>
          </a:p>
          <a:p>
            <a:pPr lvl="1"/>
            <a:r>
              <a:rPr lang="da-DK" dirty="0" smtClean="0"/>
              <a:t>Hvis leverandør foretager ændringer eller videreudvikler et software falder ophavsret ikke automatisk til leverandøren. Det skal aftales nærmere. </a:t>
            </a:r>
          </a:p>
          <a:p>
            <a:pPr lvl="1"/>
            <a:endParaRPr lang="da-DK" dirty="0"/>
          </a:p>
          <a:p>
            <a:pPr lvl="1"/>
            <a:r>
              <a:rPr lang="da-DK" dirty="0" smtClean="0"/>
              <a:t>Rettighederne til at bruge softwaren er licens:</a:t>
            </a:r>
          </a:p>
          <a:p>
            <a:pPr lvl="2"/>
            <a:r>
              <a:rPr lang="da-DK" dirty="0" smtClean="0"/>
              <a:t>Enkelt eller flerbrugerlicens</a:t>
            </a:r>
          </a:p>
          <a:p>
            <a:pPr lvl="2"/>
            <a:r>
              <a:rPr lang="da-DK" dirty="0" smtClean="0"/>
              <a:t>Videreudvikling og ændringer</a:t>
            </a:r>
          </a:p>
          <a:p>
            <a:pPr lvl="2"/>
            <a:r>
              <a:rPr lang="da-DK" dirty="0" smtClean="0"/>
              <a:t>Antal backup kopier</a:t>
            </a:r>
          </a:p>
          <a:p>
            <a:pPr lvl="2"/>
            <a:r>
              <a:rPr lang="da-DK" dirty="0" smtClean="0"/>
              <a:t>Hvor det må installeres</a:t>
            </a:r>
          </a:p>
          <a:p>
            <a:pPr lvl="2"/>
            <a:r>
              <a:rPr lang="da-DK" dirty="0" smtClean="0"/>
              <a:t>Om det må flyttes</a:t>
            </a:r>
          </a:p>
          <a:p>
            <a:pPr lvl="2"/>
            <a:r>
              <a:rPr lang="da-DK" dirty="0" smtClean="0"/>
              <a:t>Hvem skal stå for it driften (ekstern eller intern leverandør)</a:t>
            </a:r>
          </a:p>
          <a:p>
            <a:pPr lvl="2"/>
            <a:endParaRPr lang="da-DK" dirty="0"/>
          </a:p>
        </p:txBody>
      </p:sp>
    </p:spTree>
    <p:extLst>
      <p:ext uri="{BB962C8B-B14F-4D97-AF65-F5344CB8AC3E}">
        <p14:creationId xmlns:p14="http://schemas.microsoft.com/office/powerpoint/2010/main" val="2944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Kursets overblik og metode</a:t>
            </a:r>
            <a:endParaRPr lang="da-DK" dirty="0"/>
          </a:p>
        </p:txBody>
      </p:sp>
      <p:sp>
        <p:nvSpPr>
          <p:cNvPr id="3" name="Pladsholder til indhold 2"/>
          <p:cNvSpPr>
            <a:spLocks noGrp="1"/>
          </p:cNvSpPr>
          <p:nvPr>
            <p:ph idx="1"/>
          </p:nvPr>
        </p:nvSpPr>
        <p:spPr/>
        <p:txBody>
          <a:bodyPr>
            <a:normAutofit/>
          </a:bodyPr>
          <a:lstStyle/>
          <a:p>
            <a:pPr marL="0" indent="0">
              <a:buNone/>
            </a:pPr>
            <a:endParaRPr lang="da-DK" dirty="0" smtClean="0"/>
          </a:p>
          <a:p>
            <a:pPr marL="0" indent="0">
              <a:buNone/>
            </a:pPr>
            <a:endParaRPr lang="da-DK" dirty="0" smtClean="0"/>
          </a:p>
          <a:p>
            <a:pPr lvl="1"/>
            <a:r>
              <a:rPr lang="da-DK" dirty="0" smtClean="0"/>
              <a:t>Beskyttelse produkter og software</a:t>
            </a:r>
          </a:p>
          <a:p>
            <a:pPr lvl="1"/>
            <a:r>
              <a:rPr lang="da-DK" dirty="0" smtClean="0"/>
              <a:t>Beskyttelse af produktnavne, virksomhedsnavne og andre kendetegn</a:t>
            </a:r>
          </a:p>
          <a:p>
            <a:pPr lvl="1"/>
            <a:r>
              <a:rPr lang="da-DK" dirty="0" smtClean="0"/>
              <a:t>Sanktioner</a:t>
            </a:r>
          </a:p>
          <a:p>
            <a:pPr lvl="1"/>
            <a:endParaRPr lang="da-DK" dirty="0"/>
          </a:p>
          <a:p>
            <a:pPr lvl="2"/>
            <a:endParaRPr lang="da-DK" dirty="0" smtClean="0"/>
          </a:p>
          <a:p>
            <a:pPr lvl="1"/>
            <a:endParaRPr lang="da-DK" dirty="0"/>
          </a:p>
          <a:p>
            <a:pPr lvl="1"/>
            <a:endParaRPr lang="da-DK" dirty="0" smtClean="0"/>
          </a:p>
          <a:p>
            <a:pPr lvl="1"/>
            <a:endParaRPr lang="da-DK" dirty="0" smtClean="0"/>
          </a:p>
          <a:p>
            <a:pPr lvl="1"/>
            <a:endParaRPr lang="da-DK" dirty="0"/>
          </a:p>
        </p:txBody>
      </p:sp>
    </p:spTree>
    <p:extLst>
      <p:ext uri="{BB962C8B-B14F-4D97-AF65-F5344CB8AC3E}">
        <p14:creationId xmlns:p14="http://schemas.microsoft.com/office/powerpoint/2010/main" val="3413428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 5	</a:t>
            </a:r>
            <a:endParaRPr lang="da-DK" dirty="0"/>
          </a:p>
        </p:txBody>
      </p:sp>
      <p:sp>
        <p:nvSpPr>
          <p:cNvPr id="3" name="Pladsholder til indhold 2"/>
          <p:cNvSpPr>
            <a:spLocks noGrp="1"/>
          </p:cNvSpPr>
          <p:nvPr>
            <p:ph idx="1"/>
          </p:nvPr>
        </p:nvSpPr>
        <p:spPr/>
        <p:txBody>
          <a:bodyPr/>
          <a:lstStyle/>
          <a:p>
            <a:r>
              <a:rPr lang="da-DK" dirty="0" smtClean="0"/>
              <a:t>Rettigheder til et andet selskab inden for samme koncern kan ikke overdrages uden særtilladelse. </a:t>
            </a:r>
          </a:p>
          <a:p>
            <a:endParaRPr lang="da-DK" dirty="0"/>
          </a:p>
          <a:p>
            <a:r>
              <a:rPr lang="da-DK" dirty="0" smtClean="0"/>
              <a:t>Så skal det aftales detaljeret. </a:t>
            </a:r>
            <a:endParaRPr lang="da-DK" dirty="0"/>
          </a:p>
        </p:txBody>
      </p:sp>
    </p:spTree>
    <p:extLst>
      <p:ext uri="{BB962C8B-B14F-4D97-AF65-F5344CB8AC3E}">
        <p14:creationId xmlns:p14="http://schemas.microsoft.com/office/powerpoint/2010/main" val="67947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Databaser, kataloger, prislister</a:t>
            </a:r>
            <a:endParaRPr lang="da-DK" dirty="0"/>
          </a:p>
        </p:txBody>
      </p:sp>
      <p:sp>
        <p:nvSpPr>
          <p:cNvPr id="3" name="Pladsholder til indhold 2"/>
          <p:cNvSpPr>
            <a:spLocks noGrp="1"/>
          </p:cNvSpPr>
          <p:nvPr>
            <p:ph idx="1"/>
          </p:nvPr>
        </p:nvSpPr>
        <p:spPr/>
        <p:txBody>
          <a:bodyPr/>
          <a:lstStyle/>
          <a:p>
            <a:r>
              <a:rPr lang="da-DK" dirty="0" smtClean="0"/>
              <a:t>Katalogregel i ophavsretsloven (art. 71)</a:t>
            </a:r>
          </a:p>
          <a:p>
            <a:r>
              <a:rPr lang="da-DK" dirty="0" smtClean="0"/>
              <a:t>Skal indeholde større antal oplysninger eller væsentlig arbejdsmæssig investering</a:t>
            </a:r>
          </a:p>
          <a:p>
            <a:r>
              <a:rPr lang="da-DK" dirty="0" smtClean="0"/>
              <a:t>Trods at reglen om værkshøjde ikke er opfyldt kan kataloger og databaser beskyttes under art. 71</a:t>
            </a:r>
          </a:p>
          <a:p>
            <a:endParaRPr lang="da-DK" dirty="0"/>
          </a:p>
          <a:p>
            <a:r>
              <a:rPr lang="da-DK" dirty="0" smtClean="0"/>
              <a:t>Databaser er samling værker, data eller andet selvstændigt materiale, der er struktureret systematisk eller metodisk og kan konsulteres individuelt ved brug af elektronisk udstyr. (Papir og elektronisk)</a:t>
            </a:r>
            <a:endParaRPr lang="da-DK" dirty="0"/>
          </a:p>
        </p:txBody>
      </p:sp>
    </p:spTree>
    <p:extLst>
      <p:ext uri="{BB962C8B-B14F-4D97-AF65-F5344CB8AC3E}">
        <p14:creationId xmlns:p14="http://schemas.microsoft.com/office/powerpoint/2010/main" val="390840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DB Kataloger Prisl.2	</a:t>
            </a:r>
            <a:endParaRPr lang="da-DK" dirty="0"/>
          </a:p>
        </p:txBody>
      </p:sp>
      <p:sp>
        <p:nvSpPr>
          <p:cNvPr id="3" name="Pladsholder til indhold 2"/>
          <p:cNvSpPr>
            <a:spLocks noGrp="1"/>
          </p:cNvSpPr>
          <p:nvPr>
            <p:ph idx="1"/>
          </p:nvPr>
        </p:nvSpPr>
        <p:spPr/>
        <p:txBody>
          <a:bodyPr/>
          <a:lstStyle/>
          <a:p>
            <a:r>
              <a:rPr lang="da-DK" dirty="0" smtClean="0"/>
              <a:t>Eksempler på databaser, kataloger eller prislister: </a:t>
            </a:r>
          </a:p>
          <a:p>
            <a:r>
              <a:rPr lang="da-DK" dirty="0" smtClean="0"/>
              <a:t>Salgs og udstillingskataloger</a:t>
            </a:r>
          </a:p>
          <a:p>
            <a:r>
              <a:rPr lang="da-DK" dirty="0" smtClean="0"/>
              <a:t>Kunstkataloger</a:t>
            </a:r>
          </a:p>
          <a:p>
            <a:r>
              <a:rPr lang="da-DK" dirty="0" smtClean="0"/>
              <a:t>Teaterprogrammer, tv og radiooversigter, regnetabeller</a:t>
            </a:r>
          </a:p>
          <a:p>
            <a:r>
              <a:rPr lang="da-DK" dirty="0" smtClean="0"/>
              <a:t>Telefonbøger, kommunalvejvisere</a:t>
            </a:r>
          </a:p>
          <a:p>
            <a:r>
              <a:rPr lang="da-DK" dirty="0" smtClean="0"/>
              <a:t>Køreplaner og fartplaner</a:t>
            </a:r>
          </a:p>
          <a:p>
            <a:r>
              <a:rPr lang="da-DK" dirty="0" smtClean="0"/>
              <a:t>Prislister</a:t>
            </a:r>
          </a:p>
          <a:p>
            <a:r>
              <a:rPr lang="da-DK" dirty="0" smtClean="0"/>
              <a:t>Præmielister, bogfortegnelser, kurslister. </a:t>
            </a:r>
            <a:endParaRPr lang="da-DK" dirty="0"/>
          </a:p>
        </p:txBody>
      </p:sp>
    </p:spTree>
    <p:extLst>
      <p:ext uri="{BB962C8B-B14F-4D97-AF65-F5344CB8AC3E}">
        <p14:creationId xmlns:p14="http://schemas.microsoft.com/office/powerpoint/2010/main" val="218957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DB </a:t>
            </a:r>
            <a:r>
              <a:rPr lang="da-DK" dirty="0" err="1" smtClean="0"/>
              <a:t>Prsl</a:t>
            </a:r>
            <a:r>
              <a:rPr lang="da-DK" dirty="0" smtClean="0"/>
              <a:t> katal.3</a:t>
            </a:r>
            <a:endParaRPr lang="da-DK" dirty="0"/>
          </a:p>
        </p:txBody>
      </p:sp>
      <p:sp>
        <p:nvSpPr>
          <p:cNvPr id="3" name="Pladsholder til indhold 2"/>
          <p:cNvSpPr>
            <a:spLocks noGrp="1"/>
          </p:cNvSpPr>
          <p:nvPr>
            <p:ph idx="1"/>
          </p:nvPr>
        </p:nvSpPr>
        <p:spPr/>
        <p:txBody>
          <a:bodyPr/>
          <a:lstStyle/>
          <a:p>
            <a:r>
              <a:rPr lang="da-DK" dirty="0" smtClean="0"/>
              <a:t>Beskyttelsen er mod at anvende det fremstillede materiale som helhed eller en væsentlig del af det ved kopiering, salg, eller lægge på internettet. </a:t>
            </a:r>
          </a:p>
          <a:p>
            <a:r>
              <a:rPr lang="da-DK" dirty="0" smtClean="0"/>
              <a:t>Forudsat at det er en væsentlig del økonomisk eller arbejdsmæssigt. </a:t>
            </a:r>
          </a:p>
          <a:p>
            <a:r>
              <a:rPr lang="da-DK" dirty="0" smtClean="0"/>
              <a:t>Enkelte oplysninger er ikke beskyttet eller uvæsentlige dele af det fremstillede emne. Kan være omtvistet</a:t>
            </a:r>
          </a:p>
          <a:p>
            <a:r>
              <a:rPr lang="da-DK" dirty="0" smtClean="0"/>
              <a:t>Kun hvis en uvæsentlig del er brugt </a:t>
            </a:r>
            <a:r>
              <a:rPr lang="da-DK" b="1" dirty="0" smtClean="0"/>
              <a:t>gentagne</a:t>
            </a:r>
            <a:r>
              <a:rPr lang="da-DK" dirty="0" smtClean="0"/>
              <a:t> gange som modstrider ophavsrethaverens </a:t>
            </a:r>
            <a:r>
              <a:rPr lang="da-DK" b="1" dirty="0" smtClean="0"/>
              <a:t>legitime interesser </a:t>
            </a:r>
            <a:r>
              <a:rPr lang="da-DK" dirty="0" smtClean="0"/>
              <a:t>urimeligt.  </a:t>
            </a:r>
          </a:p>
          <a:p>
            <a:endParaRPr lang="da-DK" dirty="0"/>
          </a:p>
        </p:txBody>
      </p:sp>
    </p:spTree>
    <p:extLst>
      <p:ext uri="{BB962C8B-B14F-4D97-AF65-F5344CB8AC3E}">
        <p14:creationId xmlns:p14="http://schemas.microsoft.com/office/powerpoint/2010/main" val="306747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Patent og brugsmodelbeskyttelse	</a:t>
            </a:r>
            <a:endParaRPr lang="da-DK" dirty="0"/>
          </a:p>
        </p:txBody>
      </p:sp>
      <p:sp>
        <p:nvSpPr>
          <p:cNvPr id="3" name="Pladsholder til indhold 2"/>
          <p:cNvSpPr>
            <a:spLocks noGrp="1"/>
          </p:cNvSpPr>
          <p:nvPr>
            <p:ph idx="1"/>
          </p:nvPr>
        </p:nvSpPr>
        <p:spPr/>
        <p:txBody>
          <a:bodyPr/>
          <a:lstStyle/>
          <a:p>
            <a:r>
              <a:rPr lang="da-DK" dirty="0" smtClean="0"/>
              <a:t>Patentloven giver eneret til industriel udnyttelse af en opfindelse. </a:t>
            </a:r>
          </a:p>
          <a:p>
            <a:r>
              <a:rPr lang="da-DK" dirty="0" smtClean="0"/>
              <a:t>Teknisk karakter, teknisk virkning og hvis den kan reproduceres</a:t>
            </a:r>
          </a:p>
          <a:p>
            <a:endParaRPr lang="da-DK" dirty="0"/>
          </a:p>
          <a:p>
            <a:r>
              <a:rPr lang="da-DK" dirty="0" smtClean="0"/>
              <a:t>F.eks. mekanik, elektronik, kemisk stof, proces, ny anvendelse af kendt produkt. </a:t>
            </a:r>
          </a:p>
          <a:p>
            <a:endParaRPr lang="da-DK" dirty="0"/>
          </a:p>
          <a:p>
            <a:r>
              <a:rPr lang="da-DK" dirty="0" smtClean="0"/>
              <a:t>Opfindelsen skal være ny og skal adskille sig væsentligt fra hvad der tidligere har været kendt = opfindelseshøjde. </a:t>
            </a:r>
          </a:p>
          <a:p>
            <a:endParaRPr lang="da-DK" dirty="0"/>
          </a:p>
        </p:txBody>
      </p:sp>
    </p:spTree>
    <p:extLst>
      <p:ext uri="{BB962C8B-B14F-4D97-AF65-F5344CB8AC3E}">
        <p14:creationId xmlns:p14="http://schemas.microsoft.com/office/powerpoint/2010/main" val="113304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Det som ikke er beskyttet af patentloven</a:t>
            </a:r>
            <a:endParaRPr lang="da-DK" dirty="0"/>
          </a:p>
        </p:txBody>
      </p:sp>
      <p:sp>
        <p:nvSpPr>
          <p:cNvPr id="3" name="Pladsholder til indhold 2"/>
          <p:cNvSpPr>
            <a:spLocks noGrp="1"/>
          </p:cNvSpPr>
          <p:nvPr>
            <p:ph idx="1"/>
          </p:nvPr>
        </p:nvSpPr>
        <p:spPr/>
        <p:txBody>
          <a:bodyPr/>
          <a:lstStyle/>
          <a:p>
            <a:r>
              <a:rPr lang="da-DK" dirty="0" smtClean="0"/>
              <a:t>Opdagelser, videnskabelige teorier og matematiske metoder</a:t>
            </a:r>
          </a:p>
          <a:p>
            <a:r>
              <a:rPr lang="da-DK" dirty="0" smtClean="0"/>
              <a:t>Kunstneriske frembringelser</a:t>
            </a:r>
          </a:p>
          <a:p>
            <a:r>
              <a:rPr lang="da-DK" dirty="0" smtClean="0"/>
              <a:t>Planer, regler eller metoder for intellektuel virksomhed, for spil eller for erhvervsvirksomhed eller programmer for datamaskiner</a:t>
            </a:r>
          </a:p>
          <a:p>
            <a:r>
              <a:rPr lang="da-DK" dirty="0" smtClean="0"/>
              <a:t>Fremlæggelse af information</a:t>
            </a:r>
          </a:p>
          <a:p>
            <a:endParaRPr lang="da-DK" dirty="0"/>
          </a:p>
          <a:p>
            <a:r>
              <a:rPr lang="da-DK" dirty="0" smtClean="0"/>
              <a:t>Andre undtagelser i patentloven art. 1. </a:t>
            </a:r>
            <a:endParaRPr lang="da-DK" dirty="0"/>
          </a:p>
        </p:txBody>
      </p:sp>
    </p:spTree>
    <p:extLst>
      <p:ext uri="{BB962C8B-B14F-4D97-AF65-F5344CB8AC3E}">
        <p14:creationId xmlns:p14="http://schemas.microsoft.com/office/powerpoint/2010/main" val="172402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Et produkt kan være beskyttet af patentlove og ophavsretsloven</a:t>
            </a:r>
            <a:endParaRPr lang="da-DK" dirty="0"/>
          </a:p>
        </p:txBody>
      </p:sp>
      <p:sp>
        <p:nvSpPr>
          <p:cNvPr id="3" name="Pladsholder til indhold 2"/>
          <p:cNvSpPr>
            <a:spLocks noGrp="1"/>
          </p:cNvSpPr>
          <p:nvPr>
            <p:ph idx="1"/>
          </p:nvPr>
        </p:nvSpPr>
        <p:spPr/>
        <p:txBody>
          <a:bodyPr/>
          <a:lstStyle/>
          <a:p>
            <a:r>
              <a:rPr lang="da-DK" dirty="0" smtClean="0"/>
              <a:t>PH lampen, oprindeligt beskyttet af patentloven, lystekniske principper. Patentet udløbet. PH lampen er stadigvæk beskyttet som brugskunst af ophavsretsloven. Lystekniske principper kan udnyttes men den konkrete udformning af lampen er beskyttet. </a:t>
            </a:r>
          </a:p>
          <a:p>
            <a:endParaRPr lang="da-DK" dirty="0"/>
          </a:p>
        </p:txBody>
      </p:sp>
    </p:spTree>
    <p:extLst>
      <p:ext uri="{BB962C8B-B14F-4D97-AF65-F5344CB8AC3E}">
        <p14:creationId xmlns:p14="http://schemas.microsoft.com/office/powerpoint/2010/main" val="385556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Software og patent</a:t>
            </a:r>
            <a:endParaRPr lang="da-DK" dirty="0"/>
          </a:p>
        </p:txBody>
      </p:sp>
      <p:sp>
        <p:nvSpPr>
          <p:cNvPr id="3" name="Pladsholder til indhold 2"/>
          <p:cNvSpPr>
            <a:spLocks noGrp="1"/>
          </p:cNvSpPr>
          <p:nvPr>
            <p:ph idx="1"/>
          </p:nvPr>
        </p:nvSpPr>
        <p:spPr/>
        <p:txBody>
          <a:bodyPr/>
          <a:lstStyle/>
          <a:p>
            <a:r>
              <a:rPr lang="da-DK" dirty="0" smtClean="0"/>
              <a:t>Software kan ikke patenteres. Men en nærmere beskrevet fremgangsmåde til fremstilling af et teknisk produkt kan muligvis beskyttes. Integration i it udstyr f.eks. </a:t>
            </a:r>
          </a:p>
          <a:p>
            <a:r>
              <a:rPr lang="da-DK" dirty="0" smtClean="0"/>
              <a:t>Software som styrer </a:t>
            </a:r>
            <a:r>
              <a:rPr lang="da-DK" dirty="0" err="1" smtClean="0"/>
              <a:t>produktionprocesser</a:t>
            </a:r>
            <a:r>
              <a:rPr lang="da-DK" dirty="0" smtClean="0"/>
              <a:t> kan muligvis patenteres.</a:t>
            </a:r>
          </a:p>
          <a:p>
            <a:r>
              <a:rPr lang="da-DK" dirty="0" smtClean="0"/>
              <a:t>Men det er ikke altid klart hvorvidt software er beskyttet af patentloven.  </a:t>
            </a:r>
          </a:p>
          <a:p>
            <a:endParaRPr lang="da-DK" dirty="0"/>
          </a:p>
        </p:txBody>
      </p:sp>
    </p:spTree>
    <p:extLst>
      <p:ext uri="{BB962C8B-B14F-4D97-AF65-F5344CB8AC3E}">
        <p14:creationId xmlns:p14="http://schemas.microsoft.com/office/powerpoint/2010/main" val="1493303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Loven om brugsmodeller</a:t>
            </a:r>
            <a:endParaRPr lang="da-DK" dirty="0"/>
          </a:p>
        </p:txBody>
      </p:sp>
      <p:sp>
        <p:nvSpPr>
          <p:cNvPr id="3" name="Pladsholder til indhold 2"/>
          <p:cNvSpPr>
            <a:spLocks noGrp="1"/>
          </p:cNvSpPr>
          <p:nvPr>
            <p:ph idx="1"/>
          </p:nvPr>
        </p:nvSpPr>
        <p:spPr/>
        <p:txBody>
          <a:bodyPr/>
          <a:lstStyle/>
          <a:p>
            <a:r>
              <a:rPr lang="da-DK" dirty="0" smtClean="0"/>
              <a:t>Den lille patentret. </a:t>
            </a:r>
          </a:p>
          <a:p>
            <a:r>
              <a:rPr lang="da-DK" dirty="0" smtClean="0"/>
              <a:t>Beskytter samme type frembringelser som patentloven men mindre krav stillet om opfindelseshøjde. </a:t>
            </a:r>
          </a:p>
          <a:p>
            <a:r>
              <a:rPr lang="da-DK" dirty="0" smtClean="0"/>
              <a:t>Der kun kræves frembringelseshøjde. </a:t>
            </a:r>
          </a:p>
          <a:p>
            <a:r>
              <a:rPr lang="da-DK" dirty="0" smtClean="0"/>
              <a:t>Kravet er at der skal være noget nyt, der adskiller sig fra det der var kendt før frembringelsen af det nye. </a:t>
            </a:r>
          </a:p>
          <a:p>
            <a:r>
              <a:rPr lang="da-DK" dirty="0" smtClean="0"/>
              <a:t>Hvis opfindelsen er omtalt i nyhederne, offentligt eller lign. er der ikke tale om nyhed mere. Derfor skal man ikke vise sin opfindelse før en større kreds, indtil man har patenteret den.  </a:t>
            </a:r>
            <a:endParaRPr lang="da-DK" dirty="0"/>
          </a:p>
        </p:txBody>
      </p:sp>
    </p:spTree>
    <p:extLst>
      <p:ext uri="{BB962C8B-B14F-4D97-AF65-F5344CB8AC3E}">
        <p14:creationId xmlns:p14="http://schemas.microsoft.com/office/powerpoint/2010/main" val="3847086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Stiftelse af patent eller en brugsmodel	</a:t>
            </a:r>
            <a:endParaRPr lang="da-DK" dirty="0"/>
          </a:p>
        </p:txBody>
      </p:sp>
      <p:sp>
        <p:nvSpPr>
          <p:cNvPr id="3" name="Pladsholder til indhold 2"/>
          <p:cNvSpPr>
            <a:spLocks noGrp="1"/>
          </p:cNvSpPr>
          <p:nvPr>
            <p:ph idx="1"/>
          </p:nvPr>
        </p:nvSpPr>
        <p:spPr/>
        <p:txBody>
          <a:bodyPr/>
          <a:lstStyle/>
          <a:p>
            <a:r>
              <a:rPr lang="da-DK" dirty="0" smtClean="0"/>
              <a:t>Den som søger først (ikke den som fandt op først)</a:t>
            </a:r>
          </a:p>
          <a:p>
            <a:r>
              <a:rPr lang="da-DK" dirty="0" smtClean="0"/>
              <a:t>Dansk, Europæisk, Internationalt patent</a:t>
            </a:r>
          </a:p>
          <a:p>
            <a:r>
              <a:rPr lang="da-DK" dirty="0" smtClean="0"/>
              <a:t>Patent og varemærkestyrelsen</a:t>
            </a:r>
          </a:p>
          <a:p>
            <a:r>
              <a:rPr lang="da-DK" dirty="0" smtClean="0"/>
              <a:t>Patent </a:t>
            </a:r>
            <a:r>
              <a:rPr lang="da-DK" dirty="0" err="1" smtClean="0"/>
              <a:t>corporation</a:t>
            </a:r>
            <a:r>
              <a:rPr lang="da-DK" dirty="0" smtClean="0"/>
              <a:t> </a:t>
            </a:r>
            <a:r>
              <a:rPr lang="da-DK" dirty="0" err="1" smtClean="0"/>
              <a:t>treaty</a:t>
            </a:r>
            <a:r>
              <a:rPr lang="da-DK" dirty="0" smtClean="0"/>
              <a:t>.</a:t>
            </a:r>
          </a:p>
          <a:p>
            <a:r>
              <a:rPr lang="da-DK" dirty="0" smtClean="0"/>
              <a:t>Betydelige omkostninger</a:t>
            </a:r>
          </a:p>
          <a:p>
            <a:r>
              <a:rPr lang="da-DK" dirty="0" smtClean="0"/>
              <a:t>Hvis man vurderer omkostningerne for høje – offentliggøre opfindelsen.</a:t>
            </a:r>
          </a:p>
          <a:p>
            <a:endParaRPr lang="da-DK" dirty="0"/>
          </a:p>
        </p:txBody>
      </p:sp>
    </p:spTree>
    <p:extLst>
      <p:ext uri="{BB962C8B-B14F-4D97-AF65-F5344CB8AC3E}">
        <p14:creationId xmlns:p14="http://schemas.microsoft.com/office/powerpoint/2010/main" val="181219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dirty="0"/>
          </a:p>
        </p:txBody>
      </p:sp>
      <p:sp>
        <p:nvSpPr>
          <p:cNvPr id="3" name="Pladsholder til indhold 2"/>
          <p:cNvSpPr>
            <a:spLocks noGrp="1"/>
          </p:cNvSpPr>
          <p:nvPr>
            <p:ph idx="1"/>
          </p:nvPr>
        </p:nvSpPr>
        <p:spPr/>
        <p:txBody>
          <a:bodyPr>
            <a:normAutofit fontScale="85000" lnSpcReduction="20000"/>
          </a:bodyPr>
          <a:lstStyle/>
          <a:p>
            <a:pPr lvl="1"/>
            <a:r>
              <a:rPr lang="da-DK" dirty="0" smtClean="0"/>
              <a:t>Personlighedsret</a:t>
            </a:r>
          </a:p>
          <a:p>
            <a:pPr lvl="3"/>
            <a:r>
              <a:rPr lang="da-DK" dirty="0" smtClean="0"/>
              <a:t>Kommerciel udnyttelse af personbilleder</a:t>
            </a:r>
          </a:p>
          <a:p>
            <a:pPr lvl="3"/>
            <a:r>
              <a:rPr lang="da-DK" dirty="0" err="1" smtClean="0"/>
              <a:t>Pressbrug</a:t>
            </a:r>
            <a:r>
              <a:rPr lang="da-DK" dirty="0" smtClean="0"/>
              <a:t> af personbilleder</a:t>
            </a:r>
          </a:p>
          <a:p>
            <a:pPr lvl="3"/>
            <a:r>
              <a:rPr lang="da-DK" dirty="0" smtClean="0"/>
              <a:t>Redaktionel dækning</a:t>
            </a:r>
          </a:p>
          <a:p>
            <a:pPr lvl="3"/>
            <a:r>
              <a:rPr lang="da-DK" dirty="0" smtClean="0"/>
              <a:t>Kunstnerisk frihed</a:t>
            </a:r>
          </a:p>
          <a:p>
            <a:pPr marL="0" indent="0">
              <a:buNone/>
            </a:pPr>
            <a:endParaRPr lang="da-DK" dirty="0" smtClean="0"/>
          </a:p>
          <a:p>
            <a:pPr lvl="1"/>
            <a:r>
              <a:rPr lang="da-DK" dirty="0" smtClean="0"/>
              <a:t>Persondata</a:t>
            </a:r>
          </a:p>
          <a:p>
            <a:pPr marL="914400" lvl="2" indent="0">
              <a:buNone/>
            </a:pPr>
            <a:r>
              <a:rPr lang="da-DK" dirty="0" smtClean="0"/>
              <a:t>Persondataloven</a:t>
            </a:r>
          </a:p>
          <a:p>
            <a:pPr lvl="3"/>
            <a:r>
              <a:rPr lang="da-DK" dirty="0" smtClean="0"/>
              <a:t>Personoplysninger</a:t>
            </a:r>
          </a:p>
          <a:p>
            <a:pPr lvl="3"/>
            <a:r>
              <a:rPr lang="da-DK" dirty="0" smtClean="0"/>
              <a:t>Grundprincipper</a:t>
            </a:r>
          </a:p>
          <a:p>
            <a:pPr lvl="3"/>
            <a:r>
              <a:rPr lang="da-DK" dirty="0" smtClean="0"/>
              <a:t>Behandlingsregler og </a:t>
            </a:r>
            <a:r>
              <a:rPr lang="da-DK" dirty="0" err="1" smtClean="0"/>
              <a:t>oplysningtyper</a:t>
            </a:r>
            <a:endParaRPr lang="da-DK" dirty="0" smtClean="0"/>
          </a:p>
          <a:p>
            <a:pPr lvl="3"/>
            <a:r>
              <a:rPr lang="da-DK" dirty="0" smtClean="0"/>
              <a:t>Almindelige oplysninger</a:t>
            </a:r>
          </a:p>
          <a:p>
            <a:pPr lvl="3"/>
            <a:r>
              <a:rPr lang="da-DK" dirty="0" smtClean="0"/>
              <a:t>Oplysninger der lægges ud på internettet</a:t>
            </a:r>
          </a:p>
          <a:p>
            <a:pPr lvl="3"/>
            <a:r>
              <a:rPr lang="da-DK" dirty="0" smtClean="0"/>
              <a:t>Portrætbilleder </a:t>
            </a:r>
            <a:r>
              <a:rPr lang="da-DK" dirty="0" err="1" smtClean="0"/>
              <a:t>Situationsbillder</a:t>
            </a:r>
            <a:r>
              <a:rPr lang="da-DK" dirty="0" smtClean="0"/>
              <a:t> Video overvågning</a:t>
            </a:r>
          </a:p>
          <a:p>
            <a:pPr lvl="3"/>
            <a:r>
              <a:rPr lang="da-DK" dirty="0" smtClean="0"/>
              <a:t>Semifølsomme og følsomme oplysninger</a:t>
            </a:r>
          </a:p>
          <a:p>
            <a:pPr lvl="3"/>
            <a:r>
              <a:rPr lang="da-DK" dirty="0" smtClean="0"/>
              <a:t>Krav til samtykke</a:t>
            </a:r>
          </a:p>
          <a:p>
            <a:pPr lvl="3"/>
            <a:r>
              <a:rPr lang="da-DK" dirty="0" smtClean="0"/>
              <a:t>Straf og sanktioner</a:t>
            </a:r>
          </a:p>
          <a:p>
            <a:endParaRPr lang="da-DK" dirty="0"/>
          </a:p>
        </p:txBody>
      </p:sp>
    </p:spTree>
    <p:extLst>
      <p:ext uri="{BB962C8B-B14F-4D97-AF65-F5344CB8AC3E}">
        <p14:creationId xmlns:p14="http://schemas.microsoft.com/office/powerpoint/2010/main" val="2275551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Opfinderen – Patentets indehaver</a:t>
            </a:r>
            <a:endParaRPr lang="da-DK" dirty="0"/>
          </a:p>
        </p:txBody>
      </p:sp>
      <p:sp>
        <p:nvSpPr>
          <p:cNvPr id="3" name="Pladsholder til indhold 2"/>
          <p:cNvSpPr>
            <a:spLocks noGrp="1"/>
          </p:cNvSpPr>
          <p:nvPr>
            <p:ph idx="1"/>
          </p:nvPr>
        </p:nvSpPr>
        <p:spPr/>
        <p:txBody>
          <a:bodyPr/>
          <a:lstStyle/>
          <a:p>
            <a:r>
              <a:rPr lang="da-DK" dirty="0" smtClean="0"/>
              <a:t>En arbejdstager har retten til de opfindelser, som han har gjort</a:t>
            </a:r>
          </a:p>
          <a:p>
            <a:r>
              <a:rPr lang="da-DK" dirty="0" smtClean="0"/>
              <a:t>Hvis udviklet som led i ansættelsesforhold – særlige regler</a:t>
            </a:r>
          </a:p>
          <a:p>
            <a:r>
              <a:rPr lang="da-DK" dirty="0" smtClean="0"/>
              <a:t>Offentlige forskningsinstitutioner – opfindelsen kan overdrages mod betaling af et rimeligt vederlag.</a:t>
            </a:r>
          </a:p>
          <a:p>
            <a:r>
              <a:rPr lang="da-DK" dirty="0" smtClean="0"/>
              <a:t>Udgangspunktet er at den som har fundet op kan få patent</a:t>
            </a:r>
            <a:endParaRPr lang="da-DK" dirty="0"/>
          </a:p>
        </p:txBody>
      </p:sp>
    </p:spTree>
    <p:extLst>
      <p:ext uri="{BB962C8B-B14F-4D97-AF65-F5344CB8AC3E}">
        <p14:creationId xmlns:p14="http://schemas.microsoft.com/office/powerpoint/2010/main" val="289840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Patentbeskyttelsens omfang</a:t>
            </a:r>
            <a:endParaRPr lang="da-DK" dirty="0"/>
          </a:p>
        </p:txBody>
      </p:sp>
      <p:sp>
        <p:nvSpPr>
          <p:cNvPr id="3" name="Pladsholder til indhold 2"/>
          <p:cNvSpPr>
            <a:spLocks noGrp="1"/>
          </p:cNvSpPr>
          <p:nvPr>
            <p:ph idx="1"/>
          </p:nvPr>
        </p:nvSpPr>
        <p:spPr/>
        <p:txBody>
          <a:bodyPr/>
          <a:lstStyle/>
          <a:p>
            <a:r>
              <a:rPr lang="da-DK" dirty="0" smtClean="0"/>
              <a:t>Patent giver indehaveren eneret til at udnytte opfindelsen erhvervsmæssigt.</a:t>
            </a:r>
          </a:p>
          <a:p>
            <a:r>
              <a:rPr lang="da-DK" dirty="0" smtClean="0"/>
              <a:t>Eneretten indebær at andre ikke må:</a:t>
            </a:r>
          </a:p>
          <a:p>
            <a:pPr lvl="1"/>
            <a:r>
              <a:rPr lang="da-DK" dirty="0" smtClean="0"/>
              <a:t>Fremstille udbyde omsætte eller anvende produktet eller importere eller besidde produktet med et sådant formål, eller</a:t>
            </a:r>
          </a:p>
          <a:p>
            <a:pPr lvl="1"/>
            <a:r>
              <a:rPr lang="da-DK" dirty="0" smtClean="0"/>
              <a:t>Anvende fremgangsmåden eller udbyde den til anvendelse her ilandet, hvis den , der udbyder fremgangsmåden, ved eller omstændighederne gør det åbenbart, at fremgangsmåden ikke må anvendes uden samtykke eller </a:t>
            </a:r>
          </a:p>
          <a:p>
            <a:pPr lvl="1"/>
            <a:r>
              <a:rPr lang="da-DK" dirty="0" smtClean="0"/>
              <a:t>Udbyde, omsætte eller anvende et produkt, som er fremstillet ved en fremgangsmåde, der er genstand for et patent.  </a:t>
            </a:r>
          </a:p>
          <a:p>
            <a:pPr lvl="1"/>
            <a:endParaRPr lang="da-DK" dirty="0" smtClean="0"/>
          </a:p>
          <a:p>
            <a:endParaRPr lang="da-DK" dirty="0"/>
          </a:p>
        </p:txBody>
      </p:sp>
    </p:spTree>
    <p:extLst>
      <p:ext uri="{BB962C8B-B14F-4D97-AF65-F5344CB8AC3E}">
        <p14:creationId xmlns:p14="http://schemas.microsoft.com/office/powerpoint/2010/main" val="1740587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Brugsmodeller eneret</a:t>
            </a:r>
            <a:endParaRPr lang="da-DK" dirty="0"/>
          </a:p>
        </p:txBody>
      </p:sp>
      <p:sp>
        <p:nvSpPr>
          <p:cNvPr id="3" name="Pladsholder til indhold 2"/>
          <p:cNvSpPr>
            <a:spLocks noGrp="1"/>
          </p:cNvSpPr>
          <p:nvPr>
            <p:ph idx="1"/>
          </p:nvPr>
        </p:nvSpPr>
        <p:spPr/>
        <p:txBody>
          <a:bodyPr/>
          <a:lstStyle/>
          <a:p>
            <a:r>
              <a:rPr lang="da-DK" dirty="0" smtClean="0"/>
              <a:t>Brugsmodeller opnår eneretsbeskyttelse, som svarer til patenter, dvs. at indehaveren af en brugsmodel opnår beskyttelse mod enhver form for erhvervsmæssig udnyttelse, der sker uden samtykke. </a:t>
            </a:r>
          </a:p>
          <a:p>
            <a:endParaRPr lang="da-DK" dirty="0"/>
          </a:p>
          <a:p>
            <a:pPr marL="0" indent="0">
              <a:buNone/>
            </a:pPr>
            <a:r>
              <a:rPr lang="da-DK" dirty="0" smtClean="0"/>
              <a:t>Eneretten omfatter ikke handlinger, der udføres i ikke-erhvervsmæssigt øjemed. </a:t>
            </a:r>
            <a:endParaRPr lang="da-DK" dirty="0"/>
          </a:p>
        </p:txBody>
      </p:sp>
    </p:spTree>
    <p:extLst>
      <p:ext uri="{BB962C8B-B14F-4D97-AF65-F5344CB8AC3E}">
        <p14:creationId xmlns:p14="http://schemas.microsoft.com/office/powerpoint/2010/main" val="235210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Overdragelse og varighed	</a:t>
            </a:r>
            <a:endParaRPr lang="da-DK" dirty="0"/>
          </a:p>
        </p:txBody>
      </p:sp>
      <p:sp>
        <p:nvSpPr>
          <p:cNvPr id="3" name="Pladsholder til indhold 2"/>
          <p:cNvSpPr>
            <a:spLocks noGrp="1"/>
          </p:cNvSpPr>
          <p:nvPr>
            <p:ph idx="1"/>
          </p:nvPr>
        </p:nvSpPr>
        <p:spPr/>
        <p:txBody>
          <a:bodyPr/>
          <a:lstStyle/>
          <a:p>
            <a:r>
              <a:rPr lang="da-DK" dirty="0" smtClean="0"/>
              <a:t>Licensaftaler hvor der gives ret til at benytte patentret i nærmere aftalt omfang. Kan være eksklusive eller ikke-eksklusive, geografisk, teknisk o.sv.</a:t>
            </a:r>
          </a:p>
          <a:p>
            <a:endParaRPr lang="da-DK" dirty="0"/>
          </a:p>
          <a:p>
            <a:r>
              <a:rPr lang="da-DK" dirty="0" smtClean="0"/>
              <a:t>Varigheden er normalt 20 år for patent</a:t>
            </a:r>
          </a:p>
          <a:p>
            <a:r>
              <a:rPr lang="da-DK" dirty="0" smtClean="0"/>
              <a:t>10 år for brugsmodeller</a:t>
            </a:r>
          </a:p>
          <a:p>
            <a:r>
              <a:rPr lang="da-DK" dirty="0" smtClean="0"/>
              <a:t>Der betales gebyr, årligt for patent og periodisk for brugsmodeller</a:t>
            </a:r>
          </a:p>
          <a:p>
            <a:endParaRPr lang="da-DK" dirty="0"/>
          </a:p>
        </p:txBody>
      </p:sp>
    </p:spTree>
    <p:extLst>
      <p:ext uri="{BB962C8B-B14F-4D97-AF65-F5344CB8AC3E}">
        <p14:creationId xmlns:p14="http://schemas.microsoft.com/office/powerpoint/2010/main" val="1637970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Designloven</a:t>
            </a:r>
            <a:endParaRPr lang="da-DK" dirty="0"/>
          </a:p>
        </p:txBody>
      </p:sp>
      <p:sp>
        <p:nvSpPr>
          <p:cNvPr id="3" name="Pladsholder til indhold 2"/>
          <p:cNvSpPr>
            <a:spLocks noGrp="1"/>
          </p:cNvSpPr>
          <p:nvPr>
            <p:ph idx="1"/>
          </p:nvPr>
        </p:nvSpPr>
        <p:spPr/>
        <p:txBody>
          <a:bodyPr/>
          <a:lstStyle/>
          <a:p>
            <a:r>
              <a:rPr lang="da-DK" dirty="0" smtClean="0"/>
              <a:t>Omfatter udseendet af et produkt eller en del af et produkt (art. 2). </a:t>
            </a:r>
          </a:p>
          <a:p>
            <a:r>
              <a:rPr lang="da-DK" dirty="0" smtClean="0"/>
              <a:t>Webdesign, ikoner på skærmbilleder. Grafiske symboler , typografiske skrifttyper, tal og logoer. </a:t>
            </a:r>
          </a:p>
          <a:p>
            <a:r>
              <a:rPr lang="da-DK" dirty="0" smtClean="0"/>
              <a:t>Produktet skal være :</a:t>
            </a:r>
          </a:p>
          <a:p>
            <a:pPr lvl="1"/>
            <a:r>
              <a:rPr lang="da-DK" dirty="0" smtClean="0"/>
              <a:t>Industrielt eller håndværksmæssigt fremstillet. </a:t>
            </a:r>
          </a:p>
          <a:p>
            <a:pPr lvl="1"/>
            <a:r>
              <a:rPr lang="da-DK" dirty="0" smtClean="0"/>
              <a:t>Skal være nyt med individuel karakter</a:t>
            </a:r>
          </a:p>
          <a:p>
            <a:pPr lvl="1"/>
            <a:r>
              <a:rPr lang="da-DK" dirty="0" smtClean="0"/>
              <a:t>Nyt er når intet identisk design er blevet offentliggjort</a:t>
            </a:r>
          </a:p>
          <a:p>
            <a:pPr lvl="1"/>
            <a:r>
              <a:rPr lang="da-DK" dirty="0" smtClean="0"/>
              <a:t>Skånefrist på 12 måneder kan offentliggøres 12 måneder før ansøgning om registrering af design.</a:t>
            </a:r>
          </a:p>
          <a:p>
            <a:endParaRPr lang="da-DK" dirty="0"/>
          </a:p>
        </p:txBody>
      </p:sp>
    </p:spTree>
    <p:extLst>
      <p:ext uri="{BB962C8B-B14F-4D97-AF65-F5344CB8AC3E}">
        <p14:creationId xmlns:p14="http://schemas.microsoft.com/office/powerpoint/2010/main" val="3986771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Stiftelse af design</a:t>
            </a:r>
            <a:endParaRPr lang="da-DK" dirty="0"/>
          </a:p>
        </p:txBody>
      </p:sp>
      <p:sp>
        <p:nvSpPr>
          <p:cNvPr id="3" name="Pladsholder til indhold 2"/>
          <p:cNvSpPr>
            <a:spLocks noGrp="1"/>
          </p:cNvSpPr>
          <p:nvPr>
            <p:ph idx="1"/>
          </p:nvPr>
        </p:nvSpPr>
        <p:spPr/>
        <p:txBody>
          <a:bodyPr>
            <a:normAutofit lnSpcReduction="10000"/>
          </a:bodyPr>
          <a:lstStyle/>
          <a:p>
            <a:r>
              <a:rPr lang="da-DK" dirty="0" smtClean="0"/>
              <a:t>Ansøgning angives til Patent og varemærkestyrelsen</a:t>
            </a:r>
          </a:p>
          <a:p>
            <a:r>
              <a:rPr lang="da-DK" dirty="0" err="1" smtClean="0"/>
              <a:t>PaV</a:t>
            </a:r>
            <a:r>
              <a:rPr lang="da-DK" dirty="0" smtClean="0"/>
              <a:t> foretager kun en begrænset undersøgelse. </a:t>
            </a:r>
          </a:p>
          <a:p>
            <a:r>
              <a:rPr lang="da-DK" dirty="0" smtClean="0"/>
              <a:t>Derefter kan enhver anmode </a:t>
            </a:r>
            <a:r>
              <a:rPr lang="da-DK" dirty="0" err="1" smtClean="0"/>
              <a:t>PaV</a:t>
            </a:r>
            <a:r>
              <a:rPr lang="da-DK" dirty="0" smtClean="0"/>
              <a:t> om at foretage en prøvning af om designet bør forblive helt eller delvist registreret</a:t>
            </a:r>
          </a:p>
          <a:p>
            <a:r>
              <a:rPr lang="da-DK" dirty="0" smtClean="0"/>
              <a:t>Design altid frembragt af en person men kan overdrages til en virksomhed. </a:t>
            </a:r>
          </a:p>
          <a:p>
            <a:r>
              <a:rPr lang="da-DK" dirty="0" smtClean="0"/>
              <a:t>Eneretten kun til erhvervsmæssigt brug. Privatbrug falder uden for enerettens beskyttelse</a:t>
            </a:r>
          </a:p>
          <a:p>
            <a:r>
              <a:rPr lang="da-DK" dirty="0" smtClean="0"/>
              <a:t>Beskyttelsestid er 25 år, 5 perioder hvor der skal betales fornyelsesafgift og tillægsafgifter. </a:t>
            </a:r>
          </a:p>
          <a:p>
            <a:endParaRPr lang="da-DK" dirty="0"/>
          </a:p>
        </p:txBody>
      </p:sp>
    </p:spTree>
    <p:extLst>
      <p:ext uri="{BB962C8B-B14F-4D97-AF65-F5344CB8AC3E}">
        <p14:creationId xmlns:p14="http://schemas.microsoft.com/office/powerpoint/2010/main" val="3585090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Markedsføringsloven – plagiering og eneret</a:t>
            </a:r>
            <a:endParaRPr lang="da-DK" dirty="0"/>
          </a:p>
        </p:txBody>
      </p:sp>
      <p:sp>
        <p:nvSpPr>
          <p:cNvPr id="3" name="Pladsholder til indhold 2"/>
          <p:cNvSpPr>
            <a:spLocks noGrp="1"/>
          </p:cNvSpPr>
          <p:nvPr>
            <p:ph idx="1"/>
          </p:nvPr>
        </p:nvSpPr>
        <p:spPr/>
        <p:txBody>
          <a:bodyPr/>
          <a:lstStyle/>
          <a:p>
            <a:r>
              <a:rPr lang="da-DK" dirty="0" smtClean="0"/>
              <a:t>Art. 1. God markedsføringsskik påkrævet. </a:t>
            </a:r>
          </a:p>
          <a:p>
            <a:r>
              <a:rPr lang="da-DK" dirty="0" smtClean="0"/>
              <a:t>Beskyttelse mod efterligning af produkter, </a:t>
            </a:r>
            <a:r>
              <a:rPr lang="da-DK" dirty="0" err="1" smtClean="0"/>
              <a:t>renommesnyltning</a:t>
            </a:r>
            <a:r>
              <a:rPr lang="da-DK" dirty="0" smtClean="0"/>
              <a:t> og anden udnyttelse af andres indsats. </a:t>
            </a:r>
          </a:p>
          <a:p>
            <a:r>
              <a:rPr lang="da-DK" dirty="0" smtClean="0"/>
              <a:t>Fremtoningsbeskyttelse, slægtet med ophavsret og design. </a:t>
            </a:r>
          </a:p>
          <a:p>
            <a:r>
              <a:rPr lang="da-DK" dirty="0" smtClean="0"/>
              <a:t>Ideen ikke beskyttet, kun den konkrete fremtoning. </a:t>
            </a:r>
          </a:p>
          <a:p>
            <a:r>
              <a:rPr lang="da-DK" dirty="0" err="1" smtClean="0"/>
              <a:t>Mkfloven</a:t>
            </a:r>
            <a:r>
              <a:rPr lang="da-DK" dirty="0" smtClean="0"/>
              <a:t> art. 1 er en såkaldt dynamisk sætning, ændrer sig med tidens trend. </a:t>
            </a:r>
          </a:p>
          <a:p>
            <a:r>
              <a:rPr lang="da-DK" dirty="0" err="1" smtClean="0"/>
              <a:t>Mkfloven</a:t>
            </a:r>
            <a:r>
              <a:rPr lang="da-DK" dirty="0" smtClean="0"/>
              <a:t> tager udgangspunkt i ophavsmand, eneret og design loven mht. hvad tegnes for at være beskyttet, fremtoning vs. idé. </a:t>
            </a:r>
          </a:p>
          <a:p>
            <a:endParaRPr lang="da-DK" dirty="0"/>
          </a:p>
        </p:txBody>
      </p:sp>
    </p:spTree>
    <p:extLst>
      <p:ext uri="{BB962C8B-B14F-4D97-AF65-F5344CB8AC3E}">
        <p14:creationId xmlns:p14="http://schemas.microsoft.com/office/powerpoint/2010/main" val="2968411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Eksempel</a:t>
            </a:r>
            <a:endParaRPr lang="da-DK" dirty="0"/>
          </a:p>
        </p:txBody>
      </p:sp>
      <p:sp>
        <p:nvSpPr>
          <p:cNvPr id="3" name="Pladsholder til indhold 2"/>
          <p:cNvSpPr>
            <a:spLocks noGrp="1"/>
          </p:cNvSpPr>
          <p:nvPr>
            <p:ph idx="1"/>
          </p:nvPr>
        </p:nvSpPr>
        <p:spPr/>
        <p:txBody>
          <a:bodyPr>
            <a:normAutofit fontScale="92500"/>
          </a:bodyPr>
          <a:lstStyle/>
          <a:p>
            <a:r>
              <a:rPr lang="da-DK" dirty="0" smtClean="0"/>
              <a:t>DR producerede Kvit eller dobbelt. Det var en dansk version af </a:t>
            </a:r>
            <a:r>
              <a:rPr lang="da-DK" dirty="0" err="1" smtClean="0"/>
              <a:t>Who</a:t>
            </a:r>
            <a:r>
              <a:rPr lang="da-DK" dirty="0" smtClean="0"/>
              <a:t> </a:t>
            </a:r>
            <a:r>
              <a:rPr lang="da-DK" dirty="0" err="1" smtClean="0"/>
              <a:t>wants</a:t>
            </a:r>
            <a:r>
              <a:rPr lang="da-DK" dirty="0" smtClean="0"/>
              <a:t> to </a:t>
            </a:r>
            <a:r>
              <a:rPr lang="da-DK" dirty="0" err="1" smtClean="0"/>
              <a:t>be</a:t>
            </a:r>
            <a:r>
              <a:rPr lang="da-DK" dirty="0" smtClean="0"/>
              <a:t> a </a:t>
            </a:r>
            <a:r>
              <a:rPr lang="da-DK" dirty="0" err="1" smtClean="0"/>
              <a:t>millionaire</a:t>
            </a:r>
            <a:r>
              <a:rPr lang="da-DK" dirty="0" smtClean="0"/>
              <a:t>. Det anvendte deltagernes placering, grafiske opsætning, visuelle fremtoning, anvendelsen af multiple </a:t>
            </a:r>
            <a:r>
              <a:rPr lang="da-DK" dirty="0" err="1" smtClean="0"/>
              <a:t>choice</a:t>
            </a:r>
            <a:r>
              <a:rPr lang="da-DK" dirty="0" smtClean="0"/>
              <a:t>, Life lines, anvendelse af skærme, værtens fysiske entre og </a:t>
            </a:r>
            <a:r>
              <a:rPr lang="da-DK" dirty="0" err="1" smtClean="0"/>
              <a:t>attititude</a:t>
            </a:r>
            <a:r>
              <a:rPr lang="da-DK" dirty="0" smtClean="0"/>
              <a:t>. </a:t>
            </a:r>
          </a:p>
          <a:p>
            <a:r>
              <a:rPr lang="da-DK" dirty="0" smtClean="0"/>
              <a:t>Idéen til en tv quiz er ikke beskyttet men når den efterligner på prik et andet show, er der tale om overtrædelse af ophavsret og art. 1 af markedsføringsloven. </a:t>
            </a:r>
          </a:p>
          <a:p>
            <a:r>
              <a:rPr lang="da-DK" dirty="0" smtClean="0"/>
              <a:t>Retten fandt i ”millionær sagen” at DR havde overtrådt markedsføringslovens art 1. idet DR bevidst havde efterlignet det engelske tv show, og dermed udnyttet det engelske selskabs markedsposition og indsats. </a:t>
            </a:r>
            <a:endParaRPr lang="da-DK" dirty="0"/>
          </a:p>
        </p:txBody>
      </p:sp>
    </p:spTree>
    <p:extLst>
      <p:ext uri="{BB962C8B-B14F-4D97-AF65-F5344CB8AC3E}">
        <p14:creationId xmlns:p14="http://schemas.microsoft.com/office/powerpoint/2010/main" val="3650634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Varemærkeloven</a:t>
            </a:r>
            <a:endParaRPr lang="da-DK" dirty="0"/>
          </a:p>
        </p:txBody>
      </p:sp>
      <p:sp>
        <p:nvSpPr>
          <p:cNvPr id="3" name="Pladsholder til indhold 2"/>
          <p:cNvSpPr>
            <a:spLocks noGrp="1"/>
          </p:cNvSpPr>
          <p:nvPr>
            <p:ph idx="1"/>
          </p:nvPr>
        </p:nvSpPr>
        <p:spPr/>
        <p:txBody>
          <a:bodyPr/>
          <a:lstStyle/>
          <a:p>
            <a:r>
              <a:rPr lang="da-DK" dirty="0" smtClean="0"/>
              <a:t>Art 2 af varemærkeloven: alle arter af tegn som adskiller en virksomhed fra en anden virksomhed, produkt eller serviceydelse. Mærket skal kunne gengives grafisk. </a:t>
            </a:r>
          </a:p>
          <a:p>
            <a:r>
              <a:rPr lang="da-DK" dirty="0" smtClean="0"/>
              <a:t>Adskillelsesevne påkrævet, ikke kun en beskrivelse af produkt, eller indhold, mærket skal have særpræg. Ikke ”dansk æblemost”, ”jysk ost” osv. </a:t>
            </a:r>
          </a:p>
          <a:p>
            <a:r>
              <a:rPr lang="da-DK" dirty="0" smtClean="0"/>
              <a:t>Varemærke stiftes ved ibrugtagning, indrykning i en avis f.eks. </a:t>
            </a:r>
            <a:endParaRPr lang="da-DK" dirty="0"/>
          </a:p>
        </p:txBody>
      </p:sp>
    </p:spTree>
    <p:extLst>
      <p:ext uri="{BB962C8B-B14F-4D97-AF65-F5344CB8AC3E}">
        <p14:creationId xmlns:p14="http://schemas.microsoft.com/office/powerpoint/2010/main" val="2960415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SEO, Google </a:t>
            </a:r>
            <a:r>
              <a:rPr lang="da-DK" dirty="0" err="1" smtClean="0"/>
              <a:t>AdWords</a:t>
            </a:r>
            <a:r>
              <a:rPr lang="da-DK" dirty="0" smtClean="0"/>
              <a:t> og varemærker</a:t>
            </a:r>
            <a:endParaRPr lang="da-DK" dirty="0"/>
          </a:p>
        </p:txBody>
      </p:sp>
      <p:sp>
        <p:nvSpPr>
          <p:cNvPr id="3" name="Pladsholder til indhold 2"/>
          <p:cNvSpPr>
            <a:spLocks noGrp="1"/>
          </p:cNvSpPr>
          <p:nvPr>
            <p:ph idx="1"/>
          </p:nvPr>
        </p:nvSpPr>
        <p:spPr/>
        <p:txBody>
          <a:bodyPr/>
          <a:lstStyle/>
          <a:p>
            <a:r>
              <a:rPr lang="da-DK" dirty="0" smtClean="0"/>
              <a:t>Ikke tilladt at annoncør bruger et kendt varemærke for at ”trolle” søgemaskineresultater. </a:t>
            </a:r>
          </a:p>
          <a:p>
            <a:r>
              <a:rPr lang="da-DK" dirty="0" smtClean="0"/>
              <a:t>”A bag just like Louis Vuittons”. </a:t>
            </a:r>
          </a:p>
          <a:p>
            <a:endParaRPr lang="da-DK" dirty="0" smtClean="0"/>
          </a:p>
          <a:p>
            <a:r>
              <a:rPr lang="da-DK" dirty="0" smtClean="0"/>
              <a:t>Men det er tilladt at bruge et varemærke f.eks. Man handler med reservedele, uoriginale reservedele til BMW, er ok at bruge </a:t>
            </a:r>
            <a:r>
              <a:rPr lang="da-DK" dirty="0" err="1" smtClean="0"/>
              <a:t>BMWs</a:t>
            </a:r>
            <a:r>
              <a:rPr lang="da-DK" dirty="0" smtClean="0"/>
              <a:t> varemærke i grafisk materiale, men skal kun bruges hvis det er nødvendigt for at gøre køberkredsen opmærksom på at varen er til BMW. </a:t>
            </a:r>
            <a:endParaRPr lang="da-DK" dirty="0"/>
          </a:p>
        </p:txBody>
      </p:sp>
    </p:spTree>
    <p:extLst>
      <p:ext uri="{BB962C8B-B14F-4D97-AF65-F5344CB8AC3E}">
        <p14:creationId xmlns:p14="http://schemas.microsoft.com/office/powerpoint/2010/main" val="172821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Metode</a:t>
            </a:r>
            <a:endParaRPr lang="da-DK" dirty="0"/>
          </a:p>
        </p:txBody>
      </p:sp>
      <p:sp>
        <p:nvSpPr>
          <p:cNvPr id="3" name="Pladsholder til indhold 2"/>
          <p:cNvSpPr>
            <a:spLocks noGrp="1"/>
          </p:cNvSpPr>
          <p:nvPr>
            <p:ph idx="1"/>
          </p:nvPr>
        </p:nvSpPr>
        <p:spPr/>
        <p:txBody>
          <a:bodyPr/>
          <a:lstStyle/>
          <a:p>
            <a:r>
              <a:rPr lang="da-DK" dirty="0" smtClean="0"/>
              <a:t>Kilder: </a:t>
            </a:r>
          </a:p>
          <a:p>
            <a:pPr lvl="1"/>
            <a:r>
              <a:rPr lang="da-DK" dirty="0" smtClean="0"/>
              <a:t>Lov og regler</a:t>
            </a:r>
          </a:p>
          <a:p>
            <a:pPr lvl="1"/>
            <a:r>
              <a:rPr lang="da-DK" dirty="0" smtClean="0"/>
              <a:t>Domme</a:t>
            </a:r>
          </a:p>
          <a:p>
            <a:pPr lvl="1"/>
            <a:r>
              <a:rPr lang="da-DK" dirty="0" smtClean="0"/>
              <a:t>Cases</a:t>
            </a:r>
          </a:p>
          <a:p>
            <a:pPr lvl="1"/>
            <a:r>
              <a:rPr lang="da-DK" dirty="0" smtClean="0"/>
              <a:t>Opgaver</a:t>
            </a:r>
          </a:p>
          <a:p>
            <a:pPr lvl="1"/>
            <a:r>
              <a:rPr lang="da-DK" dirty="0" smtClean="0"/>
              <a:t>Diskussion</a:t>
            </a:r>
          </a:p>
          <a:p>
            <a:pPr lvl="1"/>
            <a:endParaRPr lang="da-DK" dirty="0"/>
          </a:p>
          <a:p>
            <a:pPr lvl="1"/>
            <a:r>
              <a:rPr lang="da-DK" dirty="0" smtClean="0"/>
              <a:t>Læsemateriale: Mark og Tinten, ”It og medier – hvad siger loven” kap. 6, 7, 8. </a:t>
            </a:r>
            <a:endParaRPr lang="da-DK" dirty="0"/>
          </a:p>
        </p:txBody>
      </p:sp>
    </p:spTree>
    <p:extLst>
      <p:ext uri="{BB962C8B-B14F-4D97-AF65-F5344CB8AC3E}">
        <p14:creationId xmlns:p14="http://schemas.microsoft.com/office/powerpoint/2010/main" val="2319842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Virksomhedsnavne og domæner</a:t>
            </a:r>
            <a:endParaRPr lang="da-DK" dirty="0"/>
          </a:p>
        </p:txBody>
      </p:sp>
      <p:sp>
        <p:nvSpPr>
          <p:cNvPr id="3" name="Pladsholder til indhold 2"/>
          <p:cNvSpPr>
            <a:spLocks noGrp="1"/>
          </p:cNvSpPr>
          <p:nvPr>
            <p:ph idx="1"/>
          </p:nvPr>
        </p:nvSpPr>
        <p:spPr/>
        <p:txBody>
          <a:bodyPr/>
          <a:lstStyle/>
          <a:p>
            <a:r>
              <a:rPr lang="da-DK" dirty="0" smtClean="0"/>
              <a:t>Art 2 i selskabsloven beskytter virksomheders navne. </a:t>
            </a:r>
          </a:p>
          <a:p>
            <a:r>
              <a:rPr lang="da-DK" dirty="0" smtClean="0"/>
              <a:t>Hvis man vil registrere et domæne .dk med sit virksomhedsnavn, skal man søge til </a:t>
            </a:r>
            <a:r>
              <a:rPr lang="da-DK" dirty="0" err="1" smtClean="0"/>
              <a:t>dk.hostmaster</a:t>
            </a:r>
            <a:r>
              <a:rPr lang="da-DK" dirty="0" smtClean="0"/>
              <a:t>   (internationalt til ICANN).</a:t>
            </a:r>
          </a:p>
          <a:p>
            <a:r>
              <a:rPr lang="da-DK" dirty="0" smtClean="0"/>
              <a:t>Hvis andre som ikke har adkomst til et virksomhedsnavn eller mærke, registreret det som virksomhedsnavn og bruger det i erhvervsmæssig tilgang, foreligger en varemærkekrænkelse. Hvis man registrerer et domænenavn og sælger til en overpris, kan det være i strid med </a:t>
            </a:r>
            <a:r>
              <a:rPr lang="da-DK" dirty="0" err="1" smtClean="0"/>
              <a:t>mkflovens</a:t>
            </a:r>
            <a:r>
              <a:rPr lang="da-DK" dirty="0" smtClean="0"/>
              <a:t> art. 1. </a:t>
            </a:r>
          </a:p>
          <a:p>
            <a:endParaRPr lang="da-DK" dirty="0"/>
          </a:p>
        </p:txBody>
      </p:sp>
    </p:spTree>
    <p:extLst>
      <p:ext uri="{BB962C8B-B14F-4D97-AF65-F5344CB8AC3E}">
        <p14:creationId xmlns:p14="http://schemas.microsoft.com/office/powerpoint/2010/main" val="292537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Toptoy</a:t>
            </a:r>
            <a:r>
              <a:rPr lang="da-DK" dirty="0" smtClean="0"/>
              <a:t> og BR dommen</a:t>
            </a:r>
            <a:endParaRPr lang="da-DK" dirty="0"/>
          </a:p>
        </p:txBody>
      </p:sp>
      <p:sp>
        <p:nvSpPr>
          <p:cNvPr id="3" name="Pladsholder til indhold 2"/>
          <p:cNvSpPr>
            <a:spLocks noGrp="1"/>
          </p:cNvSpPr>
          <p:nvPr>
            <p:ph idx="1"/>
          </p:nvPr>
        </p:nvSpPr>
        <p:spPr/>
        <p:txBody>
          <a:bodyPr/>
          <a:lstStyle/>
          <a:p>
            <a:r>
              <a:rPr lang="da-DK" dirty="0" smtClean="0"/>
              <a:t>BR er legetøjsfremstiller. </a:t>
            </a:r>
            <a:r>
              <a:rPr lang="da-DK" dirty="0" err="1" smtClean="0"/>
              <a:t>Intratent</a:t>
            </a:r>
            <a:r>
              <a:rPr lang="da-DK" dirty="0" smtClean="0"/>
              <a:t> Technology fik BR.dk registreret i 1998 og senere overdrog det til </a:t>
            </a:r>
            <a:r>
              <a:rPr lang="da-DK" dirty="0" err="1" smtClean="0"/>
              <a:t>Icom</a:t>
            </a:r>
            <a:r>
              <a:rPr lang="da-DK" dirty="0" smtClean="0"/>
              <a:t> Data. </a:t>
            </a:r>
          </a:p>
          <a:p>
            <a:r>
              <a:rPr lang="da-DK" dirty="0" smtClean="0"/>
              <a:t>Det tilbød BR at købe domænet til 300.000 dkk. </a:t>
            </a:r>
            <a:r>
              <a:rPr lang="da-DK" dirty="0" err="1" smtClean="0"/>
              <a:t>Højester</a:t>
            </a:r>
            <a:r>
              <a:rPr lang="da-DK" dirty="0" smtClean="0"/>
              <a:t> fandt at eftersom Intranet havde ikke brugt BR.dk i erhvervsmæssigt øjemed men kun til at sælge til overpris til BR legetøj. Dermed havde Intranet og </a:t>
            </a:r>
            <a:r>
              <a:rPr lang="da-DK" dirty="0" err="1" smtClean="0"/>
              <a:t>Icom</a:t>
            </a:r>
            <a:r>
              <a:rPr lang="da-DK" dirty="0" smtClean="0"/>
              <a:t> afskåret BR fra at bruge sit varemærke/kendetegnende som domænenavn. </a:t>
            </a:r>
            <a:r>
              <a:rPr lang="da-DK" dirty="0" err="1" smtClean="0"/>
              <a:t>Icom</a:t>
            </a:r>
            <a:r>
              <a:rPr lang="da-DK" dirty="0" smtClean="0"/>
              <a:t> blev dømt til at overdrage br.dk vederlagsfrit til BR </a:t>
            </a:r>
            <a:r>
              <a:rPr lang="da-DK" dirty="0" err="1" smtClean="0"/>
              <a:t>Toptoy</a:t>
            </a:r>
            <a:r>
              <a:rPr lang="da-DK" dirty="0" smtClean="0"/>
              <a:t>. </a:t>
            </a:r>
          </a:p>
          <a:p>
            <a:r>
              <a:rPr lang="da-DK" dirty="0" smtClean="0"/>
              <a:t>Spørgsmål: hvilken lov og artikel blev overtrådt?</a:t>
            </a:r>
          </a:p>
        </p:txBody>
      </p:sp>
    </p:spTree>
    <p:extLst>
      <p:ext uri="{BB962C8B-B14F-4D97-AF65-F5344CB8AC3E}">
        <p14:creationId xmlns:p14="http://schemas.microsoft.com/office/powerpoint/2010/main" val="3608389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Nogle spørgsmål</a:t>
            </a:r>
            <a:endParaRPr lang="da-DK" dirty="0"/>
          </a:p>
        </p:txBody>
      </p:sp>
      <p:sp>
        <p:nvSpPr>
          <p:cNvPr id="3" name="Pladsholder til indhold 2"/>
          <p:cNvSpPr>
            <a:spLocks noGrp="1"/>
          </p:cNvSpPr>
          <p:nvPr>
            <p:ph idx="1"/>
          </p:nvPr>
        </p:nvSpPr>
        <p:spPr/>
        <p:txBody>
          <a:bodyPr/>
          <a:lstStyle/>
          <a:p>
            <a:r>
              <a:rPr lang="da-DK" dirty="0" smtClean="0"/>
              <a:t>Kan en idé beskyttes af ophavsret?</a:t>
            </a:r>
          </a:p>
          <a:p>
            <a:r>
              <a:rPr lang="da-DK" dirty="0" smtClean="0"/>
              <a:t>Skal en ophavsret registreres?</a:t>
            </a:r>
          </a:p>
          <a:p>
            <a:r>
              <a:rPr lang="da-DK" dirty="0" smtClean="0"/>
              <a:t>Hvem har ophavsretten til et software?</a:t>
            </a:r>
          </a:p>
          <a:p>
            <a:r>
              <a:rPr lang="da-DK" dirty="0" smtClean="0"/>
              <a:t>Hvad er varemærke?</a:t>
            </a:r>
          </a:p>
          <a:p>
            <a:r>
              <a:rPr lang="da-DK" dirty="0" smtClean="0"/>
              <a:t>Er domæne ”</a:t>
            </a:r>
            <a:r>
              <a:rPr lang="da-DK" dirty="0" err="1" smtClean="0"/>
              <a:t>warehousing</a:t>
            </a:r>
            <a:r>
              <a:rPr lang="da-DK" smtClean="0"/>
              <a:t>” forbudt?</a:t>
            </a:r>
          </a:p>
          <a:p>
            <a:endParaRPr lang="da-DK" dirty="0" smtClean="0"/>
          </a:p>
        </p:txBody>
      </p:sp>
    </p:spTree>
    <p:extLst>
      <p:ext uri="{BB962C8B-B14F-4D97-AF65-F5344CB8AC3E}">
        <p14:creationId xmlns:p14="http://schemas.microsoft.com/office/powerpoint/2010/main" val="4184337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II. Personlighedsret</a:t>
            </a:r>
            <a:endParaRPr lang="da-DK" dirty="0"/>
          </a:p>
        </p:txBody>
      </p:sp>
      <p:sp>
        <p:nvSpPr>
          <p:cNvPr id="3" name="Pladsholder til indhold 2"/>
          <p:cNvSpPr>
            <a:spLocks noGrp="1"/>
          </p:cNvSpPr>
          <p:nvPr>
            <p:ph idx="1"/>
          </p:nvPr>
        </p:nvSpPr>
        <p:spPr/>
        <p:txBody>
          <a:bodyPr/>
          <a:lstStyle/>
          <a:p>
            <a:r>
              <a:rPr lang="da-DK" dirty="0" smtClean="0"/>
              <a:t>Persondataloven</a:t>
            </a:r>
          </a:p>
          <a:p>
            <a:r>
              <a:rPr lang="da-DK" dirty="0" smtClean="0"/>
              <a:t>Som udgangspunkt er man beskyttet mod at andre bruger en persons navn, billede, fremtoning og andre kendetegn. </a:t>
            </a:r>
          </a:p>
          <a:p>
            <a:r>
              <a:rPr lang="da-DK" dirty="0" smtClean="0"/>
              <a:t>Straffeloven art. 264a er det strafbart at fotografere personer der ikke befinder sig på et ikke frit tilgængeligt sted. </a:t>
            </a:r>
          </a:p>
          <a:p>
            <a:r>
              <a:rPr lang="da-DK" dirty="0" smtClean="0"/>
              <a:t>Man er beskyttet mod at blive fotograferet, iagttaget eller overvåget i privat rum. </a:t>
            </a:r>
          </a:p>
          <a:p>
            <a:r>
              <a:rPr lang="da-DK" dirty="0" smtClean="0"/>
              <a:t>Men det er ikke strafbart at fotografere personer på offentlige steder.</a:t>
            </a:r>
            <a:endParaRPr lang="da-DK" dirty="0"/>
          </a:p>
        </p:txBody>
      </p:sp>
    </p:spTree>
    <p:extLst>
      <p:ext uri="{BB962C8B-B14F-4D97-AF65-F5344CB8AC3E}">
        <p14:creationId xmlns:p14="http://schemas.microsoft.com/office/powerpoint/2010/main" val="216313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Meddelelse af person information</a:t>
            </a:r>
            <a:endParaRPr lang="da-DK" dirty="0"/>
          </a:p>
        </p:txBody>
      </p:sp>
      <p:sp>
        <p:nvSpPr>
          <p:cNvPr id="3" name="Pladsholder til indhold 2"/>
          <p:cNvSpPr>
            <a:spLocks noGrp="1"/>
          </p:cNvSpPr>
          <p:nvPr>
            <p:ph idx="1"/>
          </p:nvPr>
        </p:nvSpPr>
        <p:spPr/>
        <p:txBody>
          <a:bodyPr/>
          <a:lstStyle/>
          <a:p>
            <a:r>
              <a:rPr lang="da-DK" dirty="0" smtClean="0"/>
              <a:t>Strafbart efter straffelovens art. 264d som regulerer videregivelse af private oplysninger om en person. Billeder, meddelelser, vedr. andens private forhold. </a:t>
            </a:r>
          </a:p>
          <a:p>
            <a:r>
              <a:rPr lang="da-DK" dirty="0" smtClean="0"/>
              <a:t>Private forhold er interne familieforhold, skilsmisse, sygdom, </a:t>
            </a:r>
            <a:r>
              <a:rPr lang="da-DK" dirty="0" err="1" smtClean="0"/>
              <a:t>brylluper</a:t>
            </a:r>
            <a:r>
              <a:rPr lang="da-DK" dirty="0" smtClean="0"/>
              <a:t>, kosmetiske operationer, stof eller spiritusmisbrug, seksuelle forbindelser eller parforhold, graviditet, privat omgangskreds, økonomiske forhold, skatteforhold, nøgenfotos, politianmeldelser og fængselsophold bl.a. </a:t>
            </a:r>
          </a:p>
          <a:p>
            <a:endParaRPr lang="da-DK" dirty="0"/>
          </a:p>
        </p:txBody>
      </p:sp>
    </p:spTree>
    <p:extLst>
      <p:ext uri="{BB962C8B-B14F-4D97-AF65-F5344CB8AC3E}">
        <p14:creationId xmlns:p14="http://schemas.microsoft.com/office/powerpoint/2010/main" val="3808421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Eneret over fotografiske billeder</a:t>
            </a:r>
            <a:endParaRPr lang="da-DK" dirty="0"/>
          </a:p>
        </p:txBody>
      </p:sp>
      <p:sp>
        <p:nvSpPr>
          <p:cNvPr id="3" name="Pladsholder til indhold 2"/>
          <p:cNvSpPr>
            <a:spLocks noGrp="1"/>
          </p:cNvSpPr>
          <p:nvPr>
            <p:ph idx="1"/>
          </p:nvPr>
        </p:nvSpPr>
        <p:spPr/>
        <p:txBody>
          <a:bodyPr/>
          <a:lstStyle/>
          <a:p>
            <a:r>
              <a:rPr lang="da-DK" dirty="0" smtClean="0"/>
              <a:t>Reguleret i ophavsretsloven art. 70</a:t>
            </a:r>
          </a:p>
          <a:p>
            <a:r>
              <a:rPr lang="da-DK" dirty="0" smtClean="0"/>
              <a:t>Fotografens eneret til at råde over eksemplarer af et billede. </a:t>
            </a:r>
          </a:p>
          <a:p>
            <a:r>
              <a:rPr lang="da-DK" dirty="0" smtClean="0"/>
              <a:t>Undtagelse portrætbilleder skal samtykke fra bestilleren art. 60</a:t>
            </a:r>
          </a:p>
          <a:p>
            <a:r>
              <a:rPr lang="da-DK" dirty="0" smtClean="0"/>
              <a:t>Portræt er et billede af en eller flere personer der er let genkendelige</a:t>
            </a:r>
          </a:p>
          <a:p>
            <a:endParaRPr lang="da-DK" dirty="0" smtClean="0"/>
          </a:p>
        </p:txBody>
      </p:sp>
    </p:spTree>
    <p:extLst>
      <p:ext uri="{BB962C8B-B14F-4D97-AF65-F5344CB8AC3E}">
        <p14:creationId xmlns:p14="http://schemas.microsoft.com/office/powerpoint/2010/main" val="1369487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Kommerciel udnyttelse af personbilleder</a:t>
            </a:r>
            <a:br>
              <a:rPr lang="da-DK" dirty="0" smtClean="0"/>
            </a:br>
            <a:endParaRPr lang="da-DK" dirty="0"/>
          </a:p>
        </p:txBody>
      </p:sp>
      <p:sp>
        <p:nvSpPr>
          <p:cNvPr id="3" name="Pladsholder til indhold 2"/>
          <p:cNvSpPr>
            <a:spLocks noGrp="1"/>
          </p:cNvSpPr>
          <p:nvPr>
            <p:ph idx="1"/>
          </p:nvPr>
        </p:nvSpPr>
        <p:spPr/>
        <p:txBody>
          <a:bodyPr>
            <a:normAutofit lnSpcReduction="10000"/>
          </a:bodyPr>
          <a:lstStyle/>
          <a:p>
            <a:r>
              <a:rPr lang="da-DK" dirty="0" smtClean="0"/>
              <a:t>Den </a:t>
            </a:r>
            <a:r>
              <a:rPr lang="da-DK" dirty="0" err="1" smtClean="0"/>
              <a:t>pågeldende</a:t>
            </a:r>
            <a:r>
              <a:rPr lang="da-DK" dirty="0" smtClean="0"/>
              <a:t> person skal have givet sit samtykke for benyttelse til at et navn, billede eller andre kendetegn kan benyttes, ellers vil brugen anses for at være ulovlig. </a:t>
            </a:r>
          </a:p>
          <a:p>
            <a:r>
              <a:rPr lang="da-DK" dirty="0" smtClean="0"/>
              <a:t>De lov der muligvis modstrides er: </a:t>
            </a:r>
          </a:p>
          <a:p>
            <a:pPr lvl="1"/>
            <a:r>
              <a:rPr lang="da-DK" dirty="0" smtClean="0"/>
              <a:t>Markedsføringsloven art. 1</a:t>
            </a:r>
          </a:p>
          <a:p>
            <a:pPr lvl="1"/>
            <a:r>
              <a:rPr lang="da-DK" dirty="0" err="1" smtClean="0"/>
              <a:t>Ibid</a:t>
            </a:r>
            <a:r>
              <a:rPr lang="da-DK" dirty="0" smtClean="0"/>
              <a:t> art 3</a:t>
            </a:r>
          </a:p>
          <a:p>
            <a:pPr lvl="1"/>
            <a:r>
              <a:rPr lang="da-DK" dirty="0" err="1" smtClean="0"/>
              <a:t>Ibid</a:t>
            </a:r>
            <a:r>
              <a:rPr lang="da-DK" dirty="0" smtClean="0"/>
              <a:t> art 18</a:t>
            </a:r>
          </a:p>
          <a:p>
            <a:pPr lvl="1"/>
            <a:r>
              <a:rPr lang="da-DK" dirty="0" smtClean="0"/>
              <a:t>Navnelovens art 26 og 27</a:t>
            </a:r>
          </a:p>
          <a:p>
            <a:pPr lvl="1"/>
            <a:r>
              <a:rPr lang="da-DK" dirty="0" smtClean="0"/>
              <a:t>Varemærkelovens art 14</a:t>
            </a:r>
          </a:p>
          <a:p>
            <a:pPr lvl="1"/>
            <a:r>
              <a:rPr lang="da-DK" dirty="0" smtClean="0"/>
              <a:t>Og andre almindelige </a:t>
            </a:r>
            <a:r>
              <a:rPr lang="da-DK" dirty="0" err="1" smtClean="0"/>
              <a:t>retsgrundsætninger</a:t>
            </a:r>
            <a:endParaRPr lang="da-DK" dirty="0" smtClean="0"/>
          </a:p>
          <a:p>
            <a:pPr lvl="1"/>
            <a:r>
              <a:rPr lang="da-DK" dirty="0" smtClean="0"/>
              <a:t>Eks. U2009 2666Ø</a:t>
            </a:r>
            <a:endParaRPr lang="da-DK" dirty="0"/>
          </a:p>
        </p:txBody>
      </p:sp>
    </p:spTree>
    <p:extLst>
      <p:ext uri="{BB962C8B-B14F-4D97-AF65-F5344CB8AC3E}">
        <p14:creationId xmlns:p14="http://schemas.microsoft.com/office/powerpoint/2010/main" val="24692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Pressens brug af personbilleder</a:t>
            </a:r>
            <a:endParaRPr lang="da-DK" dirty="0"/>
          </a:p>
        </p:txBody>
      </p:sp>
      <p:sp>
        <p:nvSpPr>
          <p:cNvPr id="3" name="Pladsholder til indhold 2"/>
          <p:cNvSpPr>
            <a:spLocks noGrp="1"/>
          </p:cNvSpPr>
          <p:nvPr>
            <p:ph idx="1"/>
          </p:nvPr>
        </p:nvSpPr>
        <p:spPr/>
        <p:txBody>
          <a:bodyPr/>
          <a:lstStyle/>
          <a:p>
            <a:r>
              <a:rPr lang="da-DK" dirty="0" smtClean="0"/>
              <a:t>Ytringsfrihed sikrer at pressen er offentlighedens kontrol og </a:t>
            </a:r>
            <a:r>
              <a:rPr lang="da-DK" dirty="0" err="1" smtClean="0"/>
              <a:t>informatinosorgan</a:t>
            </a:r>
            <a:r>
              <a:rPr lang="da-DK" dirty="0" smtClean="0"/>
              <a:t>. </a:t>
            </a:r>
          </a:p>
          <a:p>
            <a:r>
              <a:rPr lang="da-DK" dirty="0" smtClean="0"/>
              <a:t>Grundloven art. 77 og Den europæiske menneskerettighedskonventions art. 10</a:t>
            </a:r>
          </a:p>
          <a:p>
            <a:endParaRPr lang="da-DK" dirty="0"/>
          </a:p>
          <a:p>
            <a:r>
              <a:rPr lang="da-DK" dirty="0" smtClean="0"/>
              <a:t>Pressen kan lovligt anvende billeder af personer som er optaget på et frit og tilgængeligt sted. </a:t>
            </a:r>
          </a:p>
          <a:p>
            <a:r>
              <a:rPr lang="da-DK" dirty="0" smtClean="0"/>
              <a:t>Et krænkende billede skal overvejes for domstolene. </a:t>
            </a:r>
            <a:endParaRPr lang="da-DK" dirty="0"/>
          </a:p>
        </p:txBody>
      </p:sp>
    </p:spTree>
    <p:extLst>
      <p:ext uri="{BB962C8B-B14F-4D97-AF65-F5344CB8AC3E}">
        <p14:creationId xmlns:p14="http://schemas.microsoft.com/office/powerpoint/2010/main" val="2133957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Politisk agitation</a:t>
            </a:r>
            <a:endParaRPr lang="da-DK" dirty="0"/>
          </a:p>
        </p:txBody>
      </p:sp>
      <p:sp>
        <p:nvSpPr>
          <p:cNvPr id="3" name="Pladsholder til indhold 2"/>
          <p:cNvSpPr>
            <a:spLocks noGrp="1"/>
          </p:cNvSpPr>
          <p:nvPr>
            <p:ph idx="1"/>
          </p:nvPr>
        </p:nvSpPr>
        <p:spPr/>
        <p:txBody>
          <a:bodyPr/>
          <a:lstStyle/>
          <a:p>
            <a:r>
              <a:rPr lang="da-DK" dirty="0" smtClean="0"/>
              <a:t>Politikere er underlagt lidt anden fortolkning. De er jo i det offentlige lys, deres holdninger og offentlig tilstedeværelse er en del af deres status og liv. </a:t>
            </a:r>
          </a:p>
          <a:p>
            <a:r>
              <a:rPr lang="da-DK" dirty="0" smtClean="0"/>
              <a:t>Derfor kan det være nødvendigt ud fra almen interesse at de bliver vist pga. deres holdninger. </a:t>
            </a:r>
            <a:endParaRPr lang="da-DK" dirty="0"/>
          </a:p>
        </p:txBody>
      </p:sp>
    </p:spTree>
    <p:extLst>
      <p:ext uri="{BB962C8B-B14F-4D97-AF65-F5344CB8AC3E}">
        <p14:creationId xmlns:p14="http://schemas.microsoft.com/office/powerpoint/2010/main" val="3075943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Persondata</a:t>
            </a:r>
            <a:endParaRPr lang="da-DK" dirty="0"/>
          </a:p>
        </p:txBody>
      </p:sp>
      <p:sp>
        <p:nvSpPr>
          <p:cNvPr id="3" name="Pladsholder til indhold 2"/>
          <p:cNvSpPr>
            <a:spLocks noGrp="1"/>
          </p:cNvSpPr>
          <p:nvPr>
            <p:ph idx="1"/>
          </p:nvPr>
        </p:nvSpPr>
        <p:spPr/>
        <p:txBody>
          <a:bodyPr/>
          <a:lstStyle/>
          <a:p>
            <a:r>
              <a:rPr lang="da-DK" dirty="0" smtClean="0"/>
              <a:t>Persondataloven</a:t>
            </a:r>
          </a:p>
          <a:p>
            <a:r>
              <a:rPr lang="da-DK" dirty="0" smtClean="0"/>
              <a:t>Generelle regler for behandling af personoplysninger</a:t>
            </a:r>
          </a:p>
          <a:p>
            <a:endParaRPr lang="da-DK" dirty="0"/>
          </a:p>
          <a:p>
            <a:r>
              <a:rPr lang="da-DK" dirty="0" smtClean="0"/>
              <a:t>Loven gælder for al behandling af personoplysninger, elektronisk og manuel. </a:t>
            </a:r>
          </a:p>
          <a:p>
            <a:r>
              <a:rPr lang="da-DK" dirty="0" smtClean="0"/>
              <a:t>Betingelsen er at det er </a:t>
            </a:r>
            <a:r>
              <a:rPr lang="da-DK" dirty="0" err="1" smtClean="0"/>
              <a:t>indholdt</a:t>
            </a:r>
            <a:r>
              <a:rPr lang="da-DK" dirty="0" smtClean="0"/>
              <a:t> i en register. </a:t>
            </a:r>
          </a:p>
          <a:p>
            <a:r>
              <a:rPr lang="da-DK" dirty="0" smtClean="0"/>
              <a:t>Omfatter ikke aktiviteter, som en fysisk person foretager af privat karakter. </a:t>
            </a:r>
            <a:endParaRPr lang="da-DK" dirty="0"/>
          </a:p>
        </p:txBody>
      </p:sp>
    </p:spTree>
    <p:extLst>
      <p:ext uri="{BB962C8B-B14F-4D97-AF65-F5344CB8AC3E}">
        <p14:creationId xmlns:p14="http://schemas.microsoft.com/office/powerpoint/2010/main" val="205444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Immaterielret</a:t>
            </a:r>
            <a:endParaRPr lang="da-DK" dirty="0"/>
          </a:p>
        </p:txBody>
      </p:sp>
      <p:sp>
        <p:nvSpPr>
          <p:cNvPr id="3" name="Pladsholder til indhold 2"/>
          <p:cNvSpPr>
            <a:spLocks noGrp="1"/>
          </p:cNvSpPr>
          <p:nvPr>
            <p:ph idx="1"/>
          </p:nvPr>
        </p:nvSpPr>
        <p:spPr/>
        <p:txBody>
          <a:bodyPr/>
          <a:lstStyle/>
          <a:p>
            <a:pPr lvl="1"/>
            <a:r>
              <a:rPr lang="da-DK" dirty="0" smtClean="0"/>
              <a:t>Beskyttelse produkter og software</a:t>
            </a:r>
          </a:p>
          <a:p>
            <a:pPr lvl="1"/>
            <a:r>
              <a:rPr lang="da-DK" dirty="0" smtClean="0"/>
              <a:t>Beskyttelse af produktnavne, virksomhedsnavne og andre kendetegn</a:t>
            </a:r>
          </a:p>
          <a:p>
            <a:pPr lvl="1"/>
            <a:r>
              <a:rPr lang="da-DK" dirty="0" smtClean="0"/>
              <a:t>Sanktioner</a:t>
            </a:r>
          </a:p>
          <a:p>
            <a:endParaRPr lang="da-DK" dirty="0" smtClean="0"/>
          </a:p>
          <a:p>
            <a:r>
              <a:rPr lang="da-DK" dirty="0" smtClean="0"/>
              <a:t>Hvem ejer hvad og til hvad kan man bruge rettigheden til et immateriel produkt?</a:t>
            </a:r>
            <a:endParaRPr lang="da-DK" dirty="0"/>
          </a:p>
        </p:txBody>
      </p:sp>
    </p:spTree>
    <p:extLst>
      <p:ext uri="{BB962C8B-B14F-4D97-AF65-F5344CB8AC3E}">
        <p14:creationId xmlns:p14="http://schemas.microsoft.com/office/powerpoint/2010/main" val="3496197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Undtagelser</a:t>
            </a:r>
            <a:endParaRPr lang="da-DK" dirty="0"/>
          </a:p>
        </p:txBody>
      </p:sp>
      <p:sp>
        <p:nvSpPr>
          <p:cNvPr id="3" name="Pladsholder til indhold 2"/>
          <p:cNvSpPr>
            <a:spLocks noGrp="1"/>
          </p:cNvSpPr>
          <p:nvPr>
            <p:ph idx="1"/>
          </p:nvPr>
        </p:nvSpPr>
        <p:spPr/>
        <p:txBody>
          <a:bodyPr/>
          <a:lstStyle/>
          <a:p>
            <a:r>
              <a:rPr lang="da-DK" dirty="0" smtClean="0"/>
              <a:t>Særlige undtagelsesregler for massemediernes informationsdatabaser</a:t>
            </a:r>
          </a:p>
          <a:p>
            <a:r>
              <a:rPr lang="da-DK" dirty="0" smtClean="0"/>
              <a:t>Journalistisk behandling og litterær virksomhed</a:t>
            </a:r>
          </a:p>
          <a:p>
            <a:r>
              <a:rPr lang="da-DK" dirty="0" smtClean="0"/>
              <a:t>Men kun hvis det medfører at være nødvendigt eller proportionelt jf. reger om ytringsfrihed og information. </a:t>
            </a:r>
          </a:p>
          <a:p>
            <a:r>
              <a:rPr lang="da-DK" dirty="0" smtClean="0"/>
              <a:t>Art 2 stk. 6.-10</a:t>
            </a:r>
            <a:endParaRPr lang="da-DK" dirty="0"/>
          </a:p>
        </p:txBody>
      </p:sp>
    </p:spTree>
    <p:extLst>
      <p:ext uri="{BB962C8B-B14F-4D97-AF65-F5344CB8AC3E}">
        <p14:creationId xmlns:p14="http://schemas.microsoft.com/office/powerpoint/2010/main" val="393517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Personoplysninger er….</a:t>
            </a:r>
            <a:endParaRPr lang="da-DK" dirty="0"/>
          </a:p>
        </p:txBody>
      </p:sp>
      <p:sp>
        <p:nvSpPr>
          <p:cNvPr id="3" name="Pladsholder til indhold 2"/>
          <p:cNvSpPr>
            <a:spLocks noGrp="1"/>
          </p:cNvSpPr>
          <p:nvPr>
            <p:ph idx="1"/>
          </p:nvPr>
        </p:nvSpPr>
        <p:spPr/>
        <p:txBody>
          <a:bodyPr/>
          <a:lstStyle/>
          <a:p>
            <a:r>
              <a:rPr lang="da-DK" dirty="0" smtClean="0"/>
              <a:t>Enhver form for information</a:t>
            </a:r>
          </a:p>
          <a:p>
            <a:r>
              <a:rPr lang="da-DK" dirty="0" smtClean="0"/>
              <a:t>Om</a:t>
            </a:r>
          </a:p>
          <a:p>
            <a:r>
              <a:rPr lang="da-DK" dirty="0" err="1" smtClean="0"/>
              <a:t>Indentificerbar</a:t>
            </a:r>
            <a:endParaRPr lang="da-DK" dirty="0" smtClean="0"/>
          </a:p>
          <a:p>
            <a:r>
              <a:rPr lang="da-DK" dirty="0" smtClean="0"/>
              <a:t>Fysisk person</a:t>
            </a:r>
            <a:endParaRPr lang="da-DK" dirty="0"/>
          </a:p>
        </p:txBody>
      </p:sp>
    </p:spTree>
    <p:extLst>
      <p:ext uri="{BB962C8B-B14F-4D97-AF65-F5344CB8AC3E}">
        <p14:creationId xmlns:p14="http://schemas.microsoft.com/office/powerpoint/2010/main" val="3351540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Grundprincipper</a:t>
            </a:r>
            <a:endParaRPr lang="da-DK" dirty="0"/>
          </a:p>
        </p:txBody>
      </p:sp>
      <p:sp>
        <p:nvSpPr>
          <p:cNvPr id="3" name="Pladsholder til indhold 2"/>
          <p:cNvSpPr>
            <a:spLocks noGrp="1"/>
          </p:cNvSpPr>
          <p:nvPr>
            <p:ph idx="1"/>
          </p:nvPr>
        </p:nvSpPr>
        <p:spPr/>
        <p:txBody>
          <a:bodyPr/>
          <a:lstStyle/>
          <a:p>
            <a:r>
              <a:rPr lang="da-DK" dirty="0" smtClean="0"/>
              <a:t>God databehandlingsskik</a:t>
            </a:r>
          </a:p>
          <a:p>
            <a:r>
              <a:rPr lang="da-DK" dirty="0" smtClean="0"/>
              <a:t>Kun indsamles til angivne og </a:t>
            </a:r>
            <a:r>
              <a:rPr lang="da-DK" dirty="0" err="1" smtClean="0"/>
              <a:t>saglie</a:t>
            </a:r>
            <a:r>
              <a:rPr lang="da-DK" dirty="0" smtClean="0"/>
              <a:t> formål</a:t>
            </a:r>
          </a:p>
          <a:p>
            <a:r>
              <a:rPr lang="da-DK" dirty="0" smtClean="0"/>
              <a:t>Må ikke anvendes til andet formål </a:t>
            </a:r>
          </a:p>
          <a:p>
            <a:r>
              <a:rPr lang="da-DK" dirty="0" smtClean="0"/>
              <a:t>Kun behandles til det oprindelige formål</a:t>
            </a:r>
          </a:p>
          <a:p>
            <a:r>
              <a:rPr lang="da-DK" dirty="0" smtClean="0"/>
              <a:t>Ikke mere end nødvendigt</a:t>
            </a:r>
          </a:p>
          <a:p>
            <a:r>
              <a:rPr lang="da-DK" dirty="0" smtClean="0"/>
              <a:t>Skal ajourføres og kontrolleres</a:t>
            </a:r>
          </a:p>
          <a:p>
            <a:r>
              <a:rPr lang="da-DK" dirty="0" smtClean="0"/>
              <a:t>Forældede oplysninger skal slettes</a:t>
            </a:r>
          </a:p>
          <a:p>
            <a:endParaRPr lang="da-DK" dirty="0"/>
          </a:p>
        </p:txBody>
      </p:sp>
    </p:spTree>
    <p:extLst>
      <p:ext uri="{BB962C8B-B14F-4D97-AF65-F5344CB8AC3E}">
        <p14:creationId xmlns:p14="http://schemas.microsoft.com/office/powerpoint/2010/main" val="2415322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Oplysningstyper	</a:t>
            </a:r>
            <a:endParaRPr lang="da-DK" dirty="0"/>
          </a:p>
        </p:txBody>
      </p:sp>
      <p:sp>
        <p:nvSpPr>
          <p:cNvPr id="3" name="Pladsholder til indhold 2"/>
          <p:cNvSpPr>
            <a:spLocks noGrp="1"/>
          </p:cNvSpPr>
          <p:nvPr>
            <p:ph idx="1"/>
          </p:nvPr>
        </p:nvSpPr>
        <p:spPr/>
        <p:txBody>
          <a:bodyPr/>
          <a:lstStyle/>
          <a:p>
            <a:r>
              <a:rPr lang="da-DK" dirty="0" smtClean="0"/>
              <a:t>Følsomme oplysninger</a:t>
            </a:r>
          </a:p>
          <a:p>
            <a:pPr lvl="1"/>
            <a:r>
              <a:rPr lang="da-DK" dirty="0" smtClean="0"/>
              <a:t>Racemæssig, etnisk, politisk, religiøs, filosofisk, fagforening, helbredsmæssige og seksuelle forhold. </a:t>
            </a:r>
          </a:p>
          <a:p>
            <a:pPr marL="0" indent="0">
              <a:buNone/>
            </a:pPr>
            <a:r>
              <a:rPr lang="da-DK" dirty="0" smtClean="0"/>
              <a:t>Semifølsomme </a:t>
            </a:r>
            <a:r>
              <a:rPr lang="da-DK" dirty="0" err="1" smtClean="0"/>
              <a:t>oplsyninger</a:t>
            </a:r>
            <a:endParaRPr lang="da-DK" dirty="0" smtClean="0"/>
          </a:p>
          <a:p>
            <a:pPr marL="457200" lvl="1" indent="0">
              <a:buNone/>
            </a:pPr>
            <a:r>
              <a:rPr lang="da-DK" dirty="0"/>
              <a:t>	</a:t>
            </a:r>
            <a:r>
              <a:rPr lang="da-DK" dirty="0" smtClean="0"/>
              <a:t>Strafbare forhold, væsentlige sociale problemer, rent private forhold, personlighedstest, bortvisning fra jobbet, førtidspensionist</a:t>
            </a:r>
          </a:p>
          <a:p>
            <a:pPr marL="0" indent="0">
              <a:buNone/>
            </a:pPr>
            <a:r>
              <a:rPr lang="da-DK" dirty="0" smtClean="0"/>
              <a:t>CPR nummer</a:t>
            </a:r>
          </a:p>
          <a:p>
            <a:pPr marL="0" indent="0">
              <a:buNone/>
            </a:pPr>
            <a:r>
              <a:rPr lang="da-DK" dirty="0" smtClean="0"/>
              <a:t>Almindelige oplysninger</a:t>
            </a:r>
            <a:endParaRPr lang="da-DK" dirty="0"/>
          </a:p>
        </p:txBody>
      </p:sp>
    </p:spTree>
    <p:extLst>
      <p:ext uri="{BB962C8B-B14F-4D97-AF65-F5344CB8AC3E}">
        <p14:creationId xmlns:p14="http://schemas.microsoft.com/office/powerpoint/2010/main" val="5319702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Betingelser for behandling af almindelige </a:t>
            </a:r>
            <a:r>
              <a:rPr lang="da-DK" dirty="0" err="1" smtClean="0"/>
              <a:t>opl.</a:t>
            </a:r>
            <a:endParaRPr lang="da-DK" dirty="0"/>
          </a:p>
        </p:txBody>
      </p:sp>
      <p:sp>
        <p:nvSpPr>
          <p:cNvPr id="3" name="Pladsholder til indhold 2"/>
          <p:cNvSpPr>
            <a:spLocks noGrp="1"/>
          </p:cNvSpPr>
          <p:nvPr>
            <p:ph idx="1"/>
          </p:nvPr>
        </p:nvSpPr>
        <p:spPr/>
        <p:txBody>
          <a:bodyPr/>
          <a:lstStyle/>
          <a:p>
            <a:r>
              <a:rPr lang="da-DK" dirty="0" smtClean="0"/>
              <a:t>Personen har givet udtrykkeligt samtykke</a:t>
            </a:r>
          </a:p>
          <a:p>
            <a:r>
              <a:rPr lang="da-DK" dirty="0" smtClean="0"/>
              <a:t>Nødvendigt pga. køb af vare på internettet</a:t>
            </a:r>
          </a:p>
          <a:p>
            <a:r>
              <a:rPr lang="da-DK" dirty="0" smtClean="0"/>
              <a:t>En retlig forpligtelse, indberetning af oplysninger til SKAT</a:t>
            </a:r>
          </a:p>
          <a:p>
            <a:r>
              <a:rPr lang="da-DK" dirty="0" smtClean="0"/>
              <a:t>Nødvendigt </a:t>
            </a:r>
            <a:r>
              <a:rPr lang="da-DK" dirty="0" err="1" smtClean="0"/>
              <a:t>pga</a:t>
            </a:r>
            <a:r>
              <a:rPr lang="da-DK" dirty="0" smtClean="0"/>
              <a:t> persons interesse, sikring mod tab eller en handling der forebygger skade etc. </a:t>
            </a:r>
          </a:p>
          <a:p>
            <a:r>
              <a:rPr lang="da-DK" dirty="0" smtClean="0"/>
              <a:t>Nødvendigt til udførelse af samfundets interesse, historisk eller videnskabeligt øjemed</a:t>
            </a:r>
          </a:p>
          <a:p>
            <a:r>
              <a:rPr lang="da-DK" dirty="0" smtClean="0"/>
              <a:t>Nødvendigt for at udføre en opgave af hensyn til offentlig </a:t>
            </a:r>
            <a:r>
              <a:rPr lang="da-DK" dirty="0" err="1" smtClean="0"/>
              <a:t>myndighedsufdførelse</a:t>
            </a:r>
            <a:r>
              <a:rPr lang="da-DK" dirty="0" smtClean="0"/>
              <a:t>. </a:t>
            </a:r>
            <a:endParaRPr lang="da-DK" dirty="0"/>
          </a:p>
        </p:txBody>
      </p:sp>
    </p:spTree>
    <p:extLst>
      <p:ext uri="{BB962C8B-B14F-4D97-AF65-F5344CB8AC3E}">
        <p14:creationId xmlns:p14="http://schemas.microsoft.com/office/powerpoint/2010/main" val="25808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Oplysninger på internettet</a:t>
            </a:r>
            <a:endParaRPr lang="da-DK" dirty="0"/>
          </a:p>
        </p:txBody>
      </p:sp>
      <p:sp>
        <p:nvSpPr>
          <p:cNvPr id="3" name="Pladsholder til indhold 2"/>
          <p:cNvSpPr>
            <a:spLocks noGrp="1"/>
          </p:cNvSpPr>
          <p:nvPr>
            <p:ph idx="1"/>
          </p:nvPr>
        </p:nvSpPr>
        <p:spPr/>
        <p:txBody>
          <a:bodyPr/>
          <a:lstStyle/>
          <a:p>
            <a:r>
              <a:rPr lang="da-DK" dirty="0" smtClean="0"/>
              <a:t>Offentliggørelse af personoplysninger på internettet er en videregivelse af information til en bredere kreds af personer. </a:t>
            </a:r>
          </a:p>
          <a:p>
            <a:r>
              <a:rPr lang="da-DK" dirty="0" smtClean="0"/>
              <a:t>Persondataloven gælder om </a:t>
            </a:r>
            <a:r>
              <a:rPr lang="da-DK" dirty="0" err="1" smtClean="0"/>
              <a:t>f.eks</a:t>
            </a:r>
            <a:r>
              <a:rPr lang="da-DK" dirty="0" smtClean="0"/>
              <a:t> egne private billeder på sociale medier. </a:t>
            </a:r>
          </a:p>
          <a:p>
            <a:r>
              <a:rPr lang="da-DK" dirty="0" smtClean="0"/>
              <a:t>Der er forskel dog på portrætbilleder eller situationsbilleder. </a:t>
            </a:r>
            <a:endParaRPr lang="da-DK" dirty="0"/>
          </a:p>
        </p:txBody>
      </p:sp>
    </p:spTree>
    <p:extLst>
      <p:ext uri="{BB962C8B-B14F-4D97-AF65-F5344CB8AC3E}">
        <p14:creationId xmlns:p14="http://schemas.microsoft.com/office/powerpoint/2010/main" val="243072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Portrætbilleder på internettet	</a:t>
            </a:r>
            <a:endParaRPr lang="da-DK" dirty="0"/>
          </a:p>
        </p:txBody>
      </p:sp>
      <p:sp>
        <p:nvSpPr>
          <p:cNvPr id="3" name="Pladsholder til indhold 2"/>
          <p:cNvSpPr>
            <a:spLocks noGrp="1"/>
          </p:cNvSpPr>
          <p:nvPr>
            <p:ph idx="1"/>
          </p:nvPr>
        </p:nvSpPr>
        <p:spPr/>
        <p:txBody>
          <a:bodyPr/>
          <a:lstStyle/>
          <a:p>
            <a:r>
              <a:rPr lang="da-DK" dirty="0" smtClean="0"/>
              <a:t>Et portrætbillede må ikke offentliggøres uden at der først indhentes samtykke fra personen. Det samme gælder for billede af to personer. </a:t>
            </a:r>
          </a:p>
          <a:p>
            <a:r>
              <a:rPr lang="da-DK" dirty="0" smtClean="0"/>
              <a:t>Alle eleverne i en klasse f.eks. Er et portrætbillede</a:t>
            </a:r>
          </a:p>
          <a:p>
            <a:r>
              <a:rPr lang="da-DK" dirty="0" smtClean="0"/>
              <a:t>Mindreårig barn, kræves tilladelse fra forældrene</a:t>
            </a:r>
            <a:endParaRPr lang="da-DK" dirty="0"/>
          </a:p>
        </p:txBody>
      </p:sp>
    </p:spTree>
    <p:extLst>
      <p:ext uri="{BB962C8B-B14F-4D97-AF65-F5344CB8AC3E}">
        <p14:creationId xmlns:p14="http://schemas.microsoft.com/office/powerpoint/2010/main" val="11525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Situationsbilleder</a:t>
            </a:r>
            <a:endParaRPr lang="da-DK" dirty="0"/>
          </a:p>
        </p:txBody>
      </p:sp>
      <p:sp>
        <p:nvSpPr>
          <p:cNvPr id="3" name="Pladsholder til indhold 2"/>
          <p:cNvSpPr>
            <a:spLocks noGrp="1"/>
          </p:cNvSpPr>
          <p:nvPr>
            <p:ph idx="1"/>
          </p:nvPr>
        </p:nvSpPr>
        <p:spPr/>
        <p:txBody>
          <a:bodyPr/>
          <a:lstStyle/>
          <a:p>
            <a:r>
              <a:rPr lang="da-DK" dirty="0" smtClean="0"/>
              <a:t>Et harmløst situationsbillede, må det godt offentliggøres uden samtykke. </a:t>
            </a:r>
          </a:p>
          <a:p>
            <a:r>
              <a:rPr lang="da-DK" dirty="0" smtClean="0"/>
              <a:t>Motionsløb, demonstration. </a:t>
            </a:r>
          </a:p>
          <a:p>
            <a:r>
              <a:rPr lang="da-DK" dirty="0" smtClean="0"/>
              <a:t>Aktiviteten eller situationen skal være billedet formål. </a:t>
            </a:r>
          </a:p>
          <a:p>
            <a:r>
              <a:rPr lang="da-DK" dirty="0" smtClean="0"/>
              <a:t>Må ikke virke stødende eller udnyttes i markedsføring eller på en anden kommerciel måde. </a:t>
            </a:r>
          </a:p>
          <a:p>
            <a:endParaRPr lang="da-DK" dirty="0"/>
          </a:p>
        </p:txBody>
      </p:sp>
    </p:spTree>
    <p:extLst>
      <p:ext uri="{BB962C8B-B14F-4D97-AF65-F5344CB8AC3E}">
        <p14:creationId xmlns:p14="http://schemas.microsoft.com/office/powerpoint/2010/main" val="1833606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Situation undtagelse</a:t>
            </a:r>
            <a:endParaRPr lang="da-DK" dirty="0"/>
          </a:p>
        </p:txBody>
      </p:sp>
      <p:sp>
        <p:nvSpPr>
          <p:cNvPr id="3" name="Pladsholder til indhold 2"/>
          <p:cNvSpPr>
            <a:spLocks noGrp="1"/>
          </p:cNvSpPr>
          <p:nvPr>
            <p:ph idx="1"/>
          </p:nvPr>
        </p:nvSpPr>
        <p:spPr/>
        <p:txBody>
          <a:bodyPr/>
          <a:lstStyle/>
          <a:p>
            <a:r>
              <a:rPr lang="da-DK" dirty="0" smtClean="0"/>
              <a:t>Ansatte på arbejdet</a:t>
            </a:r>
          </a:p>
          <a:p>
            <a:r>
              <a:rPr lang="da-DK" dirty="0" smtClean="0"/>
              <a:t>Kunder i forretning</a:t>
            </a:r>
          </a:p>
          <a:p>
            <a:r>
              <a:rPr lang="da-DK" dirty="0" smtClean="0"/>
              <a:t>Banker</a:t>
            </a:r>
          </a:p>
          <a:p>
            <a:r>
              <a:rPr lang="da-DK" dirty="0" smtClean="0"/>
              <a:t>Besøgende på natklub og bar, diskotek</a:t>
            </a:r>
          </a:p>
          <a:p>
            <a:endParaRPr lang="da-DK" dirty="0"/>
          </a:p>
          <a:p>
            <a:r>
              <a:rPr lang="da-DK" dirty="0" smtClean="0"/>
              <a:t>Kræver samtykke. </a:t>
            </a:r>
            <a:endParaRPr lang="da-DK" dirty="0"/>
          </a:p>
        </p:txBody>
      </p:sp>
    </p:spTree>
    <p:extLst>
      <p:ext uri="{BB962C8B-B14F-4D97-AF65-F5344CB8AC3E}">
        <p14:creationId xmlns:p14="http://schemas.microsoft.com/office/powerpoint/2010/main" val="337303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Live video fra pub og byrådsmedlemmer</a:t>
            </a:r>
            <a:endParaRPr lang="da-DK" dirty="0"/>
          </a:p>
        </p:txBody>
      </p:sp>
      <p:sp>
        <p:nvSpPr>
          <p:cNvPr id="3" name="Pladsholder til indhold 2"/>
          <p:cNvSpPr>
            <a:spLocks noGrp="1"/>
          </p:cNvSpPr>
          <p:nvPr>
            <p:ph idx="1"/>
          </p:nvPr>
        </p:nvSpPr>
        <p:spPr/>
        <p:txBody>
          <a:bodyPr/>
          <a:lstStyle/>
          <a:p>
            <a:r>
              <a:rPr lang="da-DK" dirty="0" smtClean="0"/>
              <a:t>Live video fra en pub krævede samtykke fra alle de personer der optrådte på billederne og som lagt ud på internettet. </a:t>
            </a:r>
          </a:p>
          <a:p>
            <a:endParaRPr lang="da-DK" dirty="0"/>
          </a:p>
          <a:p>
            <a:r>
              <a:rPr lang="da-DK" dirty="0" smtClean="0"/>
              <a:t>Det var ikke nok at pubben havde sat op et skilt </a:t>
            </a:r>
          </a:p>
          <a:p>
            <a:r>
              <a:rPr lang="da-DK" dirty="0" smtClean="0"/>
              <a:t>Det var et krav fra Datatilsynet at man fik skriftligt samtykke fra alle der besøgte pubben. </a:t>
            </a:r>
          </a:p>
          <a:p>
            <a:r>
              <a:rPr lang="da-DK" dirty="0" smtClean="0"/>
              <a:t>Byrådsmedlemmer og deres rejseaktiviteter ikke tilladt på en hjemmeside. </a:t>
            </a:r>
          </a:p>
        </p:txBody>
      </p:sp>
    </p:spTree>
    <p:extLst>
      <p:ext uri="{BB962C8B-B14F-4D97-AF65-F5344CB8AC3E}">
        <p14:creationId xmlns:p14="http://schemas.microsoft.com/office/powerpoint/2010/main" val="21185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Grundbegreb</a:t>
            </a:r>
            <a:endParaRPr lang="da-DK" dirty="0"/>
          </a:p>
        </p:txBody>
      </p:sp>
      <p:sp>
        <p:nvSpPr>
          <p:cNvPr id="3" name="Pladsholder til indhold 2"/>
          <p:cNvSpPr>
            <a:spLocks noGrp="1"/>
          </p:cNvSpPr>
          <p:nvPr>
            <p:ph idx="1"/>
          </p:nvPr>
        </p:nvSpPr>
        <p:spPr/>
        <p:txBody>
          <a:bodyPr>
            <a:normAutofit/>
          </a:bodyPr>
          <a:lstStyle/>
          <a:p>
            <a:r>
              <a:rPr lang="da-DK" dirty="0" smtClean="0"/>
              <a:t>Gældende lov: </a:t>
            </a:r>
          </a:p>
          <a:p>
            <a:r>
              <a:rPr lang="da-DK" dirty="0" smtClean="0"/>
              <a:t>Eneretslovgivningen: Ophavsretsloven Patentloven, brugsmodelloven, designloven.</a:t>
            </a:r>
          </a:p>
          <a:p>
            <a:endParaRPr lang="da-DK" dirty="0"/>
          </a:p>
          <a:p>
            <a:r>
              <a:rPr lang="da-DK" dirty="0" smtClean="0"/>
              <a:t>Eneretslovgivningen baseret på internationale konventioner – det giver til en hvis grad beskyttelse i flere lande. </a:t>
            </a:r>
          </a:p>
          <a:p>
            <a:endParaRPr lang="da-DK" dirty="0"/>
          </a:p>
          <a:p>
            <a:r>
              <a:rPr lang="da-DK" dirty="0" smtClean="0"/>
              <a:t>Rettighedsindehaveren får et incitament til at fremstille nye produkter til gavn for samfundet. </a:t>
            </a:r>
          </a:p>
          <a:p>
            <a:endParaRPr lang="da-DK" dirty="0" smtClean="0"/>
          </a:p>
          <a:p>
            <a:endParaRPr lang="da-DK" dirty="0"/>
          </a:p>
          <a:p>
            <a:endParaRPr lang="da-DK" dirty="0"/>
          </a:p>
        </p:txBody>
      </p:sp>
    </p:spTree>
    <p:extLst>
      <p:ext uri="{BB962C8B-B14F-4D97-AF65-F5344CB8AC3E}">
        <p14:creationId xmlns:p14="http://schemas.microsoft.com/office/powerpoint/2010/main" val="1255671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TV overvågning</a:t>
            </a:r>
            <a:endParaRPr lang="da-DK" dirty="0"/>
          </a:p>
        </p:txBody>
      </p:sp>
      <p:sp>
        <p:nvSpPr>
          <p:cNvPr id="3" name="Pladsholder til indhold 2"/>
          <p:cNvSpPr>
            <a:spLocks noGrp="1"/>
          </p:cNvSpPr>
          <p:nvPr>
            <p:ph idx="1"/>
          </p:nvPr>
        </p:nvSpPr>
        <p:spPr/>
        <p:txBody>
          <a:bodyPr/>
          <a:lstStyle/>
          <a:p>
            <a:r>
              <a:rPr lang="da-DK" dirty="0" smtClean="0"/>
              <a:t>TV overvågningsloven og persondataloven </a:t>
            </a:r>
          </a:p>
          <a:p>
            <a:r>
              <a:rPr lang="da-DK" dirty="0" smtClean="0"/>
              <a:t>Forbud mod at  private overvåger gade, veje, plads eller lign som benyttes til almindelig færdsel. </a:t>
            </a:r>
          </a:p>
          <a:p>
            <a:r>
              <a:rPr lang="da-DK" dirty="0" smtClean="0"/>
              <a:t>Undtagelsen er tankstationer, fabriksområder, overdækkede butikscentre. </a:t>
            </a:r>
          </a:p>
          <a:p>
            <a:r>
              <a:rPr lang="da-DK" dirty="0" smtClean="0"/>
              <a:t>Pengeautomater. </a:t>
            </a:r>
          </a:p>
          <a:p>
            <a:r>
              <a:rPr lang="da-DK" dirty="0" smtClean="0"/>
              <a:t>Forudsætningen er at bekæmpe kriminalitet</a:t>
            </a:r>
            <a:endParaRPr lang="da-DK" dirty="0"/>
          </a:p>
        </p:txBody>
      </p:sp>
    </p:spTree>
    <p:extLst>
      <p:ext uri="{BB962C8B-B14F-4D97-AF65-F5344CB8AC3E}">
        <p14:creationId xmlns:p14="http://schemas.microsoft.com/office/powerpoint/2010/main" val="2898820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Privat tv overvågning</a:t>
            </a:r>
            <a:endParaRPr lang="da-DK" dirty="0"/>
          </a:p>
        </p:txBody>
      </p:sp>
      <p:sp>
        <p:nvSpPr>
          <p:cNvPr id="3" name="Pladsholder til indhold 2"/>
          <p:cNvSpPr>
            <a:spLocks noGrp="1"/>
          </p:cNvSpPr>
          <p:nvPr>
            <p:ph idx="1"/>
          </p:nvPr>
        </p:nvSpPr>
        <p:spPr/>
        <p:txBody>
          <a:bodyPr/>
          <a:lstStyle/>
          <a:p>
            <a:r>
              <a:rPr lang="da-DK" dirty="0" smtClean="0"/>
              <a:t>Kun hvis billeder ikke optages på videobånd, film eller lign. Skal være en led i overvågning af egne indgange, indhegning osv. </a:t>
            </a:r>
          </a:p>
          <a:p>
            <a:r>
              <a:rPr lang="da-DK" dirty="0" smtClean="0"/>
              <a:t>Krav til skiltning, man skal gøre opmærksom på tv overvågning. </a:t>
            </a:r>
            <a:endParaRPr lang="da-DK" dirty="0"/>
          </a:p>
        </p:txBody>
      </p:sp>
    </p:spTree>
    <p:extLst>
      <p:ext uri="{BB962C8B-B14F-4D97-AF65-F5344CB8AC3E}">
        <p14:creationId xmlns:p14="http://schemas.microsoft.com/office/powerpoint/2010/main" val="321384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Proportionalitetsprincip</a:t>
            </a:r>
            <a:endParaRPr lang="da-DK" dirty="0"/>
          </a:p>
        </p:txBody>
      </p:sp>
      <p:sp>
        <p:nvSpPr>
          <p:cNvPr id="3" name="Pladsholder til indhold 2"/>
          <p:cNvSpPr>
            <a:spLocks noGrp="1"/>
          </p:cNvSpPr>
          <p:nvPr>
            <p:ph idx="1"/>
          </p:nvPr>
        </p:nvSpPr>
        <p:spPr/>
        <p:txBody>
          <a:bodyPr/>
          <a:lstStyle/>
          <a:p>
            <a:r>
              <a:rPr lang="da-DK" dirty="0" smtClean="0"/>
              <a:t>Kun i det omfang at persondatalovens og tv overvågningsloven betingelser er opfyldt. </a:t>
            </a:r>
          </a:p>
          <a:p>
            <a:r>
              <a:rPr lang="da-DK" dirty="0" smtClean="0"/>
              <a:t>Først skal man overveje om overvågning eller formålet kan opnås med mindre indgribende midler. </a:t>
            </a:r>
          </a:p>
          <a:p>
            <a:r>
              <a:rPr lang="da-DK" dirty="0" smtClean="0"/>
              <a:t>Skal virke mindst muligt integritetskrænkende. </a:t>
            </a:r>
          </a:p>
          <a:p>
            <a:r>
              <a:rPr lang="da-DK" dirty="0" smtClean="0"/>
              <a:t>De berørte personer skal have information om overvågningen</a:t>
            </a:r>
          </a:p>
          <a:p>
            <a:r>
              <a:rPr lang="da-DK" dirty="0" smtClean="0"/>
              <a:t> </a:t>
            </a:r>
            <a:endParaRPr lang="da-DK" dirty="0"/>
          </a:p>
        </p:txBody>
      </p:sp>
    </p:spTree>
    <p:extLst>
      <p:ext uri="{BB962C8B-B14F-4D97-AF65-F5344CB8AC3E}">
        <p14:creationId xmlns:p14="http://schemas.microsoft.com/office/powerpoint/2010/main" val="2666655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Optagelser</a:t>
            </a:r>
            <a:endParaRPr lang="da-DK" dirty="0"/>
          </a:p>
        </p:txBody>
      </p:sp>
      <p:sp>
        <p:nvSpPr>
          <p:cNvPr id="3" name="Pladsholder til indhold 2"/>
          <p:cNvSpPr>
            <a:spLocks noGrp="1"/>
          </p:cNvSpPr>
          <p:nvPr>
            <p:ph idx="1"/>
          </p:nvPr>
        </p:nvSpPr>
        <p:spPr/>
        <p:txBody>
          <a:bodyPr/>
          <a:lstStyle/>
          <a:p>
            <a:r>
              <a:rPr lang="da-DK" dirty="0" smtClean="0"/>
              <a:t>Videregivelser kan kun ske med den pågældendes persons har givet deres udtrykkeligt samtykke. </a:t>
            </a:r>
          </a:p>
          <a:p>
            <a:r>
              <a:rPr lang="da-DK" dirty="0" smtClean="0"/>
              <a:t>Undtagelse videregivelse til politi i forbindelse med kriminalitetsopklarende øjemed. </a:t>
            </a:r>
          </a:p>
          <a:p>
            <a:endParaRPr lang="da-DK" dirty="0"/>
          </a:p>
          <a:p>
            <a:r>
              <a:rPr lang="da-DK" dirty="0" smtClean="0"/>
              <a:t>Optagelser skal slettes mindst 30 dage efter optagelsen. </a:t>
            </a:r>
          </a:p>
          <a:p>
            <a:r>
              <a:rPr lang="da-DK" dirty="0" smtClean="0"/>
              <a:t>Men ikke hvis det gælder en konkret tvist. </a:t>
            </a:r>
            <a:endParaRPr lang="da-DK" dirty="0"/>
          </a:p>
        </p:txBody>
      </p:sp>
    </p:spTree>
    <p:extLst>
      <p:ext uri="{BB962C8B-B14F-4D97-AF65-F5344CB8AC3E}">
        <p14:creationId xmlns:p14="http://schemas.microsoft.com/office/powerpoint/2010/main" val="38334434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Den registreredes rettigheder</a:t>
            </a:r>
            <a:endParaRPr lang="da-DK" dirty="0"/>
          </a:p>
        </p:txBody>
      </p:sp>
      <p:sp>
        <p:nvSpPr>
          <p:cNvPr id="3" name="Pladsholder til indhold 2"/>
          <p:cNvSpPr>
            <a:spLocks noGrp="1"/>
          </p:cNvSpPr>
          <p:nvPr>
            <p:ph idx="1"/>
          </p:nvPr>
        </p:nvSpPr>
        <p:spPr/>
        <p:txBody>
          <a:bodyPr/>
          <a:lstStyle/>
          <a:p>
            <a:r>
              <a:rPr lang="da-DK" dirty="0" smtClean="0"/>
              <a:t>Persondatalovens art. 28 og 29, 31, 35, 37.</a:t>
            </a:r>
          </a:p>
          <a:p>
            <a:endParaRPr lang="da-DK" dirty="0"/>
          </a:p>
          <a:p>
            <a:r>
              <a:rPr lang="da-DK" dirty="0" smtClean="0"/>
              <a:t>Ret til indsigt i de oplysninger, der behandles</a:t>
            </a:r>
          </a:p>
          <a:p>
            <a:r>
              <a:rPr lang="da-DK" dirty="0" smtClean="0"/>
              <a:t>Ret til at få information om, at der indsamles oplysninger om den registrerede</a:t>
            </a:r>
          </a:p>
          <a:p>
            <a:r>
              <a:rPr lang="da-DK" dirty="0" smtClean="0"/>
              <a:t>Ret til at få slettet eller rette urigtige oplysninger. </a:t>
            </a:r>
            <a:endParaRPr lang="da-DK" dirty="0"/>
          </a:p>
        </p:txBody>
      </p:sp>
    </p:spTree>
    <p:extLst>
      <p:ext uri="{BB962C8B-B14F-4D97-AF65-F5344CB8AC3E}">
        <p14:creationId xmlns:p14="http://schemas.microsoft.com/office/powerpoint/2010/main" val="1919545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Krav til samtykke</a:t>
            </a:r>
            <a:endParaRPr lang="da-DK" dirty="0"/>
          </a:p>
        </p:txBody>
      </p:sp>
      <p:sp>
        <p:nvSpPr>
          <p:cNvPr id="3" name="Pladsholder til indhold 2"/>
          <p:cNvSpPr>
            <a:spLocks noGrp="1"/>
          </p:cNvSpPr>
          <p:nvPr>
            <p:ph idx="1"/>
          </p:nvPr>
        </p:nvSpPr>
        <p:spPr/>
        <p:txBody>
          <a:bodyPr/>
          <a:lstStyle/>
          <a:p>
            <a:r>
              <a:rPr lang="da-DK" dirty="0" smtClean="0"/>
              <a:t>Samtykke er: </a:t>
            </a:r>
          </a:p>
          <a:p>
            <a:pPr lvl="1"/>
            <a:r>
              <a:rPr lang="da-DK" dirty="0" smtClean="0"/>
              <a:t>Enhver frivillig, specifik og informeret viljestilkendegivelse, hvorved den registrerede indvilliger i, at oplysninger der vedrører den pågældende selv, gøres til genstand for behandling. </a:t>
            </a:r>
          </a:p>
          <a:p>
            <a:pPr lvl="1"/>
            <a:endParaRPr lang="da-DK" dirty="0"/>
          </a:p>
          <a:p>
            <a:pPr lvl="1"/>
            <a:r>
              <a:rPr lang="da-DK" dirty="0" smtClean="0"/>
              <a:t>Ikke stiltiende eller indirekte samtykke. </a:t>
            </a:r>
          </a:p>
          <a:p>
            <a:pPr lvl="1"/>
            <a:r>
              <a:rPr lang="da-DK" dirty="0" smtClean="0"/>
              <a:t>Ikke et egentlig krav om skriftlighed, men der hviler bevisbyrde om at samtykket opfylder lovens krav på den dataansvarlige. </a:t>
            </a:r>
          </a:p>
          <a:p>
            <a:pPr lvl="1"/>
            <a:r>
              <a:rPr lang="da-DK" dirty="0" smtClean="0"/>
              <a:t>Skal være konkretiseret, skal være klart og utvetydigt. </a:t>
            </a:r>
          </a:p>
          <a:p>
            <a:pPr lvl="1"/>
            <a:r>
              <a:rPr lang="da-DK" dirty="0" smtClean="0"/>
              <a:t>Tilstrækkelig information om rækkevidde. </a:t>
            </a:r>
          </a:p>
          <a:p>
            <a:pPr lvl="1"/>
            <a:r>
              <a:rPr lang="da-DK" dirty="0" smtClean="0"/>
              <a:t>Samtykket kan tilbagekaldes</a:t>
            </a:r>
            <a:endParaRPr lang="da-DK" dirty="0"/>
          </a:p>
        </p:txBody>
      </p:sp>
    </p:spTree>
    <p:extLst>
      <p:ext uri="{BB962C8B-B14F-4D97-AF65-F5344CB8AC3E}">
        <p14:creationId xmlns:p14="http://schemas.microsoft.com/office/powerpoint/2010/main" val="1505841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Sikkerhed af data</a:t>
            </a:r>
            <a:endParaRPr lang="da-DK" dirty="0"/>
          </a:p>
        </p:txBody>
      </p:sp>
      <p:sp>
        <p:nvSpPr>
          <p:cNvPr id="3" name="Pladsholder til indhold 2"/>
          <p:cNvSpPr>
            <a:spLocks noGrp="1"/>
          </p:cNvSpPr>
          <p:nvPr>
            <p:ph idx="1"/>
          </p:nvPr>
        </p:nvSpPr>
        <p:spPr/>
        <p:txBody>
          <a:bodyPr/>
          <a:lstStyle/>
          <a:p>
            <a:r>
              <a:rPr lang="da-DK" dirty="0" smtClean="0"/>
              <a:t>En række bestemmelser i loven art. 42</a:t>
            </a:r>
          </a:p>
          <a:p>
            <a:r>
              <a:rPr lang="da-DK" dirty="0" smtClean="0"/>
              <a:t>Der skal træffes fornødne tekniske foranstaltninger for at undgå, at oplysningerne hændeligt eller ulovligt tilintetgøres, fortabes eller forringes, kommer til uvedkommendes kendskab, misbruges eller behandles i strid med loven. Art. 43. </a:t>
            </a:r>
          </a:p>
          <a:p>
            <a:endParaRPr lang="da-DK" dirty="0"/>
          </a:p>
          <a:p>
            <a:r>
              <a:rPr lang="da-DK" dirty="0" smtClean="0"/>
              <a:t>Der er både strafansvar og erstatningsansvar der påhviler den dataansvarlige, hvis der overtrædelse af persondataloven.</a:t>
            </a:r>
            <a:endParaRPr lang="da-DK" dirty="0"/>
          </a:p>
        </p:txBody>
      </p:sp>
    </p:spTree>
    <p:extLst>
      <p:ext uri="{BB962C8B-B14F-4D97-AF65-F5344CB8AC3E}">
        <p14:creationId xmlns:p14="http://schemas.microsoft.com/office/powerpoint/2010/main" val="318423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Ophavsret</a:t>
            </a:r>
            <a:endParaRPr lang="da-DK" dirty="0"/>
          </a:p>
        </p:txBody>
      </p:sp>
      <p:sp>
        <p:nvSpPr>
          <p:cNvPr id="3" name="Pladsholder til indhold 2"/>
          <p:cNvSpPr>
            <a:spLocks noGrp="1"/>
          </p:cNvSpPr>
          <p:nvPr>
            <p:ph idx="1"/>
          </p:nvPr>
        </p:nvSpPr>
        <p:spPr/>
        <p:txBody>
          <a:bodyPr/>
          <a:lstStyle/>
          <a:p>
            <a:r>
              <a:rPr lang="da-DK" dirty="0" smtClean="0"/>
              <a:t>Beskytter forskellige typer af produkter i deres fremtoning og udformning. </a:t>
            </a:r>
          </a:p>
          <a:p>
            <a:r>
              <a:rPr lang="da-DK" dirty="0" smtClean="0"/>
              <a:t>Idéer beskyttes ikke – det er produktet, dets fremtoning der beskyttes</a:t>
            </a:r>
          </a:p>
          <a:p>
            <a:endParaRPr lang="da-DK" dirty="0"/>
          </a:p>
          <a:p>
            <a:r>
              <a:rPr lang="da-DK" dirty="0" smtClean="0"/>
              <a:t>Krav om værkshøjde skal være opfyldt. Ophavsmanden skal have skabt produktet med sin personlige indsats. </a:t>
            </a:r>
          </a:p>
          <a:p>
            <a:endParaRPr lang="da-DK" dirty="0"/>
          </a:p>
          <a:p>
            <a:r>
              <a:rPr lang="da-DK" dirty="0" smtClean="0"/>
              <a:t>En brochure er reklamebureauets ret mm andet er aftalt. </a:t>
            </a:r>
          </a:p>
          <a:p>
            <a:r>
              <a:rPr lang="da-DK" dirty="0" smtClean="0"/>
              <a:t>Ikke krav om stiftelse eller copyright</a:t>
            </a:r>
            <a:endParaRPr lang="da-DK" dirty="0"/>
          </a:p>
        </p:txBody>
      </p:sp>
    </p:spTree>
    <p:extLst>
      <p:ext uri="{BB962C8B-B14F-4D97-AF65-F5344CB8AC3E}">
        <p14:creationId xmlns:p14="http://schemas.microsoft.com/office/powerpoint/2010/main" val="296548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Ophavsret 2</a:t>
            </a:r>
            <a:endParaRPr lang="da-DK" dirty="0"/>
          </a:p>
        </p:txBody>
      </p:sp>
      <p:sp>
        <p:nvSpPr>
          <p:cNvPr id="3" name="Pladsholder til indhold 2"/>
          <p:cNvSpPr>
            <a:spLocks noGrp="1"/>
          </p:cNvSpPr>
          <p:nvPr>
            <p:ph idx="1"/>
          </p:nvPr>
        </p:nvSpPr>
        <p:spPr/>
        <p:txBody>
          <a:bodyPr>
            <a:normAutofit lnSpcReduction="10000"/>
          </a:bodyPr>
          <a:lstStyle/>
          <a:p>
            <a:r>
              <a:rPr lang="da-DK" dirty="0" smtClean="0"/>
              <a:t>Ophavsretten tilhører en fysisk person eller en gruppe af personer</a:t>
            </a:r>
          </a:p>
          <a:p>
            <a:r>
              <a:rPr lang="da-DK" dirty="0" smtClean="0"/>
              <a:t>Samarbejde er som udgangspunkt solidarisk. </a:t>
            </a:r>
          </a:p>
          <a:p>
            <a:r>
              <a:rPr lang="da-DK" dirty="0" smtClean="0"/>
              <a:t>En persons indsats af teknisk eller kreativ karakter? Værkshøjde. </a:t>
            </a:r>
          </a:p>
          <a:p>
            <a:r>
              <a:rPr lang="da-DK" dirty="0" smtClean="0"/>
              <a:t>Krav om personlig præg på et produkts </a:t>
            </a:r>
            <a:r>
              <a:rPr lang="da-DK" dirty="0" err="1" smtClean="0"/>
              <a:t>indformning</a:t>
            </a:r>
            <a:endParaRPr lang="da-DK" dirty="0" smtClean="0"/>
          </a:p>
          <a:p>
            <a:endParaRPr lang="da-DK" dirty="0"/>
          </a:p>
          <a:p>
            <a:r>
              <a:rPr lang="da-DK" dirty="0" err="1" smtClean="0"/>
              <a:t>Tvæværker</a:t>
            </a:r>
            <a:r>
              <a:rPr lang="da-DK" dirty="0" smtClean="0"/>
              <a:t> – hvis værket kan adskilles – flere bidragere til et </a:t>
            </a:r>
            <a:r>
              <a:rPr lang="da-DK" dirty="0" err="1" smtClean="0"/>
              <a:t>softwareprogramme</a:t>
            </a:r>
            <a:r>
              <a:rPr lang="da-DK" dirty="0" smtClean="0"/>
              <a:t>, database osv. Hver ophavsmand beholder rettigheder til sit bidrag</a:t>
            </a:r>
          </a:p>
          <a:p>
            <a:r>
              <a:rPr lang="da-DK" dirty="0" smtClean="0"/>
              <a:t>Softwareprogrammer – ophavsretten tilhører virksomheden mm andet er aftalt. </a:t>
            </a:r>
            <a:endParaRPr lang="da-DK" dirty="0"/>
          </a:p>
        </p:txBody>
      </p:sp>
    </p:spTree>
    <p:extLst>
      <p:ext uri="{BB962C8B-B14F-4D97-AF65-F5344CB8AC3E}">
        <p14:creationId xmlns:p14="http://schemas.microsoft.com/office/powerpoint/2010/main" val="15264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Ophavsret 3</a:t>
            </a:r>
            <a:endParaRPr lang="da-DK" dirty="0"/>
          </a:p>
        </p:txBody>
      </p:sp>
      <p:sp>
        <p:nvSpPr>
          <p:cNvPr id="3" name="Pladsholder til indhold 2"/>
          <p:cNvSpPr>
            <a:spLocks noGrp="1"/>
          </p:cNvSpPr>
          <p:nvPr>
            <p:ph idx="1"/>
          </p:nvPr>
        </p:nvSpPr>
        <p:spPr/>
        <p:txBody>
          <a:bodyPr>
            <a:normAutofit/>
          </a:bodyPr>
          <a:lstStyle/>
          <a:p>
            <a:r>
              <a:rPr lang="da-DK" dirty="0" smtClean="0"/>
              <a:t>Eneret omfatter kopiering, reproduktion, mangfoldiggørelse</a:t>
            </a:r>
          </a:p>
          <a:p>
            <a:r>
              <a:rPr lang="da-DK" dirty="0" smtClean="0"/>
              <a:t>Fotokopiering, fotografering, aftryk, masseproduktion af software osv. </a:t>
            </a:r>
          </a:p>
          <a:p>
            <a:r>
              <a:rPr lang="da-DK" dirty="0" smtClean="0"/>
              <a:t>Salg, udlejning, udlån eller anden spredning. </a:t>
            </a:r>
          </a:p>
          <a:p>
            <a:r>
              <a:rPr lang="da-DK" dirty="0" smtClean="0"/>
              <a:t>Visningsret, videresalg, offentlig fremførelse, radio og tv. </a:t>
            </a:r>
            <a:r>
              <a:rPr lang="da-DK" dirty="0" err="1" smtClean="0"/>
              <a:t>Emails</a:t>
            </a:r>
            <a:r>
              <a:rPr lang="da-DK" dirty="0" smtClean="0"/>
              <a:t>, internettet, interaktive bestillingstransmissioner via hjemmesider, VOD, on </a:t>
            </a:r>
            <a:r>
              <a:rPr lang="da-DK" dirty="0" err="1" smtClean="0"/>
              <a:t>demand</a:t>
            </a:r>
            <a:r>
              <a:rPr lang="da-DK" dirty="0" smtClean="0"/>
              <a:t> tjenesteydelser. </a:t>
            </a:r>
          </a:p>
          <a:p>
            <a:endParaRPr lang="da-DK" dirty="0"/>
          </a:p>
          <a:p>
            <a:r>
              <a:rPr lang="da-DK" dirty="0" smtClean="0"/>
              <a:t>Referencelinks – omtvistet med </a:t>
            </a:r>
            <a:r>
              <a:rPr lang="da-DK" dirty="0" err="1" smtClean="0"/>
              <a:t>deeplinks</a:t>
            </a:r>
            <a:r>
              <a:rPr lang="da-DK" dirty="0" smtClean="0"/>
              <a:t>. Kan kræve </a:t>
            </a:r>
            <a:r>
              <a:rPr lang="da-DK" dirty="0" err="1" smtClean="0"/>
              <a:t>ophavsm</a:t>
            </a:r>
            <a:r>
              <a:rPr lang="da-DK" dirty="0" smtClean="0"/>
              <a:t> tilladelse. </a:t>
            </a:r>
            <a:endParaRPr lang="da-DK" dirty="0"/>
          </a:p>
        </p:txBody>
      </p:sp>
    </p:spTree>
    <p:extLst>
      <p:ext uri="{BB962C8B-B14F-4D97-AF65-F5344CB8AC3E}">
        <p14:creationId xmlns:p14="http://schemas.microsoft.com/office/powerpoint/2010/main" val="92062286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4173</TotalTime>
  <Words>3551</Words>
  <Application>Microsoft Office PowerPoint</Application>
  <PresentationFormat>Widescreen</PresentationFormat>
  <Paragraphs>395</Paragraphs>
  <Slides>66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66</vt:i4>
      </vt:variant>
    </vt:vector>
  </HeadingPairs>
  <TitlesOfParts>
    <vt:vector size="70" baseType="lpstr">
      <vt:lpstr>Arial</vt:lpstr>
      <vt:lpstr>Calibri</vt:lpstr>
      <vt:lpstr>Calibri Light</vt:lpstr>
      <vt:lpstr>Office-tema</vt:lpstr>
      <vt:lpstr>Immaterialret</vt:lpstr>
      <vt:lpstr>Kursets overblik og metode</vt:lpstr>
      <vt:lpstr>PowerPoint-præsentation</vt:lpstr>
      <vt:lpstr>Metode</vt:lpstr>
      <vt:lpstr>Immaterielret</vt:lpstr>
      <vt:lpstr>Grundbegreb</vt:lpstr>
      <vt:lpstr>Ophavsret</vt:lpstr>
      <vt:lpstr>Ophavsret 2</vt:lpstr>
      <vt:lpstr>Ophavsret 3</vt:lpstr>
      <vt:lpstr>Deeplinks….</vt:lpstr>
      <vt:lpstr>Creative commons</vt:lpstr>
      <vt:lpstr>Ophavsret 4 </vt:lpstr>
      <vt:lpstr>Ophavsret 5 – overdragelse til en anden</vt:lpstr>
      <vt:lpstr>Specialitetsgrundsætning i ophavsret </vt:lpstr>
      <vt:lpstr>Virksomheds ansatte og ophavsret </vt:lpstr>
      <vt:lpstr>Særligt om software</vt:lpstr>
      <vt:lpstr>Software 2</vt:lpstr>
      <vt:lpstr>Software 3 </vt:lpstr>
      <vt:lpstr>Software 4</vt:lpstr>
      <vt:lpstr>Software 5 </vt:lpstr>
      <vt:lpstr>Databaser, kataloger, prislister</vt:lpstr>
      <vt:lpstr>DB Kataloger Prisl.2 </vt:lpstr>
      <vt:lpstr>DB Prsl katal.3</vt:lpstr>
      <vt:lpstr>Patent og brugsmodelbeskyttelse </vt:lpstr>
      <vt:lpstr>Det som ikke er beskyttet af patentloven</vt:lpstr>
      <vt:lpstr>Et produkt kan være beskyttet af patentlove og ophavsretsloven</vt:lpstr>
      <vt:lpstr>Software og patent</vt:lpstr>
      <vt:lpstr>Loven om brugsmodeller</vt:lpstr>
      <vt:lpstr>Stiftelse af patent eller en brugsmodel </vt:lpstr>
      <vt:lpstr>Opfinderen – Patentets indehaver</vt:lpstr>
      <vt:lpstr>Patentbeskyttelsens omfang</vt:lpstr>
      <vt:lpstr>Brugsmodeller eneret</vt:lpstr>
      <vt:lpstr>Overdragelse og varighed </vt:lpstr>
      <vt:lpstr>Designloven</vt:lpstr>
      <vt:lpstr>Stiftelse af design</vt:lpstr>
      <vt:lpstr>Markedsføringsloven – plagiering og eneret</vt:lpstr>
      <vt:lpstr>Eksempel</vt:lpstr>
      <vt:lpstr>Varemærkeloven</vt:lpstr>
      <vt:lpstr>SEO, Google AdWords og varemærker</vt:lpstr>
      <vt:lpstr>Virksomhedsnavne og domæner</vt:lpstr>
      <vt:lpstr>Toptoy og BR dommen</vt:lpstr>
      <vt:lpstr>Nogle spørgsmål</vt:lpstr>
      <vt:lpstr>II. Personlighedsret</vt:lpstr>
      <vt:lpstr>Meddelelse af person information</vt:lpstr>
      <vt:lpstr>Eneret over fotografiske billeder</vt:lpstr>
      <vt:lpstr>Kommerciel udnyttelse af personbilleder </vt:lpstr>
      <vt:lpstr>Pressens brug af personbilleder</vt:lpstr>
      <vt:lpstr>Politisk agitation</vt:lpstr>
      <vt:lpstr>Persondata</vt:lpstr>
      <vt:lpstr>Undtagelser</vt:lpstr>
      <vt:lpstr>Personoplysninger er….</vt:lpstr>
      <vt:lpstr>Grundprincipper</vt:lpstr>
      <vt:lpstr>Oplysningstyper </vt:lpstr>
      <vt:lpstr>Betingelser for behandling af almindelige opl.</vt:lpstr>
      <vt:lpstr>Oplysninger på internettet</vt:lpstr>
      <vt:lpstr>Portrætbilleder på internettet </vt:lpstr>
      <vt:lpstr>Situationsbilleder</vt:lpstr>
      <vt:lpstr>Situation undtagelse</vt:lpstr>
      <vt:lpstr>Live video fra pub og byrådsmedlemmer</vt:lpstr>
      <vt:lpstr>TV overvågning</vt:lpstr>
      <vt:lpstr>Privat tv overvågning</vt:lpstr>
      <vt:lpstr>Proportionalitetsprincip</vt:lpstr>
      <vt:lpstr>Optagelser</vt:lpstr>
      <vt:lpstr>Den registreredes rettigheder</vt:lpstr>
      <vt:lpstr>Krav til samtykke</vt:lpstr>
      <vt:lpstr>Sikkerhed af data</vt:lpstr>
    </vt:vector>
  </TitlesOfParts>
  <Company>IT Center Nord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Immaterialret</dc:title>
  <dc:creator>Björn Sigurjónsson</dc:creator>
  <cp:lastModifiedBy>Björn Sigurjónsson</cp:lastModifiedBy>
  <cp:revision>37</cp:revision>
  <dcterms:created xsi:type="dcterms:W3CDTF">2016-04-30T08:28:52Z</dcterms:created>
  <dcterms:modified xsi:type="dcterms:W3CDTF">2017-11-15T07:16:27Z</dcterms:modified>
</cp:coreProperties>
</file>