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B1E0A3D-92AA-463F-AC19-2CE2F4D63D15}">
  <a:tblStyle styleName="Table_0" styleId="{3B1E0A3D-92AA-463F-AC19-2CE2F4D63D1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B9B59B62-671A-4011-91B9-FFC00E4CBB4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Proyecto: 'Custom GUIs'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414490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Todo el contenido representa un esbozo sujeto a cambios y no es representativo del producto final.</a:t>
            </a:r>
          </a:p>
        </p:txBody>
      </p:sp>
      <p:sp>
        <p:nvSpPr>
          <p:cNvPr id="91" name="Shape 91"/>
          <p:cNvSpPr txBox="1"/>
          <p:nvPr>
            <p:ph idx="2" type="subTitle"/>
          </p:nvPr>
        </p:nvSpPr>
        <p:spPr>
          <a:xfrm>
            <a:off y="5687426" x="20105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Raimón, Cristian y Daniel</a:t>
            </a:r>
          </a:p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PTIN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Objetivos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1. Edición de GUIs: Otorgar a los desarrolladores las herramientas que permitan crear interfaces, de manera personalizada, eliminando las complejidades que pueden suponer los desarrollos de interfaces de uso final, facilitando la interacción con el usuario y con la meta de aumentar la productividad.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2. Versátil: Capacidad de permitir a los desarrolladores la implementación de interfaces, de forma multi-propósito permitiendo su desarrollo desde cero o a través de plantillas, con diversas opciones de personalización, exportación e importación. 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3. Modular y extensible: Disponer de un entorno de trabajo sobre la aplicación que permita ofrecer la facilidad de interacción con el desarrollador y la capacidad de extensión con la cual se puedan incluir nuevas características al conjunto en un futuro si es deseado.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Objetivos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
</a:t>
            </a:r>
            <a:r>
              <a:rPr lang="es">
                <a:solidFill>
                  <a:srgbClr val="000000"/>
                </a:solidFill>
              </a:rPr>
              <a:t>4. Independiente: La herramienta debe de ser capaz de funcionar de forma independiente a otro tipo de software aplicación y de sistema operativo en el cual se vaya a utilizar.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5. Personalizable: La herramienta debe tener la capacidad de adaptarse a la visión del desarrollador y a las necesidades de cada proyecto, ofreciendo sistemas de modificación de interfaz, módulos, widgets y entornos.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6. Importación y exportación: La herramienta debe permitir a los desarrolladores poder extraer el desarrollo de su interfaz a ciertos formatos que luego puedan ser utilizados con terceras aplicaciones para el proyecto designada, así mismo como importar y adaptar interfaces previamente desarrolladas.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/>
        </p:nvSpPr>
        <p:spPr>
          <a:xfrm>
            <a:off y="3532200" x="3459050"/>
            <a:ext cy="2946899" cx="47129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Visión del sistema</a:t>
            </a:r>
          </a:p>
        </p:txBody>
      </p:sp>
      <p:sp>
        <p:nvSpPr>
          <p:cNvPr id="110" name="Shape 110"/>
          <p:cNvSpPr/>
          <p:nvPr/>
        </p:nvSpPr>
        <p:spPr>
          <a:xfrm>
            <a:off y="2597279" x="1022229"/>
            <a:ext cy="1044900" cx="1484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78088" x="457199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 </a:t>
            </a:r>
          </a:p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Modelo de capas de la arquitectura de la herramienta: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	 </a:t>
            </a:r>
            <a:r>
              <a:rPr lang="es">
                <a:solidFill>
                  <a:srgbClr val="000000"/>
                </a:solidFill>
              </a:rPr>
              <a:t>Desarrollador</a:t>
            </a:r>
          </a:p>
          <a:p>
            <a:pPr rtl="0" lvl="0">
              <a:buNone/>
            </a:pPr>
            <a:r>
              <a:rPr lang="es"/>
              <a:t>	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Arquitectura del sistema: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y="3606225" x="3557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{3B1E0A3D-92AA-463F-AC19-2CE2F4D63D15}</a:tableStyleId>
              </a:tblPr>
              <a:tblGrid>
                <a:gridCol w="4525625"/>
              </a:tblGrid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Interfaz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Módulos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/>
                        <a:t>Aplicación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Sistema Operativo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Hardware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13" name="Shape 113"/>
          <p:cNvSpPr/>
          <p:nvPr/>
        </p:nvSpPr>
        <p:spPr>
          <a:xfrm rot="5406210">
            <a:off y="1401777" x="3981930"/>
            <a:ext cy="3435905" cx="66420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 rot="6955290">
            <a:off y="2789772" x="1352018"/>
            <a:ext cy="846283" cx="824221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5" name="Shape 115"/>
          <p:cNvSpPr/>
          <p:nvPr/>
        </p:nvSpPr>
        <p:spPr>
          <a:xfrm>
            <a:off y="2503949" x="1467129"/>
            <a:ext cy="557700" cx="594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/>
        </p:nvSpPr>
        <p:spPr>
          <a:xfrm>
            <a:off y="3030575" x="4295075"/>
            <a:ext cy="2738099" cx="3605399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>
            <a:off y="3030575" x="700175"/>
            <a:ext cy="2738099" cx="35949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Actores y componentes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Los actores y componentes que conforman el entorno de la herramienta son los siguientes:</a:t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y="3015513" x="6807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{B9B59B62-671A-4011-91B9-FFC00E4CBB43}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/>
                        <a:t>Actores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/>
                        <a:t>Componentes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Usuario/Desarrollador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Interfaz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Datos Importados/Exportados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Módulos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Templates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Extensiones/Widgets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s"/>
                        <a:t>Aplicación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Sistema Operativo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Hardware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Interfaces</a:t>
            </a:r>
          </a:p>
        </p:txBody>
      </p:sp>
      <p:sp>
        <p:nvSpPr>
          <p:cNvPr id="130" name="Shape 130"/>
          <p:cNvSpPr/>
          <p:nvPr/>
        </p:nvSpPr>
        <p:spPr>
          <a:xfrm>
            <a:off y="2643925" x="1045025"/>
            <a:ext cy="3532199" cx="65417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/>
        </p:nvSpPr>
        <p:spPr>
          <a:xfrm>
            <a:off y="5995039" x="324523"/>
            <a:ext cy="438900" cx="2053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>
                <a:solidFill>
                  <a:srgbClr val="000000"/>
                </a:solidFill>
              </a:rPr>
              <a:t>Interfaces que relacionan e interactúan entre los distintos actores y componentes que conforman el entorno de la herramienta:</a:t>
            </a:r>
          </a:p>
        </p:txBody>
      </p:sp>
      <p:sp>
        <p:nvSpPr>
          <p:cNvPr id="133" name="Shape 133"/>
          <p:cNvSpPr/>
          <p:nvPr/>
        </p:nvSpPr>
        <p:spPr>
          <a:xfrm rot="6994377">
            <a:off y="5277492" x="794578"/>
            <a:ext cy="1016801" cx="971750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4954723" x="922108"/>
            <a:ext cy="653699" cx="7169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/>
          <p:nvPr/>
        </p:nvSpPr>
        <p:spPr>
          <a:xfrm rot="5384952">
            <a:off y="2823443" x="4551107"/>
            <a:ext cy="2477289" cx="2288518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>
            <a:off y="2754328" x="3032300"/>
            <a:ext cy="1588500" cx="26960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3267838" x="2420100"/>
            <a:ext cy="1588500" cx="2696099"/>
          </a:xfrm>
          <a:prstGeom prst="rect">
            <a:avLst/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>
            <a:off y="3759139" x="1755625"/>
            <a:ext cy="1588500" cx="26960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>
            <a:off y="3208250" x="6970350"/>
            <a:ext cy="1849700" cx="1045025"/>
          </a:xfrm>
          <a:prstGeom prst="flowChartPredefinedProcess">
            <a:avLst/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0" name="Shape 140"/>
          <p:cNvSpPr/>
          <p:nvPr/>
        </p:nvSpPr>
        <p:spPr>
          <a:xfrm>
            <a:off y="3586639" x="7171562"/>
            <a:ext cy="172500" cx="6426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/>
          <p:nvPr/>
        </p:nvSpPr>
        <p:spPr>
          <a:xfrm>
            <a:off y="3833089" x="7171562"/>
            <a:ext cy="172500" cx="3867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2" name="Shape 142"/>
          <p:cNvSpPr/>
          <p:nvPr/>
        </p:nvSpPr>
        <p:spPr>
          <a:xfrm>
            <a:off y="3342750" x="7171562"/>
            <a:ext cy="172500" cx="6426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/>
        </p:nvSpPr>
        <p:spPr>
          <a:xfrm>
            <a:off y="4451825" x="7388350"/>
            <a:ext cy="156899" cx="177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 txBox="1"/>
          <p:nvPr/>
        </p:nvSpPr>
        <p:spPr>
          <a:xfrm>
            <a:off y="2754328" x="3400650"/>
            <a:ext cy="386700" cx="223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s"/>
              <a:t>Sistema Operativo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6021139" x="303829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Usuario/Desarrollador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3267838" x="2668200"/>
            <a:ext cy="386700" cx="219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Aplicación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3939750" x="1970479"/>
            <a:ext cy="386700" cx="219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400" lang="es"/>
              <a:t>Interfaz</a:t>
            </a:r>
          </a:p>
        </p:txBody>
      </p:sp>
      <p:sp>
        <p:nvSpPr>
          <p:cNvPr id="148" name="Shape 148"/>
          <p:cNvSpPr/>
          <p:nvPr/>
        </p:nvSpPr>
        <p:spPr>
          <a:xfrm>
            <a:off y="5154237" x="6578350"/>
            <a:ext cy="438900" cx="17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 txBox="1"/>
          <p:nvPr/>
        </p:nvSpPr>
        <p:spPr>
          <a:xfrm>
            <a:off y="5168774" x="6794856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Hardware (PC)</a:t>
            </a:r>
          </a:p>
        </p:txBody>
      </p:sp>
      <p:sp>
        <p:nvSpPr>
          <p:cNvPr id="150" name="Shape 150"/>
          <p:cNvSpPr/>
          <p:nvPr/>
        </p:nvSpPr>
        <p:spPr>
          <a:xfrm>
            <a:off y="4856337" x="4545850"/>
            <a:ext cy="1034700" cx="5120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>
            <a:off y="5891037" x="3646298"/>
            <a:ext cy="438900" cx="17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3061438" x="295879"/>
            <a:ext cy="799499" cx="12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3" name="Shape 153"/>
          <p:cNvSpPr txBox="1"/>
          <p:nvPr/>
        </p:nvSpPr>
        <p:spPr>
          <a:xfrm>
            <a:off y="5917137" x="3768101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Datos/Templates</a:t>
            </a:r>
          </a:p>
        </p:txBody>
      </p:sp>
      <p:sp>
        <p:nvSpPr>
          <p:cNvPr id="154" name="Shape 154"/>
          <p:cNvSpPr/>
          <p:nvPr/>
        </p:nvSpPr>
        <p:spPr>
          <a:xfrm rot="5418125">
            <a:off y="2943831" x="1645346"/>
            <a:ext cy="1034714" cx="51210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 txBox="1"/>
          <p:nvPr/>
        </p:nvSpPr>
        <p:spPr>
          <a:xfrm>
            <a:off y="3088778" x="303829"/>
            <a:ext cy="1060799" cx="1264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s"/>
              <a:t>Módulos</a:t>
            </a:r>
          </a:p>
          <a:p>
            <a:pPr algn="ctr" rtl="0" lvl="0" indent="0" marL="0">
              <a:buNone/>
            </a:pPr>
            <a:r>
              <a:rPr b="1" lang="es"/>
              <a:t>/</a:t>
            </a:r>
          </a:p>
          <a:p>
            <a:pPr algn="ctr" rtl="0" lvl="0" indent="0" marL="0">
              <a:buNone/>
            </a:pPr>
            <a:r>
              <a:rPr b="1" lang="es"/>
              <a:t>Widgets</a:t>
            </a:r>
          </a:p>
        </p:txBody>
      </p:sp>
      <p:sp>
        <p:nvSpPr>
          <p:cNvPr id="156" name="Shape 156"/>
          <p:cNvSpPr/>
          <p:nvPr/>
        </p:nvSpPr>
        <p:spPr>
          <a:xfrm rot="-2506042">
            <a:off y="4786285" x="1680470"/>
            <a:ext cy="731317" cx="10345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>
            <a:off y="5891037" x="5631750"/>
            <a:ext cy="438900" cx="13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/>
        </p:nvSpPr>
        <p:spPr>
          <a:xfrm rot="2653396">
            <a:off y="4720344" x="4280756"/>
            <a:ext cy="731287" cx="22220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9" name="Shape 159"/>
          <p:cNvSpPr txBox="1"/>
          <p:nvPr/>
        </p:nvSpPr>
        <p:spPr>
          <a:xfrm>
            <a:off y="5917137" x="5753554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Nueva GUI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
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Diagrama de PERT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
</a:t>
            </a:r>
          </a:p>
        </p:txBody>
      </p:sp>
      <p:sp>
        <p:nvSpPr>
          <p:cNvPr id="172" name="Shape 172"/>
          <p:cNvSpPr/>
          <p:nvPr/>
        </p:nvSpPr>
        <p:spPr>
          <a:xfrm>
            <a:off y="1615594" x="503791"/>
            <a:ext cy="5250117" cx="81598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Diagrama de GANTT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
</a:t>
            </a:r>
          </a:p>
        </p:txBody>
      </p:sp>
      <p:sp>
        <p:nvSpPr>
          <p:cNvPr id="179" name="Shape 179"/>
          <p:cNvSpPr/>
          <p:nvPr/>
        </p:nvSpPr>
        <p:spPr>
          <a:xfrm>
            <a:off y="2023781" x="3822"/>
            <a:ext cy="4202014" cx="91220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