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7" r:id="rId4"/>
  </p:sldMasterIdLst>
  <p:notesMasterIdLst>
    <p:notesMasterId r:id="rId7"/>
  </p:notesMasterIdLst>
  <p:handoutMasterIdLst>
    <p:handoutMasterId r:id="rId116"/>
  </p:handoutMasterIdLst>
  <p:sldIdLst>
    <p:sldId id="521" r:id="rId5"/>
    <p:sldId id="325" r:id="rId6"/>
    <p:sldId id="402" r:id="rId8"/>
    <p:sldId id="379" r:id="rId9"/>
    <p:sldId id="450" r:id="rId10"/>
    <p:sldId id="380" r:id="rId11"/>
    <p:sldId id="381" r:id="rId12"/>
    <p:sldId id="382" r:id="rId13"/>
    <p:sldId id="291" r:id="rId14"/>
    <p:sldId id="327" r:id="rId15"/>
    <p:sldId id="413" r:id="rId16"/>
    <p:sldId id="326" r:id="rId17"/>
    <p:sldId id="260" r:id="rId18"/>
    <p:sldId id="261" r:id="rId19"/>
    <p:sldId id="262" r:id="rId20"/>
    <p:sldId id="277" r:id="rId21"/>
    <p:sldId id="505" r:id="rId22"/>
    <p:sldId id="524" r:id="rId23"/>
    <p:sldId id="329" r:id="rId24"/>
    <p:sldId id="263" r:id="rId25"/>
    <p:sldId id="264" r:id="rId26"/>
    <p:sldId id="331" r:id="rId27"/>
    <p:sldId id="265" r:id="rId28"/>
    <p:sldId id="266" r:id="rId29"/>
    <p:sldId id="330" r:id="rId30"/>
    <p:sldId id="293" r:id="rId31"/>
    <p:sldId id="267" r:id="rId32"/>
    <p:sldId id="269" r:id="rId33"/>
    <p:sldId id="332" r:id="rId34"/>
    <p:sldId id="333" r:id="rId35"/>
    <p:sldId id="268" r:id="rId36"/>
    <p:sldId id="270" r:id="rId37"/>
    <p:sldId id="271" r:id="rId38"/>
    <p:sldId id="334" r:id="rId39"/>
    <p:sldId id="273" r:id="rId40"/>
    <p:sldId id="335" r:id="rId41"/>
    <p:sldId id="374" r:id="rId42"/>
    <p:sldId id="375" r:id="rId43"/>
    <p:sldId id="376" r:id="rId44"/>
    <p:sldId id="453" r:id="rId45"/>
    <p:sldId id="454" r:id="rId46"/>
    <p:sldId id="455" r:id="rId47"/>
    <p:sldId id="274" r:id="rId48"/>
    <p:sldId id="705" r:id="rId49"/>
    <p:sldId id="525" r:id="rId50"/>
    <p:sldId id="281" r:id="rId51"/>
    <p:sldId id="282" r:id="rId52"/>
    <p:sldId id="283" r:id="rId53"/>
    <p:sldId id="338" r:id="rId54"/>
    <p:sldId id="284" r:id="rId55"/>
    <p:sldId id="770" r:id="rId56"/>
    <p:sldId id="294" r:id="rId57"/>
    <p:sldId id="285" r:id="rId58"/>
    <p:sldId id="286" r:id="rId59"/>
    <p:sldId id="289" r:id="rId60"/>
    <p:sldId id="290" r:id="rId61"/>
    <p:sldId id="339" r:id="rId62"/>
    <p:sldId id="526" r:id="rId63"/>
    <p:sldId id="706" r:id="rId64"/>
    <p:sldId id="296" r:id="rId65"/>
    <p:sldId id="297" r:id="rId66"/>
    <p:sldId id="389" r:id="rId67"/>
    <p:sldId id="298" r:id="rId68"/>
    <p:sldId id="405" r:id="rId69"/>
    <p:sldId id="406" r:id="rId70"/>
    <p:sldId id="390" r:id="rId71"/>
    <p:sldId id="391" r:id="rId72"/>
    <p:sldId id="302" r:id="rId73"/>
    <p:sldId id="303" r:id="rId74"/>
    <p:sldId id="304" r:id="rId75"/>
    <p:sldId id="305" r:id="rId76"/>
    <p:sldId id="407" r:id="rId77"/>
    <p:sldId id="506" r:id="rId78"/>
    <p:sldId id="771" r:id="rId79"/>
    <p:sldId id="527" r:id="rId80"/>
    <p:sldId id="432" r:id="rId81"/>
    <p:sldId id="416" r:id="rId82"/>
    <p:sldId id="418" r:id="rId83"/>
    <p:sldId id="460" r:id="rId84"/>
    <p:sldId id="417" r:id="rId85"/>
    <p:sldId id="420" r:id="rId86"/>
    <p:sldId id="421" r:id="rId87"/>
    <p:sldId id="422" r:id="rId88"/>
    <p:sldId id="434" r:id="rId89"/>
    <p:sldId id="528" r:id="rId90"/>
    <p:sldId id="532" r:id="rId91"/>
    <p:sldId id="530" r:id="rId92"/>
    <p:sldId id="531" r:id="rId93"/>
    <p:sldId id="540" r:id="rId94"/>
    <p:sldId id="535" r:id="rId95"/>
    <p:sldId id="536" r:id="rId96"/>
    <p:sldId id="537" r:id="rId97"/>
    <p:sldId id="538" r:id="rId98"/>
    <p:sldId id="533" r:id="rId99"/>
    <p:sldId id="534" r:id="rId100"/>
    <p:sldId id="541" r:id="rId101"/>
    <p:sldId id="542" r:id="rId102"/>
    <p:sldId id="529" r:id="rId103"/>
    <p:sldId id="498" r:id="rId104"/>
    <p:sldId id="508" r:id="rId105"/>
    <p:sldId id="496" r:id="rId106"/>
    <p:sldId id="497" r:id="rId107"/>
    <p:sldId id="499" r:id="rId108"/>
    <p:sldId id="502" r:id="rId109"/>
    <p:sldId id="478" r:id="rId110"/>
    <p:sldId id="479" r:id="rId111"/>
    <p:sldId id="503" r:id="rId112"/>
    <p:sldId id="504" r:id="rId113"/>
    <p:sldId id="494" r:id="rId114"/>
    <p:sldId id="495" r:id="rId115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2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76" d="100"/>
          <a:sy n="76" d="100"/>
        </p:scale>
        <p:origin x="-2480" y="-576"/>
      </p:cViewPr>
      <p:guideLst>
        <p:guide orient="horz" pos="2187"/>
        <p:guide pos="2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0242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9" Type="http://schemas.openxmlformats.org/officeDocument/2006/relationships/tableStyles" Target="tableStyles.xml"/><Relationship Id="rId118" Type="http://schemas.openxmlformats.org/officeDocument/2006/relationships/viewProps" Target="viewProps.xml"/><Relationship Id="rId117" Type="http://schemas.openxmlformats.org/officeDocument/2006/relationships/presProps" Target="presProps.xml"/><Relationship Id="rId116" Type="http://schemas.openxmlformats.org/officeDocument/2006/relationships/handoutMaster" Target="handoutMasters/handoutMaster1.xml"/><Relationship Id="rId115" Type="http://schemas.openxmlformats.org/officeDocument/2006/relationships/slide" Target="slides/slide110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110" Type="http://schemas.openxmlformats.org/officeDocument/2006/relationships/slide" Target="slides/slide105.xml"/><Relationship Id="rId11" Type="http://schemas.openxmlformats.org/officeDocument/2006/relationships/slide" Target="slides/slide6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spcBef>
                <a:spcPct val="0"/>
              </a:spcBef>
              <a:buClrTx/>
              <a:buSzTx/>
              <a:buFontTx/>
              <a:buNone/>
              <a:defRPr sz="1300" dirty="0">
                <a:latin typeface="Times New Roman" panose="02020603050405020304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spcBef>
                <a:spcPct val="0"/>
              </a:spcBef>
              <a:buClrTx/>
              <a:buSzTx/>
              <a:buFontTx/>
              <a:buNone/>
              <a:defRPr sz="1300" dirty="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spcBef>
                <a:spcPct val="0"/>
              </a:spcBef>
              <a:buClrTx/>
              <a:buSzTx/>
              <a:buFontTx/>
              <a:buNone/>
              <a:defRPr sz="1300" dirty="0">
                <a:latin typeface="Times New Roman" panose="02020603050405020304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p>
            <a:pPr lvl="0" algn="r" defTabSz="967105" fontAlgn="base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sz="1300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z="1300" strike="noStrike" noProof="1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spcBef>
                <a:spcPct val="0"/>
              </a:spcBef>
              <a:buClrTx/>
              <a:buSzTx/>
              <a:buFontTx/>
              <a:buNone/>
              <a:defRPr sz="1300" dirty="0">
                <a:latin typeface="Times New Roman" panose="02020603050405020304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spcBef>
                <a:spcPct val="0"/>
              </a:spcBef>
              <a:buClrTx/>
              <a:buSzTx/>
              <a:buFontTx/>
              <a:buNone/>
              <a:defRPr sz="1300" dirty="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7412" name="Rectangle 4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spcBef>
                <a:spcPct val="0"/>
              </a:spcBef>
              <a:buClrTx/>
              <a:buSzTx/>
              <a:buFontTx/>
              <a:buNone/>
              <a:defRPr sz="1300" dirty="0">
                <a:latin typeface="Times New Roman" panose="02020603050405020304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p>
            <a:pPr lvl="0" algn="r" defTabSz="967105" fontAlgn="base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sz="1300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z="1300" strike="noStrike" noProof="1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204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389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409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4301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471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491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5222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542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5632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583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225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604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624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645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665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6861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706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727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747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7680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r>
              <a:rPr lang="zh-CN" altLang="zh-CN" dirty="0"/>
              <a:t>ETagHTTP响应头是资源的特定版本的标识符</a:t>
            </a:r>
            <a:endParaRPr lang="zh-CN" altLang="zh-CN" dirty="0"/>
          </a:p>
        </p:txBody>
      </p:sp>
      <p:sp>
        <p:nvSpPr>
          <p:cNvPr id="788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8089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8294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849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870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890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911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r>
              <a:rPr lang="en-US" altLang="zh-CN" dirty="0">
                <a:latin typeface="Gill Sans MT" panose="020B0502020104020203" charset="0"/>
                <a:sym typeface="+mn-ea"/>
              </a:rPr>
              <a:t>Internet dense with caches: enables </a:t>
            </a:r>
            <a:r>
              <a:rPr lang="ja-JP" altLang="en-US" dirty="0">
                <a:latin typeface="Gill Sans MT" panose="020B0502020104020203" charset="0"/>
                <a:sym typeface="+mn-ea"/>
              </a:rPr>
              <a:t>“</a:t>
            </a:r>
            <a:r>
              <a:rPr lang="en-US" altLang="ja-JP" dirty="0">
                <a:latin typeface="Gill Sans MT" panose="020B0502020104020203" charset="0"/>
                <a:sym typeface="+mn-ea"/>
              </a:rPr>
              <a:t>poor</a:t>
            </a:r>
            <a:r>
              <a:rPr lang="ja-JP" altLang="en-US" dirty="0">
                <a:latin typeface="Gill Sans MT" panose="020B0502020104020203" charset="0"/>
                <a:sym typeface="+mn-ea"/>
              </a:rPr>
              <a:t>”</a:t>
            </a:r>
            <a:r>
              <a:rPr lang="en-US" altLang="ja-JP" dirty="0">
                <a:latin typeface="Gill Sans MT" panose="020B0502020104020203" charset="0"/>
                <a:sym typeface="+mn-ea"/>
              </a:rPr>
              <a:t> content providers to effectively deliver content</a:t>
            </a:r>
            <a:endParaRPr lang="en-US" altLang="ja-JP" dirty="0">
              <a:latin typeface="Gill Sans MT" panose="020B0502020104020203" charset="0"/>
              <a:sym typeface="+mn-ea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促使内容提供者更新内容服务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31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9523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r>
              <a:rPr lang="zh-CN" altLang="zh-CN" dirty="0"/>
              <a:t>局域网延时，因特网延时和接入延时</a:t>
            </a:r>
            <a:endParaRPr lang="zh-CN" altLang="zh-CN" dirty="0"/>
          </a:p>
        </p:txBody>
      </p:sp>
      <p:sp>
        <p:nvSpPr>
          <p:cNvPr id="972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r>
              <a:rPr lang="zh-CN" altLang="zh-CN" dirty="0"/>
              <a:t>这个计算，跟</a:t>
            </a:r>
            <a:r>
              <a:rPr lang="en-US" altLang="zh-CN" dirty="0"/>
              <a:t>cache</a:t>
            </a:r>
            <a:r>
              <a:rPr lang="zh-CN" altLang="en-US" dirty="0">
                <a:ea typeface="宋体" panose="02010600030101010101" pitchFamily="2" charset="-122"/>
              </a:rPr>
              <a:t>的命中率有关系，下一页有计算过程。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93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2662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r>
              <a:rPr lang="zh-CN" altLang="zh-CN" dirty="0"/>
              <a:t>局域网内的延时在</a:t>
            </a:r>
            <a:r>
              <a:rPr lang="en-US" altLang="zh-CN" dirty="0"/>
              <a:t>10ms</a:t>
            </a:r>
            <a:r>
              <a:rPr lang="zh-CN" altLang="en-US" dirty="0">
                <a:ea typeface="宋体" panose="02010600030101010101" pitchFamily="2" charset="-122"/>
              </a:rPr>
              <a:t>，即</a:t>
            </a:r>
            <a:r>
              <a:rPr lang="en-US" altLang="zh-CN" dirty="0">
                <a:ea typeface="宋体" panose="02010600030101010101" pitchFamily="2" charset="-122"/>
              </a:rPr>
              <a:t>0.01s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13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0342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0649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0854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105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126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146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r>
              <a:rPr lang="zh-CN" altLang="zh-CN" dirty="0"/>
              <a:t>220：服务就绪。</a:t>
            </a:r>
            <a:endParaRPr lang="zh-CN" altLang="zh-CN" dirty="0"/>
          </a:p>
          <a:p>
            <a:pPr lvl="0"/>
            <a:r>
              <a:rPr lang="zh-CN" altLang="zh-CN" dirty="0"/>
              <a:t>250：请求动作正确完成（HELO、MAIL FROM、RCPT TO、QUIT指令执行成功会返回此信息）。</a:t>
            </a:r>
            <a:endParaRPr lang="zh-CN" altLang="zh-CN" dirty="0"/>
          </a:p>
          <a:p>
            <a:pPr lvl="0"/>
            <a:r>
              <a:rPr lang="zh-CN" altLang="zh-CN" dirty="0"/>
              <a:t>235：认证通过。</a:t>
            </a:r>
            <a:endParaRPr lang="zh-CN" altLang="zh-CN" dirty="0"/>
          </a:p>
          <a:p>
            <a:pPr lvl="0"/>
            <a:r>
              <a:rPr lang="zh-CN" altLang="zh-CN" dirty="0"/>
              <a:t>221：正在处理。</a:t>
            </a:r>
            <a:endParaRPr lang="zh-CN" altLang="zh-CN" dirty="0"/>
          </a:p>
          <a:p>
            <a:pPr lvl="0"/>
            <a:r>
              <a:rPr lang="zh-CN" altLang="zh-CN" dirty="0"/>
              <a:t>354：开始发送邮件内容，提示以特殊行.结束邮件内容。</a:t>
            </a:r>
            <a:endParaRPr lang="zh-CN" altLang="zh-CN" dirty="0"/>
          </a:p>
          <a:p>
            <a:pPr lvl="0"/>
            <a:r>
              <a:rPr lang="zh-CN" altLang="zh-CN" dirty="0"/>
              <a:t>500：语法错误，命令不能识别。</a:t>
            </a:r>
            <a:endParaRPr lang="zh-CN" altLang="zh-CN" dirty="0"/>
          </a:p>
          <a:p>
            <a:pPr lvl="0"/>
            <a:r>
              <a:rPr lang="zh-CN" altLang="zh-CN" dirty="0"/>
              <a:t>552：中断处理。</a:t>
            </a:r>
            <a:endParaRPr lang="zh-CN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RCPT 用于. 标识邮件的收件人</a:t>
            </a:r>
            <a:endParaRPr lang="zh-CN" altLang="zh-CN" dirty="0"/>
          </a:p>
          <a:p>
            <a:pPr lvl="0"/>
            <a:endParaRPr lang="zh-CN" altLang="zh-CN" dirty="0"/>
          </a:p>
        </p:txBody>
      </p:sp>
      <p:sp>
        <p:nvSpPr>
          <p:cNvPr id="1167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118786" name="文本占位符 2"/>
          <p:cNvSpPr/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2083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286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228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249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269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2902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310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3312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361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382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402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423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3072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443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4643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484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505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257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525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462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5462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566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872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5872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077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607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486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648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327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691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669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896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689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101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7101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305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73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510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751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715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771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9202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7920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1250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812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329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8329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534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8534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348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739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1873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9443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191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1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1935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3539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1955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5587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1976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7635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1996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9683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7" name="Rectangle 7"/>
          <p:cNvSpPr txBox="1">
            <a:spLocks noGrp="1"/>
          </p:cNvSpPr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49" tIns="48325" rIns="96649" bIns="48325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solidFill>
                  <a:srgbClr val="000000"/>
                </a:solidFill>
                <a:latin typeface="Times New Roman" panose="02020603050405020304" charset="0"/>
              </a:rPr>
            </a:fld>
            <a:endParaRPr lang="en-US" altLang="zh-CN" sz="13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3779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r>
              <a:rPr lang="en-US" altLang="zh-CN" dirty="0"/>
              <a:t>Akamai: 100,000+ servers in 1000+ clusters in 1000+ networks in 70+ countries serving trillions of requests a day.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How many people use Netflix?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49" name="Rectangle 7"/>
          <p:cNvSpPr txBox="1">
            <a:spLocks noGrp="1"/>
          </p:cNvSpPr>
          <p:nvPr/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49" tIns="48325" rIns="96649" bIns="48325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solidFill>
                  <a:srgbClr val="000000"/>
                </a:solidFill>
                <a:latin typeface="Times New Roman" panose="02020603050405020304" charset="0"/>
              </a:rPr>
            </a:fld>
            <a:endParaRPr lang="en-US" altLang="zh-CN" sz="13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068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1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r>
              <a:rPr lang="en-US" altLang="zh-CN" dirty="0"/>
              <a:t>peak load: 7million viewers, 2 Tbytes via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368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2088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9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2109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2994" name="Notes Placeholder 2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61" tIns="48331" rIns="96661" bIns="48331" anchor="t" anchorCtr="0"/>
          <a:p>
            <a:pPr lvl="0"/>
            <a:endParaRPr lang="zh-CN" altLang="zh-CN" dirty="0"/>
          </a:p>
        </p:txBody>
      </p:sp>
      <p:sp>
        <p:nvSpPr>
          <p:cNvPr id="2129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 anchorCtr="0"/>
          <a:p>
            <a:pPr lvl="0" algn="r" defTabSz="96710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Char char="§"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1-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1-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1-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1-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 dirty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fontAlgn="base">
              <a:buClr>
                <a:schemeClr val="accent2"/>
              </a:buClr>
              <a:buSzPct val="85000"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1</a:t>
            </a:r>
            <a:fld id="{9A0DB2DC-4C9A-4742-B13C-FB6460FD3503}" type="slidenum"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Char char="§"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defRPr sz="1400">
                <a:latin typeface="Times New Roman" panose="02020603050405020304" charset="0"/>
              </a:defRPr>
            </a:lvl1pPr>
          </a:lstStyle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dirty="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defRPr sz="1200">
                <a:latin typeface="Tahoma" panose="020B0604030504040204" charset="0"/>
              </a:defRPr>
            </a:lvl1pPr>
          </a:lstStyle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charset="0"/>
        <a:buChar char="§"/>
        <a:defRPr sz="2800">
          <a:solidFill>
            <a:schemeClr val="tx1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Gill Sans MT" panose="020B0502020104020203" charset="0"/>
          <a:ea typeface="MS PGothic" panose="020B06000702050802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defRPr sz="1400">
                <a:solidFill>
                  <a:srgbClr val="000000"/>
                </a:solidFill>
                <a:latin typeface="Times New Roman" panose="02020603050405020304" charset="0"/>
              </a:defRPr>
            </a:lvl1pPr>
          </a:lstStyle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dirty="0">
                <a:solidFill>
                  <a:srgbClr val="000000"/>
                </a:solidFill>
                <a:latin typeface="Tahoma" panose="020B0604030504040204" charset="0"/>
                <a:ea typeface="+mn-ea"/>
                <a:cs typeface="Arial" panose="020B0604020202020204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Arial" panose="020B0604020202020204"/>
              </a:rPr>
              <a:t>Introduction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charset="0"/>
              <a:ea typeface="+mn-ea"/>
              <a:cs typeface="Arial" panose="020B0604020202020204"/>
            </a:endParaRP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defRPr sz="1200">
                <a:solidFill>
                  <a:srgbClr val="000000"/>
                </a:solidFill>
                <a:latin typeface="Tahoma" panose="020B0604030504040204" charset="0"/>
              </a:defRPr>
            </a:lvl1pPr>
          </a:lstStyle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solidFill>
                  <a:srgbClr val="000000"/>
                </a:solidFill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solidFill>
                <a:srgbClr val="000000"/>
              </a:solidFill>
              <a:latin typeface="Tahoma" panose="020B060403050404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charset="0"/>
        <a:buChar char="v"/>
        <a:defRPr sz="28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charset="0"/>
        <a:buChar char="§"/>
        <a:defRPr sz="24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anose="030F0702030302020204" charset="0"/>
          <a:ea typeface="Arial" panose="020B060402020202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charset="0"/>
          <a:ea typeface="Arial" panose="020B060402020202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ea typeface="Arial" panose="020B060402020202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defRPr sz="1400">
                <a:latin typeface="Times New Roman" panose="02020603050405020304" charset="0"/>
              </a:defRPr>
            </a:lvl1pPr>
          </a:lstStyle>
          <a:p>
            <a:pPr lvl="0" fontAlgn="base">
              <a:spcBef>
                <a:spcPct val="0"/>
              </a:spcBef>
              <a:buClrTx/>
              <a:buSzTx/>
            </a:pPr>
            <a:fld id="{BB962C8B-B14F-4D97-AF65-F5344CB8AC3E}" type="datetime1">
              <a:rPr lang="en-US" strike="noStrike" noProof="1" dirty="0">
                <a:latin typeface="Times New Roman" panose="02020603050405020304" charset="0"/>
                <a:ea typeface="MS PGothic" panose="020B0600070205080204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dirty="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defRPr sz="1200">
                <a:latin typeface="Tahoma" panose="020B0604030504040204" charset="0"/>
              </a:defRPr>
            </a:lvl1pPr>
          </a:lstStyle>
          <a:p>
            <a:pPr lvl="0" fontAlgn="base">
              <a:spcBef>
                <a:spcPct val="0"/>
              </a:spcBef>
              <a:buClrTx/>
              <a:buSzTx/>
            </a:pPr>
            <a:r>
              <a:rPr lang="en-US" altLang="zh-CN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  <a:t>2-</a:t>
            </a:r>
            <a:fld id="{9A0DB2DC-4C9A-4742-B13C-FB6460FD3503}" type="slidenum">
              <a:rPr lang="en-US" altLang="zh-CN" sz="1200" strike="noStrike" noProof="1" dirty="0">
                <a:latin typeface="Tahoma" panose="020B0604030504040204" charset="0"/>
                <a:ea typeface="MS PGothic" panose="020B0600070205080204" charset="-128"/>
                <a:cs typeface="+mn-cs"/>
              </a:rPr>
            </a:fld>
            <a:endParaRPr lang="en-US" sz="1200" strike="noStrike" noProof="1" dirty="0">
              <a:latin typeface="Tahoma" panose="020B060403050404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charset="0"/>
        <a:buChar char="§"/>
        <a:defRPr sz="2800">
          <a:solidFill>
            <a:schemeClr val="tx1"/>
          </a:solidFill>
          <a:latin typeface="Gill Sans MT" panose="020B0502020104020203" charset="0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Gill Sans MT" panose="020B0502020104020203" charset="0"/>
          <a:ea typeface="MS PGothic" panose="020B06000702050802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  <a:ea typeface="MS PGothic" panose="020B060007020508020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2" Type="http://schemas.openxmlformats.org/officeDocument/2006/relationships/notesSlide" Target="../notesSlides/notesSlide4.x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2" Type="http://schemas.openxmlformats.org/officeDocument/2006/relationships/notesSlide" Target="../notesSlides/notesSlide6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2" Type="http://schemas.openxmlformats.org/officeDocument/2006/relationships/notesSlide" Target="../notesSlides/notesSlide70.x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31.emf"/><Relationship Id="rId1" Type="http://schemas.openxmlformats.org/officeDocument/2006/relationships/oleObject" Target="../embeddings/oleObject1.bin"/></Relationships>
</file>

<file path=ppt/slides/_rels/slide8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image" Target="../media/image28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42.jpeg"/><Relationship Id="rId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8.xml"/><Relationship Id="rId7" Type="http://schemas.openxmlformats.org/officeDocument/2006/relationships/slideLayout" Target="../slideLayouts/slideLayout17.xml"/><Relationship Id="rId6" Type="http://schemas.openxmlformats.org/officeDocument/2006/relationships/audio" Target="../media/audio1.wav"/><Relationship Id="rId5" Type="http://schemas.openxmlformats.org/officeDocument/2006/relationships/image" Target="../media/image46.jpe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image" Target="../media/image43.png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3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9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0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1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4"/>
          <p:cNvSpPr/>
          <p:nvPr/>
        </p:nvSpPr>
        <p:spPr>
          <a:xfrm>
            <a:off x="5608638" y="3489325"/>
            <a:ext cx="3260725" cy="2860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ts val="3065"/>
              </a:lnSpc>
            </a:pPr>
            <a:r>
              <a:rPr lang="en-US" altLang="zh-CN" sz="2800" i="1" dirty="0">
                <a:solidFill>
                  <a:srgbClr val="008000"/>
                </a:solidFill>
                <a:latin typeface="Arial" panose="020B0604020202020204" pitchFamily="34" charset="0"/>
              </a:rPr>
              <a:t>Computer Networking: A Top Down Approach </a:t>
            </a:r>
            <a:br>
              <a:rPr lang="en-US" altLang="zh-CN" sz="2800" dirty="0">
                <a:solidFill>
                  <a:srgbClr val="008000"/>
                </a:solidFill>
                <a:latin typeface="Arial" panose="020B0604020202020204" pitchFamily="34" charset="0"/>
              </a:rPr>
            </a:br>
            <a:endParaRPr lang="en-US" altLang="zh-CN" dirty="0">
              <a:solidFill>
                <a:srgbClr val="008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4" name="Text Box 6"/>
          <p:cNvSpPr txBox="1"/>
          <p:nvPr/>
        </p:nvSpPr>
        <p:spPr>
          <a:xfrm>
            <a:off x="369888" y="3241675"/>
            <a:ext cx="5378450" cy="1481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 dirty="0">
                <a:latin typeface="Arial" panose="020B0604020202020204" pitchFamily="34" charset="0"/>
              </a:rPr>
              <a:t>A note on the use of these Powerpoint slides: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200" dirty="0">
                <a:latin typeface="Arial" panose="020B0604020202020204" pitchFamily="34" charset="0"/>
              </a:rPr>
              <a:t>We</a:t>
            </a:r>
            <a:r>
              <a:rPr lang="ja-JP" altLang="en-US" sz="1200" dirty="0">
                <a:latin typeface="Arial" panose="020B0604020202020204" pitchFamily="34" charset="0"/>
              </a:rPr>
              <a:t>’</a:t>
            </a:r>
            <a:r>
              <a:rPr lang="en-US" altLang="ja-JP" sz="1200" dirty="0">
                <a:latin typeface="Arial" panose="020B0604020202020204" pitchFamily="34" charset="0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>
                <a:latin typeface="Arial" panose="020B0604020202020204" pitchFamily="34" charset="0"/>
              </a:rPr>
              <a:t>lot</a:t>
            </a:r>
            <a:r>
              <a:rPr lang="en-US" altLang="ja-JP" sz="1200" dirty="0">
                <a:latin typeface="Arial" panose="020B0604020202020204" pitchFamily="34" charset="0"/>
              </a:rPr>
              <a:t> of work on our part. In return for use, we only ask the following:</a:t>
            </a:r>
            <a:endParaRPr lang="en-US" altLang="ja-JP" sz="1200" dirty="0">
              <a:latin typeface="Arial" panose="020B0604020202020204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8435" name="Text Box 7"/>
          <p:cNvSpPr txBox="1"/>
          <p:nvPr/>
        </p:nvSpPr>
        <p:spPr>
          <a:xfrm>
            <a:off x="373063" y="4267200"/>
            <a:ext cx="5378450" cy="2098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173355" indent="-173355" eaLnBrk="0" hangingPunct="0"/>
            <a:endParaRPr lang="en-US" altLang="zh-CN" sz="1400">
              <a:latin typeface="Gill Sans MT" panose="020B0502020104020203" charset="0"/>
            </a:endParaRPr>
          </a:p>
          <a:p>
            <a:pPr marL="173355" indent="-173355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ja-JP" altLang="en-US" sz="1200">
                <a:latin typeface="Arial" panose="020B0604020202020204" pitchFamily="34" charset="0"/>
              </a:rPr>
              <a:t>If you use these slides (e.g., in a class) that you mention their source (after all, we’</a:t>
            </a:r>
            <a:r>
              <a:rPr lang="en-US" altLang="ja-JP" sz="1200">
                <a:latin typeface="Arial" panose="020B0604020202020204" pitchFamily="34" charset="0"/>
              </a:rPr>
              <a:t>d like people to use our book!)</a:t>
            </a:r>
            <a:endParaRPr lang="en-US" altLang="ja-JP" sz="1200">
              <a:latin typeface="Arial" panose="020B0604020202020204" pitchFamily="34" charset="0"/>
            </a:endParaRPr>
          </a:p>
          <a:p>
            <a:pPr marL="173355" indent="-173355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1200">
                <a:latin typeface="Arial" panose="020B0604020202020204" pitchFamily="34" charset="0"/>
              </a:rPr>
              <a:t>If you post any slides on a www site, that you note that they are adapted from (or perhaps identical to) our slides, and note our copyright of this material.</a:t>
            </a:r>
            <a:endParaRPr lang="en-US" altLang="zh-CN" sz="1200">
              <a:latin typeface="Arial" panose="020B0604020202020204" pitchFamily="34" charset="0"/>
            </a:endParaRPr>
          </a:p>
          <a:p>
            <a:pPr marL="173355" indent="-173355" eaLnBrk="0" hangingPunct="0">
              <a:buFont typeface="Wingdings" panose="05000000000000000000" pitchFamily="2" charset="2"/>
              <a:buChar char="q"/>
            </a:pPr>
            <a:endParaRPr lang="en-US" altLang="zh-CN" sz="1200">
              <a:latin typeface="Arial" panose="020B0604020202020204" pitchFamily="34" charset="0"/>
            </a:endParaRPr>
          </a:p>
          <a:p>
            <a:pPr marL="173355" indent="-173355" eaLnBrk="0" hangingPunct="0">
              <a:lnSpc>
                <a:spcPct val="85000"/>
              </a:lnSpc>
              <a:buFont typeface="Wingdings" panose="05000000000000000000" pitchFamily="2" charset="2"/>
            </a:pPr>
            <a:r>
              <a:rPr lang="en-US" altLang="zh-CN" sz="1200">
                <a:latin typeface="Arial" panose="020B0604020202020204" pitchFamily="34" charset="0"/>
              </a:rPr>
              <a:t>Thanks and enjoy!  JFK/KWR</a:t>
            </a:r>
            <a:endParaRPr lang="en-US" altLang="zh-CN" sz="1200">
              <a:latin typeface="Arial" panose="020B0604020202020204" pitchFamily="34" charset="0"/>
            </a:endParaRPr>
          </a:p>
          <a:p>
            <a:pPr marL="173355" indent="-173355" eaLnBrk="0" hangingPunct="0">
              <a:lnSpc>
                <a:spcPct val="85000"/>
              </a:lnSpc>
            </a:pPr>
            <a:endParaRPr lang="en-US" altLang="zh-CN" sz="1200">
              <a:latin typeface="Arial" panose="020B0604020202020204" pitchFamily="34" charset="0"/>
            </a:endParaRPr>
          </a:p>
          <a:p>
            <a:pPr marL="173355" indent="-173355" eaLnBrk="0" hangingPunct="0"/>
            <a:r>
              <a:rPr lang="en-US" altLang="zh-CN" sz="1200">
                <a:latin typeface="Arial" panose="020B0604020202020204" pitchFamily="34" charset="0"/>
              </a:rPr>
              <a:t>     All material copyright 1996-2016</a:t>
            </a:r>
            <a:endParaRPr lang="en-US" altLang="zh-CN" sz="1200">
              <a:latin typeface="Arial" panose="020B0604020202020204" pitchFamily="34" charset="0"/>
            </a:endParaRPr>
          </a:p>
          <a:p>
            <a:pPr marL="173355" indent="-173355" eaLnBrk="0" hangingPunct="0"/>
            <a:r>
              <a:rPr lang="en-US" altLang="zh-CN" sz="1200">
                <a:latin typeface="Arial" panose="020B0604020202020204" pitchFamily="34" charset="0"/>
              </a:rPr>
              <a:t>     J.F Kurose and K.W. Ross, All Rights Reserved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pic>
        <p:nvPicPr>
          <p:cNvPr id="18436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963" y="6146800"/>
            <a:ext cx="187325" cy="18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Picture 1" descr="kurose7e_cover_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38" y="325438"/>
            <a:ext cx="3087687" cy="381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4"/>
          <p:cNvSpPr/>
          <p:nvPr/>
        </p:nvSpPr>
        <p:spPr>
          <a:xfrm>
            <a:off x="5634038" y="4510088"/>
            <a:ext cx="3260725" cy="2860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</a:rPr>
              <a:t>7</a:t>
            </a:r>
            <a:r>
              <a:rPr lang="en-US" altLang="zh-CN" sz="1800" baseline="30000" dirty="0">
                <a:solidFill>
                  <a:srgbClr val="008000"/>
                </a:solidFill>
                <a:latin typeface="Arial" panose="020B0604020202020204" pitchFamily="34" charset="0"/>
              </a:rPr>
              <a:t>th</a:t>
            </a: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</a:rPr>
              <a:t> edition </a:t>
            </a:r>
            <a:b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</a:rPr>
            </a:br>
            <a: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</a:rPr>
              <a:t>Jim Kurose, Keith Ross</a:t>
            </a:r>
            <a:br>
              <a:rPr lang="en-US" altLang="zh-CN" sz="1800" dirty="0">
                <a:solidFill>
                  <a:srgbClr val="008000"/>
                </a:solidFill>
                <a:latin typeface="Arial" panose="020B0604020202020204" pitchFamily="34" charset="0"/>
              </a:rPr>
            </a:b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</a:rPr>
              <a:t>Pearson/Addison Wesley</a:t>
            </a:r>
            <a:b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</a:rPr>
            </a:b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</a:rPr>
              <a:t>April 2016</a:t>
            </a:r>
            <a:endParaRPr lang="en-US" altLang="zh-CN" sz="1400" dirty="0">
              <a:solidFill>
                <a:srgbClr val="008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9" name="Rectangle 3"/>
          <p:cNvSpPr/>
          <p:nvPr/>
        </p:nvSpPr>
        <p:spPr>
          <a:xfrm>
            <a:off x="371475" y="715963"/>
            <a:ext cx="4487863" cy="1724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4400" dirty="0">
                <a:solidFill>
                  <a:srgbClr val="000099"/>
                </a:solidFill>
                <a:latin typeface="Gill Sans MT" panose="020B0502020104020203" charset="0"/>
              </a:rPr>
              <a:t>Chapter 2</a:t>
            </a:r>
            <a:br>
              <a:rPr lang="en-US" altLang="zh-CN" sz="4800" dirty="0">
                <a:solidFill>
                  <a:srgbClr val="000099"/>
                </a:solidFill>
                <a:latin typeface="Gill Sans MT" panose="020B0502020104020203" charset="0"/>
              </a:rPr>
            </a:br>
            <a:r>
              <a:rPr lang="en-US" altLang="zh-CN" sz="4400" dirty="0">
                <a:solidFill>
                  <a:srgbClr val="000099"/>
                </a:solidFill>
                <a:latin typeface="Gill Sans MT" panose="020B0502020104020203" charset="0"/>
              </a:rPr>
              <a:t>Application Layer</a:t>
            </a:r>
            <a:r>
              <a:rPr lang="zh-CN" altLang="en-US" sz="4400" dirty="0">
                <a:solidFill>
                  <a:srgbClr val="000099"/>
                </a:solidFill>
                <a:latin typeface="Gill Sans MT" panose="020B0502020104020203" charset="0"/>
                <a:ea typeface="宋体" panose="02010600030101010101" pitchFamily="2" charset="-122"/>
              </a:rPr>
              <a:t>（应用层）</a:t>
            </a:r>
            <a:endParaRPr lang="zh-CN" altLang="en-US" sz="4400" dirty="0">
              <a:solidFill>
                <a:srgbClr val="000099"/>
              </a:solidFill>
              <a:latin typeface="Gill Sans MT" panose="020B0502020104020203" charset="0"/>
              <a:ea typeface="宋体" panose="02010600030101010101" pitchFamily="2" charset="-122"/>
            </a:endParaRPr>
          </a:p>
        </p:txBody>
      </p:sp>
      <p:pic>
        <p:nvPicPr>
          <p:cNvPr id="18440" name="Picture 9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52438" y="2097088"/>
            <a:ext cx="3890962" cy="23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  <a:ea typeface="Arial" panose="020B0604020202020204" pitchFamily="34" charset="0"/>
            </a:endParaRPr>
          </a:p>
        </p:txBody>
      </p:sp>
      <p:sp>
        <p:nvSpPr>
          <p:cNvPr id="184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3584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400050" y="123825"/>
            <a:ext cx="8077200" cy="896938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Sockets</a:t>
            </a:r>
            <a:r>
              <a:rPr lang="zh-CN" altLang="en-US" dirty="0">
                <a:ea typeface="宋体" panose="02010600030101010101" pitchFamily="2" charset="-122"/>
              </a:rPr>
              <a:t>（套接字）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type="body" sz="half" idx="1"/>
          </p:nvPr>
        </p:nvSpPr>
        <p:spPr>
          <a:xfrm>
            <a:off x="349250" y="1208088"/>
            <a:ext cx="8232775" cy="2328862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process sends/receives messages to/from its </a:t>
            </a:r>
            <a:r>
              <a:rPr lang="en-US" altLang="zh-CN" sz="2400" dirty="0">
                <a:solidFill>
                  <a:srgbClr val="CC0000"/>
                </a:solidFill>
              </a:rPr>
              <a:t>socket</a:t>
            </a:r>
            <a:endParaRPr lang="en-US" altLang="zh-CN" sz="2400" dirty="0">
              <a:solidFill>
                <a:srgbClr val="CC0000"/>
              </a:solidFill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socket analogous to door</a:t>
            </a:r>
            <a:endParaRPr lang="en-US" altLang="zh-CN" sz="2400" dirty="0"/>
          </a:p>
          <a:p>
            <a:pPr lvl="1">
              <a:buClr>
                <a:srgbClr val="000099"/>
              </a:buClr>
              <a:buSzTx/>
              <a:buFont typeface="Arial" panose="020B0604020202020204" pitchFamily="34" charset="0"/>
            </a:pPr>
            <a:r>
              <a:rPr lang="en-US" altLang="zh-CN" dirty="0"/>
              <a:t>sending process shoves message out door</a:t>
            </a:r>
            <a:endParaRPr lang="en-US" altLang="zh-CN" dirty="0"/>
          </a:p>
          <a:p>
            <a:pPr lvl="1">
              <a:buClr>
                <a:srgbClr val="000099"/>
              </a:buClr>
              <a:buSzTx/>
              <a:buFont typeface="Arial" panose="020B0604020202020204" pitchFamily="34" charset="0"/>
            </a:pPr>
            <a:r>
              <a:rPr lang="en-US" altLang="zh-CN" dirty="0"/>
              <a:t>sending process relies on transport infrastructure on other side of door to deliver message to socket at receiving process</a:t>
            </a:r>
            <a:endParaRPr lang="en-US" altLang="zh-CN" dirty="0"/>
          </a:p>
        </p:txBody>
      </p:sp>
      <p:pic>
        <p:nvPicPr>
          <p:cNvPr id="35845" name="Picture 4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55613" y="800100"/>
            <a:ext cx="19161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6" name="Freeform 66"/>
          <p:cNvSpPr/>
          <p:nvPr/>
        </p:nvSpPr>
        <p:spPr>
          <a:xfrm>
            <a:off x="6948488" y="3751263"/>
            <a:ext cx="736600" cy="19986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47" name="Freeform 7"/>
          <p:cNvSpPr/>
          <p:nvPr/>
        </p:nvSpPr>
        <p:spPr>
          <a:xfrm>
            <a:off x="3633788" y="5048250"/>
            <a:ext cx="1808162" cy="10318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5848" name="Text Box 51"/>
          <p:cNvSpPr txBox="1"/>
          <p:nvPr/>
        </p:nvSpPr>
        <p:spPr>
          <a:xfrm>
            <a:off x="4071938" y="5180013"/>
            <a:ext cx="87471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Internet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35849" name="Line 52"/>
          <p:cNvSpPr/>
          <p:nvPr/>
        </p:nvSpPr>
        <p:spPr>
          <a:xfrm>
            <a:off x="3392488" y="5591175"/>
            <a:ext cx="22113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5850" name="Text Box 53"/>
          <p:cNvSpPr txBox="1"/>
          <p:nvPr/>
        </p:nvSpPr>
        <p:spPr>
          <a:xfrm>
            <a:off x="7413625" y="4816475"/>
            <a:ext cx="1063625" cy="8255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controlled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by OS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en-US" altLang="zh-CN" sz="1600" dirty="0">
              <a:solidFill>
                <a:srgbClr val="CC0000"/>
              </a:solidFill>
              <a:latin typeface="Times New Roman" panose="02020603050405020304" charset="0"/>
            </a:endParaRPr>
          </a:p>
        </p:txBody>
      </p:sp>
      <p:sp>
        <p:nvSpPr>
          <p:cNvPr id="35851" name="Text Box 56"/>
          <p:cNvSpPr txBox="1"/>
          <p:nvPr/>
        </p:nvSpPr>
        <p:spPr>
          <a:xfrm>
            <a:off x="7391400" y="3916363"/>
            <a:ext cx="1470025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controlled by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app developer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5852" name="Freeform 45"/>
          <p:cNvSpPr/>
          <p:nvPr/>
        </p:nvSpPr>
        <p:spPr>
          <a:xfrm>
            <a:off x="1208088" y="3814763"/>
            <a:ext cx="758825" cy="19970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  <a:tileRect/>
          </a:gradFill>
          <a:ln w="952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3" name="Rectangle 23"/>
          <p:cNvSpPr/>
          <p:nvPr/>
        </p:nvSpPr>
        <p:spPr>
          <a:xfrm>
            <a:off x="2011363" y="37703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35854" name="Rectangle 24"/>
          <p:cNvSpPr/>
          <p:nvPr/>
        </p:nvSpPr>
        <p:spPr>
          <a:xfrm>
            <a:off x="1973263" y="3824288"/>
            <a:ext cx="1273175" cy="19796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35855" name="Line 25"/>
          <p:cNvSpPr/>
          <p:nvPr/>
        </p:nvSpPr>
        <p:spPr>
          <a:xfrm>
            <a:off x="1982788" y="4584700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6" name="Text Box 26"/>
          <p:cNvSpPr txBox="1"/>
          <p:nvPr/>
        </p:nvSpPr>
        <p:spPr>
          <a:xfrm>
            <a:off x="1939925" y="456723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400" dirty="0">
                <a:solidFill>
                  <a:srgbClr val="969696"/>
                </a:solidFill>
                <a:latin typeface="Tahoma" panose="020B0604030504040204" charset="0"/>
              </a:rPr>
              <a:t>transport</a:t>
            </a:r>
            <a:endParaRPr lang="en-US" altLang="zh-CN" sz="1400" dirty="0">
              <a:solidFill>
                <a:srgbClr val="969696"/>
              </a:solidFill>
              <a:latin typeface="Tahoma" panose="020B0604030504040204" charset="0"/>
            </a:endParaRPr>
          </a:p>
        </p:txBody>
      </p:sp>
      <p:sp>
        <p:nvSpPr>
          <p:cNvPr id="35857" name="Line 27"/>
          <p:cNvSpPr/>
          <p:nvPr/>
        </p:nvSpPr>
        <p:spPr>
          <a:xfrm>
            <a:off x="1990725" y="490537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8" name="Line 28"/>
          <p:cNvSpPr/>
          <p:nvPr/>
        </p:nvSpPr>
        <p:spPr>
          <a:xfrm>
            <a:off x="1976438" y="5214938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9" name="Line 29"/>
          <p:cNvSpPr/>
          <p:nvPr/>
        </p:nvSpPr>
        <p:spPr>
          <a:xfrm>
            <a:off x="1976438" y="5500688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60" name="Text Box 26"/>
          <p:cNvSpPr txBox="1"/>
          <p:nvPr/>
        </p:nvSpPr>
        <p:spPr>
          <a:xfrm>
            <a:off x="1974850" y="38147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35861" name="Text Box 26"/>
          <p:cNvSpPr txBox="1"/>
          <p:nvPr/>
        </p:nvSpPr>
        <p:spPr>
          <a:xfrm>
            <a:off x="1930400" y="547211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400" dirty="0">
                <a:solidFill>
                  <a:srgbClr val="969696"/>
                </a:solidFill>
                <a:latin typeface="Tahoma" panose="020B0604030504040204" charset="0"/>
              </a:rPr>
              <a:t>physical</a:t>
            </a:r>
            <a:endParaRPr lang="en-US" altLang="zh-CN" sz="1400" dirty="0">
              <a:solidFill>
                <a:srgbClr val="969696"/>
              </a:solidFill>
              <a:latin typeface="Tahoma" panose="020B0604030504040204" charset="0"/>
            </a:endParaRPr>
          </a:p>
        </p:txBody>
      </p:sp>
      <p:sp>
        <p:nvSpPr>
          <p:cNvPr id="35862" name="Text Box 26"/>
          <p:cNvSpPr txBox="1"/>
          <p:nvPr/>
        </p:nvSpPr>
        <p:spPr>
          <a:xfrm>
            <a:off x="1949450" y="51863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400" dirty="0">
                <a:solidFill>
                  <a:srgbClr val="969696"/>
                </a:solidFill>
                <a:latin typeface="Tahoma" panose="020B0604030504040204" charset="0"/>
              </a:rPr>
              <a:t>link</a:t>
            </a:r>
            <a:endParaRPr lang="en-US" altLang="zh-CN" sz="1400" dirty="0">
              <a:solidFill>
                <a:srgbClr val="969696"/>
              </a:solidFill>
              <a:latin typeface="Tahoma" panose="020B0604030504040204" charset="0"/>
            </a:endParaRPr>
          </a:p>
        </p:txBody>
      </p:sp>
      <p:sp>
        <p:nvSpPr>
          <p:cNvPr id="35863" name="Text Box 26"/>
          <p:cNvSpPr txBox="1"/>
          <p:nvPr/>
        </p:nvSpPr>
        <p:spPr>
          <a:xfrm>
            <a:off x="1939925" y="489108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400" dirty="0">
                <a:solidFill>
                  <a:srgbClr val="969696"/>
                </a:solidFill>
                <a:latin typeface="Tahoma" panose="020B0604030504040204" charset="0"/>
              </a:rPr>
              <a:t>network</a:t>
            </a:r>
            <a:endParaRPr lang="en-US" altLang="zh-CN" sz="1400" dirty="0">
              <a:solidFill>
                <a:srgbClr val="969696"/>
              </a:solidFill>
              <a:latin typeface="Tahoma" panose="020B0604030504040204" charset="0"/>
            </a:endParaRPr>
          </a:p>
        </p:txBody>
      </p:sp>
      <p:sp>
        <p:nvSpPr>
          <p:cNvPr id="35864" name="Oval 57"/>
          <p:cNvSpPr/>
          <p:nvPr/>
        </p:nvSpPr>
        <p:spPr>
          <a:xfrm>
            <a:off x="2108200" y="4089400"/>
            <a:ext cx="990600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process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grpSp>
        <p:nvGrpSpPr>
          <p:cNvPr id="35865" name="Group 58"/>
          <p:cNvGrpSpPr/>
          <p:nvPr/>
        </p:nvGrpSpPr>
        <p:grpSpPr>
          <a:xfrm>
            <a:off x="2355850" y="4449763"/>
            <a:ext cx="546100" cy="225425"/>
            <a:chOff x="1287" y="2524"/>
            <a:chExt cx="260" cy="100"/>
          </a:xfrm>
        </p:grpSpPr>
        <p:sp>
          <p:nvSpPr>
            <p:cNvPr id="35866" name="Rectangle 59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5867" name="Rectangle 60"/>
            <p:cNvSpPr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CC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5868" name="Rectangle 61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5869" name="Rectangle 62"/>
            <p:cNvSpPr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sp>
        <p:nvSpPr>
          <p:cNvPr id="35870" name="Rectangle 23"/>
          <p:cNvSpPr/>
          <p:nvPr/>
        </p:nvSpPr>
        <p:spPr>
          <a:xfrm>
            <a:off x="5673725" y="3741738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</a:ln>
        </p:spPr>
        <p:txBody>
          <a:bodyPr wrap="none"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35871" name="Rectangle 24"/>
          <p:cNvSpPr/>
          <p:nvPr/>
        </p:nvSpPr>
        <p:spPr>
          <a:xfrm>
            <a:off x="5635625" y="3795713"/>
            <a:ext cx="1273175" cy="19796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zh-CN" altLang="zh-CN" sz="2400" dirty="0">
              <a:latin typeface="Times New Roman" panose="02020603050405020304" charset="0"/>
            </a:endParaRPr>
          </a:p>
        </p:txBody>
      </p:sp>
      <p:sp>
        <p:nvSpPr>
          <p:cNvPr id="35872" name="Line 25"/>
          <p:cNvSpPr/>
          <p:nvPr/>
        </p:nvSpPr>
        <p:spPr>
          <a:xfrm>
            <a:off x="5645150" y="455612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73" name="Text Box 26"/>
          <p:cNvSpPr txBox="1"/>
          <p:nvPr/>
        </p:nvSpPr>
        <p:spPr>
          <a:xfrm>
            <a:off x="5602288" y="453866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400" dirty="0">
                <a:solidFill>
                  <a:srgbClr val="969696"/>
                </a:solidFill>
                <a:latin typeface="Tahoma" panose="020B0604030504040204" charset="0"/>
              </a:rPr>
              <a:t>transport</a:t>
            </a:r>
            <a:endParaRPr lang="en-US" altLang="zh-CN" sz="1400" dirty="0">
              <a:solidFill>
                <a:srgbClr val="969696"/>
              </a:solidFill>
              <a:latin typeface="Tahoma" panose="020B0604030504040204" charset="0"/>
            </a:endParaRPr>
          </a:p>
        </p:txBody>
      </p:sp>
      <p:sp>
        <p:nvSpPr>
          <p:cNvPr id="35874" name="Line 27"/>
          <p:cNvSpPr/>
          <p:nvPr/>
        </p:nvSpPr>
        <p:spPr>
          <a:xfrm>
            <a:off x="5653088" y="4876800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75" name="Line 28"/>
          <p:cNvSpPr/>
          <p:nvPr/>
        </p:nvSpPr>
        <p:spPr>
          <a:xfrm>
            <a:off x="5638800" y="5186363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76" name="Line 29"/>
          <p:cNvSpPr/>
          <p:nvPr/>
        </p:nvSpPr>
        <p:spPr>
          <a:xfrm>
            <a:off x="5638800" y="5472113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77" name="Text Box 26"/>
          <p:cNvSpPr txBox="1"/>
          <p:nvPr/>
        </p:nvSpPr>
        <p:spPr>
          <a:xfrm>
            <a:off x="5637213" y="378618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400" dirty="0">
                <a:latin typeface="Tahoma" panose="020B0604030504040204" charset="0"/>
              </a:rPr>
              <a:t>application</a:t>
            </a:r>
            <a:endParaRPr lang="en-US" altLang="zh-CN" sz="1400" dirty="0">
              <a:latin typeface="Tahoma" panose="020B0604030504040204" charset="0"/>
            </a:endParaRPr>
          </a:p>
        </p:txBody>
      </p:sp>
      <p:sp>
        <p:nvSpPr>
          <p:cNvPr id="35878" name="Text Box 26"/>
          <p:cNvSpPr txBox="1"/>
          <p:nvPr/>
        </p:nvSpPr>
        <p:spPr>
          <a:xfrm>
            <a:off x="5592763" y="544353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400" dirty="0">
                <a:solidFill>
                  <a:srgbClr val="969696"/>
                </a:solidFill>
                <a:latin typeface="Tahoma" panose="020B0604030504040204" charset="0"/>
              </a:rPr>
              <a:t>physical</a:t>
            </a:r>
            <a:endParaRPr lang="en-US" altLang="zh-CN" sz="1400" dirty="0">
              <a:solidFill>
                <a:srgbClr val="969696"/>
              </a:solidFill>
              <a:latin typeface="Tahoma" panose="020B0604030504040204" charset="0"/>
            </a:endParaRPr>
          </a:p>
        </p:txBody>
      </p:sp>
      <p:sp>
        <p:nvSpPr>
          <p:cNvPr id="35879" name="Text Box 26"/>
          <p:cNvSpPr txBox="1"/>
          <p:nvPr/>
        </p:nvSpPr>
        <p:spPr>
          <a:xfrm>
            <a:off x="5611813" y="5157788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400" dirty="0">
                <a:solidFill>
                  <a:srgbClr val="969696"/>
                </a:solidFill>
                <a:latin typeface="Tahoma" panose="020B0604030504040204" charset="0"/>
              </a:rPr>
              <a:t>link</a:t>
            </a:r>
            <a:endParaRPr lang="en-US" altLang="zh-CN" sz="1400" dirty="0">
              <a:solidFill>
                <a:srgbClr val="969696"/>
              </a:solidFill>
              <a:latin typeface="Tahoma" panose="020B0604030504040204" charset="0"/>
            </a:endParaRPr>
          </a:p>
        </p:txBody>
      </p:sp>
      <p:sp>
        <p:nvSpPr>
          <p:cNvPr id="35880" name="Text Box 26"/>
          <p:cNvSpPr txBox="1"/>
          <p:nvPr/>
        </p:nvSpPr>
        <p:spPr>
          <a:xfrm>
            <a:off x="5602288" y="4862513"/>
            <a:ext cx="1317625" cy="325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400" dirty="0">
                <a:solidFill>
                  <a:srgbClr val="969696"/>
                </a:solidFill>
                <a:latin typeface="Tahoma" panose="020B0604030504040204" charset="0"/>
              </a:rPr>
              <a:t>network</a:t>
            </a:r>
            <a:endParaRPr lang="en-US" altLang="zh-CN" sz="1400" dirty="0">
              <a:solidFill>
                <a:srgbClr val="969696"/>
              </a:solidFill>
              <a:latin typeface="Tahoma" panose="020B0604030504040204" charset="0"/>
            </a:endParaRPr>
          </a:p>
        </p:txBody>
      </p:sp>
      <p:sp>
        <p:nvSpPr>
          <p:cNvPr id="35881" name="Oval 78"/>
          <p:cNvSpPr/>
          <p:nvPr/>
        </p:nvSpPr>
        <p:spPr>
          <a:xfrm>
            <a:off x="5770563" y="4060825"/>
            <a:ext cx="990600" cy="3048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process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grpSp>
        <p:nvGrpSpPr>
          <p:cNvPr id="35882" name="Group 79"/>
          <p:cNvGrpSpPr/>
          <p:nvPr/>
        </p:nvGrpSpPr>
        <p:grpSpPr>
          <a:xfrm>
            <a:off x="6018213" y="4421188"/>
            <a:ext cx="546100" cy="225425"/>
            <a:chOff x="1287" y="2524"/>
            <a:chExt cx="260" cy="100"/>
          </a:xfrm>
        </p:grpSpPr>
        <p:sp>
          <p:nvSpPr>
            <p:cNvPr id="35883" name="Rectangle 80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5884" name="Rectangle 81"/>
            <p:cNvSpPr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CC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5885" name="Rectangle 82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5886" name="Rectangle 83"/>
            <p:cNvSpPr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sp>
        <p:nvSpPr>
          <p:cNvPr id="35887" name="Line 88"/>
          <p:cNvSpPr/>
          <p:nvPr/>
        </p:nvSpPr>
        <p:spPr>
          <a:xfrm flipH="1">
            <a:off x="6827838" y="4192588"/>
            <a:ext cx="609600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88" name="Line 89"/>
          <p:cNvSpPr/>
          <p:nvPr/>
        </p:nvSpPr>
        <p:spPr>
          <a:xfrm>
            <a:off x="7053263" y="4618038"/>
            <a:ext cx="0" cy="102235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89" name="Line 90"/>
          <p:cNvSpPr/>
          <p:nvPr/>
        </p:nvSpPr>
        <p:spPr>
          <a:xfrm flipH="1">
            <a:off x="7077075" y="5118100"/>
            <a:ext cx="609600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90" name="Text Box 56"/>
          <p:cNvSpPr txBox="1"/>
          <p:nvPr/>
        </p:nvSpPr>
        <p:spPr>
          <a:xfrm>
            <a:off x="3990975" y="3873500"/>
            <a:ext cx="91757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i="1" dirty="0">
                <a:solidFill>
                  <a:srgbClr val="CC0000"/>
                </a:solidFill>
                <a:latin typeface="Arial" panose="020B0604020202020204" pitchFamily="34" charset="0"/>
              </a:rPr>
              <a:t>socket</a:t>
            </a:r>
            <a:endParaRPr lang="en-US" altLang="zh-CN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5891" name="Line 92"/>
          <p:cNvSpPr/>
          <p:nvPr/>
        </p:nvSpPr>
        <p:spPr>
          <a:xfrm flipV="1">
            <a:off x="2994025" y="4073525"/>
            <a:ext cx="968375" cy="43497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92" name="Line 93"/>
          <p:cNvSpPr/>
          <p:nvPr/>
        </p:nvSpPr>
        <p:spPr>
          <a:xfrm flipH="1" flipV="1">
            <a:off x="4929188" y="4062413"/>
            <a:ext cx="968375" cy="43497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893" name="Group 96"/>
          <p:cNvGrpSpPr/>
          <p:nvPr/>
        </p:nvGrpSpPr>
        <p:grpSpPr>
          <a:xfrm>
            <a:off x="784225" y="5127625"/>
            <a:ext cx="719138" cy="773113"/>
            <a:chOff x="-44" y="1473"/>
            <a:chExt cx="981" cy="1105"/>
          </a:xfrm>
        </p:grpSpPr>
        <p:pic>
          <p:nvPicPr>
            <p:cNvPr id="35894" name="Picture 97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95" name="Freeform 9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5896" name="Group 99"/>
          <p:cNvGrpSpPr/>
          <p:nvPr/>
        </p:nvGrpSpPr>
        <p:grpSpPr>
          <a:xfrm flipH="1">
            <a:off x="7480300" y="5322888"/>
            <a:ext cx="719138" cy="773112"/>
            <a:chOff x="-44" y="1473"/>
            <a:chExt cx="981" cy="1105"/>
          </a:xfrm>
        </p:grpSpPr>
        <p:pic>
          <p:nvPicPr>
            <p:cNvPr id="35897" name="Picture 100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98" name="Freeform 10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1" name="Rectangle 2"/>
          <p:cNvSpPr>
            <a:spLocks noGrp="1"/>
          </p:cNvSpPr>
          <p:nvPr>
            <p:ph type="title"/>
          </p:nvPr>
        </p:nvSpPr>
        <p:spPr>
          <a:xfrm>
            <a:off x="612775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Socket programming </a:t>
            </a:r>
            <a:endParaRPr lang="en-US" altLang="zh-CN" dirty="0"/>
          </a:p>
        </p:txBody>
      </p:sp>
      <p:sp>
        <p:nvSpPr>
          <p:cNvPr id="215042" name="Rectangle 3"/>
          <p:cNvSpPr>
            <a:spLocks noGrp="1"/>
          </p:cNvSpPr>
          <p:nvPr>
            <p:ph idx="1"/>
          </p:nvPr>
        </p:nvSpPr>
        <p:spPr>
          <a:xfrm>
            <a:off x="492125" y="1395413"/>
            <a:ext cx="8021638" cy="1533525"/>
          </a:xfrm>
        </p:spPr>
        <p:txBody>
          <a:bodyPr vert="horz" wrap="square" lIns="91440" tIns="45720" rIns="91440" bIns="45720" anchor="t" anchorCtr="0"/>
          <a:p>
            <a:pPr marL="342900" lvl="1" indent="-342900">
              <a:buSzPct val="65000"/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22228B"/>
                </a:solidFill>
              </a:rPr>
              <a:t>Two socket types for two transport services:</a:t>
            </a:r>
            <a:endParaRPr lang="en-US" altLang="zh-CN" sz="2800" i="1" dirty="0">
              <a:solidFill>
                <a:srgbClr val="22228B"/>
              </a:solidFill>
            </a:endParaRPr>
          </a:p>
          <a:p>
            <a:pPr marL="342900" lvl="1" indent="-342900">
              <a:buSzPct val="65000"/>
            </a:pPr>
            <a:r>
              <a:rPr lang="en-US" altLang="zh-CN" sz="2800" i="1" dirty="0">
                <a:solidFill>
                  <a:srgbClr val="CC0000"/>
                </a:solidFill>
              </a:rPr>
              <a:t>UDP: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/>
              <a:t>unreliable datagram</a:t>
            </a:r>
            <a:endParaRPr lang="en-US" altLang="zh-CN" i="1" dirty="0">
              <a:solidFill>
                <a:srgbClr val="CC0000"/>
              </a:solidFill>
            </a:endParaRPr>
          </a:p>
          <a:p>
            <a:pPr marL="342900" lvl="1" indent="-342900">
              <a:buSzPct val="65000"/>
            </a:pPr>
            <a:r>
              <a:rPr lang="en-US" altLang="zh-CN" sz="2800" i="1" dirty="0">
                <a:solidFill>
                  <a:srgbClr val="CC0000"/>
                </a:solidFill>
              </a:rPr>
              <a:t>TCP:</a:t>
            </a:r>
            <a:r>
              <a:rPr lang="en-US" altLang="zh-CN" sz="2800" dirty="0"/>
              <a:t> reliable, byte stream-oriented </a:t>
            </a:r>
            <a:endParaRPr lang="en-US" altLang="zh-CN" sz="2800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21504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1504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pic>
        <p:nvPicPr>
          <p:cNvPr id="215045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6263" y="857250"/>
            <a:ext cx="45704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285750" y="2981325"/>
            <a:ext cx="8021638" cy="1533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1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cs"/>
              </a:rPr>
              <a:t>Application Example: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cs"/>
            </a:endParaRPr>
          </a:p>
          <a:p>
            <a:pPr marL="514350" marR="0" indent="-287655" defTabSz="914400" eaLnBrk="0" hangingPunct="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kumimoji="0" lang="en-US" sz="2800" kern="0" cap="none" spc="0" normalizeH="0" baseline="0" noProof="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client reads a line of characters (data) from its keyboard and sends data to server</a:t>
            </a:r>
            <a:endParaRPr kumimoji="0" lang="en-US" sz="2800" kern="0" cap="none" spc="0" normalizeH="0" baseline="0" noProof="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4350" marR="0" indent="-287655" defTabSz="914400" eaLnBrk="0" hangingPunct="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kumimoji="0" lang="en-US" sz="2800" strike="noStrike" kern="0" cap="none" spc="0" normalizeH="0" baseline="0" noProof="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server receives the data and converts characters to uppercase</a:t>
            </a:r>
            <a:endParaRPr kumimoji="0" lang="en-US" sz="2800" kern="0" cap="none" spc="0" normalizeH="0" baseline="0" noProof="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4350" marR="0" indent="-287655" defTabSz="914400" eaLnBrk="0" hangingPunct="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kumimoji="0" lang="en-US" sz="2800" kern="0" cap="none" spc="0" normalizeH="0" baseline="0" noProof="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server sends modified data to client</a:t>
            </a:r>
            <a:endParaRPr kumimoji="0" lang="en-US" sz="2800" kern="0" cap="none" spc="0" normalizeH="0" baseline="0" noProof="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4350" marR="0" indent="-287655" defTabSz="914400" eaLnBrk="0" hangingPunct="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kumimoji="0" lang="en-US" sz="2800" strike="noStrike" kern="0" cap="none" spc="0" normalizeH="0" baseline="0" noProof="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client receives modified data and displays line on its screen</a:t>
            </a:r>
            <a:endParaRPr kumimoji="0" lang="en-US" sz="2800" kern="0" cap="none" spc="0" normalizeH="0" baseline="0" noProof="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6065" name="Rectangle 2"/>
          <p:cNvSpPr>
            <a:spLocks noGrp="1"/>
          </p:cNvSpPr>
          <p:nvPr>
            <p:ph type="title"/>
          </p:nvPr>
        </p:nvSpPr>
        <p:spPr>
          <a:xfrm>
            <a:off x="511175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Socket programming </a:t>
            </a:r>
            <a:r>
              <a:rPr lang="en-US" altLang="zh-CN" sz="4000" i="1" dirty="0">
                <a:solidFill>
                  <a:srgbClr val="CC0000"/>
                </a:solidFill>
              </a:rPr>
              <a:t>with UDP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216066" name="Rectangle 3"/>
          <p:cNvSpPr>
            <a:spLocks noGrp="1"/>
          </p:cNvSpPr>
          <p:nvPr>
            <p:ph sz="half" idx="1"/>
          </p:nvPr>
        </p:nvSpPr>
        <p:spPr>
          <a:xfrm>
            <a:off x="455613" y="1354138"/>
            <a:ext cx="7265987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UDP: no </a:t>
            </a:r>
            <a:r>
              <a:rPr lang="ja-JP" altLang="en-US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connection</a:t>
            </a:r>
            <a:r>
              <a:rPr lang="ja-JP" altLang="en-US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between client &amp; server</a:t>
            </a:r>
            <a:endParaRPr lang="en-US" altLang="ja-JP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no handshaking before sending data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sender explicitly attaches IP destination address and port # to each packet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receiver extracts sender IP address and port# from received packet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UDP: transmitted data may be lost or received out-of-order</a:t>
            </a: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Application viewpoint:</a:t>
            </a: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UDP provides </a:t>
            </a:r>
            <a:r>
              <a:rPr lang="en-US" altLang="zh-CN" sz="2400" i="1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unreliable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transfer  of groups of bytes (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datagrams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)  between client and server</a:t>
            </a:r>
            <a:endParaRPr lang="en-US" altLang="ja-JP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1606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1606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pic>
        <p:nvPicPr>
          <p:cNvPr id="216069" name="Picture 1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36575" y="790575"/>
            <a:ext cx="63992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6070" name="Rectangle 7"/>
          <p:cNvSpPr/>
          <p:nvPr/>
        </p:nvSpPr>
        <p:spPr>
          <a:xfrm>
            <a:off x="4995863" y="3198813"/>
            <a:ext cx="18415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0" hangingPunct="0">
              <a:buClr>
                <a:srgbClr val="3333CC"/>
              </a:buClr>
            </a:pPr>
            <a:endParaRPr lang="zh-CN" altLang="zh-CN" sz="2400" dirty="0">
              <a:solidFill>
                <a:srgbClr val="000000"/>
              </a:solidFill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89" name="Rectangle 2"/>
          <p:cNvSpPr>
            <a:spLocks noGrp="1"/>
          </p:cNvSpPr>
          <p:nvPr>
            <p:ph type="title"/>
          </p:nvPr>
        </p:nvSpPr>
        <p:spPr>
          <a:xfrm>
            <a:off x="48895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Client/server socket interaction: UDP</a:t>
            </a:r>
            <a:endParaRPr lang="en-US" altLang="zh-CN" dirty="0"/>
          </a:p>
        </p:txBody>
      </p:sp>
      <p:grpSp>
        <p:nvGrpSpPr>
          <p:cNvPr id="2" name="Group 4"/>
          <p:cNvGrpSpPr/>
          <p:nvPr/>
        </p:nvGrpSpPr>
        <p:grpSpPr>
          <a:xfrm>
            <a:off x="5510213" y="4081463"/>
            <a:ext cx="2211387" cy="2111375"/>
            <a:chOff x="3485" y="2550"/>
            <a:chExt cx="1393" cy="1330"/>
          </a:xfrm>
        </p:grpSpPr>
        <p:grpSp>
          <p:nvGrpSpPr>
            <p:cNvPr id="217091" name="Group 5"/>
            <p:cNvGrpSpPr/>
            <p:nvPr/>
          </p:nvGrpSpPr>
          <p:grpSpPr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217092" name="Text Box 6"/>
              <p:cNvSpPr txBox="1"/>
              <p:nvPr/>
            </p:nvSpPr>
            <p:spPr>
              <a:xfrm>
                <a:off x="3509" y="3473"/>
                <a:ext cx="900" cy="4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close</a:t>
                </a:r>
                <a:endPara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8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t</a:t>
                </a:r>
                <a:endParaRPr lang="en-US" altLang="zh-CN" sz="1800" dirty="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7093" name="Line 7"/>
              <p:cNvSpPr/>
              <p:nvPr/>
            </p:nvSpPr>
            <p:spPr>
              <a:xfrm>
                <a:off x="3936" y="3318"/>
                <a:ext cx="0" cy="204"/>
              </a:xfrm>
              <a:prstGeom prst="line">
                <a:avLst/>
              </a:prstGeom>
              <a:ln w="28575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17094" name="Text Box 8"/>
              <p:cNvSpPr txBox="1"/>
              <p:nvPr/>
            </p:nvSpPr>
            <p:spPr>
              <a:xfrm>
                <a:off x="3485" y="2964"/>
                <a:ext cx="1393" cy="4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read datagram from</a:t>
                </a:r>
                <a:endPara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8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zh-CN" sz="1800" dirty="0">
                  <a:solidFill>
                    <a:srgbClr val="CC0000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217095" name="Line 9"/>
            <p:cNvSpPr/>
            <p:nvPr/>
          </p:nvSpPr>
          <p:spPr>
            <a:xfrm>
              <a:off x="3864" y="2550"/>
              <a:ext cx="0" cy="522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3000375" y="1333500"/>
            <a:ext cx="6203950" cy="2690813"/>
            <a:chOff x="1890" y="840"/>
            <a:chExt cx="3908" cy="1695"/>
          </a:xfrm>
        </p:grpSpPr>
        <p:grpSp>
          <p:nvGrpSpPr>
            <p:cNvPr id="217097" name="Group 11"/>
            <p:cNvGrpSpPr/>
            <p:nvPr/>
          </p:nvGrpSpPr>
          <p:grpSpPr>
            <a:xfrm>
              <a:off x="3397" y="1240"/>
              <a:ext cx="2290" cy="612"/>
              <a:chOff x="3241" y="1750"/>
              <a:chExt cx="2290" cy="612"/>
            </a:xfrm>
          </p:grpSpPr>
          <p:sp>
            <p:nvSpPr>
              <p:cNvPr id="217098" name="Text Box 12"/>
              <p:cNvSpPr txBox="1"/>
              <p:nvPr/>
            </p:nvSpPr>
            <p:spPr>
              <a:xfrm>
                <a:off x="3241" y="1750"/>
                <a:ext cx="1021" cy="4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socket:</a:t>
                </a:r>
                <a:endPara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en-US" altLang="zh-CN" sz="2400" dirty="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7099" name="Text Box 13"/>
              <p:cNvSpPr txBox="1"/>
              <p:nvPr/>
            </p:nvSpPr>
            <p:spPr>
              <a:xfrm>
                <a:off x="3241" y="1944"/>
                <a:ext cx="2290" cy="4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lnSpc>
                    <a:spcPts val="2000"/>
                  </a:lnSpc>
                </a:pPr>
                <a:r>
                  <a:rPr lang="en-US" altLang="zh-CN" sz="18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clientSocket =</a:t>
                </a:r>
                <a:endParaRPr lang="en-US" altLang="zh-CN" sz="1800" dirty="0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lnSpc>
                    <a:spcPts val="2000"/>
                  </a:lnSpc>
                </a:pPr>
                <a:r>
                  <a:rPr lang="en-US" altLang="zh-CN" sz="18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socket(AF_INET,SOCK_DGRAM)</a:t>
                </a:r>
                <a:endParaRPr lang="en-US" altLang="zh-CN" sz="1800" dirty="0">
                  <a:solidFill>
                    <a:srgbClr val="CC0000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217100" name="Text Box 14"/>
            <p:cNvSpPr txBox="1"/>
            <p:nvPr/>
          </p:nvSpPr>
          <p:spPr>
            <a:xfrm>
              <a:off x="3570" y="840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7101" name="Text Box 15"/>
            <p:cNvSpPr txBox="1"/>
            <p:nvPr/>
          </p:nvSpPr>
          <p:spPr>
            <a:xfrm>
              <a:off x="3389" y="1953"/>
              <a:ext cx="2409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Create datagram with server IP and</a:t>
              </a: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port=x; send datagram via</a:t>
              </a:r>
              <a:br>
                <a:rPr lang="en-US" altLang="zh-CN" sz="1800" dirty="0">
                  <a:solidFill>
                    <a:srgbClr val="CC0000"/>
                  </a:solidFill>
                  <a:latin typeface="Arial" panose="020B0604020202020204" pitchFamily="34" charset="0"/>
                </a:rPr>
              </a:br>
              <a:r>
                <a:rPr lang="en-US" altLang="zh-CN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clientSocket</a:t>
              </a:r>
              <a:endParaRPr lang="en-US" altLang="zh-CN" sz="1800" dirty="0">
                <a:solidFill>
                  <a:srgbClr val="CC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7102" name="Line 16"/>
            <p:cNvSpPr/>
            <p:nvPr/>
          </p:nvSpPr>
          <p:spPr>
            <a:xfrm>
              <a:off x="3828" y="1830"/>
              <a:ext cx="0" cy="204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7103" name="Line 17"/>
            <p:cNvSpPr/>
            <p:nvPr/>
          </p:nvSpPr>
          <p:spPr>
            <a:xfrm flipH="1">
              <a:off x="1890" y="2208"/>
              <a:ext cx="1518" cy="252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17104" name="Text Box 18"/>
          <p:cNvSpPr txBox="1"/>
          <p:nvPr/>
        </p:nvSpPr>
        <p:spPr>
          <a:xfrm>
            <a:off x="820738" y="2187575"/>
            <a:ext cx="2462212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create socket, port= x: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7105" name="Text Box 19"/>
          <p:cNvSpPr txBox="1"/>
          <p:nvPr/>
        </p:nvSpPr>
        <p:spPr>
          <a:xfrm>
            <a:off x="833438" y="2482850"/>
            <a:ext cx="3635375" cy="6635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>
              <a:lnSpc>
                <a:spcPts val="2000"/>
              </a:lnSpc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serverSocket =</a:t>
            </a:r>
            <a:endParaRPr lang="en-US" altLang="zh-CN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ts val="2000"/>
              </a:lnSpc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socket(AF_INET,SOCK_DGRAM)</a:t>
            </a:r>
            <a:endParaRPr lang="en-US" altLang="zh-CN" sz="1800" dirty="0">
              <a:solidFill>
                <a:srgbClr val="CC0000"/>
              </a:solidFill>
              <a:latin typeface="Times New Roman" panose="02020603050405020304" charset="0"/>
            </a:endParaRPr>
          </a:p>
        </p:txBody>
      </p:sp>
      <p:grpSp>
        <p:nvGrpSpPr>
          <p:cNvPr id="6" name="Group 20"/>
          <p:cNvGrpSpPr/>
          <p:nvPr/>
        </p:nvGrpSpPr>
        <p:grpSpPr>
          <a:xfrm>
            <a:off x="1316038" y="3146425"/>
            <a:ext cx="2211387" cy="1122363"/>
            <a:chOff x="885" y="1982"/>
            <a:chExt cx="1393" cy="707"/>
          </a:xfrm>
        </p:grpSpPr>
        <p:sp>
          <p:nvSpPr>
            <p:cNvPr id="217107" name="Line 21"/>
            <p:cNvSpPr/>
            <p:nvPr/>
          </p:nvSpPr>
          <p:spPr>
            <a:xfrm>
              <a:off x="1276" y="1982"/>
              <a:ext cx="0" cy="366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7108" name="Text Box 22"/>
            <p:cNvSpPr txBox="1"/>
            <p:nvPr/>
          </p:nvSpPr>
          <p:spPr>
            <a:xfrm>
              <a:off x="885" y="2282"/>
              <a:ext cx="1393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read datagram from</a:t>
              </a: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serverSocke</a:t>
              </a: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1338263" y="4295775"/>
            <a:ext cx="3973512" cy="1660525"/>
            <a:chOff x="899" y="2720"/>
            <a:chExt cx="2503" cy="1046"/>
          </a:xfrm>
        </p:grpSpPr>
        <p:sp>
          <p:nvSpPr>
            <p:cNvPr id="217110" name="Text Box 24"/>
            <p:cNvSpPr txBox="1"/>
            <p:nvPr/>
          </p:nvSpPr>
          <p:spPr>
            <a:xfrm>
              <a:off x="899" y="2835"/>
              <a:ext cx="1062" cy="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write reply to</a:t>
              </a: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serverSocket</a:t>
              </a:r>
              <a:endPara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specifying </a:t>
              </a:r>
              <a:b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client address,</a:t>
              </a:r>
              <a:endPara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port number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7111" name="Line 25"/>
            <p:cNvSpPr/>
            <p:nvPr/>
          </p:nvSpPr>
          <p:spPr>
            <a:xfrm>
              <a:off x="1302" y="2720"/>
              <a:ext cx="0" cy="198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7112" name="Line 26"/>
            <p:cNvSpPr/>
            <p:nvPr/>
          </p:nvSpPr>
          <p:spPr>
            <a:xfrm>
              <a:off x="1866" y="2970"/>
              <a:ext cx="1536" cy="18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17113" name="Footer Placeholder 2"/>
          <p:cNvSpPr txBox="1">
            <a:spLocks noGrp="1"/>
          </p:cNvSpPr>
          <p:nvPr/>
        </p:nvSpPr>
        <p:spPr>
          <a:xfrm>
            <a:off x="7618413" y="6532563"/>
            <a:ext cx="1452562" cy="28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Application  2-</a:t>
            </a: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17114" name="Picture 3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19125" y="782638"/>
            <a:ext cx="73136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7115" name="Text Box 22"/>
          <p:cNvSpPr txBox="1"/>
          <p:nvPr/>
        </p:nvSpPr>
        <p:spPr>
          <a:xfrm>
            <a:off x="647700" y="1304925"/>
            <a:ext cx="368617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  <a:buSzTx/>
              <a:buFontTx/>
            </a:pPr>
            <a:r>
              <a:rPr lang="en-US" altLang="zh-CN" sz="2800" dirty="0">
                <a:solidFill>
                  <a:srgbClr val="000000"/>
                </a:solidFill>
                <a:latin typeface="Gill Sans MT" panose="020B0502020104020203" charset="0"/>
              </a:rPr>
              <a:t>server</a:t>
            </a:r>
            <a:r>
              <a:rPr lang="en-US" altLang="zh-CN" sz="2400" dirty="0">
                <a:solidFill>
                  <a:srgbClr val="000000"/>
                </a:solidFill>
                <a:latin typeface="Gill Sans MT" panose="020B0502020104020203" charset="0"/>
              </a:rPr>
              <a:t> (running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charset="0"/>
              </a:rPr>
              <a:t> on</a:t>
            </a:r>
            <a:r>
              <a:rPr lang="en-US" altLang="zh-CN" sz="1800" dirty="0">
                <a:solidFill>
                  <a:srgbClr val="000000"/>
                </a:solidFill>
                <a:latin typeface="Comic Sans MS" panose="030F0702030302020204" charset="0"/>
              </a:rPr>
              <a:t> serverIP</a:t>
            </a:r>
            <a:r>
              <a:rPr lang="en-US" altLang="zh-CN" sz="2400" dirty="0">
                <a:solidFill>
                  <a:srgbClr val="000000"/>
                </a:solidFill>
                <a:latin typeface="Gill Sans MT" panose="020B0502020104020203" charset="0"/>
              </a:rPr>
              <a:t>)</a:t>
            </a:r>
            <a:endParaRPr lang="en-US" altLang="zh-CN" sz="2400" dirty="0">
              <a:solidFill>
                <a:srgbClr val="000000"/>
              </a:solidFill>
              <a:latin typeface="Gill Sans MT" panose="020B0502020104020203" charset="0"/>
            </a:endParaRPr>
          </a:p>
        </p:txBody>
      </p:sp>
      <p:sp>
        <p:nvSpPr>
          <p:cNvPr id="217116" name="Text Box 23"/>
          <p:cNvSpPr txBox="1"/>
          <p:nvPr/>
        </p:nvSpPr>
        <p:spPr>
          <a:xfrm>
            <a:off x="5411788" y="1301750"/>
            <a:ext cx="962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  <a:buSzTx/>
              <a:buFontTx/>
            </a:pPr>
            <a:r>
              <a:rPr lang="en-US" altLang="zh-CN" sz="2800" dirty="0">
                <a:solidFill>
                  <a:srgbClr val="000000"/>
                </a:solidFill>
                <a:latin typeface="Gill Sans MT" panose="020B0502020104020203" charset="0"/>
              </a:rPr>
              <a:t>client</a:t>
            </a:r>
            <a:endParaRPr lang="en-US" altLang="zh-CN" sz="2800" dirty="0">
              <a:solidFill>
                <a:srgbClr val="000000"/>
              </a:solidFill>
              <a:latin typeface="Gill Sans MT" panose="020B0502020104020203" charset="0"/>
            </a:endParaRPr>
          </a:p>
        </p:txBody>
      </p:sp>
      <p:sp>
        <p:nvSpPr>
          <p:cNvPr id="217117" name="Line 35"/>
          <p:cNvSpPr/>
          <p:nvPr/>
        </p:nvSpPr>
        <p:spPr>
          <a:xfrm>
            <a:off x="804863" y="1755775"/>
            <a:ext cx="3341687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118" name="Line 36"/>
          <p:cNvSpPr/>
          <p:nvPr/>
        </p:nvSpPr>
        <p:spPr>
          <a:xfrm>
            <a:off x="5545138" y="1766888"/>
            <a:ext cx="676275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1811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18115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3600" dirty="0">
                <a:solidFill>
                  <a:srgbClr val="000099"/>
                </a:solidFill>
                <a:latin typeface="Gill Sans MT" panose="020B0502020104020203" charset="0"/>
              </a:rPr>
              <a:t>Example app: UDP client</a:t>
            </a:r>
            <a:endParaRPr lang="en-US" altLang="zh-CN" sz="44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sp>
        <p:nvSpPr>
          <p:cNvPr id="218116" name="TextBox 1"/>
          <p:cNvSpPr txBox="1"/>
          <p:nvPr/>
        </p:nvSpPr>
        <p:spPr>
          <a:xfrm>
            <a:off x="2705100" y="1651000"/>
            <a:ext cx="5894388" cy="49609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from socket import *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serverName = </a:t>
            </a:r>
            <a:r>
              <a:rPr lang="en-US" altLang="en-US" dirty="0">
                <a:latin typeface="Arial" panose="020B0604020202020204" pitchFamily="34" charset="0"/>
              </a:rPr>
              <a:t>‘</a:t>
            </a:r>
            <a:r>
              <a:rPr lang="en-US" altLang="zh-CN" dirty="0">
                <a:latin typeface="Arial" panose="020B0604020202020204" pitchFamily="34" charset="0"/>
              </a:rPr>
              <a:t>hostname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serverPort = 12000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latin typeface="Arial" panose="020B0604020202020204" pitchFamily="34" charset="0"/>
              </a:rPr>
              <a:t>clientSocket = socket(AF_INET,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latin typeface="Arial" panose="020B0604020202020204" pitchFamily="34" charset="0"/>
              </a:rPr>
              <a:t>                                   SOCK_DGRAM)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message = raw_input(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latin typeface="Arial" panose="020B0604020202020204" pitchFamily="34" charset="0"/>
              </a:rPr>
              <a:t>Input lowercase sentence: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clientSocket.sendto</a:t>
            </a:r>
            <a:r>
              <a:rPr lang="en-US" altLang="zh-CN" sz="1800" dirty="0">
                <a:latin typeface="Arial" panose="020B0604020202020204" pitchFamily="34" charset="0"/>
              </a:rPr>
              <a:t>(message.encode(),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                                      (serverName, serverPort))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modifiedMessage, serverAddress =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                                   clientSocket.recvfrom(2048)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print modifiedMessage.decode()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clientSocket.close()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18117" name="TextBox 2"/>
          <p:cNvSpPr txBox="1"/>
          <p:nvPr/>
        </p:nvSpPr>
        <p:spPr>
          <a:xfrm>
            <a:off x="2717800" y="1168400"/>
            <a:ext cx="274161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UDPClient</a:t>
            </a:r>
            <a:endParaRPr lang="en-US" altLang="zh-CN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228600" y="1606550"/>
            <a:ext cx="2451100" cy="546100"/>
            <a:chOff x="228727" y="1605758"/>
            <a:chExt cx="2450973" cy="547500"/>
          </a:xfrm>
        </p:grpSpPr>
        <p:sp>
          <p:nvSpPr>
            <p:cNvPr id="218119" name="TextBox 3"/>
            <p:cNvSpPr txBox="1"/>
            <p:nvPr/>
          </p:nvSpPr>
          <p:spPr>
            <a:xfrm>
              <a:off x="228727" y="1605758"/>
              <a:ext cx="2057612" cy="547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include Python</a:t>
              </a: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’</a:t>
              </a: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 socket 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eaLnBrk="0" hangingPunct="0"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library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8120" name="Straight Connector 10"/>
            <p:cNvCxnSpPr/>
            <p:nvPr/>
          </p:nvCxnSpPr>
          <p:spPr>
            <a:xfrm flipV="1">
              <a:off x="952522" y="1930400"/>
              <a:ext cx="1727178" cy="813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190500" y="2917825"/>
            <a:ext cx="2587625" cy="523875"/>
            <a:chOff x="189714" y="2918150"/>
            <a:chExt cx="2587958" cy="523220"/>
          </a:xfrm>
        </p:grpSpPr>
        <p:sp>
          <p:nvSpPr>
            <p:cNvPr id="218122" name="TextBox 31"/>
            <p:cNvSpPr txBox="1"/>
            <p:nvPr/>
          </p:nvSpPr>
          <p:spPr>
            <a:xfrm>
              <a:off x="189714" y="2918150"/>
              <a:ext cx="227181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create UDP socket for server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8123" name="Straight Connector 32"/>
            <p:cNvCxnSpPr/>
            <p:nvPr/>
          </p:nvCxnSpPr>
          <p:spPr>
            <a:xfrm>
              <a:off x="2050143" y="3165929"/>
              <a:ext cx="727529" cy="272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" name="Group 48"/>
          <p:cNvGrpSpPr/>
          <p:nvPr/>
        </p:nvGrpSpPr>
        <p:grpSpPr>
          <a:xfrm>
            <a:off x="215900" y="3530600"/>
            <a:ext cx="2505075" cy="547688"/>
            <a:chOff x="215900" y="3530600"/>
            <a:chExt cx="2505529" cy="547500"/>
          </a:xfrm>
        </p:grpSpPr>
        <p:sp>
          <p:nvSpPr>
            <p:cNvPr id="218125" name="TextBox 34"/>
            <p:cNvSpPr txBox="1"/>
            <p:nvPr/>
          </p:nvSpPr>
          <p:spPr>
            <a:xfrm>
              <a:off x="215900" y="3530600"/>
              <a:ext cx="1621833" cy="547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get user keyboard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eaLnBrk="0" hangingPunct="0"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input 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8126" name="Straight Connector 35"/>
            <p:cNvCxnSpPr/>
            <p:nvPr/>
          </p:nvCxnSpPr>
          <p:spPr>
            <a:xfrm flipV="1">
              <a:off x="762000" y="3968752"/>
              <a:ext cx="1959429" cy="4534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" name="Group 49"/>
          <p:cNvGrpSpPr/>
          <p:nvPr/>
        </p:nvGrpSpPr>
        <p:grpSpPr>
          <a:xfrm>
            <a:off x="166688" y="4064000"/>
            <a:ext cx="2568575" cy="523875"/>
            <a:chOff x="166472" y="4064002"/>
            <a:chExt cx="2568858" cy="522566"/>
          </a:xfrm>
        </p:grpSpPr>
        <p:sp>
          <p:nvSpPr>
            <p:cNvPr id="218128" name="TextBox 36"/>
            <p:cNvSpPr txBox="1"/>
            <p:nvPr/>
          </p:nvSpPr>
          <p:spPr>
            <a:xfrm>
              <a:off x="166472" y="4064002"/>
              <a:ext cx="2349500" cy="5225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Attach server name, port to message; send into socket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8129" name="Straight Connector 39"/>
            <p:cNvCxnSpPr/>
            <p:nvPr/>
          </p:nvCxnSpPr>
          <p:spPr>
            <a:xfrm flipV="1">
              <a:off x="2373914" y="4336506"/>
              <a:ext cx="361416" cy="557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" name="Group 55"/>
          <p:cNvGrpSpPr/>
          <p:nvPr/>
        </p:nvGrpSpPr>
        <p:grpSpPr>
          <a:xfrm>
            <a:off x="214313" y="5743575"/>
            <a:ext cx="2511425" cy="523875"/>
            <a:chOff x="214386" y="5472277"/>
            <a:chExt cx="2511708" cy="523220"/>
          </a:xfrm>
        </p:grpSpPr>
        <p:sp>
          <p:nvSpPr>
            <p:cNvPr id="218131" name="TextBox 61"/>
            <p:cNvSpPr txBox="1"/>
            <p:nvPr/>
          </p:nvSpPr>
          <p:spPr>
            <a:xfrm>
              <a:off x="214386" y="5472277"/>
              <a:ext cx="234950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print out received string and close socket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8132" name="Straight Connector 62"/>
            <p:cNvCxnSpPr/>
            <p:nvPr/>
          </p:nvCxnSpPr>
          <p:spPr>
            <a:xfrm>
              <a:off x="2230329" y="5657589"/>
              <a:ext cx="495765" cy="242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" name="Group 54"/>
          <p:cNvGrpSpPr/>
          <p:nvPr/>
        </p:nvGrpSpPr>
        <p:grpSpPr>
          <a:xfrm>
            <a:off x="-157162" y="4802188"/>
            <a:ext cx="2900362" cy="677862"/>
            <a:chOff x="-157119" y="4530536"/>
            <a:chExt cx="2900123" cy="678317"/>
          </a:xfrm>
        </p:grpSpPr>
        <p:sp>
          <p:nvSpPr>
            <p:cNvPr id="218134" name="TextBox 56"/>
            <p:cNvSpPr txBox="1"/>
            <p:nvPr/>
          </p:nvSpPr>
          <p:spPr>
            <a:xfrm>
              <a:off x="192835" y="4642544"/>
              <a:ext cx="2349500" cy="5663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read reply characters from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socket into string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8135" name="Straight Connector 59"/>
            <p:cNvCxnSpPr/>
            <p:nvPr/>
          </p:nvCxnSpPr>
          <p:spPr>
            <a:xfrm flipV="1">
              <a:off x="2415586" y="4830837"/>
              <a:ext cx="327418" cy="41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8136" name="TextBox 53"/>
            <p:cNvSpPr txBox="1"/>
            <p:nvPr/>
          </p:nvSpPr>
          <p:spPr>
            <a:xfrm>
              <a:off x="-157119" y="4530536"/>
              <a:ext cx="18466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pic>
        <p:nvPicPr>
          <p:cNvPr id="218137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6263" y="808038"/>
            <a:ext cx="4570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8138" name="文本框 6"/>
          <p:cNvSpPr txBox="1"/>
          <p:nvPr/>
        </p:nvSpPr>
        <p:spPr>
          <a:xfrm>
            <a:off x="5576888" y="2519363"/>
            <a:ext cx="969962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IPV4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8139" name="文本框 7"/>
          <p:cNvSpPr txBox="1"/>
          <p:nvPr/>
        </p:nvSpPr>
        <p:spPr>
          <a:xfrm>
            <a:off x="7370763" y="3228975"/>
            <a:ext cx="954087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UDP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1913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19139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3600" dirty="0">
                <a:solidFill>
                  <a:srgbClr val="000099"/>
                </a:solidFill>
                <a:latin typeface="Gill Sans MT" panose="020B0502020104020203" charset="0"/>
              </a:rPr>
              <a:t>Example app: UDP server</a:t>
            </a:r>
            <a:endParaRPr lang="en-US" altLang="zh-CN" sz="44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sp>
        <p:nvSpPr>
          <p:cNvPr id="219140" name="TextBox 1"/>
          <p:cNvSpPr txBox="1"/>
          <p:nvPr/>
        </p:nvSpPr>
        <p:spPr>
          <a:xfrm>
            <a:off x="2717800" y="1651000"/>
            <a:ext cx="6069013" cy="4005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from socket import *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serverPort = 12000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serverSocket = socket(AF_INET, SOCK_DGRAM)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serverSocket.bind((</a:t>
            </a:r>
            <a:r>
              <a:rPr lang="fr-FR" altLang="zh-CN" dirty="0">
                <a:latin typeface="Arial" panose="020B0604020202020204" pitchFamily="34" charset="0"/>
              </a:rPr>
              <a:t>' '</a:t>
            </a:r>
            <a:r>
              <a:rPr lang="en-US" altLang="zh-CN" dirty="0">
                <a:latin typeface="Arial" panose="020B0604020202020204" pitchFamily="34" charset="0"/>
              </a:rPr>
              <a:t>, serverPort))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print (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i="1" dirty="0">
                <a:latin typeface="Arial" panose="020B0604020202020204" pitchFamily="34" charset="0"/>
              </a:rPr>
              <a:t>The server is ready to receive</a:t>
            </a:r>
            <a:r>
              <a:rPr lang="en-US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</a:rPr>
              <a:t>)</a:t>
            </a:r>
            <a:endParaRPr lang="en-US" altLang="ja-JP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while True: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    message, clientAddress = serverSocket.recvfrom(2048)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    modifiedMessage = message.decode().upper()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    serverSocket.sendto(modifiedMessage.encode(),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800" dirty="0">
                <a:latin typeface="Arial" panose="020B0604020202020204" pitchFamily="34" charset="0"/>
              </a:rPr>
              <a:t>                                      clientAddress)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19141" name="TextBox 2"/>
          <p:cNvSpPr txBox="1"/>
          <p:nvPr/>
        </p:nvSpPr>
        <p:spPr>
          <a:xfrm>
            <a:off x="2717800" y="1168400"/>
            <a:ext cx="28606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UDPServer</a:t>
            </a:r>
            <a:endParaRPr lang="en-US" altLang="zh-CN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65100" y="2554288"/>
            <a:ext cx="2587625" cy="307975"/>
            <a:chOff x="164314" y="2554972"/>
            <a:chExt cx="2587958" cy="307777"/>
          </a:xfrm>
        </p:grpSpPr>
        <p:sp>
          <p:nvSpPr>
            <p:cNvPr id="219143" name="TextBox 31"/>
            <p:cNvSpPr txBox="1"/>
            <p:nvPr/>
          </p:nvSpPr>
          <p:spPr>
            <a:xfrm>
              <a:off x="164314" y="2554972"/>
              <a:ext cx="255908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create UDP socket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9144" name="Straight Connector 32"/>
            <p:cNvCxnSpPr/>
            <p:nvPr/>
          </p:nvCxnSpPr>
          <p:spPr>
            <a:xfrm>
              <a:off x="1822045" y="2748411"/>
              <a:ext cx="930227" cy="113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" name="Group 14"/>
          <p:cNvGrpSpPr/>
          <p:nvPr/>
        </p:nvGrpSpPr>
        <p:grpSpPr>
          <a:xfrm>
            <a:off x="169863" y="2884488"/>
            <a:ext cx="2540000" cy="523875"/>
            <a:chOff x="169076" y="2884812"/>
            <a:chExt cx="2541127" cy="523220"/>
          </a:xfrm>
        </p:grpSpPr>
        <p:sp>
          <p:nvSpPr>
            <p:cNvPr id="219146" name="TextBox 26"/>
            <p:cNvSpPr txBox="1"/>
            <p:nvPr/>
          </p:nvSpPr>
          <p:spPr>
            <a:xfrm>
              <a:off x="169076" y="2884812"/>
              <a:ext cx="227181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bind socket to local port number 12000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9147" name="Straight Connector 30"/>
            <p:cNvCxnSpPr/>
            <p:nvPr/>
          </p:nvCxnSpPr>
          <p:spPr>
            <a:xfrm>
              <a:off x="1982674" y="3169104"/>
              <a:ext cx="727529" cy="272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" name="Group 15"/>
          <p:cNvGrpSpPr/>
          <p:nvPr/>
        </p:nvGrpSpPr>
        <p:grpSpPr>
          <a:xfrm>
            <a:off x="182563" y="3789363"/>
            <a:ext cx="2527300" cy="298450"/>
            <a:chOff x="182564" y="3788573"/>
            <a:chExt cx="2528092" cy="299227"/>
          </a:xfrm>
        </p:grpSpPr>
        <p:sp>
          <p:nvSpPr>
            <p:cNvPr id="219149" name="TextBox 34"/>
            <p:cNvSpPr txBox="1"/>
            <p:nvPr/>
          </p:nvSpPr>
          <p:spPr>
            <a:xfrm>
              <a:off x="182564" y="3788573"/>
              <a:ext cx="1194763" cy="2992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loop forever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9150" name="Straight Connector 35"/>
            <p:cNvCxnSpPr/>
            <p:nvPr/>
          </p:nvCxnSpPr>
          <p:spPr>
            <a:xfrm flipV="1">
              <a:off x="1266031" y="3964781"/>
              <a:ext cx="1444625" cy="396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" name="Group 17"/>
          <p:cNvGrpSpPr/>
          <p:nvPr/>
        </p:nvGrpSpPr>
        <p:grpSpPr>
          <a:xfrm>
            <a:off x="176213" y="4151313"/>
            <a:ext cx="2743200" cy="708025"/>
            <a:chOff x="176621" y="4151971"/>
            <a:chExt cx="2743174" cy="707869"/>
          </a:xfrm>
        </p:grpSpPr>
        <p:sp>
          <p:nvSpPr>
            <p:cNvPr id="219152" name="TextBox 36"/>
            <p:cNvSpPr txBox="1"/>
            <p:nvPr/>
          </p:nvSpPr>
          <p:spPr>
            <a:xfrm>
              <a:off x="176621" y="4151971"/>
              <a:ext cx="2349500" cy="7078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Read from UDP socket into message, getting client</a:t>
              </a:r>
              <a:r>
                <a:rPr lang="en-US" altLang="en-US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’</a:t>
              </a: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 address (client IP and port)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9153" name="Straight Connector 39"/>
            <p:cNvCxnSpPr/>
            <p:nvPr/>
          </p:nvCxnSpPr>
          <p:spPr>
            <a:xfrm flipV="1">
              <a:off x="1981317" y="4399595"/>
              <a:ext cx="938478" cy="126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" name="Group 18"/>
          <p:cNvGrpSpPr/>
          <p:nvPr/>
        </p:nvGrpSpPr>
        <p:grpSpPr>
          <a:xfrm>
            <a:off x="312738" y="4948238"/>
            <a:ext cx="2695575" cy="523875"/>
            <a:chOff x="212916" y="4997129"/>
            <a:chExt cx="2696483" cy="523220"/>
          </a:xfrm>
        </p:grpSpPr>
        <p:sp>
          <p:nvSpPr>
            <p:cNvPr id="219155" name="TextBox 61"/>
            <p:cNvSpPr txBox="1"/>
            <p:nvPr/>
          </p:nvSpPr>
          <p:spPr>
            <a:xfrm>
              <a:off x="212916" y="4997129"/>
              <a:ext cx="234950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send upper case string back to this client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9156" name="Straight Connector 62"/>
            <p:cNvCxnSpPr/>
            <p:nvPr/>
          </p:nvCxnSpPr>
          <p:spPr>
            <a:xfrm>
              <a:off x="2147293" y="5106673"/>
              <a:ext cx="762106" cy="120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219157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1663" y="782638"/>
            <a:ext cx="4570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9158" name="文本框 6"/>
          <p:cNvSpPr txBox="1"/>
          <p:nvPr/>
        </p:nvSpPr>
        <p:spPr>
          <a:xfrm>
            <a:off x="5576888" y="2155825"/>
            <a:ext cx="969962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IPV4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9159" name="文本框 7"/>
          <p:cNvSpPr txBox="1"/>
          <p:nvPr/>
        </p:nvSpPr>
        <p:spPr>
          <a:xfrm>
            <a:off x="6991350" y="2155825"/>
            <a:ext cx="9540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UDP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1" name="Rectangle 2"/>
          <p:cNvSpPr>
            <a:spLocks noGrp="1"/>
          </p:cNvSpPr>
          <p:nvPr>
            <p:ph type="title"/>
          </p:nvPr>
        </p:nvSpPr>
        <p:spPr>
          <a:xfrm>
            <a:off x="423863" y="196850"/>
            <a:ext cx="7772400" cy="903288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Socket programming </a:t>
            </a:r>
            <a:r>
              <a:rPr lang="en-US" altLang="zh-CN" sz="4000" i="1" dirty="0">
                <a:solidFill>
                  <a:srgbClr val="CC0000"/>
                </a:solidFill>
              </a:rPr>
              <a:t>with TCP</a:t>
            </a:r>
            <a:endParaRPr lang="en-US" altLang="zh-CN" dirty="0">
              <a:solidFill>
                <a:srgbClr val="CC0000"/>
              </a:solidFill>
            </a:endParaRPr>
          </a:p>
        </p:txBody>
      </p:sp>
      <p:sp>
        <p:nvSpPr>
          <p:cNvPr id="220162" name="Rectangle 3"/>
          <p:cNvSpPr>
            <a:spLocks noGrp="1"/>
          </p:cNvSpPr>
          <p:nvPr>
            <p:ph sz="half" idx="1"/>
          </p:nvPr>
        </p:nvSpPr>
        <p:spPr>
          <a:xfrm>
            <a:off x="514350" y="1352550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client must contact server</a:t>
            </a:r>
            <a:endParaRPr lang="en-US" altLang="zh-CN" sz="2400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server process must first be running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server must have created socket (door) that welcomes client</a:t>
            </a:r>
            <a:r>
              <a:rPr lang="ja-JP" altLang="en-US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 contact</a:t>
            </a:r>
            <a:endParaRPr lang="en-US" altLang="ja-JP" sz="2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client contacts server by:</a:t>
            </a:r>
            <a:endParaRPr lang="en-US" altLang="zh-CN" sz="2400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Creating TCP socket, specifying IP address, port number of server process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2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when client creates socket:</a:t>
            </a: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client TCP establishes connection to server TCP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sz="20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20163" name="Rectangle 4"/>
          <p:cNvSpPr>
            <a:spLocks noGrp="1"/>
          </p:cNvSpPr>
          <p:nvPr>
            <p:ph sz="half" idx="2"/>
          </p:nvPr>
        </p:nvSpPr>
        <p:spPr>
          <a:xfrm>
            <a:off x="4495800" y="1390650"/>
            <a:ext cx="3962400" cy="300037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when contacted by client, </a:t>
            </a:r>
            <a:r>
              <a:rPr lang="en-US" altLang="zh-CN" sz="22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server TCP creates new socket</a:t>
            </a: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for server process to communicate with that particular client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</a:rPr>
              <a:t>allows server to talk with multiple clients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</a:rPr>
              <a:t>source port numbers used to distinguish clients (more in Chap 3)</a:t>
            </a:r>
            <a:endParaRPr lang="en-US" altLang="zh-CN" sz="2200" i="1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220164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20165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pic>
        <p:nvPicPr>
          <p:cNvPr id="220166" name="Picture 1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47688" y="868363"/>
            <a:ext cx="6399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0167" name="Text Box 6"/>
          <p:cNvSpPr txBox="1"/>
          <p:nvPr/>
        </p:nvSpPr>
        <p:spPr>
          <a:xfrm>
            <a:off x="4733925" y="4964113"/>
            <a:ext cx="4043363" cy="10255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charset="0"/>
              </a:rPr>
              <a:t>TCP provides reliable, in-order</a:t>
            </a:r>
            <a:endParaRPr lang="en-US" altLang="zh-CN" sz="2400" dirty="0">
              <a:solidFill>
                <a:srgbClr val="000099"/>
              </a:solidFill>
              <a:latin typeface="Gill Sans MT" panose="020B0502020104020203" charset="0"/>
            </a:endParaRPr>
          </a:p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charset="0"/>
              </a:rPr>
              <a:t>byte-stream transfer (</a:t>
            </a:r>
            <a:r>
              <a:rPr lang="ja-JP" altLang="en-US" sz="2400" dirty="0">
                <a:solidFill>
                  <a:srgbClr val="000099"/>
                </a:solidFill>
                <a:latin typeface="Gill Sans MT" panose="020B0502020104020203" charset="0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Gill Sans MT" panose="020B0502020104020203" charset="0"/>
              </a:rPr>
              <a:t>pipe</a:t>
            </a:r>
            <a:r>
              <a:rPr lang="ja-JP" altLang="en-US" sz="2400" dirty="0">
                <a:solidFill>
                  <a:srgbClr val="000099"/>
                </a:solidFill>
                <a:latin typeface="Gill Sans MT" panose="020B0502020104020203" charset="0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Gill Sans MT" panose="020B0502020104020203" charset="0"/>
              </a:rPr>
              <a:t>) </a:t>
            </a:r>
            <a:endParaRPr lang="en-US" altLang="ja-JP" sz="2400" dirty="0">
              <a:solidFill>
                <a:srgbClr val="000099"/>
              </a:solidFill>
              <a:latin typeface="Gill Sans MT" panose="020B0502020104020203" charset="0"/>
            </a:endParaRPr>
          </a:p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charset="0"/>
              </a:rPr>
              <a:t>between client and server</a:t>
            </a:r>
            <a:endParaRPr lang="en-US" altLang="zh-CN" sz="24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grpSp>
        <p:nvGrpSpPr>
          <p:cNvPr id="220168" name="Group 8"/>
          <p:cNvGrpSpPr/>
          <p:nvPr/>
        </p:nvGrpSpPr>
        <p:grpSpPr>
          <a:xfrm>
            <a:off x="4605338" y="4521200"/>
            <a:ext cx="2862262" cy="460375"/>
            <a:chOff x="-9" y="3823"/>
            <a:chExt cx="1803" cy="290"/>
          </a:xfrm>
        </p:grpSpPr>
        <p:sp>
          <p:nvSpPr>
            <p:cNvPr id="220169" name="Rectangle 9"/>
            <p:cNvSpPr/>
            <p:nvPr/>
          </p:nvSpPr>
          <p:spPr>
            <a:xfrm>
              <a:off x="96" y="3825"/>
              <a:ext cx="1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buClr>
                  <a:srgbClr val="3333CC"/>
                </a:buClr>
              </a:pPr>
              <a:endParaRPr lang="zh-CN" altLang="zh-CN" sz="2400" dirty="0">
                <a:solidFill>
                  <a:srgbClr val="000000"/>
                </a:solidFill>
                <a:latin typeface="Comic Sans MS" panose="030F0702030302020204" charset="0"/>
              </a:endParaRPr>
            </a:p>
          </p:txBody>
        </p:sp>
        <p:sp>
          <p:nvSpPr>
            <p:cNvPr id="220170" name="Text Box 10"/>
            <p:cNvSpPr txBox="1"/>
            <p:nvPr/>
          </p:nvSpPr>
          <p:spPr>
            <a:xfrm>
              <a:off x="-9" y="3823"/>
              <a:ext cx="18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400" dirty="0">
                  <a:solidFill>
                    <a:srgbClr val="CC0000"/>
                  </a:solidFill>
                  <a:latin typeface="Gill Sans MT" panose="020B0502020104020203" charset="0"/>
                </a:rPr>
                <a:t>application viewpoint:</a:t>
              </a:r>
              <a:endParaRPr lang="en-US" altLang="zh-CN" sz="2400" dirty="0">
                <a:solidFill>
                  <a:srgbClr val="CC0000"/>
                </a:solidFill>
                <a:latin typeface="Gill Sans MT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5" name="Rectangle 2"/>
          <p:cNvSpPr>
            <a:spLocks noGrp="1"/>
          </p:cNvSpPr>
          <p:nvPr>
            <p:ph type="title"/>
          </p:nvPr>
        </p:nvSpPr>
        <p:spPr>
          <a:xfrm>
            <a:off x="422275" y="88900"/>
            <a:ext cx="7772400" cy="947738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Client/server socket interaction: TCP</a:t>
            </a:r>
            <a:endParaRPr lang="en-US" altLang="zh-CN" dirty="0"/>
          </a:p>
        </p:txBody>
      </p:sp>
      <p:sp>
        <p:nvSpPr>
          <p:cNvPr id="221186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21187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357313" y="3016250"/>
            <a:ext cx="1931987" cy="930275"/>
            <a:chOff x="827" y="2027"/>
            <a:chExt cx="1217" cy="586"/>
          </a:xfrm>
        </p:grpSpPr>
        <p:sp>
          <p:nvSpPr>
            <p:cNvPr id="221189" name="Text Box 4"/>
            <p:cNvSpPr txBox="1"/>
            <p:nvPr/>
          </p:nvSpPr>
          <p:spPr>
            <a:xfrm>
              <a:off x="827" y="2027"/>
              <a:ext cx="105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wait for incoming</a:t>
              </a:r>
              <a:endPara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connection request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1190" name="Text Box 5"/>
            <p:cNvSpPr txBox="1"/>
            <p:nvPr/>
          </p:nvSpPr>
          <p:spPr>
            <a:xfrm>
              <a:off x="828" y="2283"/>
              <a:ext cx="12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connectionSocket =</a:t>
              </a:r>
              <a:endParaRPr lang="en-US" altLang="zh-CN" sz="1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serverSocket.accept()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338263" y="1776413"/>
            <a:ext cx="2357437" cy="1317625"/>
            <a:chOff x="821" y="1246"/>
            <a:chExt cx="1485" cy="830"/>
          </a:xfrm>
        </p:grpSpPr>
        <p:grpSp>
          <p:nvGrpSpPr>
            <p:cNvPr id="221192" name="Group 7"/>
            <p:cNvGrpSpPr/>
            <p:nvPr/>
          </p:nvGrpSpPr>
          <p:grpSpPr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221193" name="Text Box 8"/>
              <p:cNvSpPr txBox="1"/>
              <p:nvPr/>
            </p:nvSpPr>
            <p:spPr>
              <a:xfrm>
                <a:off x="329" y="1270"/>
                <a:ext cx="1213" cy="4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socket,</a:t>
                </a: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port=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Courier New" panose="02070309020205020404" charset="0"/>
                  </a:rPr>
                  <a:t>x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for incoming request: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1194" name="Text Box 9"/>
              <p:cNvSpPr txBox="1"/>
              <p:nvPr/>
            </p:nvSpPr>
            <p:spPr>
              <a:xfrm>
                <a:off x="333" y="1662"/>
                <a:ext cx="1481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eaLnBrk="0" hangingPunct="0"/>
                <a:r>
                  <a:rPr lang="en-US" altLang="zh-CN" sz="14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serverSocket = socket()</a:t>
                </a:r>
                <a:endParaRPr lang="en-US" altLang="zh-CN" sz="2400" dirty="0">
                  <a:solidFill>
                    <a:srgbClr val="CC0000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221195" name="Line 10"/>
            <p:cNvSpPr/>
            <p:nvPr/>
          </p:nvSpPr>
          <p:spPr>
            <a:xfrm>
              <a:off x="1284" y="1872"/>
              <a:ext cx="0" cy="204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" name="Group 11"/>
          <p:cNvGrpSpPr/>
          <p:nvPr/>
        </p:nvGrpSpPr>
        <p:grpSpPr>
          <a:xfrm>
            <a:off x="5135563" y="3021013"/>
            <a:ext cx="2357437" cy="731837"/>
            <a:chOff x="3333" y="1202"/>
            <a:chExt cx="1485" cy="461"/>
          </a:xfrm>
        </p:grpSpPr>
        <p:sp>
          <p:nvSpPr>
            <p:cNvPr id="221197" name="Text Box 12"/>
            <p:cNvSpPr txBox="1"/>
            <p:nvPr/>
          </p:nvSpPr>
          <p:spPr>
            <a:xfrm>
              <a:off x="3335" y="1202"/>
              <a:ext cx="146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create socket,</a:t>
              </a:r>
              <a:endPara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connect to </a:t>
              </a:r>
              <a:r>
                <a:rPr lang="en-US" altLang="zh-CN" sz="1400" b="1" dirty="0">
                  <a:solidFill>
                    <a:srgbClr val="000000"/>
                  </a:solidFill>
                  <a:latin typeface="Courier New" panose="02070309020205020404" charset="0"/>
                </a:rPr>
                <a:t>hostid</a:t>
              </a: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, port=</a:t>
              </a:r>
              <a:r>
                <a:rPr lang="en-US" altLang="zh-CN" sz="1400" b="1" dirty="0">
                  <a:solidFill>
                    <a:srgbClr val="000000"/>
                  </a:solidFill>
                  <a:latin typeface="Courier New" panose="02070309020205020404" charset="0"/>
                </a:rPr>
                <a:t>x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1198" name="Text Box 13"/>
            <p:cNvSpPr txBox="1"/>
            <p:nvPr/>
          </p:nvSpPr>
          <p:spPr>
            <a:xfrm>
              <a:off x="3333" y="1469"/>
              <a:ext cx="148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clientSocket = socket()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221199" name="Text Box 22"/>
          <p:cNvSpPr txBox="1"/>
          <p:nvPr/>
        </p:nvSpPr>
        <p:spPr>
          <a:xfrm>
            <a:off x="703263" y="1138238"/>
            <a:ext cx="357505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  <a:buSzTx/>
              <a:buFontTx/>
            </a:pPr>
            <a:r>
              <a:rPr lang="en-US" altLang="zh-CN" sz="2800" dirty="0">
                <a:solidFill>
                  <a:srgbClr val="000000"/>
                </a:solidFill>
                <a:latin typeface="Gill Sans MT" panose="020B0502020104020203" charset="0"/>
              </a:rPr>
              <a:t>server</a:t>
            </a:r>
            <a:r>
              <a:rPr lang="en-US" altLang="zh-CN" sz="2400" dirty="0">
                <a:solidFill>
                  <a:srgbClr val="000000"/>
                </a:solidFill>
                <a:latin typeface="Gill Sans MT" panose="020B0502020104020203" charset="0"/>
              </a:rPr>
              <a:t> (running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charset="0"/>
              </a:rPr>
              <a:t> on</a:t>
            </a:r>
            <a:r>
              <a:rPr lang="en-US" altLang="zh-CN" sz="1800" dirty="0">
                <a:solidFill>
                  <a:srgbClr val="000000"/>
                </a:solidFill>
                <a:latin typeface="Comic Sans MS" panose="030F0702030302020204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charset="0"/>
              </a:rPr>
              <a:t>hostid</a:t>
            </a:r>
            <a:r>
              <a:rPr lang="en-US" altLang="zh-CN" sz="2400" dirty="0">
                <a:solidFill>
                  <a:srgbClr val="000000"/>
                </a:solidFill>
                <a:latin typeface="Gill Sans MT" panose="020B0502020104020203" charset="0"/>
              </a:rPr>
              <a:t>)</a:t>
            </a:r>
            <a:endParaRPr lang="en-US" altLang="zh-CN" sz="2400" dirty="0">
              <a:solidFill>
                <a:srgbClr val="000000"/>
              </a:solidFill>
              <a:latin typeface="Gill Sans MT" panose="020B0502020104020203" charset="0"/>
            </a:endParaRPr>
          </a:p>
        </p:txBody>
      </p:sp>
      <p:sp>
        <p:nvSpPr>
          <p:cNvPr id="221200" name="Text Box 23"/>
          <p:cNvSpPr txBox="1"/>
          <p:nvPr/>
        </p:nvSpPr>
        <p:spPr>
          <a:xfrm>
            <a:off x="5411788" y="1135063"/>
            <a:ext cx="9620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  <a:buClrTx/>
              <a:buSzTx/>
              <a:buFontTx/>
            </a:pPr>
            <a:r>
              <a:rPr lang="en-US" altLang="zh-CN" sz="2800" dirty="0">
                <a:solidFill>
                  <a:srgbClr val="000000"/>
                </a:solidFill>
                <a:latin typeface="Gill Sans MT" panose="020B0502020104020203" charset="0"/>
              </a:rPr>
              <a:t>client</a:t>
            </a:r>
            <a:endParaRPr lang="en-US" altLang="zh-CN" sz="2800" dirty="0">
              <a:solidFill>
                <a:srgbClr val="000000"/>
              </a:solidFill>
              <a:latin typeface="Gill Sans MT" panose="020B0502020104020203" charset="0"/>
            </a:endParaRPr>
          </a:p>
        </p:txBody>
      </p:sp>
      <p:grpSp>
        <p:nvGrpSpPr>
          <p:cNvPr id="6" name="Group 24"/>
          <p:cNvGrpSpPr/>
          <p:nvPr/>
        </p:nvGrpSpPr>
        <p:grpSpPr>
          <a:xfrm>
            <a:off x="2978150" y="3808413"/>
            <a:ext cx="4062413" cy="1371600"/>
            <a:chOff x="1848" y="2526"/>
            <a:chExt cx="2559" cy="864"/>
          </a:xfrm>
        </p:grpSpPr>
        <p:sp>
          <p:nvSpPr>
            <p:cNvPr id="221202" name="Line 25"/>
            <p:cNvSpPr/>
            <p:nvPr/>
          </p:nvSpPr>
          <p:spPr>
            <a:xfrm flipH="1">
              <a:off x="3792" y="2964"/>
              <a:ext cx="6" cy="426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221203" name="Group 26"/>
            <p:cNvGrpSpPr/>
            <p:nvPr/>
          </p:nvGrpSpPr>
          <p:grpSpPr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221204" name="Text Box 27"/>
              <p:cNvSpPr txBox="1"/>
              <p:nvPr/>
            </p:nvSpPr>
            <p:spPr>
              <a:xfrm>
                <a:off x="3335" y="2673"/>
                <a:ext cx="1072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send request using</a:t>
                </a: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4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zh-CN" sz="2400" dirty="0">
                  <a:solidFill>
                    <a:srgbClr val="CC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1205" name="Line 28"/>
              <p:cNvSpPr/>
              <p:nvPr/>
            </p:nvSpPr>
            <p:spPr>
              <a:xfrm>
                <a:off x="3792" y="2526"/>
                <a:ext cx="0" cy="204"/>
              </a:xfrm>
              <a:prstGeom prst="line">
                <a:avLst/>
              </a:prstGeom>
              <a:ln w="28575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1206" name="Line 29"/>
              <p:cNvSpPr/>
              <p:nvPr/>
            </p:nvSpPr>
            <p:spPr>
              <a:xfrm flipH="1">
                <a:off x="1848" y="2790"/>
                <a:ext cx="1518" cy="252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8" name="Group 30"/>
          <p:cNvGrpSpPr/>
          <p:nvPr/>
        </p:nvGrpSpPr>
        <p:grpSpPr>
          <a:xfrm>
            <a:off x="1347788" y="3903663"/>
            <a:ext cx="4097337" cy="1490662"/>
            <a:chOff x="821" y="2586"/>
            <a:chExt cx="2581" cy="939"/>
          </a:xfrm>
        </p:grpSpPr>
        <p:sp>
          <p:nvSpPr>
            <p:cNvPr id="221208" name="Text Box 31"/>
            <p:cNvSpPr txBox="1"/>
            <p:nvPr/>
          </p:nvSpPr>
          <p:spPr>
            <a:xfrm>
              <a:off x="821" y="2787"/>
              <a:ext cx="101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read request from</a:t>
              </a:r>
              <a:endPara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connectionSocke</a:t>
              </a:r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1209" name="Text Box 32"/>
            <p:cNvSpPr txBox="1"/>
            <p:nvPr/>
          </p:nvSpPr>
          <p:spPr>
            <a:xfrm>
              <a:off x="851" y="3195"/>
              <a:ext cx="101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write reply to</a:t>
              </a:r>
              <a:endPara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connectionSocket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1210" name="Line 33"/>
            <p:cNvSpPr/>
            <p:nvPr/>
          </p:nvSpPr>
          <p:spPr>
            <a:xfrm>
              <a:off x="1278" y="2586"/>
              <a:ext cx="0" cy="240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21211" name="Line 34"/>
            <p:cNvSpPr/>
            <p:nvPr/>
          </p:nvSpPr>
          <p:spPr>
            <a:xfrm flipH="1">
              <a:off x="1284" y="3090"/>
              <a:ext cx="6" cy="156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21212" name="Line 35"/>
            <p:cNvSpPr/>
            <p:nvPr/>
          </p:nvSpPr>
          <p:spPr>
            <a:xfrm>
              <a:off x="1866" y="3306"/>
              <a:ext cx="1536" cy="18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pic>
        <p:nvPicPr>
          <p:cNvPr id="221213" name="Picture 4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22288" y="758825"/>
            <a:ext cx="73136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1214" name="Line 49"/>
          <p:cNvSpPr/>
          <p:nvPr/>
        </p:nvSpPr>
        <p:spPr>
          <a:xfrm>
            <a:off x="804863" y="1589088"/>
            <a:ext cx="3341687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" name="Group 52"/>
          <p:cNvGrpSpPr/>
          <p:nvPr/>
        </p:nvGrpSpPr>
        <p:grpSpPr>
          <a:xfrm>
            <a:off x="2967038" y="3103563"/>
            <a:ext cx="2200275" cy="587375"/>
            <a:chOff x="3043" y="1189"/>
            <a:chExt cx="1386" cy="370"/>
          </a:xfrm>
        </p:grpSpPr>
        <p:sp>
          <p:nvSpPr>
            <p:cNvPr id="221216" name="Line 37"/>
            <p:cNvSpPr/>
            <p:nvPr/>
          </p:nvSpPr>
          <p:spPr>
            <a:xfrm>
              <a:off x="3043" y="1372"/>
              <a:ext cx="1386" cy="0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</p:spPr>
        </p:sp>
        <p:sp>
          <p:nvSpPr>
            <p:cNvPr id="221217" name="Text Box 38"/>
            <p:cNvSpPr txBox="1"/>
            <p:nvPr/>
          </p:nvSpPr>
          <p:spPr>
            <a:xfrm>
              <a:off x="3106" y="1189"/>
              <a:ext cx="1204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TCP </a:t>
              </a:r>
              <a:endPara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connection setup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1218" name="Line 50"/>
          <p:cNvSpPr/>
          <p:nvPr/>
        </p:nvSpPr>
        <p:spPr>
          <a:xfrm>
            <a:off x="5545138" y="1600200"/>
            <a:ext cx="676275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" name="Group 53"/>
          <p:cNvGrpSpPr/>
          <p:nvPr/>
        </p:nvGrpSpPr>
        <p:grpSpPr>
          <a:xfrm>
            <a:off x="1298575" y="4251325"/>
            <a:ext cx="5457825" cy="1954213"/>
            <a:chOff x="832" y="2713"/>
            <a:chExt cx="3438" cy="1231"/>
          </a:xfrm>
        </p:grpSpPr>
        <p:sp>
          <p:nvSpPr>
            <p:cNvPr id="221220" name="Text Box 15"/>
            <p:cNvSpPr txBox="1"/>
            <p:nvPr/>
          </p:nvSpPr>
          <p:spPr>
            <a:xfrm>
              <a:off x="867" y="3512"/>
              <a:ext cx="101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close</a:t>
              </a:r>
              <a:endPara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connectionSocket</a:t>
              </a:r>
              <a:endParaRPr lang="en-US" altLang="zh-CN" sz="2400" dirty="0">
                <a:solidFill>
                  <a:srgbClr val="CC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21221" name="Line 16"/>
            <p:cNvSpPr/>
            <p:nvPr/>
          </p:nvSpPr>
          <p:spPr>
            <a:xfrm>
              <a:off x="1318" y="3437"/>
              <a:ext cx="0" cy="204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21222" name="Freeform 17"/>
            <p:cNvSpPr/>
            <p:nvPr/>
          </p:nvSpPr>
          <p:spPr>
            <a:xfrm>
              <a:off x="832" y="2713"/>
              <a:ext cx="492" cy="306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02" y="0"/>
                </a:cxn>
              </a:cxnLst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21223" name="Group 18"/>
            <p:cNvGrpSpPr/>
            <p:nvPr/>
          </p:nvGrpSpPr>
          <p:grpSpPr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221224" name="Text Box 19"/>
              <p:cNvSpPr txBox="1"/>
              <p:nvPr/>
            </p:nvSpPr>
            <p:spPr>
              <a:xfrm>
                <a:off x="3365" y="3375"/>
                <a:ext cx="877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read reply from</a:t>
                </a: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4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zh-CN" sz="2400" dirty="0">
                  <a:solidFill>
                    <a:srgbClr val="CC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1225" name="Text Box 20"/>
              <p:cNvSpPr txBox="1"/>
              <p:nvPr/>
            </p:nvSpPr>
            <p:spPr>
              <a:xfrm>
                <a:off x="3389" y="3741"/>
                <a:ext cx="73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close</a:t>
                </a: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4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clientSocket</a:t>
                </a:r>
                <a:endParaRPr lang="en-US" altLang="zh-CN" sz="2400" dirty="0">
                  <a:solidFill>
                    <a:srgbClr val="CC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21226" name="Line 21"/>
              <p:cNvSpPr/>
              <p:nvPr/>
            </p:nvSpPr>
            <p:spPr>
              <a:xfrm>
                <a:off x="3816" y="3690"/>
                <a:ext cx="0" cy="204"/>
              </a:xfrm>
              <a:prstGeom prst="line">
                <a:avLst/>
              </a:prstGeom>
              <a:ln w="28575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0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2221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22211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3600" dirty="0">
                <a:solidFill>
                  <a:srgbClr val="000099"/>
                </a:solidFill>
                <a:latin typeface="Gill Sans MT" panose="020B0502020104020203" charset="0"/>
              </a:rPr>
              <a:t>Example app: TCP client</a:t>
            </a:r>
            <a:endParaRPr lang="en-US" altLang="zh-CN" sz="44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sp>
        <p:nvSpPr>
          <p:cNvPr id="222212" name="TextBox 1"/>
          <p:cNvSpPr txBox="1"/>
          <p:nvPr/>
        </p:nvSpPr>
        <p:spPr>
          <a:xfrm>
            <a:off x="2705100" y="1651000"/>
            <a:ext cx="5894388" cy="42291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from socket import *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serverName = 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r>
              <a:rPr lang="en-US" altLang="ja-JP" dirty="0">
                <a:latin typeface="Arial" panose="020B0604020202020204" pitchFamily="34" charset="0"/>
              </a:rPr>
              <a:t>servername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endParaRPr lang="en-US" altLang="ja-JP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serverPort = 12000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clientSocket = socket(AF_INET, SOCK_STREAM)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clientSocket.connect((serverName,serverPort))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sentence = raw_input(</a:t>
            </a:r>
            <a:r>
              <a:rPr lang="en-US" altLang="en-US" dirty="0">
                <a:latin typeface="Arial" panose="020B0604020202020204" pitchFamily="34" charset="0"/>
              </a:rPr>
              <a:t>‘</a:t>
            </a:r>
            <a:r>
              <a:rPr lang="en-US" altLang="zh-CN" dirty="0">
                <a:latin typeface="Arial" panose="020B0604020202020204" pitchFamily="34" charset="0"/>
              </a:rPr>
              <a:t>Input lowercase sentence: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clientSocket.send(sentence.encode())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modifiedSentence = clientSocket.recv(1024)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print (</a:t>
            </a:r>
            <a:r>
              <a:rPr lang="en-US" altLang="en-US" dirty="0">
                <a:latin typeface="Arial" panose="020B0604020202020204" pitchFamily="34" charset="0"/>
              </a:rPr>
              <a:t>‘</a:t>
            </a:r>
            <a:r>
              <a:rPr lang="en-US" altLang="zh-CN" dirty="0">
                <a:latin typeface="Arial" panose="020B0604020202020204" pitchFamily="34" charset="0"/>
              </a:rPr>
              <a:t>From Server: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latin typeface="Arial" panose="020B0604020202020204" pitchFamily="34" charset="0"/>
              </a:rPr>
              <a:t>, modifiedSentence.decode())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lnSpc>
                <a:spcPts val="2800"/>
              </a:lnSpc>
            </a:pPr>
            <a:r>
              <a:rPr lang="en-US" altLang="zh-CN" dirty="0">
                <a:latin typeface="Arial" panose="020B0604020202020204" pitchFamily="34" charset="0"/>
              </a:rPr>
              <a:t>clientSocket.close()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22213" name="TextBox 2"/>
          <p:cNvSpPr txBox="1"/>
          <p:nvPr/>
        </p:nvSpPr>
        <p:spPr>
          <a:xfrm>
            <a:off x="2717800" y="1168400"/>
            <a:ext cx="27066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TCPClient</a:t>
            </a:r>
            <a:endParaRPr lang="en-US" altLang="zh-CN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0" y="2670175"/>
            <a:ext cx="2778125" cy="523875"/>
            <a:chOff x="-811" y="2671324"/>
            <a:chExt cx="2778483" cy="523220"/>
          </a:xfrm>
        </p:grpSpPr>
        <p:sp>
          <p:nvSpPr>
            <p:cNvPr id="222215" name="TextBox 31"/>
            <p:cNvSpPr txBox="1"/>
            <p:nvPr/>
          </p:nvSpPr>
          <p:spPr>
            <a:xfrm>
              <a:off x="-811" y="2671324"/>
              <a:ext cx="227181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create TCP socket for server, remote port 12000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2216" name="Straight Connector 32"/>
            <p:cNvCxnSpPr/>
            <p:nvPr/>
          </p:nvCxnSpPr>
          <p:spPr>
            <a:xfrm>
              <a:off x="2050143" y="3165929"/>
              <a:ext cx="727529" cy="272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" name="Oval 4"/>
          <p:cNvSpPr/>
          <p:nvPr/>
        </p:nvSpPr>
        <p:spPr>
          <a:xfrm>
            <a:off x="6286500" y="2895600"/>
            <a:ext cx="2247900" cy="508000"/>
          </a:xfrm>
          <a:prstGeom prst="ellipse">
            <a:avLst/>
          </a:pr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/>
            <a:endParaRPr lang="zh-CN" altLang="zh-CN" sz="2400" dirty="0">
              <a:latin typeface="Comic Sans MS" panose="030F0702030302020204" charset="0"/>
            </a:endParaRPr>
          </a:p>
        </p:txBody>
      </p:sp>
      <p:pic>
        <p:nvPicPr>
          <p:cNvPr id="222218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50863" y="795338"/>
            <a:ext cx="4570412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Group 47"/>
          <p:cNvGrpSpPr/>
          <p:nvPr/>
        </p:nvGrpSpPr>
        <p:grpSpPr>
          <a:xfrm>
            <a:off x="0" y="4157663"/>
            <a:ext cx="2794000" cy="523875"/>
            <a:chOff x="-17288" y="2918148"/>
            <a:chExt cx="2794960" cy="522566"/>
          </a:xfrm>
        </p:grpSpPr>
        <p:sp>
          <p:nvSpPr>
            <p:cNvPr id="222220" name="TextBox 31"/>
            <p:cNvSpPr txBox="1"/>
            <p:nvPr/>
          </p:nvSpPr>
          <p:spPr>
            <a:xfrm>
              <a:off x="-17288" y="2918148"/>
              <a:ext cx="2271818" cy="5225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No need to attach server name, port 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2221" name="Straight Connector 32"/>
            <p:cNvCxnSpPr/>
            <p:nvPr/>
          </p:nvCxnSpPr>
          <p:spPr>
            <a:xfrm>
              <a:off x="2050143" y="3165929"/>
              <a:ext cx="727529" cy="272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323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2323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23235" name="Rectangle 2"/>
          <p:cNvSpPr/>
          <p:nvPr/>
        </p:nvSpPr>
        <p:spPr>
          <a:xfrm>
            <a:off x="422275" y="88900"/>
            <a:ext cx="77724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3600" dirty="0">
                <a:solidFill>
                  <a:srgbClr val="000099"/>
                </a:solidFill>
                <a:latin typeface="Gill Sans MT" panose="020B0502020104020203" charset="0"/>
              </a:rPr>
              <a:t>Example app: TCP server</a:t>
            </a:r>
            <a:endParaRPr lang="en-US" altLang="zh-CN" sz="44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sp>
        <p:nvSpPr>
          <p:cNvPr id="223236" name="TextBox 1"/>
          <p:cNvSpPr txBox="1"/>
          <p:nvPr/>
        </p:nvSpPr>
        <p:spPr>
          <a:xfrm>
            <a:off x="2717800" y="1439863"/>
            <a:ext cx="6292850" cy="5200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from socket import *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serverPort = 12000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serverSocket = socket(AF_INET,SOCK_STREAM)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serverSocket.bind((</a:t>
            </a:r>
            <a:r>
              <a:rPr lang="en-US" altLang="en-US" dirty="0">
                <a:latin typeface="Arial" panose="020B0604020202020204" pitchFamily="34" charset="0"/>
              </a:rPr>
              <a:t>‘’</a:t>
            </a:r>
            <a:r>
              <a:rPr lang="en-US" altLang="zh-CN" dirty="0">
                <a:latin typeface="Arial" panose="020B0604020202020204" pitchFamily="34" charset="0"/>
              </a:rPr>
              <a:t>,serverPort))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serverSocket.listen(1)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print </a:t>
            </a:r>
            <a:r>
              <a:rPr lang="en-US" altLang="en-US" dirty="0">
                <a:latin typeface="Arial" panose="020B0604020202020204" pitchFamily="34" charset="0"/>
              </a:rPr>
              <a:t>‘</a:t>
            </a:r>
            <a:r>
              <a:rPr lang="en-US" altLang="zh-CN" dirty="0">
                <a:latin typeface="Arial" panose="020B0604020202020204" pitchFamily="34" charset="0"/>
              </a:rPr>
              <a:t>The server is ready to receive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while True: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connectionSocket, addr = serverSocket.accept()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sentence = connectionSocket.recv(1024).decode()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capitalizedSentence = sentence.upper()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connectionSocket.send(capitalizedSentence.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                                                       encode())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</a:rPr>
              <a:t>     connectionSocket.close()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23237" name="TextBox 2"/>
          <p:cNvSpPr txBox="1"/>
          <p:nvPr/>
        </p:nvSpPr>
        <p:spPr>
          <a:xfrm>
            <a:off x="2717800" y="957263"/>
            <a:ext cx="2827338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i="1" dirty="0">
                <a:solidFill>
                  <a:srgbClr val="CC0000"/>
                </a:solidFill>
                <a:latin typeface="Arial" panose="020B0604020202020204" pitchFamily="34" charset="0"/>
              </a:rPr>
              <a:t>Python TCPServer</a:t>
            </a:r>
            <a:endParaRPr lang="en-US" altLang="zh-CN" sz="24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52400" y="1962150"/>
            <a:ext cx="2559050" cy="566738"/>
            <a:chOff x="151614" y="2173972"/>
            <a:chExt cx="2559082" cy="566309"/>
          </a:xfrm>
        </p:grpSpPr>
        <p:sp>
          <p:nvSpPr>
            <p:cNvPr id="223239" name="TextBox 31"/>
            <p:cNvSpPr txBox="1"/>
            <p:nvPr/>
          </p:nvSpPr>
          <p:spPr>
            <a:xfrm>
              <a:off x="151614" y="2173972"/>
              <a:ext cx="2559082" cy="5663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create TCP welcoming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socket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3240" name="Straight Connector 32"/>
            <p:cNvCxnSpPr/>
            <p:nvPr/>
          </p:nvCxnSpPr>
          <p:spPr>
            <a:xfrm>
              <a:off x="1695045" y="2596011"/>
              <a:ext cx="930227" cy="113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" name="Group 14"/>
          <p:cNvGrpSpPr/>
          <p:nvPr/>
        </p:nvGrpSpPr>
        <p:grpSpPr>
          <a:xfrm>
            <a:off x="131763" y="2825750"/>
            <a:ext cx="2540000" cy="523875"/>
            <a:chOff x="169076" y="2884812"/>
            <a:chExt cx="2541127" cy="523220"/>
          </a:xfrm>
        </p:grpSpPr>
        <p:sp>
          <p:nvSpPr>
            <p:cNvPr id="223242" name="TextBox 26"/>
            <p:cNvSpPr txBox="1"/>
            <p:nvPr/>
          </p:nvSpPr>
          <p:spPr>
            <a:xfrm>
              <a:off x="169076" y="2884812"/>
              <a:ext cx="227181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server begins listening for  incoming TCP requests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3243" name="Straight Connector 30"/>
            <p:cNvCxnSpPr/>
            <p:nvPr/>
          </p:nvCxnSpPr>
          <p:spPr>
            <a:xfrm>
              <a:off x="1982674" y="3169104"/>
              <a:ext cx="727529" cy="272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" name="Group 15"/>
          <p:cNvGrpSpPr/>
          <p:nvPr/>
        </p:nvGrpSpPr>
        <p:grpSpPr>
          <a:xfrm>
            <a:off x="528638" y="3605213"/>
            <a:ext cx="2155825" cy="298450"/>
            <a:chOff x="553383" y="3714241"/>
            <a:chExt cx="2157273" cy="299227"/>
          </a:xfrm>
        </p:grpSpPr>
        <p:sp>
          <p:nvSpPr>
            <p:cNvPr id="223245" name="TextBox 34"/>
            <p:cNvSpPr txBox="1"/>
            <p:nvPr/>
          </p:nvSpPr>
          <p:spPr>
            <a:xfrm>
              <a:off x="553383" y="3714241"/>
              <a:ext cx="1194763" cy="2992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loop forever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3246" name="Straight Connector 35"/>
            <p:cNvCxnSpPr/>
            <p:nvPr/>
          </p:nvCxnSpPr>
          <p:spPr>
            <a:xfrm flipV="1">
              <a:off x="1266031" y="3964781"/>
              <a:ext cx="1444625" cy="396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" name="Group 17"/>
          <p:cNvGrpSpPr/>
          <p:nvPr/>
        </p:nvGrpSpPr>
        <p:grpSpPr>
          <a:xfrm>
            <a:off x="198438" y="3965575"/>
            <a:ext cx="2813050" cy="752475"/>
            <a:chOff x="380319" y="3965998"/>
            <a:chExt cx="2392469" cy="752685"/>
          </a:xfrm>
        </p:grpSpPr>
        <p:sp>
          <p:nvSpPr>
            <p:cNvPr id="223248" name="TextBox 36"/>
            <p:cNvSpPr txBox="1"/>
            <p:nvPr/>
          </p:nvSpPr>
          <p:spPr>
            <a:xfrm>
              <a:off x="380319" y="3965998"/>
              <a:ext cx="2184910" cy="7526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server waits on accept()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eaLnBrk="0" hangingPunct="0"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for incoming requests, new socket created on return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3249" name="Straight Connector 39"/>
            <p:cNvCxnSpPr/>
            <p:nvPr/>
          </p:nvCxnSpPr>
          <p:spPr>
            <a:xfrm flipV="1">
              <a:off x="2231565" y="4229808"/>
              <a:ext cx="541223" cy="586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" name="Group 18"/>
          <p:cNvGrpSpPr/>
          <p:nvPr/>
        </p:nvGrpSpPr>
        <p:grpSpPr>
          <a:xfrm>
            <a:off x="258763" y="4938713"/>
            <a:ext cx="2860675" cy="523875"/>
            <a:chOff x="316741" y="4661874"/>
            <a:chExt cx="2859521" cy="524153"/>
          </a:xfrm>
        </p:grpSpPr>
        <p:sp>
          <p:nvSpPr>
            <p:cNvPr id="223251" name="TextBox 61"/>
            <p:cNvSpPr txBox="1"/>
            <p:nvPr/>
          </p:nvSpPr>
          <p:spPr>
            <a:xfrm>
              <a:off x="316741" y="4661874"/>
              <a:ext cx="2349500" cy="5241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read bytes from socket (but not address as in UDP)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3252" name="Straight Connector 62"/>
            <p:cNvCxnSpPr/>
            <p:nvPr/>
          </p:nvCxnSpPr>
          <p:spPr>
            <a:xfrm>
              <a:off x="1875609" y="4682209"/>
              <a:ext cx="1300653" cy="49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" name="Group 28"/>
          <p:cNvGrpSpPr/>
          <p:nvPr/>
        </p:nvGrpSpPr>
        <p:grpSpPr>
          <a:xfrm>
            <a:off x="127000" y="5548313"/>
            <a:ext cx="2878138" cy="738187"/>
            <a:chOff x="162014" y="4686636"/>
            <a:chExt cx="2878315" cy="738664"/>
          </a:xfrm>
        </p:grpSpPr>
        <p:sp>
          <p:nvSpPr>
            <p:cNvPr id="223254" name="TextBox 29"/>
            <p:cNvSpPr txBox="1"/>
            <p:nvPr/>
          </p:nvSpPr>
          <p:spPr>
            <a:xfrm>
              <a:off x="162014" y="4686636"/>
              <a:ext cx="2349500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close connection to this client (but </a:t>
              </a:r>
              <a:r>
                <a:rPr lang="en-US" altLang="zh-CN" sz="1400" i="1" dirty="0">
                  <a:solidFill>
                    <a:srgbClr val="000099"/>
                  </a:solidFill>
                  <a:latin typeface="Arial" panose="020B0604020202020204" pitchFamily="34" charset="0"/>
                </a:rPr>
                <a:t>not</a:t>
              </a:r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 welcoming socket)</a:t>
              </a:r>
              <a:endPara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3255" name="Straight Connector 33"/>
            <p:cNvCxnSpPr/>
            <p:nvPr/>
          </p:nvCxnSpPr>
          <p:spPr>
            <a:xfrm>
              <a:off x="2184198" y="4843734"/>
              <a:ext cx="856131" cy="226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223256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14350" y="769938"/>
            <a:ext cx="4570413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257" name="Rectangle 2"/>
          <p:cNvSpPr>
            <a:spLocks noGrp="1"/>
          </p:cNvSpPr>
          <p:nvPr>
            <p:ph type="title"/>
          </p:nvPr>
        </p:nvSpPr>
        <p:spPr>
          <a:xfrm>
            <a:off x="506413" y="195263"/>
            <a:ext cx="5746750" cy="8191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Chapter 2: summary</a:t>
            </a:r>
            <a:endParaRPr lang="en-US" altLang="zh-CN" dirty="0"/>
          </a:p>
        </p:txBody>
      </p:sp>
      <p:sp>
        <p:nvSpPr>
          <p:cNvPr id="24576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4350" y="1854200"/>
            <a:ext cx="4313238" cy="3676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7655" marR="0" lvl="0" indent="-2876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application architectures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1355" marR="0" lvl="1" indent="-2241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client-server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1355" marR="0" lvl="1" indent="-2241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P2P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7655" marR="0" lvl="0" indent="-2876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application service requirements: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2625" marR="0" lvl="1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reliability, bandwidth, delay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287655" marR="0" lvl="0" indent="-2876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Internet transport service model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1355" marR="0" lvl="1" indent="-2241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connection-oriented, reliable: TCP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1355" marR="0" lvl="1" indent="-2241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unreliable, datagrams: UDP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sp>
        <p:nvSpPr>
          <p:cNvPr id="224259" name="Rectangle 4"/>
          <p:cNvSpPr>
            <a:spLocks noGrp="1"/>
          </p:cNvSpPr>
          <p:nvPr>
            <p:ph sz="half" idx="2"/>
          </p:nvPr>
        </p:nvSpPr>
        <p:spPr>
          <a:xfrm>
            <a:off x="531813" y="1201738"/>
            <a:ext cx="7581900" cy="67627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our study of network apps now complete!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24260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24261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pic>
        <p:nvPicPr>
          <p:cNvPr id="224262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3088" y="833438"/>
            <a:ext cx="50276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67" name="Rectangle 5"/>
          <p:cNvSpPr>
            <a:spLocks noChangeArrowheads="1"/>
          </p:cNvSpPr>
          <p:nvPr/>
        </p:nvSpPr>
        <p:spPr bwMode="auto">
          <a:xfrm>
            <a:off x="4967288" y="1809750"/>
            <a:ext cx="3962400" cy="3676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7655" marR="0" lvl="0" indent="-2876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specific protocols: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1355" marR="0" lvl="1" indent="-224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HTTP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1355" marR="0" lvl="1" indent="-224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SMTP, POP, IMAP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1355" marR="0" lvl="1" indent="-224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1355" marR="0" lvl="1" indent="-224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P2P: BitTorrent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87655" marR="0" lvl="0" indent="-2876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video streaming, CDNs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87655" marR="0" lvl="0" indent="-2876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socket programming: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ZapfDingbats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   TCP, UDP sockets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3789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37891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280988" y="871538"/>
            <a:ext cx="4205287" cy="214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Rectangle 2"/>
          <p:cNvSpPr>
            <a:spLocks noGrp="1"/>
          </p:cNvSpPr>
          <p:nvPr>
            <p:ph type="title"/>
          </p:nvPr>
        </p:nvSpPr>
        <p:spPr>
          <a:xfrm>
            <a:off x="273050" y="238125"/>
            <a:ext cx="7772400" cy="871538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Addressing processes</a:t>
            </a:r>
            <a:endParaRPr lang="en-US" altLang="zh-CN" dirty="0"/>
          </a:p>
        </p:txBody>
      </p:sp>
      <p:sp>
        <p:nvSpPr>
          <p:cNvPr id="37893" name="Rectangle 3"/>
          <p:cNvSpPr>
            <a:spLocks noGrp="1"/>
          </p:cNvSpPr>
          <p:nvPr>
            <p:ph sz="half" idx="2"/>
          </p:nvPr>
        </p:nvSpPr>
        <p:spPr>
          <a:xfrm>
            <a:off x="498475" y="1365250"/>
            <a:ext cx="4021138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to receive messages, process  must have </a:t>
            </a: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identifier</a:t>
            </a:r>
            <a:endParaRPr lang="en-US" altLang="zh-CN" sz="2400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host device has unique 32-bit IP address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 u="sng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Q: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does  IP address of host on which process runs suffice for identifying the process?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37572" name="Rectangle 4"/>
          <p:cNvSpPr>
            <a:spLocks noGrp="1"/>
          </p:cNvSpPr>
          <p:nvPr>
            <p:ph sz="half" idx="1"/>
          </p:nvPr>
        </p:nvSpPr>
        <p:spPr>
          <a:xfrm>
            <a:off x="4719638" y="1357313"/>
            <a:ext cx="4125912" cy="5218112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identifier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includes both </a:t>
            </a: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IP address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and </a:t>
            </a: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port numbers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associated with process on host.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example port numbers: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HTTP server: 80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mail server: 25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to send HTTP message to gaia.cs.umass.edu web server: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</a:rPr>
              <a:t>IP address:</a:t>
            </a:r>
            <a:r>
              <a:rPr lang="en-US" altLang="zh-CN" sz="2000" dirty="0">
                <a:solidFill>
                  <a:schemeClr val="accent2"/>
                </a:solidFill>
                <a:latin typeface="Gill Sans MT" panose="020B0502020104020203" charset="0"/>
                <a:ea typeface="MS PGothic" panose="020B0600070205080204" charset="-128"/>
              </a:rPr>
              <a:t> </a:t>
            </a: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128.119.245.12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</a:rPr>
              <a:t>port number:</a:t>
            </a:r>
            <a:r>
              <a:rPr lang="en-US" altLang="zh-CN" sz="2000" dirty="0">
                <a:solidFill>
                  <a:schemeClr val="accent2"/>
                </a:solidFill>
                <a:latin typeface="Gill Sans MT" panose="020B0502020104020203" charset="0"/>
                <a:ea typeface="MS PGothic" panose="020B0600070205080204" charset="-128"/>
              </a:rPr>
              <a:t> </a:t>
            </a: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80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more shortly…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3020" name="Rectangle 3"/>
          <p:cNvSpPr/>
          <p:nvPr/>
        </p:nvSpPr>
        <p:spPr>
          <a:xfrm>
            <a:off x="549275" y="4021138"/>
            <a:ext cx="4021138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742950" lvl="1" indent="-285750" eaLnBrk="0" hangingPunct="0">
              <a:lnSpc>
                <a:spcPct val="85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2400" i="1" u="sng" dirty="0">
                <a:solidFill>
                  <a:srgbClr val="CC0000"/>
                </a:solidFill>
                <a:latin typeface="Gill Sans MT" panose="020B0502020104020203" charset="0"/>
              </a:rPr>
              <a:t>A:</a:t>
            </a:r>
            <a:r>
              <a:rPr lang="en-US" altLang="zh-CN" sz="2400" dirty="0">
                <a:latin typeface="Gill Sans MT" panose="020B0502020104020203" charset="0"/>
              </a:rPr>
              <a:t> no, </a:t>
            </a:r>
            <a:r>
              <a:rPr lang="en-US" altLang="zh-CN" sz="2400" i="1" dirty="0">
                <a:latin typeface="Gill Sans MT" panose="020B0502020104020203" charset="0"/>
              </a:rPr>
              <a:t>many</a:t>
            </a:r>
            <a:r>
              <a:rPr lang="en-US" altLang="zh-CN" sz="2400" dirty="0">
                <a:latin typeface="Gill Sans MT" panose="020B0502020104020203" charset="0"/>
              </a:rPr>
              <a:t> processes can be running on same host</a:t>
            </a:r>
            <a:endParaRPr lang="en-US" altLang="zh-CN" sz="2400" dirty="0">
              <a:latin typeface="Gill Sans MT" panose="020B05020201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0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1" name="Rectangle 3"/>
          <p:cNvSpPr>
            <a:spLocks noGrp="1"/>
          </p:cNvSpPr>
          <p:nvPr>
            <p:ph sz="half" idx="1"/>
          </p:nvPr>
        </p:nvSpPr>
        <p:spPr>
          <a:xfrm>
            <a:off x="533400" y="1992313"/>
            <a:ext cx="3810000" cy="3657600"/>
          </a:xfrm>
        </p:spPr>
        <p:txBody>
          <a:bodyPr vert="horz" wrap="square" lIns="91440" tIns="45720" rIns="91440" bIns="45720" anchor="t" anchorCtr="0"/>
          <a:p>
            <a:pPr marL="287655" indent="-287655"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typical request/reply message exchange: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1355" lvl="1" indent="-224155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client requests info or service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marL="681355" lvl="1" indent="-224155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server responds with data, status code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marL="287655" indent="-287655"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message formats: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1355" lvl="1" indent="-224155">
              <a:buClr>
                <a:srgbClr val="000099"/>
              </a:buClr>
              <a:buSzTx/>
            </a:pPr>
            <a:r>
              <a:rPr lang="en-US" altLang="zh-CN" i="1" dirty="0">
                <a:solidFill>
                  <a:srgbClr val="000090"/>
                </a:solidFill>
                <a:latin typeface="Gill Sans MT" panose="020B0502020104020203" charset="0"/>
                <a:ea typeface="MS PGothic" panose="020B0600070205080204" charset="-128"/>
              </a:rPr>
              <a:t>headers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: fields giving info about data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marL="681355" lvl="1" indent="-224155">
              <a:buClr>
                <a:srgbClr val="000099"/>
              </a:buClr>
              <a:buSzTx/>
            </a:pPr>
            <a:r>
              <a:rPr lang="en-US" altLang="zh-CN" i="1" dirty="0">
                <a:solidFill>
                  <a:srgbClr val="000090"/>
                </a:solidFill>
                <a:latin typeface="Gill Sans MT" panose="020B0502020104020203" charset="0"/>
                <a:ea typeface="MS PGothic" panose="020B0600070205080204" charset="-128"/>
              </a:rPr>
              <a:t>data: 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info(payload)  being communicated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225282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25283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25284" name="Rectangle 5"/>
          <p:cNvSpPr/>
          <p:nvPr/>
        </p:nvSpPr>
        <p:spPr>
          <a:xfrm>
            <a:off x="4603750" y="1976438"/>
            <a:ext cx="4081463" cy="3676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227330" indent="-227330" eaLnBrk="0" hangingPunct="0">
              <a:buClr>
                <a:srgbClr val="3333CC"/>
              </a:buClr>
            </a:pPr>
            <a:r>
              <a:rPr lang="en-US" altLang="zh-CN" sz="2800" i="1">
                <a:solidFill>
                  <a:srgbClr val="CC0000"/>
                </a:solidFill>
                <a:latin typeface="Gill Sans MT" panose="020B0502020104020203" charset="0"/>
              </a:rPr>
              <a:t>important themes:</a:t>
            </a:r>
            <a:r>
              <a:rPr lang="en-US" altLang="zh-CN" sz="2400" i="1">
                <a:solidFill>
                  <a:srgbClr val="FF3300"/>
                </a:solidFill>
                <a:latin typeface="Gill Sans MT" panose="020B0502020104020203" charset="0"/>
              </a:rPr>
              <a:t> </a:t>
            </a:r>
            <a:endParaRPr lang="en-US" altLang="zh-CN" sz="2400" i="1">
              <a:solidFill>
                <a:srgbClr val="FF3300"/>
              </a:solidFill>
              <a:latin typeface="Gill Sans MT" panose="020B0502020104020203" charset="0"/>
            </a:endParaRPr>
          </a:p>
          <a:p>
            <a:pPr marL="227330" indent="-22733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000000"/>
                </a:solidFill>
                <a:latin typeface="Gill Sans MT" panose="020B0502020104020203" charset="0"/>
              </a:rPr>
              <a:t>control vs. messages</a:t>
            </a:r>
            <a:endParaRPr lang="en-US" altLang="zh-CN" sz="2400">
              <a:solidFill>
                <a:srgbClr val="000000"/>
              </a:solidFill>
              <a:latin typeface="Gill Sans MT" panose="020B0502020104020203" charset="0"/>
            </a:endParaRPr>
          </a:p>
          <a:p>
            <a:pPr marL="681355" lvl="1" indent="-224155" eaLnBrk="0" hangingPunct="0"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00"/>
                </a:solidFill>
                <a:latin typeface="Gill Sans MT" panose="020B0502020104020203" charset="0"/>
              </a:rPr>
              <a:t>in-band, out-of-band</a:t>
            </a:r>
            <a:endParaRPr lang="en-US" altLang="zh-CN" sz="2400">
              <a:solidFill>
                <a:srgbClr val="000000"/>
              </a:solidFill>
              <a:latin typeface="Gill Sans MT" panose="020B0502020104020203" charset="0"/>
            </a:endParaRPr>
          </a:p>
          <a:p>
            <a:pPr marL="227330" indent="-22733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000000"/>
                </a:solidFill>
                <a:latin typeface="Gill Sans MT" panose="020B0502020104020203" charset="0"/>
              </a:rPr>
              <a:t>centralized vs. decentralized </a:t>
            </a:r>
            <a:endParaRPr lang="en-US" altLang="zh-CN" sz="2400">
              <a:solidFill>
                <a:srgbClr val="000000"/>
              </a:solidFill>
              <a:latin typeface="Gill Sans MT" panose="020B0502020104020203" charset="0"/>
            </a:endParaRPr>
          </a:p>
          <a:p>
            <a:pPr marL="227330" indent="-22733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000000"/>
                </a:solidFill>
                <a:latin typeface="Gill Sans MT" panose="020B0502020104020203" charset="0"/>
              </a:rPr>
              <a:t>stateless vs. stateful</a:t>
            </a:r>
            <a:endParaRPr lang="en-US" altLang="zh-CN" sz="2400">
              <a:solidFill>
                <a:srgbClr val="000000"/>
              </a:solidFill>
              <a:latin typeface="Gill Sans MT" panose="020B0502020104020203" charset="0"/>
            </a:endParaRPr>
          </a:p>
          <a:p>
            <a:pPr marL="227330" indent="-22733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000000"/>
                </a:solidFill>
                <a:latin typeface="Gill Sans MT" panose="020B0502020104020203" charset="0"/>
              </a:rPr>
              <a:t>reliable vs. unreliable message transfer </a:t>
            </a:r>
            <a:endParaRPr lang="en-US" altLang="zh-CN" sz="2400">
              <a:solidFill>
                <a:srgbClr val="000000"/>
              </a:solidFill>
              <a:latin typeface="Gill Sans MT" panose="020B0502020104020203" charset="0"/>
            </a:endParaRPr>
          </a:p>
          <a:p>
            <a:pPr marL="227330" indent="-22733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ja-JP" altLang="en-US" sz="2400">
                <a:solidFill>
                  <a:srgbClr val="000000"/>
                </a:solidFill>
                <a:latin typeface="Gill Sans MT" panose="020B0502020104020203" charset="0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Gill Sans MT" panose="020B0502020104020203" charset="0"/>
              </a:rPr>
              <a:t>complexity at network edge</a:t>
            </a:r>
            <a:r>
              <a:rPr lang="ja-JP" altLang="en-US" sz="2400">
                <a:solidFill>
                  <a:srgbClr val="000000"/>
                </a:solidFill>
                <a:latin typeface="Gill Sans MT" panose="020B0502020104020203" charset="0"/>
              </a:rPr>
              <a:t>”</a:t>
            </a:r>
            <a:endParaRPr lang="en-US" altLang="zh-CN" sz="2400">
              <a:solidFill>
                <a:srgbClr val="000000"/>
              </a:solidFill>
              <a:latin typeface="Gill Sans MT" panose="020B0502020104020203" charset="0"/>
            </a:endParaRPr>
          </a:p>
        </p:txBody>
      </p:sp>
      <p:pic>
        <p:nvPicPr>
          <p:cNvPr id="225285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3088" y="833438"/>
            <a:ext cx="50276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286" name="Rectangle 2"/>
          <p:cNvSpPr/>
          <p:nvPr/>
        </p:nvSpPr>
        <p:spPr>
          <a:xfrm>
            <a:off x="506413" y="195263"/>
            <a:ext cx="5746750" cy="819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4400" dirty="0">
                <a:solidFill>
                  <a:srgbClr val="000099"/>
                </a:solidFill>
                <a:latin typeface="Gill Sans MT" panose="020B0502020104020203" charset="0"/>
              </a:rPr>
              <a:t>Chapter 2:  summary</a:t>
            </a:r>
            <a:endParaRPr lang="en-US" altLang="zh-CN" sz="44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sp>
        <p:nvSpPr>
          <p:cNvPr id="225287" name="Rectangle 4"/>
          <p:cNvSpPr/>
          <p:nvPr/>
        </p:nvSpPr>
        <p:spPr>
          <a:xfrm>
            <a:off x="531813" y="1201738"/>
            <a:ext cx="7581900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2800" i="1" dirty="0">
                <a:solidFill>
                  <a:srgbClr val="CC0000"/>
                </a:solidFill>
                <a:latin typeface="Gill Sans MT" panose="020B0502020104020203" charset="0"/>
              </a:rPr>
              <a:t>most importantly: learned about protocols! </a:t>
            </a:r>
            <a:endParaRPr lang="en-US" altLang="zh-CN" sz="2800" i="1" dirty="0">
              <a:solidFill>
                <a:srgbClr val="CC0000"/>
              </a:solidFill>
              <a:latin typeface="Gill Sans MT" panose="020B050202010402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3993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39939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52425" y="911225"/>
            <a:ext cx="63992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Rectangle 2"/>
          <p:cNvSpPr>
            <a:spLocks noGrp="1"/>
          </p:cNvSpPr>
          <p:nvPr>
            <p:ph type="title"/>
          </p:nvPr>
        </p:nvSpPr>
        <p:spPr>
          <a:xfrm>
            <a:off x="336550" y="239713"/>
            <a:ext cx="7772400" cy="86042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App-layer protocol defines</a:t>
            </a:r>
            <a:endParaRPr lang="en-US" altLang="zh-CN" dirty="0"/>
          </a:p>
        </p:txBody>
      </p:sp>
      <p:sp>
        <p:nvSpPr>
          <p:cNvPr id="39941" name="Rectangle 3"/>
          <p:cNvSpPr>
            <a:spLocks noGrp="1"/>
          </p:cNvSpPr>
          <p:nvPr>
            <p:ph sz="half" idx="1"/>
          </p:nvPr>
        </p:nvSpPr>
        <p:spPr>
          <a:xfrm>
            <a:off x="501650" y="1393825"/>
            <a:ext cx="3973513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types of messages exchanged,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e.g., request, response 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message syntax</a:t>
            </a:r>
            <a:r>
              <a:rPr lang="zh-CN" altLang="en-US" sz="2400" dirty="0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（语法）</a:t>
            </a: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:</a:t>
            </a:r>
            <a:endParaRPr lang="en-US" altLang="zh-CN" sz="2400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what fields</a:t>
            </a:r>
            <a:r>
              <a:rPr lang="zh-CN" altLang="en-US" dirty="0">
                <a:latin typeface="Gill Sans MT" panose="020B0502020104020203" charset="0"/>
                <a:ea typeface="宋体" panose="02010600030101010101" pitchFamily="2" charset="-122"/>
              </a:rPr>
              <a:t>（字段）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 in messages &amp; how fields are delineated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message semantics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zh-CN" altLang="en-US" sz="24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语义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meaning of information in fields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rules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for when and how processes send &amp; respond to messages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4038" name="Rectangle 4"/>
          <p:cNvSpPr>
            <a:spLocks noGrp="1"/>
          </p:cNvSpPr>
          <p:nvPr>
            <p:ph sz="half" idx="2"/>
          </p:nvPr>
        </p:nvSpPr>
        <p:spPr>
          <a:xfrm>
            <a:off x="4857750" y="1408113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open protocols:</a:t>
            </a:r>
            <a:endParaRPr lang="en-US" altLang="zh-CN" sz="2400" dirty="0">
              <a:solidFill>
                <a:srgbClr val="FF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defined in RFCs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allows for interoperability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e.g., HTTP, SMTP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proprietary</a:t>
            </a:r>
            <a:r>
              <a:rPr lang="zh-CN" altLang="en-US" sz="2400" dirty="0">
                <a:solidFill>
                  <a:srgbClr val="FF0000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（专有）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protocols:</a:t>
            </a:r>
            <a:endParaRPr lang="en-US" altLang="zh-CN" sz="2400" dirty="0">
              <a:solidFill>
                <a:srgbClr val="FF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e.g., Skype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4198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377825" y="-11112"/>
            <a:ext cx="83058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What transport service does an app need?</a:t>
            </a:r>
            <a:endParaRPr lang="en-US" altLang="zh-CN" dirty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66750" y="1141413"/>
            <a:ext cx="4316413" cy="2797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data integrity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（数据完整）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some apps (e.g., file transfer, web transactions) require 100% reliable data transfer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other apps (e.g., audio) can tolerate some loss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5062" name="Rectangle 4"/>
          <p:cNvSpPr>
            <a:spLocks noGrp="1"/>
          </p:cNvSpPr>
          <p:nvPr>
            <p:ph sz="half" idx="2"/>
          </p:nvPr>
        </p:nvSpPr>
        <p:spPr>
          <a:xfrm>
            <a:off x="692150" y="3724275"/>
            <a:ext cx="3810000" cy="2443163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timing </a:t>
            </a:r>
            <a:r>
              <a:rPr lang="zh-CN" altLang="en-US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定时</a:t>
            </a:r>
            <a:endParaRPr lang="en-US" altLang="zh-CN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ja-JP" altLang="en-US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some apps (e.g., Internet telephony, interactive games) require low delay to be “</a:t>
            </a:r>
            <a:r>
              <a:rPr lang="en-US" altLang="ja-JP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effective</a:t>
            </a:r>
            <a:r>
              <a:rPr lang="ja-JP" altLang="en-US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”</a:t>
            </a:r>
            <a:endParaRPr lang="en-US" altLang="zh-CN" sz="240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5063" name="Rectangle 5"/>
          <p:cNvSpPr/>
          <p:nvPr/>
        </p:nvSpPr>
        <p:spPr>
          <a:xfrm>
            <a:off x="4905375" y="1101725"/>
            <a:ext cx="3935413" cy="336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sz="2800">
                <a:solidFill>
                  <a:srgbClr val="CC0000"/>
                </a:solidFill>
                <a:latin typeface="Gill Sans MT" panose="020B0502020104020203" charset="0"/>
              </a:rPr>
              <a:t>throughput </a:t>
            </a:r>
            <a:r>
              <a:rPr lang="zh-CN" altLang="en-US" sz="2800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</a:rPr>
              <a:t>吞吐</a:t>
            </a:r>
            <a:endParaRPr lang="en-US" altLang="zh-CN" sz="280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ja-JP" altLang="en-US" sz="2400">
                <a:latin typeface="Gill Sans MT" panose="020B0502020104020203" charset="0"/>
              </a:rPr>
              <a:t>some apps (e.g., multimedia) require minimum amount of throughput to be “</a:t>
            </a:r>
            <a:r>
              <a:rPr lang="en-US" altLang="ja-JP" sz="2400">
                <a:latin typeface="Gill Sans MT" panose="020B0502020104020203" charset="0"/>
              </a:rPr>
              <a:t>effective</a:t>
            </a:r>
            <a:r>
              <a:rPr lang="ja-JP" altLang="en-US" sz="2400">
                <a:latin typeface="Gill Sans MT" panose="020B0502020104020203" charset="0"/>
              </a:rPr>
              <a:t>”</a:t>
            </a:r>
            <a:endParaRPr lang="en-US" altLang="ja-JP" sz="2400">
              <a:latin typeface="Gill Sans MT" panose="020B0502020104020203" charset="0"/>
            </a:endParaRPr>
          </a:p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ja-JP" altLang="en-US" sz="2400">
                <a:latin typeface="Gill Sans MT" panose="020B0502020104020203" charset="0"/>
              </a:rPr>
              <a:t>other apps (“</a:t>
            </a:r>
            <a:r>
              <a:rPr lang="en-US" altLang="ja-JP" sz="2400">
                <a:latin typeface="Gill Sans MT" panose="020B0502020104020203" charset="0"/>
              </a:rPr>
              <a:t>elastic </a:t>
            </a:r>
            <a:r>
              <a:rPr lang="zh-CN" altLang="en-US" sz="1800">
                <a:latin typeface="Gill Sans MT" panose="020B0502020104020203" charset="0"/>
                <a:ea typeface="宋体" panose="02010600030101010101" pitchFamily="2" charset="-122"/>
              </a:rPr>
              <a:t>弹性</a:t>
            </a:r>
            <a:r>
              <a:rPr lang="en-US" altLang="ja-JP" sz="1800">
                <a:latin typeface="Gill Sans MT" panose="020B0502020104020203" charset="0"/>
              </a:rPr>
              <a:t> </a:t>
            </a:r>
            <a:r>
              <a:rPr lang="en-US" altLang="ja-JP" sz="2400">
                <a:latin typeface="Gill Sans MT" panose="020B0502020104020203" charset="0"/>
              </a:rPr>
              <a:t>apps</a:t>
            </a:r>
            <a:r>
              <a:rPr lang="ja-JP" altLang="en-US" sz="2400">
                <a:latin typeface="Gill Sans MT" panose="020B0502020104020203" charset="0"/>
              </a:rPr>
              <a:t>”</a:t>
            </a:r>
            <a:r>
              <a:rPr lang="en-US" altLang="ja-JP" sz="2400">
                <a:latin typeface="Gill Sans MT" panose="020B0502020104020203" charset="0"/>
              </a:rPr>
              <a:t>) make use of whatever throughput they get </a:t>
            </a:r>
            <a:endParaRPr lang="en-US" altLang="zh-CN" sz="2400">
              <a:latin typeface="Gill Sans MT" panose="020B0502020104020203" charset="0"/>
            </a:endParaRPr>
          </a:p>
        </p:txBody>
      </p:sp>
      <p:pic>
        <p:nvPicPr>
          <p:cNvPr id="41991" name="Picture 13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763588"/>
            <a:ext cx="82280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70" name="Rectangle 5"/>
          <p:cNvSpPr/>
          <p:nvPr/>
        </p:nvSpPr>
        <p:spPr>
          <a:xfrm>
            <a:off x="4905375" y="4895850"/>
            <a:ext cx="3935413" cy="12715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sz="2800">
                <a:solidFill>
                  <a:srgbClr val="CC0000"/>
                </a:solidFill>
                <a:latin typeface="Gill Sans MT" panose="020B0502020104020203" charset="0"/>
              </a:rPr>
              <a:t>security</a:t>
            </a:r>
            <a:endParaRPr lang="en-US" altLang="zh-CN" sz="280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>
                <a:latin typeface="Gill Sans MT" panose="020B0502020104020203" charset="0"/>
              </a:rPr>
              <a:t>encryption, data integrity, …</a:t>
            </a:r>
            <a:endParaRPr lang="en-US" altLang="zh-CN" sz="2400">
              <a:latin typeface="Gill Sans MT" panose="020B05020201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>
                                            <p:txEl>
                                              <p:charRg st="7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07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70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4403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44035" name="Picture 20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8" y="806450"/>
            <a:ext cx="82280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xfrm>
            <a:off x="315913" y="227013"/>
            <a:ext cx="8201025" cy="815975"/>
          </a:xfrm>
        </p:spPr>
        <p:txBody>
          <a:bodyPr vert="horz" wrap="square" lIns="91440" tIns="45720" rIns="91440" bIns="45720" anchor="ctr" anchorCtr="0"/>
          <a:p>
            <a:r>
              <a:rPr lang="en-US" altLang="zh-CN" sz="3200" dirty="0"/>
              <a:t>Transport service requirements: common apps</a:t>
            </a:r>
            <a:endParaRPr lang="en-US" altLang="zh-CN" dirty="0"/>
          </a:p>
        </p:txBody>
      </p:sp>
      <p:sp>
        <p:nvSpPr>
          <p:cNvPr id="44037" name="Text Box 3"/>
          <p:cNvSpPr txBox="1"/>
          <p:nvPr/>
        </p:nvSpPr>
        <p:spPr>
          <a:xfrm>
            <a:off x="176213" y="1749425"/>
            <a:ext cx="2536825" cy="31384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</a:rPr>
              <a:t>application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file transfer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e-mail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Web documents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real-time audio/video 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视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\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音频会议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stored audio/video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interactive games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text messaging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4038" name="Text Box 4"/>
          <p:cNvSpPr txBox="1"/>
          <p:nvPr/>
        </p:nvSpPr>
        <p:spPr>
          <a:xfrm>
            <a:off x="2816225" y="1752600"/>
            <a:ext cx="1566863" cy="31400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</a:rPr>
              <a:t>data loss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no loss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no loss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no loss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loss-tolerant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loss-tolerant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loss-tolerant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no loss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4039" name="Text Box 5"/>
          <p:cNvSpPr txBox="1"/>
          <p:nvPr/>
        </p:nvSpPr>
        <p:spPr>
          <a:xfrm>
            <a:off x="4535488" y="1751013"/>
            <a:ext cx="2574925" cy="3140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</a:rPr>
              <a:t>throughput</a:t>
            </a:r>
            <a:endParaRPr lang="en-US" altLang="zh-CN" b="1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elastic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elastic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elastic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audio: 5kbps-1Mbps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video:10kbps-5Mbps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same as above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few kbps up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elastic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4040" name="Text Box 6"/>
          <p:cNvSpPr txBox="1"/>
          <p:nvPr/>
        </p:nvSpPr>
        <p:spPr>
          <a:xfrm>
            <a:off x="6935788" y="1752600"/>
            <a:ext cx="2062162" cy="310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</a:rPr>
              <a:t>time sensitive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no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no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no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yes, 100</a:t>
            </a:r>
            <a:r>
              <a:rPr lang="ja-JP" altLang="en-US" dirty="0">
                <a:latin typeface="Arial" panose="020B0604020202020204" pitchFamily="34" charset="0"/>
              </a:rPr>
              <a:t>’</a:t>
            </a:r>
            <a:r>
              <a:rPr lang="en-US" altLang="ja-JP" dirty="0">
                <a:latin typeface="Arial" panose="020B0604020202020204" pitchFamily="34" charset="0"/>
              </a:rPr>
              <a:t>s msec</a:t>
            </a:r>
            <a:endParaRPr lang="en-US" altLang="ja-JP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yes, few secs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yes, 100</a:t>
            </a:r>
            <a:r>
              <a:rPr lang="ja-JP" altLang="en-US" sz="1600" dirty="0">
                <a:latin typeface="Arial" panose="020B0604020202020204" pitchFamily="34" charset="0"/>
              </a:rPr>
              <a:t>’</a:t>
            </a:r>
            <a:r>
              <a:rPr lang="en-US" altLang="ja-JP" sz="1600" dirty="0">
                <a:latin typeface="Arial" panose="020B0604020202020204" pitchFamily="34" charset="0"/>
              </a:rPr>
              <a:t>s msec</a:t>
            </a:r>
            <a:endParaRPr lang="en-US" altLang="ja-JP" sz="16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yes and no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4041" name="Line 7"/>
          <p:cNvSpPr/>
          <p:nvPr/>
        </p:nvSpPr>
        <p:spPr>
          <a:xfrm flipV="1">
            <a:off x="884238" y="2133600"/>
            <a:ext cx="7562850" cy="9525"/>
          </a:xfrm>
          <a:prstGeom prst="line">
            <a:avLst/>
          </a:prstGeom>
          <a:ln w="28575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2" name="Line 8"/>
          <p:cNvSpPr/>
          <p:nvPr/>
        </p:nvSpPr>
        <p:spPr>
          <a:xfrm flipV="1">
            <a:off x="847725" y="2733675"/>
            <a:ext cx="76295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3" name="Line 9"/>
          <p:cNvSpPr/>
          <p:nvPr/>
        </p:nvSpPr>
        <p:spPr>
          <a:xfrm flipV="1">
            <a:off x="857250" y="3028950"/>
            <a:ext cx="76295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4" name="Line 10"/>
          <p:cNvSpPr/>
          <p:nvPr/>
        </p:nvSpPr>
        <p:spPr>
          <a:xfrm flipV="1">
            <a:off x="866775" y="3324225"/>
            <a:ext cx="76295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5" name="Line 11"/>
          <p:cNvSpPr/>
          <p:nvPr/>
        </p:nvSpPr>
        <p:spPr>
          <a:xfrm flipV="1">
            <a:off x="885825" y="3933825"/>
            <a:ext cx="76295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6" name="Line 12"/>
          <p:cNvSpPr/>
          <p:nvPr/>
        </p:nvSpPr>
        <p:spPr>
          <a:xfrm flipV="1">
            <a:off x="838200" y="4248150"/>
            <a:ext cx="76295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7" name="Line 13"/>
          <p:cNvSpPr/>
          <p:nvPr/>
        </p:nvSpPr>
        <p:spPr>
          <a:xfrm flipV="1">
            <a:off x="838200" y="4572000"/>
            <a:ext cx="76295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8" name="Line 14"/>
          <p:cNvSpPr/>
          <p:nvPr/>
        </p:nvSpPr>
        <p:spPr>
          <a:xfrm flipV="1">
            <a:off x="800100" y="4883150"/>
            <a:ext cx="76295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4608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344488" y="268288"/>
            <a:ext cx="7772400" cy="858837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Internet transport protocols services</a:t>
            </a:r>
            <a:endParaRPr lang="en-US" altLang="zh-CN" dirty="0"/>
          </a:p>
        </p:txBody>
      </p:sp>
      <p:sp>
        <p:nvSpPr>
          <p:cNvPr id="46084" name="Rectangle 3"/>
          <p:cNvSpPr>
            <a:spLocks noGrp="1"/>
          </p:cNvSpPr>
          <p:nvPr>
            <p:ph sz="half" idx="1"/>
          </p:nvPr>
        </p:nvSpPr>
        <p:spPr>
          <a:xfrm>
            <a:off x="533400" y="1366838"/>
            <a:ext cx="4095750" cy="495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99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TCP service:</a:t>
            </a:r>
            <a:endParaRPr lang="en-US" altLang="zh-CN" i="1">
              <a:solidFill>
                <a:srgbClr val="000099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reliable transport</a:t>
            </a:r>
            <a:r>
              <a:rPr lang="en-US" altLang="zh-CN" sz="2400" i="1">
                <a:solidFill>
                  <a:schemeClr val="accent2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between sending and receiving process</a:t>
            </a:r>
            <a:endParaRPr lang="en-US" altLang="zh-CN" sz="2400">
              <a:solidFill>
                <a:schemeClr val="accent2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flow control</a:t>
            </a:r>
            <a:r>
              <a:rPr lang="zh-CN" altLang="en-US" sz="2400" i="1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（流量）</a:t>
            </a:r>
            <a:r>
              <a:rPr lang="en-US" altLang="zh-CN" sz="2400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:</a:t>
            </a:r>
            <a:r>
              <a:rPr lang="ja-JP" altLang="en-US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sender won’</a:t>
            </a:r>
            <a:r>
              <a:rPr lang="en-US" altLang="ja-JP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 overwhelm receiver </a:t>
            </a:r>
            <a:endParaRPr lang="en-US" altLang="ja-JP" sz="240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congestion control</a:t>
            </a:r>
            <a:r>
              <a:rPr lang="zh-CN" altLang="en-US" sz="2400" i="1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（拥塞）</a:t>
            </a:r>
            <a:r>
              <a:rPr lang="en-US" altLang="zh-CN" sz="2400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:</a:t>
            </a:r>
            <a:r>
              <a:rPr lang="en-US" altLang="zh-CN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throttle sender when network overloaded</a:t>
            </a:r>
            <a:endParaRPr lang="en-US" altLang="zh-CN" sz="240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does not provide:</a:t>
            </a:r>
            <a:r>
              <a:rPr lang="en-US" altLang="zh-CN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timing, minimum throughput guarantee, security</a:t>
            </a:r>
            <a:endParaRPr lang="en-US" altLang="zh-CN" sz="240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connection-oriented:</a:t>
            </a:r>
            <a:r>
              <a:rPr lang="en-US" altLang="zh-CN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setup required between client and server processes</a:t>
            </a:r>
            <a:endParaRPr lang="en-US" altLang="zh-CN" sz="240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805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33925" y="1484313"/>
            <a:ext cx="36671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UDP service: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unreliable data transfer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between sending and receiving process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does not provide: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reliability, flow control, congestion control, timing, throughput guarantee, security,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or connection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setup,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Q: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why both?  Why is there a UDP?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46086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01638" y="944563"/>
            <a:ext cx="7313612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4813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48131" name="Picture 18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269875" y="876300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2" name="Rectangle 2"/>
          <p:cNvSpPr>
            <a:spLocks noGrp="1"/>
          </p:cNvSpPr>
          <p:nvPr>
            <p:ph type="title"/>
          </p:nvPr>
        </p:nvSpPr>
        <p:spPr>
          <a:xfrm>
            <a:off x="215900" y="261938"/>
            <a:ext cx="8747125" cy="838200"/>
          </a:xfrm>
        </p:spPr>
        <p:txBody>
          <a:bodyPr vert="horz" wrap="square" lIns="91440" tIns="45720" rIns="91440" bIns="45720" anchor="ctr" anchorCtr="0"/>
          <a:p>
            <a:r>
              <a:rPr lang="en-US" altLang="zh-CN" sz="3200" dirty="0"/>
              <a:t>Internet apps:  application, transport protocols</a:t>
            </a:r>
            <a:endParaRPr lang="en-US" altLang="zh-CN" dirty="0"/>
          </a:p>
        </p:txBody>
      </p:sp>
      <p:sp>
        <p:nvSpPr>
          <p:cNvPr id="48133" name="Text Box 3"/>
          <p:cNvSpPr txBox="1"/>
          <p:nvPr/>
        </p:nvSpPr>
        <p:spPr>
          <a:xfrm>
            <a:off x="215900" y="1773238"/>
            <a:ext cx="2806700" cy="32004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</a:rPr>
              <a:t>application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e-mail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remote terminal access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Web 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file transfer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streaming multimedia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Internet telephony</a:t>
            </a:r>
            <a:endParaRPr lang="en-US" altLang="zh-CN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8134" name="Text Box 4"/>
          <p:cNvSpPr txBox="1"/>
          <p:nvPr/>
        </p:nvSpPr>
        <p:spPr>
          <a:xfrm>
            <a:off x="3201988" y="1458913"/>
            <a:ext cx="2820987" cy="3444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</a:rPr>
              <a:t>application</a:t>
            </a:r>
            <a:endParaRPr lang="en-US" altLang="zh-CN" b="1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</a:rPr>
              <a:t>layer protocol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SMTP [RFC 2821]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Telnet [RFC 854]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HTTP [RFC 2616]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FTP [RFC 959]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HTTP (e.g., YouTube),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RTP [RFC 1889]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SIP, RTP, proprietary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(e.g., Skype)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8135" name="Text Box 5"/>
          <p:cNvSpPr txBox="1"/>
          <p:nvPr/>
        </p:nvSpPr>
        <p:spPr>
          <a:xfrm>
            <a:off x="6030913" y="1477963"/>
            <a:ext cx="2624137" cy="3444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</a:rPr>
              <a:t>underlying</a:t>
            </a:r>
            <a:endParaRPr lang="en-US" altLang="zh-CN" b="1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</a:rPr>
              <a:t>transport protocol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TCP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TCP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TCP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TCP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TCP or UDP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TCP or UDP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8136" name="Line 7"/>
          <p:cNvSpPr/>
          <p:nvPr/>
        </p:nvSpPr>
        <p:spPr>
          <a:xfrm>
            <a:off x="1071563" y="2152650"/>
            <a:ext cx="7334250" cy="9525"/>
          </a:xfrm>
          <a:prstGeom prst="line">
            <a:avLst/>
          </a:prstGeom>
          <a:ln w="28575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37" name="Line 8"/>
          <p:cNvSpPr/>
          <p:nvPr/>
        </p:nvSpPr>
        <p:spPr>
          <a:xfrm flipV="1">
            <a:off x="1023938" y="2743200"/>
            <a:ext cx="73247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38" name="Line 9"/>
          <p:cNvSpPr/>
          <p:nvPr/>
        </p:nvSpPr>
        <p:spPr>
          <a:xfrm flipV="1">
            <a:off x="1044575" y="3038475"/>
            <a:ext cx="7296150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39" name="Line 10"/>
          <p:cNvSpPr/>
          <p:nvPr/>
        </p:nvSpPr>
        <p:spPr>
          <a:xfrm flipV="1">
            <a:off x="1042988" y="3333750"/>
            <a:ext cx="7277100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0" name="Line 11"/>
          <p:cNvSpPr/>
          <p:nvPr/>
        </p:nvSpPr>
        <p:spPr>
          <a:xfrm flipV="1">
            <a:off x="1073150" y="3657600"/>
            <a:ext cx="7258050" cy="9525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1" name="Line 12"/>
          <p:cNvSpPr/>
          <p:nvPr/>
        </p:nvSpPr>
        <p:spPr>
          <a:xfrm flipV="1">
            <a:off x="1014413" y="4257675"/>
            <a:ext cx="7315200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42" name="Line 14"/>
          <p:cNvSpPr/>
          <p:nvPr/>
        </p:nvSpPr>
        <p:spPr>
          <a:xfrm flipV="1">
            <a:off x="839788" y="4881563"/>
            <a:ext cx="734377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3600" dirty="0"/>
              <a:t>Securing TCP</a:t>
            </a:r>
            <a:endParaRPr lang="en-US" altLang="zh-CN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TCP &amp; UDP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no encryption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cleartext passwds sent into socket traverse Internet  in cleartext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SSL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（Secure Socket Layer）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provides encrypted TCP connection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data integrity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end-point authentication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0179" name="Content Placeholder 7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22228B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SSL is at app layer</a:t>
            </a:r>
            <a:endParaRPr lang="en-US" altLang="zh-CN">
              <a:solidFill>
                <a:srgbClr val="22228B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ja-JP" altLang="en-US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apps use SSL libraries, that “</a:t>
            </a:r>
            <a:r>
              <a:rPr lang="en-US" altLang="ja-JP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talk</a:t>
            </a:r>
            <a:r>
              <a:rPr lang="ja-JP" altLang="en-US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to TCP</a:t>
            </a:r>
            <a:endParaRPr lang="en-US" altLang="ja-JP" sz="240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22228B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SSL socket API</a:t>
            </a:r>
            <a:endParaRPr lang="en-US" altLang="zh-CN">
              <a:solidFill>
                <a:srgbClr val="22228B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lvl="1" indent="-233680">
              <a:lnSpc>
                <a:spcPct val="100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Gill Sans MT" panose="020B0502020104020203" charset="0"/>
                <a:ea typeface="MS PGothic" panose="020B0600070205080204" charset="-128"/>
              </a:rPr>
              <a:t>cleartext passwords sent into socket traverse Internet  encrypted </a:t>
            </a:r>
            <a:endParaRPr lang="en-US" altLang="zh-CN">
              <a:latin typeface="Gill Sans MT" panose="020B0502020104020203" charset="0"/>
              <a:ea typeface="MS PGothic" panose="020B0600070205080204" charset="-128"/>
            </a:endParaRPr>
          </a:p>
          <a:p>
            <a:pPr marL="233680" lvl="1" indent="-233680">
              <a:lnSpc>
                <a:spcPct val="100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>
                <a:latin typeface="Gill Sans MT" panose="020B0502020104020203" charset="0"/>
                <a:ea typeface="MS PGothic" panose="020B0600070205080204" charset="-128"/>
              </a:rPr>
              <a:t>see Chapter 8</a:t>
            </a:r>
            <a:endParaRPr lang="en-US" altLang="zh-CN">
              <a:latin typeface="Gill Sans MT" panose="020B0502020104020203" charset="0"/>
              <a:ea typeface="MS PGothic" panose="020B0600070205080204" charset="-128"/>
            </a:endParaRPr>
          </a:p>
          <a:p>
            <a:pPr marL="233680" lvl="1" indent="-233680">
              <a:buClr>
                <a:srgbClr val="000099"/>
              </a:buClr>
              <a:buSzTx/>
            </a:pPr>
            <a:endParaRPr lang="en-US" altLang="zh-CN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501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50182" name="Picture 35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66738" y="1030288"/>
            <a:ext cx="2825750" cy="184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1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1663" y="1068388"/>
            <a:ext cx="4113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2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51203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Chapter 2: outline</a:t>
            </a:r>
            <a:endParaRPr lang="en-US" altLang="zh-CN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2.1 principles of network applications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2.2 Web and HTTP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2.3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electronic mail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738505" marR="0" lvl="1" indent="-2876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SMTP, POP3, IMAP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2.4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1206" name="Rectangle 4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76675" cy="4648200"/>
          </a:xfrm>
        </p:spPr>
        <p:txBody>
          <a:bodyPr vert="horz" wrap="square" lIns="91440" tIns="45720" rIns="91440" bIns="45720" anchor="t" anchorCtr="0"/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2.5 P2P applications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2.6 video streaming and content distribution networks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2.7 socket programming with UDP and TCP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5325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Web and HTTP</a:t>
            </a:r>
            <a:endParaRPr lang="en-US" altLang="zh-CN" dirty="0"/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533400" y="1360488"/>
            <a:ext cx="7772400" cy="4648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3200" i="1" dirty="0"/>
              <a:t>First, a review…</a:t>
            </a:r>
            <a:endParaRPr lang="en-US" altLang="zh-CN" sz="3200" i="1" dirty="0"/>
          </a:p>
          <a:p>
            <a:r>
              <a:rPr lang="en-US" altLang="zh-CN" i="1" dirty="0">
                <a:solidFill>
                  <a:srgbClr val="CC0000"/>
                </a:solidFill>
              </a:rPr>
              <a:t>web page</a:t>
            </a:r>
            <a:r>
              <a:rPr lang="en-US" altLang="zh-CN" dirty="0"/>
              <a:t> consists of </a:t>
            </a:r>
            <a:r>
              <a:rPr lang="en-US" altLang="zh-CN" i="1" dirty="0">
                <a:solidFill>
                  <a:srgbClr val="CC0000"/>
                </a:solidFill>
              </a:rPr>
              <a:t>objects</a:t>
            </a:r>
            <a:endParaRPr lang="en-US" altLang="zh-CN" i="1" dirty="0">
              <a:solidFill>
                <a:srgbClr val="CC0000"/>
              </a:solidFill>
            </a:endParaRPr>
          </a:p>
          <a:p>
            <a:r>
              <a:rPr lang="en-US" altLang="zh-CN" dirty="0"/>
              <a:t>object can be HTML file, JPEG image, Java applet, audio file,…</a:t>
            </a:r>
            <a:endParaRPr lang="en-US" altLang="zh-CN" dirty="0"/>
          </a:p>
          <a:p>
            <a:r>
              <a:rPr lang="en-US" altLang="zh-CN" dirty="0"/>
              <a:t>web page consists of </a:t>
            </a:r>
            <a:r>
              <a:rPr lang="en-US" altLang="zh-CN" i="1" dirty="0">
                <a:solidFill>
                  <a:srgbClr val="CC0000"/>
                </a:solidFill>
              </a:rPr>
              <a:t>base HTML-file</a:t>
            </a:r>
            <a:r>
              <a:rPr lang="en-US" altLang="zh-CN" dirty="0"/>
              <a:t> which includes </a:t>
            </a:r>
            <a:r>
              <a:rPr lang="en-US" altLang="zh-CN" i="1" dirty="0">
                <a:solidFill>
                  <a:srgbClr val="CC0000"/>
                </a:solidFill>
              </a:rPr>
              <a:t>several referenced objects</a:t>
            </a:r>
            <a:endParaRPr lang="en-US" altLang="zh-CN" i="1" dirty="0">
              <a:solidFill>
                <a:srgbClr val="CC0000"/>
              </a:solidFill>
            </a:endParaRPr>
          </a:p>
          <a:p>
            <a:r>
              <a:rPr lang="en-US" altLang="zh-CN" dirty="0"/>
              <a:t>each object is addressable by a </a:t>
            </a:r>
            <a:r>
              <a:rPr lang="en-US" altLang="zh-CN" i="1" dirty="0">
                <a:solidFill>
                  <a:srgbClr val="CC0000"/>
                </a:solidFill>
              </a:rPr>
              <a:t>URL, </a:t>
            </a:r>
            <a:r>
              <a:rPr lang="en-US" altLang="zh-CN" dirty="0"/>
              <a:t>e.g.,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grpSp>
        <p:nvGrpSpPr>
          <p:cNvPr id="53253" name="Group 10"/>
          <p:cNvGrpSpPr/>
          <p:nvPr/>
        </p:nvGrpSpPr>
        <p:grpSpPr>
          <a:xfrm>
            <a:off x="1201738" y="4486275"/>
            <a:ext cx="6835775" cy="1144588"/>
            <a:chOff x="788" y="2955"/>
            <a:chExt cx="4306" cy="721"/>
          </a:xfrm>
        </p:grpSpPr>
        <p:sp>
          <p:nvSpPr>
            <p:cNvPr id="53254" name="Text Box 5"/>
            <p:cNvSpPr txBox="1"/>
            <p:nvPr/>
          </p:nvSpPr>
          <p:spPr>
            <a:xfrm>
              <a:off x="788" y="2955"/>
              <a:ext cx="418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400" dirty="0">
                  <a:latin typeface="Courier New" panose="02070309020205020404" charset="0"/>
                </a:rPr>
                <a:t>www.someschool.edu/someDept/pic.gif</a:t>
              </a:r>
              <a:endParaRPr lang="en-US" altLang="zh-CN" sz="2400" dirty="0">
                <a:latin typeface="Courier New" panose="02070309020205020404" charset="0"/>
              </a:endParaRPr>
            </a:p>
          </p:txBody>
        </p:sp>
        <p:sp>
          <p:nvSpPr>
            <p:cNvPr id="53255" name="AutoShape 6"/>
            <p:cNvSpPr/>
            <p:nvPr/>
          </p:nvSpPr>
          <p:spPr>
            <a:xfrm rot="-5400000">
              <a:off x="1809" y="2269"/>
              <a:ext cx="57" cy="2083"/>
            </a:xfrm>
            <a:prstGeom prst="leftBrace">
              <a:avLst>
                <a:gd name="adj1" fmla="val 30250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eaLnBrk="0" hangingPunct="0"/>
              <a:endParaRPr lang="zh-CN" altLang="zh-CN" sz="2400" dirty="0">
                <a:latin typeface="Comic Sans MS" panose="030F0702030302020204" charset="0"/>
              </a:endParaRPr>
            </a:p>
          </p:txBody>
        </p:sp>
        <p:sp>
          <p:nvSpPr>
            <p:cNvPr id="53256" name="AutoShape 7"/>
            <p:cNvSpPr/>
            <p:nvPr/>
          </p:nvSpPr>
          <p:spPr>
            <a:xfrm rot="-5400000">
              <a:off x="4012" y="2265"/>
              <a:ext cx="57" cy="2083"/>
            </a:xfrm>
            <a:prstGeom prst="leftBrace">
              <a:avLst>
                <a:gd name="adj1" fmla="val 30250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eaLnBrk="0" hangingPunct="0"/>
              <a:endParaRPr lang="zh-CN" altLang="zh-CN" sz="2400" dirty="0">
                <a:latin typeface="Comic Sans MS" panose="030F0702030302020204" charset="0"/>
              </a:endParaRPr>
            </a:p>
          </p:txBody>
        </p:sp>
        <p:sp>
          <p:nvSpPr>
            <p:cNvPr id="53257" name="Text Box 8"/>
            <p:cNvSpPr txBox="1"/>
            <p:nvPr/>
          </p:nvSpPr>
          <p:spPr>
            <a:xfrm>
              <a:off x="1389" y="3388"/>
              <a:ext cx="10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400" dirty="0">
                  <a:latin typeface="Arial" panose="020B0604020202020204" pitchFamily="34" charset="0"/>
                </a:rPr>
                <a:t>host name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53258" name="Text Box 9"/>
            <p:cNvSpPr txBox="1"/>
            <p:nvPr/>
          </p:nvSpPr>
          <p:spPr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400" dirty="0">
                  <a:latin typeface="Arial" panose="020B0604020202020204" pitchFamily="34" charset="0"/>
                </a:rPr>
                <a:t>path</a:t>
              </a:r>
              <a:r>
                <a:rPr lang="en-US" altLang="zh-CN" sz="2400" dirty="0">
                  <a:latin typeface="Comic Sans MS" panose="030F0702030302020204" charset="0"/>
                </a:rPr>
                <a:t> </a:t>
              </a:r>
              <a:r>
                <a:rPr lang="en-US" altLang="zh-CN" sz="2400" dirty="0">
                  <a:latin typeface="Arial" panose="020B0604020202020204" pitchFamily="34" charset="0"/>
                </a:rPr>
                <a:t>name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pic>
        <p:nvPicPr>
          <p:cNvPr id="53259" name="Picture 18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68313" y="895350"/>
            <a:ext cx="4113212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1663" y="1068388"/>
            <a:ext cx="4113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9459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Chapter 2: outline</a:t>
            </a:r>
            <a:endParaRPr lang="en-US" altLang="zh-CN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2.1 principles of network applications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2.2 Web and HTTP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2.3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electronic mail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738505" marR="0" lvl="1" indent="-2876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SMTP, POP3, IMAP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2.4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9462" name="Rectangle 4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76675" cy="4648200"/>
          </a:xfrm>
        </p:spPr>
        <p:txBody>
          <a:bodyPr vert="horz" wrap="square" lIns="91440" tIns="45720" rIns="91440" bIns="45720" anchor="t" anchorCtr="0"/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2.5 P2P applications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2.6 video streaming and content distribution networks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2.7 socket programming with UDP and TCP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5529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HTTP overview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RFC 1945,RFC2616,RFC 7540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sz="half" idx="1"/>
          </p:nvPr>
        </p:nvSpPr>
        <p:spPr>
          <a:xfrm>
            <a:off x="533400" y="1489075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HTTP: hypertext</a:t>
            </a:r>
            <a:r>
              <a:rPr lang="zh-CN" altLang="en-US" sz="1800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（超文本）</a:t>
            </a:r>
            <a:r>
              <a:rPr lang="en-US" altLang="zh-CN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transfer protocol</a:t>
            </a:r>
            <a:endParaRPr lang="en-US" altLang="zh-CN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ja-JP" altLang="en-US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Web’</a:t>
            </a:r>
            <a:r>
              <a:rPr lang="en-US" altLang="ja-JP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 application layer protocol</a:t>
            </a:r>
            <a:endParaRPr lang="en-US" altLang="ja-JP" sz="240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client/server model</a:t>
            </a:r>
            <a:endParaRPr lang="en-US" altLang="zh-CN" sz="240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5800" lvl="1" indent="-228600">
              <a:lnSpc>
                <a:spcPct val="75000"/>
              </a:lnSpc>
              <a:buClr>
                <a:srgbClr val="000099"/>
              </a:buClr>
              <a:buSzTx/>
            </a:pPr>
            <a:r>
              <a:rPr lang="en-US" altLang="zh-CN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</a:rPr>
              <a:t>client</a:t>
            </a:r>
            <a:r>
              <a:rPr lang="en-US" altLang="zh-CN" i="1">
                <a:solidFill>
                  <a:srgbClr val="FF0000"/>
                </a:solidFill>
                <a:latin typeface="Gill Sans MT" panose="020B0502020104020203" charset="0"/>
                <a:ea typeface="MS PGothic" panose="020B0600070205080204" charset="-128"/>
              </a:rPr>
              <a:t>:</a:t>
            </a:r>
            <a:r>
              <a:rPr lang="ja-JP" altLang="en-US">
                <a:latin typeface="Gill Sans MT" panose="020B0502020104020203" charset="0"/>
                <a:ea typeface="MS PGothic" panose="020B0600070205080204" charset="-128"/>
              </a:rPr>
              <a:t> browser that requests, receives, (using HTTP protocol) and “</a:t>
            </a:r>
            <a:r>
              <a:rPr lang="en-US" altLang="ja-JP">
                <a:latin typeface="Gill Sans MT" panose="020B0502020104020203" charset="0"/>
                <a:ea typeface="MS PGothic" panose="020B0600070205080204" charset="-128"/>
              </a:rPr>
              <a:t>displays</a:t>
            </a:r>
            <a:r>
              <a:rPr lang="ja-JP" altLang="en-US">
                <a:latin typeface="Gill Sans MT" panose="020B0502020104020203" charset="0"/>
                <a:ea typeface="MS PGothic" panose="020B0600070205080204" charset="-128"/>
              </a:rPr>
              <a:t>”</a:t>
            </a:r>
            <a:r>
              <a:rPr lang="en-US" altLang="ja-JP">
                <a:latin typeface="Gill Sans MT" panose="020B0502020104020203" charset="0"/>
                <a:ea typeface="MS PGothic" panose="020B0600070205080204" charset="-128"/>
              </a:rPr>
              <a:t> Web objects </a:t>
            </a:r>
            <a:endParaRPr lang="en-US" altLang="ja-JP">
              <a:latin typeface="Gill Sans MT" panose="020B0502020104020203" charset="0"/>
              <a:ea typeface="MS PGothic" panose="020B0600070205080204" charset="-128"/>
            </a:endParaRPr>
          </a:p>
          <a:p>
            <a:pPr marL="685800" lvl="1" indent="-228600">
              <a:lnSpc>
                <a:spcPct val="75000"/>
              </a:lnSpc>
              <a:buClr>
                <a:srgbClr val="000099"/>
              </a:buClr>
              <a:buSzTx/>
            </a:pPr>
            <a:r>
              <a:rPr lang="en-US" altLang="zh-CN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</a:rPr>
              <a:t>server:</a:t>
            </a:r>
            <a:r>
              <a:rPr lang="en-US" altLang="zh-CN">
                <a:latin typeface="Gill Sans MT" panose="020B0502020104020203" charset="0"/>
                <a:ea typeface="MS PGothic" panose="020B0600070205080204" charset="-128"/>
              </a:rPr>
              <a:t> Web server sends (using HTTP protocol) objects in response to requests</a:t>
            </a:r>
            <a:endParaRPr lang="en-US" altLang="zh-CN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40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5301" name="Text Box 7"/>
          <p:cNvSpPr txBox="1"/>
          <p:nvPr/>
        </p:nvSpPr>
        <p:spPr>
          <a:xfrm>
            <a:off x="4565650" y="2455863"/>
            <a:ext cx="1584325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PC running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Firefox browser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5302" name="Text Box 9"/>
          <p:cNvSpPr txBox="1"/>
          <p:nvPr/>
        </p:nvSpPr>
        <p:spPr>
          <a:xfrm>
            <a:off x="7508875" y="3836988"/>
            <a:ext cx="1346200" cy="1069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server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running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Apache Web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server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5303" name="Text Box 23"/>
          <p:cNvSpPr txBox="1"/>
          <p:nvPr/>
        </p:nvSpPr>
        <p:spPr>
          <a:xfrm>
            <a:off x="4800600" y="5218113"/>
            <a:ext cx="1563688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iPhone running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Safari browser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55305" name="Line 19"/>
            <p:cNvSpPr/>
            <p:nvPr/>
          </p:nvSpPr>
          <p:spPr>
            <a:xfrm>
              <a:off x="3640" y="1346"/>
              <a:ext cx="1324" cy="59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06" name="Text Box 24"/>
            <p:cNvSpPr txBox="1"/>
            <p:nvPr/>
          </p:nvSpPr>
          <p:spPr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HTTP request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55308" name="Line 20"/>
            <p:cNvSpPr/>
            <p:nvPr/>
          </p:nvSpPr>
          <p:spPr>
            <a:xfrm flipH="1" flipV="1">
              <a:off x="4141" y="394"/>
              <a:ext cx="1242" cy="57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09" name="Text Box 26"/>
            <p:cNvSpPr txBox="1"/>
            <p:nvPr/>
          </p:nvSpPr>
          <p:spPr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HTTP response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55310" name="Picture 3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20713" y="919163"/>
            <a:ext cx="3340100" cy="1698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Group 37"/>
          <p:cNvGrpSpPr/>
          <p:nvPr/>
        </p:nvGrpSpPr>
        <p:grpSpPr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55312" name="Line 19"/>
            <p:cNvSpPr/>
            <p:nvPr/>
          </p:nvSpPr>
          <p:spPr>
            <a:xfrm>
              <a:off x="3640" y="1346"/>
              <a:ext cx="1324" cy="59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3" name="Text Box 24"/>
            <p:cNvSpPr txBox="1"/>
            <p:nvPr/>
          </p:nvSpPr>
          <p:spPr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HTTP request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0"/>
          <p:cNvGrpSpPr/>
          <p:nvPr/>
        </p:nvGrpSpPr>
        <p:grpSpPr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55315" name="Line 20"/>
            <p:cNvSpPr/>
            <p:nvPr/>
          </p:nvSpPr>
          <p:spPr>
            <a:xfrm flipH="1" flipV="1">
              <a:off x="4141" y="394"/>
              <a:ext cx="1242" cy="57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6" name="Text Box 26"/>
            <p:cNvSpPr txBox="1"/>
            <p:nvPr/>
          </p:nvSpPr>
          <p:spPr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HTTP response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55317" name="Picture 43" descr="iphone_stylized_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4286250"/>
            <a:ext cx="382588" cy="917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5318" name="Group 44"/>
          <p:cNvGrpSpPr/>
          <p:nvPr/>
        </p:nvGrpSpPr>
        <p:grpSpPr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55319" name="Picture 45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5320" name="Freeform 4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5321" name="Group 47"/>
          <p:cNvGrpSpPr/>
          <p:nvPr/>
        </p:nvGrpSpPr>
        <p:grpSpPr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55322" name="Freeform 4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3" name="Rectangle 49"/>
            <p:cNvSpPr/>
            <p:nvPr/>
          </p:nvSpPr>
          <p:spPr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24" name="Freeform 5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5" name="Freeform 5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6" name="Rectangle 52"/>
            <p:cNvSpPr/>
            <p:nvPr/>
          </p:nvSpPr>
          <p:spPr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55327" name="Group 53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328" name="AutoShape 54"/>
              <p:cNvSpPr/>
              <p:nvPr/>
            </p:nvSpPr>
            <p:spPr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329" name="AutoShape 55"/>
              <p:cNvSpPr/>
              <p:nvPr/>
            </p:nvSpPr>
            <p:spPr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330" name="Rectangle 56"/>
            <p:cNvSpPr/>
            <p:nvPr/>
          </p:nvSpPr>
          <p:spPr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55331" name="Group 57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332" name="AutoShape 58"/>
              <p:cNvSpPr/>
              <p:nvPr/>
            </p:nvSpPr>
            <p:spPr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333" name="AutoShape 59"/>
              <p:cNvSpPr/>
              <p:nvPr/>
            </p:nvSpPr>
            <p:spPr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334" name="Rectangle 60"/>
            <p:cNvSpPr/>
            <p:nvPr/>
          </p:nvSpPr>
          <p:spPr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35" name="Rectangle 61"/>
            <p:cNvSpPr/>
            <p:nvPr/>
          </p:nvSpPr>
          <p:spPr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55336" name="Group 62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5337" name="AutoShape 63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338" name="AutoShape 64"/>
              <p:cNvSpPr/>
              <p:nvPr/>
            </p:nvSpPr>
            <p:spPr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339" name="Freeform 6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5340" name="Group 66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341" name="AutoShape 67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342" name="AutoShape 68"/>
              <p:cNvSpPr/>
              <p:nvPr/>
            </p:nvSpPr>
            <p:spPr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343" name="Rectangle 69"/>
            <p:cNvSpPr/>
            <p:nvPr/>
          </p:nvSpPr>
          <p:spPr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44" name="Freeform 7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45" name="Freeform 7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46" name="Oval 72"/>
            <p:cNvSpPr/>
            <p:nvPr/>
          </p:nvSpPr>
          <p:spPr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47" name="Freeform 7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48" name="AutoShape 74"/>
            <p:cNvSpPr/>
            <p:nvPr/>
          </p:nvSpPr>
          <p:spPr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49" name="AutoShape 75"/>
            <p:cNvSpPr/>
            <p:nvPr/>
          </p:nvSpPr>
          <p:spPr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50" name="Oval 76"/>
            <p:cNvSpPr/>
            <p:nvPr/>
          </p:nvSpPr>
          <p:spPr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51" name="Oval 77"/>
            <p:cNvSpPr/>
            <p:nvPr/>
          </p:nvSpPr>
          <p:spPr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5352" name="Oval 78"/>
            <p:cNvSpPr/>
            <p:nvPr/>
          </p:nvSpPr>
          <p:spPr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53" name="Rectangle 79"/>
            <p:cNvSpPr/>
            <p:nvPr/>
          </p:nvSpPr>
          <p:spPr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5734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57347" name="Rectangle 7"/>
          <p:cNvSpPr/>
          <p:nvPr/>
        </p:nvSpPr>
        <p:spPr>
          <a:xfrm>
            <a:off x="4781550" y="3400425"/>
            <a:ext cx="3838575" cy="271145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Comic Sans MS" panose="030F0702030302020204" charset="0"/>
            </a:endParaRPr>
          </a:p>
        </p:txBody>
      </p:sp>
      <p:sp>
        <p:nvSpPr>
          <p:cNvPr id="57348" name="Rectangle 9"/>
          <p:cNvSpPr/>
          <p:nvPr/>
        </p:nvSpPr>
        <p:spPr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Comic Sans MS" panose="030F0702030302020204" charset="0"/>
            </a:endParaRPr>
          </a:p>
        </p:txBody>
      </p:sp>
      <p:sp>
        <p:nvSpPr>
          <p:cNvPr id="57349" name="Rectangle 2"/>
          <p:cNvSpPr>
            <a:spLocks noGrp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HTTP overview (continued)</a:t>
            </a:r>
            <a:endParaRPr lang="en-US" altLang="zh-CN" dirty="0"/>
          </a:p>
        </p:txBody>
      </p:sp>
      <p:sp>
        <p:nvSpPr>
          <p:cNvPr id="8807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4513" y="1511300"/>
            <a:ext cx="39719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uses TCP: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client initiates TCP connection (creates socket) to server,  port 80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server accepts TCP connection from client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HTTP messages (application-layer protocol messages) exchanged between browser (HTTP client) and Web server (HTTP server)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TCP connection closed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7351" name="Rectangle 4"/>
          <p:cNvSpPr>
            <a:spLocks noGrp="1"/>
          </p:cNvSpPr>
          <p:nvPr>
            <p:ph sz="half" idx="2"/>
          </p:nvPr>
        </p:nvSpPr>
        <p:spPr>
          <a:xfrm>
            <a:off x="5029200" y="1566863"/>
            <a:ext cx="3200400" cy="1447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ja-JP" altLang="en-US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HTTP is “</a:t>
            </a:r>
            <a:r>
              <a:rPr lang="en-US" altLang="ja-JP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stateless</a:t>
            </a:r>
            <a:r>
              <a:rPr lang="zh-CN" altLang="en-US" sz="2000" i="1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（无状态）</a:t>
            </a:r>
            <a:r>
              <a:rPr lang="ja-JP" altLang="en-US" i="1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”</a:t>
            </a:r>
            <a:endParaRPr lang="en-US" altLang="ja-JP" i="1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server maintains no information about past client requests</a:t>
            </a:r>
            <a:endParaRPr lang="en-US" altLang="zh-CN" sz="240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7352" name="Rectangle 6"/>
          <p:cNvSpPr/>
          <p:nvPr/>
        </p:nvSpPr>
        <p:spPr>
          <a:xfrm>
            <a:off x="4852988" y="3614738"/>
            <a:ext cx="3752850" cy="2847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</a:pPr>
            <a:r>
              <a:rPr lang="ja-JP" altLang="en-US" sz="2400">
                <a:solidFill>
                  <a:srgbClr val="000099"/>
                </a:solidFill>
                <a:latin typeface="Gill Sans MT" panose="020B0502020104020203" charset="0"/>
              </a:rPr>
              <a:t>protocols that maintain “</a:t>
            </a:r>
            <a:r>
              <a:rPr lang="en-US" altLang="ja-JP" sz="2400">
                <a:solidFill>
                  <a:srgbClr val="000099"/>
                </a:solidFill>
                <a:latin typeface="Gill Sans MT" panose="020B0502020104020203" charset="0"/>
              </a:rPr>
              <a:t>state</a:t>
            </a:r>
            <a:r>
              <a:rPr lang="ja-JP" altLang="en-US" sz="2400">
                <a:solidFill>
                  <a:srgbClr val="000099"/>
                </a:solidFill>
                <a:latin typeface="Gill Sans MT" panose="020B0502020104020203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panose="020B0502020104020203" charset="0"/>
              </a:rPr>
              <a:t> are complex!</a:t>
            </a:r>
            <a:endParaRPr lang="en-US" altLang="ja-JP" sz="2400">
              <a:solidFill>
                <a:srgbClr val="000099"/>
              </a:solidFill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>
                <a:latin typeface="Gill Sans MT" panose="020B0502020104020203" charset="0"/>
              </a:rPr>
              <a:t>past history (state) must be maintained</a:t>
            </a:r>
            <a:endParaRPr lang="en-US" altLang="zh-CN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ja-JP" altLang="en-US">
                <a:latin typeface="Gill Sans MT" panose="020B0502020104020203" charset="0"/>
              </a:rPr>
              <a:t>if server/client crashes, their views of “</a:t>
            </a:r>
            <a:r>
              <a:rPr lang="en-US" altLang="ja-JP">
                <a:latin typeface="Gill Sans MT" panose="020B0502020104020203" charset="0"/>
              </a:rPr>
              <a:t>state</a:t>
            </a:r>
            <a:r>
              <a:rPr lang="ja-JP" altLang="en-US">
                <a:latin typeface="Gill Sans MT" panose="020B0502020104020203" charset="0"/>
              </a:rPr>
              <a:t>”</a:t>
            </a:r>
            <a:r>
              <a:rPr lang="en-US" altLang="ja-JP">
                <a:latin typeface="Gill Sans MT" panose="020B0502020104020203" charset="0"/>
              </a:rPr>
              <a:t> may be inconsistent, must be reconciled</a:t>
            </a:r>
            <a:endParaRPr lang="en-US" altLang="ja-JP">
              <a:latin typeface="Gill Sans MT" panose="020B0502020104020203" charset="0"/>
            </a:endParaRPr>
          </a:p>
          <a:p>
            <a:pPr marL="342900" indent="-342900" eaLnBrk="0" hangingPunct="0">
              <a:buFont typeface="ZapfDingbats" charset="2"/>
              <a:buChar char="r"/>
            </a:pPr>
            <a:endParaRPr lang="en-US" altLang="zh-CN">
              <a:latin typeface="Gill Sans MT" panose="020B0502020104020203" charset="0"/>
            </a:endParaRPr>
          </a:p>
        </p:txBody>
      </p:sp>
      <p:sp>
        <p:nvSpPr>
          <p:cNvPr id="57353" name="Text Box 8"/>
          <p:cNvSpPr txBox="1"/>
          <p:nvPr/>
        </p:nvSpPr>
        <p:spPr>
          <a:xfrm>
            <a:off x="7677150" y="3160713"/>
            <a:ext cx="768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</a:rPr>
              <a:t>aside</a:t>
            </a:r>
            <a:endParaRPr lang="en-US" altLang="zh-CN" sz="2400" i="1" dirty="0">
              <a:solidFill>
                <a:srgbClr val="CC0000"/>
              </a:solidFill>
              <a:latin typeface="Gill Sans MT" panose="020B0502020104020203" charset="0"/>
            </a:endParaRPr>
          </a:p>
        </p:txBody>
      </p:sp>
      <p:pic>
        <p:nvPicPr>
          <p:cNvPr id="57354" name="Picture 1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60375" y="1020763"/>
            <a:ext cx="6399213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5939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HTTP connections</a:t>
            </a:r>
            <a:endParaRPr lang="en-US" altLang="zh-CN" dirty="0"/>
          </a:p>
        </p:txBody>
      </p:sp>
      <p:sp>
        <p:nvSpPr>
          <p:cNvPr id="59396" name="Rectangle 3"/>
          <p:cNvSpPr>
            <a:spLocks noGrp="1"/>
          </p:cNvSpPr>
          <p:nvPr>
            <p:ph sz="half" idx="1"/>
          </p:nvPr>
        </p:nvSpPr>
        <p:spPr/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non-persistent HTTP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at most one object sent over TCP connection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800" dirty="0">
                <a:latin typeface="Gill Sans MT" panose="020B0502020104020203" charset="0"/>
                <a:ea typeface="MS PGothic" panose="020B0600070205080204" charset="-128"/>
              </a:rPr>
              <a:t>connection then closed</a:t>
            </a:r>
            <a:endParaRPr lang="en-US" altLang="zh-CN" sz="28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downloading multiple objects required multiple connections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9397" name="Rectangle 4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persistent HTTP</a:t>
            </a:r>
            <a:r>
              <a:rPr lang="zh-CN" altLang="en-US" i="1" dirty="0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（持续连接）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multiple objects can be sent over single TCP connection between client, server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59398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4675" y="1031875"/>
            <a:ext cx="4570413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6144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61443" name="Picture 2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76250" y="842963"/>
            <a:ext cx="50276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4" name="Line 11"/>
          <p:cNvSpPr/>
          <p:nvPr/>
        </p:nvSpPr>
        <p:spPr>
          <a:xfrm>
            <a:off x="476250" y="2095500"/>
            <a:ext cx="0" cy="44958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445" name="Rectangle 13"/>
          <p:cNvSpPr/>
          <p:nvPr/>
        </p:nvSpPr>
        <p:spPr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Comic Sans MS" panose="030F0702030302020204" charset="0"/>
            </a:endParaRPr>
          </a:p>
        </p:txBody>
      </p:sp>
      <p:sp>
        <p:nvSpPr>
          <p:cNvPr id="61446" name="Rectangle 2"/>
          <p:cNvSpPr>
            <a:spLocks noGrp="1"/>
          </p:cNvSpPr>
          <p:nvPr>
            <p:ph type="title"/>
          </p:nvPr>
        </p:nvSpPr>
        <p:spPr>
          <a:xfrm>
            <a:off x="498475" y="190500"/>
            <a:ext cx="7772400" cy="866775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Non-persistent HTTP</a:t>
            </a:r>
            <a:r>
              <a:rPr lang="zh-CN" altLang="en-US" sz="2400" dirty="0">
                <a:ea typeface="宋体" panose="02010600030101010101" pitchFamily="2" charset="-122"/>
              </a:rPr>
              <a:t>（非持续连接）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1447" name="Rectangle 3"/>
          <p:cNvSpPr>
            <a:spLocks noGrp="1"/>
          </p:cNvSpPr>
          <p:nvPr>
            <p:ph sz="half" idx="1"/>
          </p:nvPr>
        </p:nvSpPr>
        <p:spPr>
          <a:xfrm>
            <a:off x="401638" y="1114425"/>
            <a:ext cx="7942262" cy="46672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suppose user enters URL: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3256" name="Rectangle 4"/>
          <p:cNvSpPr>
            <a:spLocks noGrp="1"/>
          </p:cNvSpPr>
          <p:nvPr>
            <p:ph sz="half" idx="2"/>
          </p:nvPr>
        </p:nvSpPr>
        <p:spPr>
          <a:xfrm>
            <a:off x="657225" y="2106613"/>
            <a:ext cx="3943350" cy="19050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1a</a:t>
            </a:r>
            <a:r>
              <a:rPr lang="en-US" altLang="zh-CN" sz="2000" dirty="0">
                <a:solidFill>
                  <a:srgbClr val="FF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.</a:t>
            </a: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HTTP client initiates TCP connection to HTTP server (process) at www.someSchool.edu on port 80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3257" name="Rectangle 5"/>
          <p:cNvSpPr/>
          <p:nvPr/>
        </p:nvSpPr>
        <p:spPr>
          <a:xfrm>
            <a:off x="704850" y="3829050"/>
            <a:ext cx="3810000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charset="0"/>
              </a:rPr>
              <a:t>.</a:t>
            </a:r>
            <a:r>
              <a:rPr lang="en-US" altLang="zh-CN" dirty="0">
                <a:latin typeface="Gill Sans MT" panose="020B0502020104020203" charset="0"/>
              </a:rPr>
              <a:t> HTTP client sends HTTP </a:t>
            </a:r>
            <a:r>
              <a:rPr lang="en-US" altLang="zh-CN" i="1" dirty="0">
                <a:solidFill>
                  <a:srgbClr val="000099"/>
                </a:solidFill>
                <a:latin typeface="Gill Sans MT" panose="020B0502020104020203" charset="0"/>
              </a:rPr>
              <a:t>request message</a:t>
            </a:r>
            <a:r>
              <a:rPr lang="en-US" altLang="zh-CN" dirty="0">
                <a:latin typeface="Gill Sans MT" panose="020B0502020104020203" charset="0"/>
              </a:rPr>
              <a:t> (containing URL) into TCP connection socket. Message indicates that client wants object someDepartment/home.index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53258" name="Rectangle 6"/>
          <p:cNvSpPr/>
          <p:nvPr/>
        </p:nvSpPr>
        <p:spPr>
          <a:xfrm>
            <a:off x="4781550" y="2524125"/>
            <a:ext cx="3810000" cy="1504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</a:rPr>
              <a:t>1b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charset="0"/>
              </a:rPr>
              <a:t>.</a:t>
            </a:r>
            <a:r>
              <a:rPr lang="en-US" altLang="zh-CN" dirty="0">
                <a:latin typeface="Gill Sans MT" panose="020B0502020104020203" charset="0"/>
              </a:rPr>
              <a:t> HTTP server at host www.someSchool.edu waiting for TCP connection at port 80.  </a:t>
            </a:r>
            <a:r>
              <a:rPr lang="ja-JP" altLang="en-US" dirty="0">
                <a:latin typeface="Gill Sans MT" panose="020B0502020104020203" charset="0"/>
              </a:rPr>
              <a:t>“</a:t>
            </a:r>
            <a:r>
              <a:rPr lang="en-US" altLang="ja-JP" dirty="0">
                <a:latin typeface="Gill Sans MT" panose="020B0502020104020203" charset="0"/>
              </a:rPr>
              <a:t>accepts</a:t>
            </a:r>
            <a:r>
              <a:rPr lang="ja-JP" altLang="en-US" dirty="0">
                <a:latin typeface="Gill Sans MT" panose="020B0502020104020203" charset="0"/>
              </a:rPr>
              <a:t>”</a:t>
            </a:r>
            <a:r>
              <a:rPr lang="en-US" altLang="ja-JP" dirty="0">
                <a:latin typeface="Gill Sans MT" panose="020B0502020104020203" charset="0"/>
              </a:rPr>
              <a:t> connection, notifying client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53259" name="Rectangle 7"/>
          <p:cNvSpPr/>
          <p:nvPr/>
        </p:nvSpPr>
        <p:spPr>
          <a:xfrm>
            <a:off x="4724400" y="4381500"/>
            <a:ext cx="3810000" cy="1800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charset="0"/>
              </a:rPr>
              <a:t>.</a:t>
            </a:r>
            <a:r>
              <a:rPr lang="en-US" altLang="zh-CN" dirty="0">
                <a:latin typeface="Gill Sans MT" panose="020B0502020104020203" charset="0"/>
              </a:rPr>
              <a:t> HTTP server receives request message, forms </a:t>
            </a:r>
            <a:r>
              <a:rPr lang="en-US" altLang="zh-CN" i="1" dirty="0">
                <a:solidFill>
                  <a:srgbClr val="000099"/>
                </a:solidFill>
                <a:latin typeface="Gill Sans MT" panose="020B0502020104020203" charset="0"/>
              </a:rPr>
              <a:t>response message</a:t>
            </a:r>
            <a:r>
              <a:rPr lang="en-US" altLang="zh-CN" dirty="0">
                <a:latin typeface="Gill Sans MT" panose="020B0502020104020203" charset="0"/>
              </a:rPr>
              <a:t> containing requested object, and sends message into its socket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53261" name="Line 9"/>
          <p:cNvSpPr/>
          <p:nvPr/>
        </p:nvSpPr>
        <p:spPr>
          <a:xfrm>
            <a:off x="3895725" y="4591050"/>
            <a:ext cx="1095375" cy="523875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62" name="Line 10"/>
          <p:cNvSpPr/>
          <p:nvPr/>
        </p:nvSpPr>
        <p:spPr>
          <a:xfrm flipH="1">
            <a:off x="3943350" y="5200650"/>
            <a:ext cx="1008063" cy="1025525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454" name="Text Box 12"/>
          <p:cNvSpPr txBox="1"/>
          <p:nvPr/>
        </p:nvSpPr>
        <p:spPr>
          <a:xfrm>
            <a:off x="247650" y="5942013"/>
            <a:ext cx="673100" cy="4064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</a:rPr>
              <a:t>time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3260" name="Line 8"/>
          <p:cNvSpPr/>
          <p:nvPr/>
        </p:nvSpPr>
        <p:spPr>
          <a:xfrm>
            <a:off x="4048125" y="2647950"/>
            <a:ext cx="1095375" cy="523875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264" name="Line 14"/>
          <p:cNvSpPr/>
          <p:nvPr/>
        </p:nvSpPr>
        <p:spPr>
          <a:xfrm flipH="1">
            <a:off x="3954463" y="3259138"/>
            <a:ext cx="1095375" cy="523875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457" name="Text Box 15"/>
          <p:cNvSpPr txBox="1"/>
          <p:nvPr/>
        </p:nvSpPr>
        <p:spPr>
          <a:xfrm>
            <a:off x="6680200" y="1123950"/>
            <a:ext cx="1898650" cy="9159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(contains text, 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references to 10 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jpeg images)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61458" name="Rectangle 3"/>
          <p:cNvSpPr/>
          <p:nvPr/>
        </p:nvSpPr>
        <p:spPr>
          <a:xfrm>
            <a:off x="409575" y="1450975"/>
            <a:ext cx="7942263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1800" b="1" dirty="0">
                <a:latin typeface="Courier New" panose="02070309020205020404" charset="0"/>
              </a:rPr>
              <a:t>www.someSchool.edu/someDepartment/home.index</a:t>
            </a:r>
            <a:endParaRPr lang="en-US" altLang="zh-CN" sz="1800" b="1" dirty="0">
              <a:latin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6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build="p"/>
      <p:bldP spid="53257" grpId="0"/>
      <p:bldP spid="53258" grpId="0"/>
      <p:bldP spid="532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6349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63491" name="Picture 1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90550" y="889000"/>
            <a:ext cx="63992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2" name="Rectangle 4"/>
          <p:cNvSpPr>
            <a:spLocks noGrp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Non-persistent HTTP (cont.)</a:t>
            </a:r>
            <a:endParaRPr lang="en-US" altLang="zh-CN" dirty="0"/>
          </a:p>
        </p:txBody>
      </p:sp>
      <p:sp>
        <p:nvSpPr>
          <p:cNvPr id="54277" name="Rectangle 6"/>
          <p:cNvSpPr>
            <a:spLocks noGrp="1"/>
          </p:cNvSpPr>
          <p:nvPr>
            <p:ph sz="half" idx="2"/>
          </p:nvPr>
        </p:nvSpPr>
        <p:spPr>
          <a:xfrm>
            <a:off x="1095375" y="2058988"/>
            <a:ext cx="3810000" cy="153352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5</a:t>
            </a:r>
            <a:r>
              <a:rPr lang="en-US" altLang="zh-CN" sz="18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.</a:t>
            </a:r>
            <a:r>
              <a:rPr lang="en-US" altLang="zh-CN" sz="18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HTTP client receives response message containing html file, displays html.  Parsing html file, finds 10 referenced jpeg  objects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4278" name="Rectangle 7"/>
          <p:cNvSpPr/>
          <p:nvPr/>
        </p:nvSpPr>
        <p:spPr>
          <a:xfrm>
            <a:off x="1085850" y="3568700"/>
            <a:ext cx="3810000" cy="666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</a:rPr>
              <a:t>6.</a:t>
            </a:r>
            <a:r>
              <a:rPr lang="en-US" altLang="zh-CN" dirty="0">
                <a:latin typeface="Gill Sans MT" panose="020B0502020104020203" charset="0"/>
              </a:rPr>
              <a:t> Steps 1-5 repeated for each of 10 jpeg objects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54279" name="Rectangle 8"/>
          <p:cNvSpPr/>
          <p:nvPr/>
        </p:nvSpPr>
        <p:spPr>
          <a:xfrm>
            <a:off x="5032375" y="1492250"/>
            <a:ext cx="3810000" cy="733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</a:rPr>
              <a:t>4.</a:t>
            </a:r>
            <a:r>
              <a:rPr lang="en-US" altLang="zh-CN" dirty="0">
                <a:latin typeface="Gill Sans MT" panose="020B0502020104020203" charset="0"/>
              </a:rPr>
              <a:t> HTTP server closes TCP connection. 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63496" name="Line 2"/>
          <p:cNvSpPr/>
          <p:nvPr/>
        </p:nvSpPr>
        <p:spPr>
          <a:xfrm>
            <a:off x="542925" y="1519238"/>
            <a:ext cx="0" cy="2571750"/>
          </a:xfrm>
          <a:prstGeom prst="line">
            <a:avLst/>
          </a:prstGeom>
          <a:ln w="19050" cap="flat" cmpd="sng">
            <a:solidFill>
              <a:srgbClr val="96969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497" name="Rectangle 3"/>
          <p:cNvSpPr/>
          <p:nvPr/>
        </p:nvSpPr>
        <p:spPr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Comic Sans MS" panose="030F0702030302020204" charset="0"/>
            </a:endParaRPr>
          </a:p>
        </p:txBody>
      </p:sp>
      <p:sp>
        <p:nvSpPr>
          <p:cNvPr id="63498" name="Text Box 13"/>
          <p:cNvSpPr txBox="1"/>
          <p:nvPr/>
        </p:nvSpPr>
        <p:spPr>
          <a:xfrm>
            <a:off x="236538" y="3382963"/>
            <a:ext cx="6413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chemeClr val="bg2"/>
                </a:solidFill>
                <a:latin typeface="Gill Sans MT" panose="020B0502020104020203" charset="0"/>
              </a:rPr>
              <a:t>time</a:t>
            </a:r>
            <a:endParaRPr lang="en-US" altLang="zh-CN" dirty="0">
              <a:solidFill>
                <a:schemeClr val="bg2"/>
              </a:solidFill>
              <a:latin typeface="Gill Sans MT" panose="020B0502020104020203" charset="0"/>
            </a:endParaRPr>
          </a:p>
        </p:txBody>
      </p:sp>
      <p:sp>
        <p:nvSpPr>
          <p:cNvPr id="54283" name="Line 17"/>
          <p:cNvSpPr/>
          <p:nvPr/>
        </p:nvSpPr>
        <p:spPr>
          <a:xfrm flipH="1">
            <a:off x="3762375" y="1449388"/>
            <a:ext cx="1095375" cy="523875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7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8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6553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65539" name="Picture 4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282575" y="668338"/>
            <a:ext cx="7007225" cy="139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0" name="Rectangle 2"/>
          <p:cNvSpPr>
            <a:spLocks noGrp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Non-persistent HTTP: response time</a:t>
            </a:r>
            <a:endParaRPr lang="en-US" altLang="zh-CN" sz="3600" dirty="0"/>
          </a:p>
        </p:txBody>
      </p:sp>
      <p:sp>
        <p:nvSpPr>
          <p:cNvPr id="65541" name="Rectangle 3"/>
          <p:cNvSpPr>
            <a:spLocks noGrp="1"/>
          </p:cNvSpPr>
          <p:nvPr>
            <p:ph type="body" sz="half" idx="1"/>
          </p:nvPr>
        </p:nvSpPr>
        <p:spPr>
          <a:xfrm>
            <a:off x="533400" y="1259205"/>
            <a:ext cx="4091305" cy="559943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</a:rPr>
              <a:t>RTT (definition):</a:t>
            </a:r>
            <a:r>
              <a:rPr lang="en-US" altLang="zh-CN" sz="2400" dirty="0"/>
              <a:t> time for a small packet to travel from client to server and back</a:t>
            </a: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</a:rPr>
              <a:t>HTTP response time:</a:t>
            </a:r>
            <a:endParaRPr lang="en-US" altLang="zh-CN" sz="2400" dirty="0">
              <a:solidFill>
                <a:srgbClr val="CC0000"/>
              </a:solidFill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one RTT to initiate TCP connection</a:t>
            </a: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one RTT for HTTP request and first few bytes of HTTP response to return</a:t>
            </a: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file transmission time</a:t>
            </a: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non-persistent HTTP response time =   	</a:t>
            </a:r>
            <a:endParaRPr lang="en-US" altLang="zh-CN" sz="2400" dirty="0"/>
          </a:p>
          <a:p>
            <a:pPr lvl="1"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  2RTT+ file transmission  time</a:t>
            </a:r>
            <a:endParaRPr lang="en-US" altLang="zh-CN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/>
              <a:t>RTT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</a:rPr>
              <a:t>round trip time </a:t>
            </a:r>
            <a:r>
              <a:rPr lang="zh-CN" altLang="en-US" sz="2400" dirty="0">
                <a:ea typeface="宋体" panose="02010600030101010101" pitchFamily="2" charset="-122"/>
              </a:rPr>
              <a:t>往返时间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5542" name="Line 15"/>
          <p:cNvSpPr/>
          <p:nvPr/>
        </p:nvSpPr>
        <p:spPr>
          <a:xfrm>
            <a:off x="6116638" y="2490788"/>
            <a:ext cx="0" cy="2832100"/>
          </a:xfrm>
          <a:prstGeom prst="line">
            <a:avLst/>
          </a:prstGeom>
          <a:ln w="9525" cap="flat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65543" name="Line 16"/>
          <p:cNvSpPr/>
          <p:nvPr/>
        </p:nvSpPr>
        <p:spPr>
          <a:xfrm>
            <a:off x="7807325" y="2484438"/>
            <a:ext cx="0" cy="2881312"/>
          </a:xfrm>
          <a:prstGeom prst="line">
            <a:avLst/>
          </a:prstGeom>
          <a:ln w="9525" cap="flat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65544" name="Line 17"/>
          <p:cNvSpPr/>
          <p:nvPr/>
        </p:nvSpPr>
        <p:spPr>
          <a:xfrm>
            <a:off x="6130925" y="2722563"/>
            <a:ext cx="1684338" cy="390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545" name="Line 18"/>
          <p:cNvSpPr/>
          <p:nvPr/>
        </p:nvSpPr>
        <p:spPr>
          <a:xfrm flipH="1">
            <a:off x="6116638" y="3160713"/>
            <a:ext cx="1673225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546" name="Line 19"/>
          <p:cNvSpPr/>
          <p:nvPr/>
        </p:nvSpPr>
        <p:spPr>
          <a:xfrm>
            <a:off x="6124575" y="3668713"/>
            <a:ext cx="1684338" cy="390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547" name="Line 20"/>
          <p:cNvSpPr/>
          <p:nvPr/>
        </p:nvSpPr>
        <p:spPr>
          <a:xfrm flipH="1">
            <a:off x="6140450" y="4151313"/>
            <a:ext cx="1673225" cy="379412"/>
          </a:xfrm>
          <a:prstGeom prst="line">
            <a:avLst/>
          </a:prstGeom>
          <a:ln w="1270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48" name="AutoShape 21"/>
          <p:cNvSpPr/>
          <p:nvPr/>
        </p:nvSpPr>
        <p:spPr>
          <a:xfrm>
            <a:off x="7886700" y="4067175"/>
            <a:ext cx="74613" cy="182563"/>
          </a:xfrm>
          <a:prstGeom prst="rightBrace">
            <a:avLst>
              <a:gd name="adj1" fmla="val 2025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65549" name="Text Box 22"/>
          <p:cNvSpPr txBox="1"/>
          <p:nvPr/>
        </p:nvSpPr>
        <p:spPr>
          <a:xfrm>
            <a:off x="7916863" y="3763963"/>
            <a:ext cx="965200" cy="715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time to 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transmit 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file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5550" name="Line 23"/>
          <p:cNvSpPr/>
          <p:nvPr/>
        </p:nvSpPr>
        <p:spPr>
          <a:xfrm>
            <a:off x="5726113" y="2697163"/>
            <a:ext cx="3905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51" name="Text Box 24"/>
          <p:cNvSpPr txBox="1"/>
          <p:nvPr/>
        </p:nvSpPr>
        <p:spPr>
          <a:xfrm>
            <a:off x="4595813" y="2409825"/>
            <a:ext cx="1231900" cy="508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initiate TCP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connection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5552" name="AutoShape 25"/>
          <p:cNvSpPr/>
          <p:nvPr/>
        </p:nvSpPr>
        <p:spPr>
          <a:xfrm>
            <a:off x="5861050" y="2747963"/>
            <a:ext cx="128588" cy="803275"/>
          </a:xfrm>
          <a:prstGeom prst="leftBrace">
            <a:avLst>
              <a:gd name="adj1" fmla="val 5171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lnSpc>
                <a:spcPct val="85000"/>
              </a:lnSpc>
            </a:pP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65553" name="Text Box 26"/>
          <p:cNvSpPr txBox="1"/>
          <p:nvPr/>
        </p:nvSpPr>
        <p:spPr>
          <a:xfrm>
            <a:off x="5378450" y="2959100"/>
            <a:ext cx="577850" cy="3000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RTT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65554" name="Line 27"/>
          <p:cNvSpPr/>
          <p:nvPr/>
        </p:nvSpPr>
        <p:spPr>
          <a:xfrm>
            <a:off x="5775325" y="3602038"/>
            <a:ext cx="3540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55" name="Text Box 28"/>
          <p:cNvSpPr txBox="1"/>
          <p:nvPr/>
        </p:nvSpPr>
        <p:spPr>
          <a:xfrm>
            <a:off x="5024438" y="3302000"/>
            <a:ext cx="862012" cy="508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request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file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5556" name="AutoShape 29"/>
          <p:cNvSpPr/>
          <p:nvPr/>
        </p:nvSpPr>
        <p:spPr>
          <a:xfrm>
            <a:off x="5867400" y="3657600"/>
            <a:ext cx="128588" cy="803275"/>
          </a:xfrm>
          <a:prstGeom prst="leftBrace">
            <a:avLst>
              <a:gd name="adj1" fmla="val 5171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lnSpc>
                <a:spcPct val="85000"/>
              </a:lnSpc>
            </a:pP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65557" name="Text Box 30"/>
          <p:cNvSpPr txBox="1"/>
          <p:nvPr/>
        </p:nvSpPr>
        <p:spPr>
          <a:xfrm>
            <a:off x="5397500" y="3881438"/>
            <a:ext cx="577850" cy="3000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RTT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65558" name="Line 35"/>
          <p:cNvSpPr/>
          <p:nvPr/>
        </p:nvSpPr>
        <p:spPr>
          <a:xfrm flipH="1">
            <a:off x="5786438" y="4591050"/>
            <a:ext cx="3429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59" name="Text Box 36"/>
          <p:cNvSpPr txBox="1"/>
          <p:nvPr/>
        </p:nvSpPr>
        <p:spPr>
          <a:xfrm>
            <a:off x="5243513" y="4438650"/>
            <a:ext cx="950912" cy="508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file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received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5560" name="Text Box 37"/>
          <p:cNvSpPr txBox="1"/>
          <p:nvPr/>
        </p:nvSpPr>
        <p:spPr>
          <a:xfrm>
            <a:off x="5891213" y="5337175"/>
            <a:ext cx="568325" cy="3000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time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65561" name="Text Box 38"/>
          <p:cNvSpPr txBox="1"/>
          <p:nvPr/>
        </p:nvSpPr>
        <p:spPr>
          <a:xfrm>
            <a:off x="7569200" y="5319713"/>
            <a:ext cx="568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time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grpSp>
        <p:nvGrpSpPr>
          <p:cNvPr id="65562" name="Group 43"/>
          <p:cNvGrpSpPr/>
          <p:nvPr/>
        </p:nvGrpSpPr>
        <p:grpSpPr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65563" name="Freeform 44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564" name="Rectangle 45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5565" name="Freeform 4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566" name="Freeform 4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567" name="Rectangle 48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65568" name="Group 49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569" name="AutoShape 50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570" name="AutoShape 51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5571" name="Rectangle 52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65572" name="Group 53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573" name="AutoShape 54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574" name="AutoShape 55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5575" name="Rectangle 56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5576" name="Rectangle 57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65577" name="Group 58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5578" name="AutoShape 59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579" name="AutoShape 60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5580" name="Freeform 61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5581" name="Group 62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582" name="AutoShape 63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583" name="AutoShape 64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5584" name="Rectangle 65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5585" name="Freeform 6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586" name="Freeform 6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587" name="Oval 68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5588" name="Freeform 6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5589" name="AutoShape 70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5590" name="AutoShape 71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5591" name="Oval 72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5592" name="Oval 73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5593" name="Oval 74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5594" name="Rectangle 75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5595" name="Group 76"/>
          <p:cNvGrpSpPr/>
          <p:nvPr/>
        </p:nvGrpSpPr>
        <p:grpSpPr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65596" name="Picture 77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5597" name="Freeform 7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6758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Persistent HTTP</a:t>
            </a:r>
            <a:endParaRPr lang="en-US" altLang="zh-CN" dirty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34975" y="1414463"/>
            <a:ext cx="39338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non-persistent HTTP issues: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requires 2 RTTs per object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OS overhead for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each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TCP connection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browsers often open parallel TCP connections to fetch referenced objects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98309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703763" y="1438275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persistent  HTTP: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server leaves connection open after sending response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subsequent HTTP messages  between same client/server sent over open connection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client sends requests as soon as it encounters a referenced object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as little as one RTT for all the referenced objects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67590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69900" y="796925"/>
            <a:ext cx="3303588" cy="19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6963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69635" name="Picture 2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28638" y="908050"/>
            <a:ext cx="50276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6" name="Rectangle 2"/>
          <p:cNvSpPr>
            <a:spLocks noGrp="1"/>
          </p:cNvSpPr>
          <p:nvPr>
            <p:ph type="title"/>
          </p:nvPr>
        </p:nvSpPr>
        <p:spPr>
          <a:xfrm>
            <a:off x="477838" y="234950"/>
            <a:ext cx="7772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HTTP request message</a:t>
            </a:r>
            <a:endParaRPr lang="en-US" altLang="zh-CN" dirty="0"/>
          </a:p>
        </p:txBody>
      </p:sp>
      <p:sp>
        <p:nvSpPr>
          <p:cNvPr id="69637" name="Rectangle 3"/>
          <p:cNvSpPr>
            <a:spLocks noGrp="1"/>
          </p:cNvSpPr>
          <p:nvPr>
            <p:ph idx="1"/>
          </p:nvPr>
        </p:nvSpPr>
        <p:spPr>
          <a:xfrm>
            <a:off x="533400" y="1444625"/>
            <a:ext cx="7772400" cy="4648200"/>
          </a:xfrm>
        </p:spPr>
        <p:txBody>
          <a:bodyPr vert="horz" wrap="square" lIns="91440" tIns="45720" rIns="91440" bIns="45720" anchor="t" anchorCtr="0"/>
          <a:p>
            <a:pPr marL="233680" indent="-233680"/>
            <a:r>
              <a:rPr lang="en-US" altLang="zh-CN" sz="2400" dirty="0"/>
              <a:t>two types of HTTP messages: </a:t>
            </a:r>
            <a:r>
              <a:rPr lang="en-US" altLang="zh-CN" sz="2400" i="1" dirty="0">
                <a:solidFill>
                  <a:srgbClr val="CC0000"/>
                </a:solidFill>
              </a:rPr>
              <a:t>request</a:t>
            </a:r>
            <a:r>
              <a:rPr lang="en-US" altLang="zh-CN" sz="2400" dirty="0">
                <a:solidFill>
                  <a:srgbClr val="CC0000"/>
                </a:solidFill>
              </a:rPr>
              <a:t>, </a:t>
            </a:r>
            <a:r>
              <a:rPr lang="en-US" altLang="zh-CN" sz="2400" i="1" dirty="0">
                <a:solidFill>
                  <a:srgbClr val="CC0000"/>
                </a:solidFill>
              </a:rPr>
              <a:t>response</a:t>
            </a:r>
            <a:endParaRPr lang="en-US" altLang="zh-CN" sz="2400" i="1" dirty="0">
              <a:solidFill>
                <a:srgbClr val="CC0000"/>
              </a:solidFill>
            </a:endParaRPr>
          </a:p>
          <a:p>
            <a:pPr marL="233680" indent="-233680"/>
            <a:r>
              <a:rPr lang="en-US" altLang="zh-CN" sz="2400" dirty="0">
                <a:solidFill>
                  <a:srgbClr val="CC0000"/>
                </a:solidFill>
              </a:rPr>
              <a:t>HTTP request message:</a:t>
            </a:r>
            <a:endParaRPr lang="en-US" altLang="zh-CN" sz="2400" dirty="0">
              <a:solidFill>
                <a:srgbClr val="CC0000"/>
              </a:solidFill>
            </a:endParaRPr>
          </a:p>
          <a:p>
            <a:pPr marL="685800" lvl="1" indent="-228600"/>
            <a:r>
              <a:rPr lang="en-US" altLang="zh-CN" sz="2000" dirty="0"/>
              <a:t>ASCII (human-readable format)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69638" name="Text Box 5"/>
          <p:cNvSpPr txBox="1"/>
          <p:nvPr/>
        </p:nvSpPr>
        <p:spPr>
          <a:xfrm>
            <a:off x="222250" y="2870200"/>
            <a:ext cx="2763838" cy="10144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request line</a:t>
            </a:r>
            <a:r>
              <a:rPr lang="zh-CN" altLang="en-US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（请求行）</a:t>
            </a: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(GET, POST, </a:t>
            </a: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HEAD commands</a:t>
            </a:r>
            <a:r>
              <a:rPr lang="en-US" altLang="zh-CN" dirty="0">
                <a:solidFill>
                  <a:srgbClr val="000099"/>
                </a:solidFill>
                <a:latin typeface="Gill Sans MT" panose="020B0502020104020203" charset="0"/>
              </a:rPr>
              <a:t>)</a:t>
            </a:r>
            <a:endParaRPr lang="en-US" altLang="zh-CN" sz="24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sp>
        <p:nvSpPr>
          <p:cNvPr id="69639" name="Line 6"/>
          <p:cNvSpPr/>
          <p:nvPr/>
        </p:nvSpPr>
        <p:spPr>
          <a:xfrm>
            <a:off x="1925638" y="3201988"/>
            <a:ext cx="868362" cy="146050"/>
          </a:xfrm>
          <a:prstGeom prst="line">
            <a:avLst/>
          </a:prstGeom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40" name="Freeform 7"/>
          <p:cNvSpPr/>
          <p:nvPr/>
        </p:nvSpPr>
        <p:spPr>
          <a:xfrm>
            <a:off x="2776538" y="3538538"/>
            <a:ext cx="149225" cy="1957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41" name="Text Box 8"/>
          <p:cNvSpPr txBox="1"/>
          <p:nvPr/>
        </p:nvSpPr>
        <p:spPr>
          <a:xfrm>
            <a:off x="936625" y="4056063"/>
            <a:ext cx="1778000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zh-CN" altLang="en-US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首部行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header</a:t>
            </a: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 lines</a:t>
            </a:r>
            <a:endParaRPr lang="en-US" altLang="zh-CN" sz="24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69642" name="Line 10"/>
          <p:cNvSpPr/>
          <p:nvPr/>
        </p:nvSpPr>
        <p:spPr>
          <a:xfrm>
            <a:off x="2309813" y="5622925"/>
            <a:ext cx="511175" cy="0"/>
          </a:xfrm>
          <a:prstGeom prst="line">
            <a:avLst/>
          </a:prstGeom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43" name="Text Box 11"/>
          <p:cNvSpPr txBox="1"/>
          <p:nvPr/>
        </p:nvSpPr>
        <p:spPr>
          <a:xfrm>
            <a:off x="273050" y="4719638"/>
            <a:ext cx="2409825" cy="12922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carriage return</a:t>
            </a:r>
            <a:r>
              <a:rPr lang="zh-CN" altLang="en-US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回车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, </a:t>
            </a:r>
            <a:endParaRPr lang="en-US" altLang="zh-CN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line feed at start</a:t>
            </a:r>
            <a:endParaRPr lang="en-US" altLang="zh-CN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of line indicates</a:t>
            </a:r>
            <a:endParaRPr lang="en-US" altLang="zh-CN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end of header lines</a:t>
            </a:r>
            <a:endParaRPr lang="en-US" altLang="zh-CN" sz="2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69644" name="Text Box 16"/>
          <p:cNvSpPr txBox="1"/>
          <p:nvPr/>
        </p:nvSpPr>
        <p:spPr>
          <a:xfrm>
            <a:off x="2809875" y="3236913"/>
            <a:ext cx="6140450" cy="25892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GET /index.html HTTP/1.1\r\n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Host: www-net.cs.umass.edu\r\n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User-Agent: Firefox/3.6.10\r\n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Accept: text/html,application/xhtml+xml\r\n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Accept-Language: en-us,en;q=0.5\r\n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Accept-Encoding: gzip,deflate\r\n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Accept-Charset: ISO-8859-1,utf-8;q=0.7\r\n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Keep-Alive: 115\r\n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Connection: keep-alive\r\n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\r\n</a:t>
            </a:r>
            <a:endParaRPr lang="en-US" altLang="zh-CN" sz="1800" b="1" dirty="0">
              <a:latin typeface="Courier New" panose="02070309020205020404" charset="0"/>
            </a:endParaRPr>
          </a:p>
        </p:txBody>
      </p:sp>
      <p:sp>
        <p:nvSpPr>
          <p:cNvPr id="69645" name="Line 17"/>
          <p:cNvSpPr/>
          <p:nvPr/>
        </p:nvSpPr>
        <p:spPr>
          <a:xfrm flipH="1">
            <a:off x="6334125" y="2754313"/>
            <a:ext cx="166688" cy="51435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46" name="Text Box 18"/>
          <p:cNvSpPr txBox="1"/>
          <p:nvPr/>
        </p:nvSpPr>
        <p:spPr>
          <a:xfrm>
            <a:off x="6384925" y="2466975"/>
            <a:ext cx="241141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1600" dirty="0">
                <a:latin typeface="Arial" panose="020B0604020202020204" pitchFamily="34" charset="0"/>
              </a:rPr>
              <a:t>carriage return character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69647" name="Text Box 19"/>
          <p:cNvSpPr txBox="1"/>
          <p:nvPr/>
        </p:nvSpPr>
        <p:spPr>
          <a:xfrm>
            <a:off x="6537325" y="2763838"/>
            <a:ext cx="2330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1600" dirty="0">
                <a:latin typeface="Arial" panose="020B0604020202020204" pitchFamily="34" charset="0"/>
              </a:rPr>
              <a:t>line-feed character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换行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48" name="Line 20"/>
          <p:cNvSpPr/>
          <p:nvPr/>
        </p:nvSpPr>
        <p:spPr>
          <a:xfrm flipH="1">
            <a:off x="6615113" y="3063875"/>
            <a:ext cx="80962" cy="252413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49" name="TextBox 1"/>
          <p:cNvSpPr txBox="1"/>
          <p:nvPr/>
        </p:nvSpPr>
        <p:spPr>
          <a:xfrm>
            <a:off x="339725" y="6199188"/>
            <a:ext cx="4506913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CN" sz="1200">
                <a:latin typeface="Arial" panose="020B0604020202020204" pitchFamily="34" charset="0"/>
              </a:rPr>
              <a:t>ttp://gaia.cs.umass.edu/kurose_ross/interactive/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7168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71683" name="Picture 1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87375" y="1001713"/>
            <a:ext cx="73136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3600" dirty="0"/>
              <a:t>HTTP request message: general format</a:t>
            </a:r>
            <a:endParaRPr lang="en-US" altLang="zh-CN" dirty="0"/>
          </a:p>
        </p:txBody>
      </p:sp>
      <p:sp>
        <p:nvSpPr>
          <p:cNvPr id="71685" name="Text Box 9"/>
          <p:cNvSpPr txBox="1"/>
          <p:nvPr/>
        </p:nvSpPr>
        <p:spPr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request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line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71686" name="Text Box 11"/>
          <p:cNvSpPr txBox="1"/>
          <p:nvPr/>
        </p:nvSpPr>
        <p:spPr>
          <a:xfrm>
            <a:off x="6962775" y="2678113"/>
            <a:ext cx="974725" cy="641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header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lines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71687" name="Rectangle 12"/>
          <p:cNvSpPr/>
          <p:nvPr/>
        </p:nvSpPr>
        <p:spPr>
          <a:xfrm>
            <a:off x="6578600" y="2247900"/>
            <a:ext cx="346075" cy="1819275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1688" name="Rectangle 13"/>
          <p:cNvSpPr/>
          <p:nvPr/>
        </p:nvSpPr>
        <p:spPr>
          <a:xfrm>
            <a:off x="6445250" y="2197100"/>
            <a:ext cx="290513" cy="2017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1689" name="Rectangle 15"/>
          <p:cNvSpPr/>
          <p:nvPr/>
        </p:nvSpPr>
        <p:spPr>
          <a:xfrm>
            <a:off x="6813550" y="4303713"/>
            <a:ext cx="712788" cy="1216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1690" name="Text Box 16"/>
          <p:cNvSpPr txBox="1"/>
          <p:nvPr/>
        </p:nvSpPr>
        <p:spPr>
          <a:xfrm>
            <a:off x="6964363" y="4868863"/>
            <a:ext cx="735012" cy="3667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body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71691" name="Rectangle 20"/>
          <p:cNvSpPr/>
          <p:nvPr/>
        </p:nvSpPr>
        <p:spPr>
          <a:xfrm>
            <a:off x="1143000" y="1698625"/>
            <a:ext cx="5638800" cy="44608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1692" name="Line 22"/>
          <p:cNvSpPr/>
          <p:nvPr/>
        </p:nvSpPr>
        <p:spPr>
          <a:xfrm>
            <a:off x="2451100" y="1701800"/>
            <a:ext cx="0" cy="4381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3" name="Line 23"/>
          <p:cNvSpPr/>
          <p:nvPr/>
        </p:nvSpPr>
        <p:spPr>
          <a:xfrm>
            <a:off x="2895600" y="1701800"/>
            <a:ext cx="0" cy="4381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4" name="Line 24"/>
          <p:cNvSpPr/>
          <p:nvPr/>
        </p:nvSpPr>
        <p:spPr>
          <a:xfrm>
            <a:off x="4203700" y="1701800"/>
            <a:ext cx="0" cy="4381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5" name="Line 25"/>
          <p:cNvSpPr/>
          <p:nvPr/>
        </p:nvSpPr>
        <p:spPr>
          <a:xfrm>
            <a:off x="4629150" y="1695450"/>
            <a:ext cx="0" cy="4381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6" name="Line 26"/>
          <p:cNvSpPr/>
          <p:nvPr/>
        </p:nvSpPr>
        <p:spPr>
          <a:xfrm>
            <a:off x="5930900" y="1701800"/>
            <a:ext cx="0" cy="4381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7" name="Line 27"/>
          <p:cNvSpPr/>
          <p:nvPr/>
        </p:nvSpPr>
        <p:spPr>
          <a:xfrm>
            <a:off x="6369050" y="1701800"/>
            <a:ext cx="0" cy="4381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98" name="Text Box 28"/>
          <p:cNvSpPr txBox="1"/>
          <p:nvPr/>
        </p:nvSpPr>
        <p:spPr>
          <a:xfrm>
            <a:off x="1266825" y="1725613"/>
            <a:ext cx="10302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method</a:t>
            </a: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71699" name="Text Box 29"/>
          <p:cNvSpPr txBox="1"/>
          <p:nvPr/>
        </p:nvSpPr>
        <p:spPr>
          <a:xfrm>
            <a:off x="2428875" y="1706563"/>
            <a:ext cx="4524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latin typeface="Arial" panose="020B0604020202020204" pitchFamily="34" charset="0"/>
              </a:rPr>
              <a:t>sp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00" name="Text Box 30"/>
          <p:cNvSpPr txBox="1"/>
          <p:nvPr/>
        </p:nvSpPr>
        <p:spPr>
          <a:xfrm>
            <a:off x="4194175" y="1712913"/>
            <a:ext cx="4524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latin typeface="Arial" panose="020B0604020202020204" pitchFamily="34" charset="0"/>
              </a:rPr>
              <a:t>sp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01" name="Text Box 31"/>
          <p:cNvSpPr txBox="1"/>
          <p:nvPr/>
        </p:nvSpPr>
        <p:spPr>
          <a:xfrm>
            <a:off x="5946775" y="1719263"/>
            <a:ext cx="4032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latin typeface="Arial" panose="020B0604020202020204" pitchFamily="34" charset="0"/>
              </a:rPr>
              <a:t>cr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02" name="Text Box 32"/>
          <p:cNvSpPr txBox="1"/>
          <p:nvPr/>
        </p:nvSpPr>
        <p:spPr>
          <a:xfrm>
            <a:off x="6416675" y="173037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latin typeface="Arial" panose="020B0604020202020204" pitchFamily="34" charset="0"/>
              </a:rPr>
              <a:t>lf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03" name="Text Box 33"/>
          <p:cNvSpPr txBox="1"/>
          <p:nvPr/>
        </p:nvSpPr>
        <p:spPr>
          <a:xfrm>
            <a:off x="4784725" y="1712913"/>
            <a:ext cx="1003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version</a:t>
            </a: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71704" name="Text Box 34"/>
          <p:cNvSpPr txBox="1"/>
          <p:nvPr/>
        </p:nvSpPr>
        <p:spPr>
          <a:xfrm>
            <a:off x="3159125" y="1725613"/>
            <a:ext cx="6937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URL</a:t>
            </a: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71705" name="Group 45"/>
          <p:cNvGrpSpPr/>
          <p:nvPr/>
        </p:nvGrpSpPr>
        <p:grpSpPr>
          <a:xfrm>
            <a:off x="1143000" y="2143125"/>
            <a:ext cx="4565650" cy="446088"/>
            <a:chOff x="192" y="1894"/>
            <a:chExt cx="2876" cy="281"/>
          </a:xfrm>
        </p:grpSpPr>
        <p:sp>
          <p:nvSpPr>
            <p:cNvPr id="71706" name="Rectangle 35"/>
            <p:cNvSpPr/>
            <p:nvPr/>
          </p:nvSpPr>
          <p:spPr>
            <a:xfrm>
              <a:off x="192" y="1894"/>
              <a:ext cx="2876" cy="28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07" name="Line 36"/>
            <p:cNvSpPr/>
            <p:nvPr/>
          </p:nvSpPr>
          <p:spPr>
            <a:xfrm>
              <a:off x="1700" y="1896"/>
              <a:ext cx="0" cy="2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8" name="Line 37"/>
            <p:cNvSpPr/>
            <p:nvPr/>
          </p:nvSpPr>
          <p:spPr>
            <a:xfrm>
              <a:off x="1832" y="1896"/>
              <a:ext cx="0" cy="2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9" name="Line 39"/>
            <p:cNvSpPr/>
            <p:nvPr/>
          </p:nvSpPr>
          <p:spPr>
            <a:xfrm>
              <a:off x="2528" y="1896"/>
              <a:ext cx="0" cy="2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10" name="Line 40"/>
            <p:cNvSpPr/>
            <p:nvPr/>
          </p:nvSpPr>
          <p:spPr>
            <a:xfrm>
              <a:off x="2804" y="1896"/>
              <a:ext cx="0" cy="2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11" name="Text Box 41"/>
            <p:cNvSpPr txBox="1"/>
            <p:nvPr/>
          </p:nvSpPr>
          <p:spPr>
            <a:xfrm>
              <a:off x="2538" y="1907"/>
              <a:ext cx="25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cr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12" name="Text Box 42"/>
            <p:cNvSpPr txBox="1"/>
            <p:nvPr/>
          </p:nvSpPr>
          <p:spPr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lf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13" name="Text Box 43"/>
            <p:cNvSpPr txBox="1"/>
            <p:nvPr/>
          </p:nvSpPr>
          <p:spPr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value</a:t>
              </a:r>
              <a:endParaRPr lang="en-US" altLang="zh-CN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14" name="Text Box 44"/>
            <p:cNvSpPr txBox="1"/>
            <p:nvPr/>
          </p:nvSpPr>
          <p:spPr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header field name</a:t>
              </a:r>
              <a:endParaRPr lang="en-US" altLang="zh-CN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715" name="Group 46"/>
          <p:cNvGrpSpPr/>
          <p:nvPr/>
        </p:nvGrpSpPr>
        <p:grpSpPr>
          <a:xfrm>
            <a:off x="1139825" y="3619500"/>
            <a:ext cx="4565650" cy="446088"/>
            <a:chOff x="192" y="1894"/>
            <a:chExt cx="2876" cy="281"/>
          </a:xfrm>
        </p:grpSpPr>
        <p:sp>
          <p:nvSpPr>
            <p:cNvPr id="71716" name="Rectangle 47"/>
            <p:cNvSpPr/>
            <p:nvPr/>
          </p:nvSpPr>
          <p:spPr>
            <a:xfrm>
              <a:off x="192" y="1894"/>
              <a:ext cx="2876" cy="28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17" name="Line 48"/>
            <p:cNvSpPr/>
            <p:nvPr/>
          </p:nvSpPr>
          <p:spPr>
            <a:xfrm>
              <a:off x="1700" y="1896"/>
              <a:ext cx="0" cy="2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18" name="Line 49"/>
            <p:cNvSpPr/>
            <p:nvPr/>
          </p:nvSpPr>
          <p:spPr>
            <a:xfrm>
              <a:off x="1832" y="1896"/>
              <a:ext cx="0" cy="2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19" name="Line 50"/>
            <p:cNvSpPr/>
            <p:nvPr/>
          </p:nvSpPr>
          <p:spPr>
            <a:xfrm>
              <a:off x="2528" y="1896"/>
              <a:ext cx="0" cy="2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20" name="Line 51"/>
            <p:cNvSpPr/>
            <p:nvPr/>
          </p:nvSpPr>
          <p:spPr>
            <a:xfrm>
              <a:off x="2804" y="1896"/>
              <a:ext cx="0" cy="2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21" name="Text Box 52"/>
            <p:cNvSpPr txBox="1"/>
            <p:nvPr/>
          </p:nvSpPr>
          <p:spPr>
            <a:xfrm>
              <a:off x="2538" y="1907"/>
              <a:ext cx="25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cr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22" name="Text Box 53"/>
            <p:cNvSpPr txBox="1"/>
            <p:nvPr/>
          </p:nvSpPr>
          <p:spPr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lf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23" name="Text Box 54"/>
            <p:cNvSpPr txBox="1"/>
            <p:nvPr/>
          </p:nvSpPr>
          <p:spPr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value</a:t>
              </a:r>
              <a:endParaRPr lang="en-US" altLang="zh-CN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24" name="Text Box 55"/>
            <p:cNvSpPr txBox="1"/>
            <p:nvPr/>
          </p:nvSpPr>
          <p:spPr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header field name</a:t>
              </a:r>
              <a:endParaRPr lang="en-US" altLang="zh-CN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1725" name="Line 56"/>
          <p:cNvSpPr/>
          <p:nvPr/>
        </p:nvSpPr>
        <p:spPr>
          <a:xfrm>
            <a:off x="1143000" y="2590800"/>
            <a:ext cx="0" cy="1041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1726" name="Group 61"/>
          <p:cNvGrpSpPr/>
          <p:nvPr/>
        </p:nvGrpSpPr>
        <p:grpSpPr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71727" name="Rectangle 59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28" name="Text Box 57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~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29" name="Text Box 58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~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  <p:sp>
        <p:nvSpPr>
          <p:cNvPr id="71730" name="Line 62"/>
          <p:cNvSpPr/>
          <p:nvPr/>
        </p:nvSpPr>
        <p:spPr>
          <a:xfrm>
            <a:off x="5707063" y="2578100"/>
            <a:ext cx="0" cy="1041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1731" name="Group 63"/>
          <p:cNvGrpSpPr/>
          <p:nvPr/>
        </p:nvGrpSpPr>
        <p:grpSpPr>
          <a:xfrm>
            <a:off x="5538788" y="2801938"/>
            <a:ext cx="331787" cy="461962"/>
            <a:chOff x="462" y="1727"/>
            <a:chExt cx="209" cy="291"/>
          </a:xfrm>
        </p:grpSpPr>
        <p:sp>
          <p:nvSpPr>
            <p:cNvPr id="71732" name="Rectangle 64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33" name="Text Box 65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~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34" name="Text Box 66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~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1735" name="Group 77"/>
          <p:cNvGrpSpPr/>
          <p:nvPr/>
        </p:nvGrpSpPr>
        <p:grpSpPr>
          <a:xfrm>
            <a:off x="1138238" y="4065588"/>
            <a:ext cx="963612" cy="446087"/>
            <a:chOff x="3105" y="2650"/>
            <a:chExt cx="607" cy="281"/>
          </a:xfrm>
        </p:grpSpPr>
        <p:sp>
          <p:nvSpPr>
            <p:cNvPr id="71736" name="Rectangle 68"/>
            <p:cNvSpPr/>
            <p:nvPr/>
          </p:nvSpPr>
          <p:spPr>
            <a:xfrm>
              <a:off x="3105" y="2650"/>
              <a:ext cx="607" cy="28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37" name="Line 72"/>
            <p:cNvSpPr/>
            <p:nvPr/>
          </p:nvSpPr>
          <p:spPr>
            <a:xfrm>
              <a:off x="3406" y="2652"/>
              <a:ext cx="0" cy="2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38" name="Text Box 73"/>
            <p:cNvSpPr txBox="1"/>
            <p:nvPr/>
          </p:nvSpPr>
          <p:spPr>
            <a:xfrm>
              <a:off x="3140" y="2663"/>
              <a:ext cx="25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cr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39" name="Text Box 74"/>
            <p:cNvSpPr txBox="1"/>
            <p:nvPr/>
          </p:nvSpPr>
          <p:spPr>
            <a:xfrm>
              <a:off x="3436" y="267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lf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  <p:sp>
        <p:nvSpPr>
          <p:cNvPr id="71740" name="Rectangle 78"/>
          <p:cNvSpPr/>
          <p:nvPr/>
        </p:nvSpPr>
        <p:spPr>
          <a:xfrm>
            <a:off x="1138238" y="4513263"/>
            <a:ext cx="5170487" cy="11207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1741" name="Text Box 80"/>
          <p:cNvSpPr txBox="1"/>
          <p:nvPr/>
        </p:nvSpPr>
        <p:spPr>
          <a:xfrm>
            <a:off x="3074988" y="4837113"/>
            <a:ext cx="141128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entity body</a:t>
            </a: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71742" name="Group 81"/>
          <p:cNvGrpSpPr/>
          <p:nvPr/>
        </p:nvGrpSpPr>
        <p:grpSpPr>
          <a:xfrm>
            <a:off x="974725" y="4851400"/>
            <a:ext cx="331788" cy="461963"/>
            <a:chOff x="462" y="1727"/>
            <a:chExt cx="209" cy="291"/>
          </a:xfrm>
        </p:grpSpPr>
        <p:sp>
          <p:nvSpPr>
            <p:cNvPr id="71743" name="Rectangle 82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44" name="Text Box 83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~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45" name="Text Box 84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~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1746" name="Group 85"/>
          <p:cNvGrpSpPr/>
          <p:nvPr/>
        </p:nvGrpSpPr>
        <p:grpSpPr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71747" name="Rectangle 86"/>
            <p:cNvSpPr/>
            <p:nvPr/>
          </p:nvSpPr>
          <p:spPr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48" name="Text Box 87"/>
            <p:cNvSpPr txBox="1"/>
            <p:nvPr/>
          </p:nvSpPr>
          <p:spPr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~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749" name="Text Box 88"/>
            <p:cNvSpPr txBox="1"/>
            <p:nvPr/>
          </p:nvSpPr>
          <p:spPr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dirty="0">
                  <a:latin typeface="Arial" panose="020B0604020202020204" pitchFamily="34" charset="0"/>
                </a:rPr>
                <a:t>~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7373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73731" name="Picture 1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98475" y="904875"/>
            <a:ext cx="45704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2" name="Rectangle 2"/>
          <p:cNvSpPr>
            <a:spLocks noGrp="1"/>
          </p:cNvSpPr>
          <p:nvPr>
            <p:ph type="title"/>
          </p:nvPr>
        </p:nvSpPr>
        <p:spPr>
          <a:xfrm>
            <a:off x="446088" y="223838"/>
            <a:ext cx="8186737" cy="903287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Uploading form input</a:t>
            </a:r>
            <a:endParaRPr lang="en-US" altLang="zh-CN" sz="4000" dirty="0"/>
          </a:p>
        </p:txBody>
      </p:sp>
      <p:sp>
        <p:nvSpPr>
          <p:cNvPr id="10445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0088" y="1343025"/>
            <a:ext cx="3810000" cy="26622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POST method: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web page often includes form input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（提交表单）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input is uploaded to server in entity body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445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03263" y="3409950"/>
            <a:ext cx="6448425" cy="2206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URL method:</a:t>
            </a:r>
            <a:endParaRPr kumimoji="0" lang="en-US" sz="2800" b="0" i="0" u="sng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uses GET method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input is uploaded in URL field of request line: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URL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中添加输入数据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宋体" panose="02010600030101010101" pitchFamily="2" charset="-122"/>
              <a:cs typeface="MS PGothic" panose="020B0600070205080204" charset="-128"/>
            </a:endParaRPr>
          </a:p>
        </p:txBody>
      </p:sp>
      <p:sp>
        <p:nvSpPr>
          <p:cNvPr id="73735" name="Text Box 5"/>
          <p:cNvSpPr txBox="1"/>
          <p:nvPr/>
        </p:nvSpPr>
        <p:spPr>
          <a:xfrm>
            <a:off x="1798638" y="5080000"/>
            <a:ext cx="6280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www.somesite.com/animalsearch?monkeys&amp;banana</a:t>
            </a:r>
            <a:endParaRPr lang="en-US" altLang="zh-CN" sz="1800" b="1" dirty="0">
              <a:latin typeface="Courier New" panose="02070309020205020404" charset="0"/>
            </a:endParaRPr>
          </a:p>
        </p:txBody>
      </p:sp>
      <p:sp>
        <p:nvSpPr>
          <p:cNvPr id="73736" name="文本框 1"/>
          <p:cNvSpPr txBox="1"/>
          <p:nvPr/>
        </p:nvSpPr>
        <p:spPr>
          <a:xfrm>
            <a:off x="760413" y="5559425"/>
            <a:ext cx="5657850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</a:rPr>
              <a:t>Head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 类似于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，用一条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报文响应，但不返回请求对象，一般用于调试。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2150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21507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58800" y="820738"/>
            <a:ext cx="63992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455613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Chapter 2: application layer</a:t>
            </a:r>
            <a:endParaRPr lang="en-US" altLang="zh-CN" dirty="0"/>
          </a:p>
        </p:txBody>
      </p:sp>
      <p:sp>
        <p:nvSpPr>
          <p:cNvPr id="21509" name="Rectangle 3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5814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our goals:</a:t>
            </a:r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conceptual, implementation aspects of network application protocols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transport-layer service models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client-server paradigm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peer-to-peer paradigm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content distribution networks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21510" name="Rectangle 4"/>
          <p:cNvSpPr>
            <a:spLocks noGrp="1"/>
          </p:cNvSpPr>
          <p:nvPr>
            <p:ph sz="half" idx="2"/>
          </p:nvPr>
        </p:nvSpPr>
        <p:spPr>
          <a:xfrm>
            <a:off x="4419600" y="1441450"/>
            <a:ext cx="3667125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learn about protocols by examining popular application-level protocols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HTTP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FTP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SMTP / POP3 / IMAP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DNS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creating network applications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socket API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7577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75779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22288" y="1023938"/>
            <a:ext cx="3240087" cy="16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80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34798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Method types</a:t>
            </a:r>
            <a:endParaRPr lang="en-US" altLang="zh-CN" dirty="0"/>
          </a:p>
        </p:txBody>
      </p:sp>
      <p:sp>
        <p:nvSpPr>
          <p:cNvPr id="75781" name="Rectangle 3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HTTP/1.0:</a:t>
            </a: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GET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POST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HEAD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asks server to leave requested object out of response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75782" name="Rectangle 4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HTTP/1.1:</a:t>
            </a: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GET, POST, HEAD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PUT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uploads file in entity body to path specified in URL field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DELETE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deletes file specified in the URL field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7782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77827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60388" y="895350"/>
            <a:ext cx="54848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8" name="Rectangle 2"/>
          <p:cNvSpPr>
            <a:spLocks noGrp="1"/>
          </p:cNvSpPr>
          <p:nvPr>
            <p:ph type="title"/>
          </p:nvPr>
        </p:nvSpPr>
        <p:spPr>
          <a:xfrm>
            <a:off x="533400" y="158750"/>
            <a:ext cx="7772400" cy="979488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HTTP response message</a:t>
            </a:r>
            <a:endParaRPr lang="en-US" altLang="zh-CN" dirty="0"/>
          </a:p>
        </p:txBody>
      </p:sp>
      <p:sp>
        <p:nvSpPr>
          <p:cNvPr id="77829" name="Text Box 5"/>
          <p:cNvSpPr txBox="1"/>
          <p:nvPr/>
        </p:nvSpPr>
        <p:spPr>
          <a:xfrm>
            <a:off x="139700" y="1397000"/>
            <a:ext cx="1790700" cy="1311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status line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(protocol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status code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status phrase)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77830" name="Line 6"/>
          <p:cNvSpPr/>
          <p:nvPr/>
        </p:nvSpPr>
        <p:spPr>
          <a:xfrm>
            <a:off x="1358900" y="1914525"/>
            <a:ext cx="923925" cy="25717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7831" name="Freeform 7"/>
          <p:cNvSpPr/>
          <p:nvPr/>
        </p:nvSpPr>
        <p:spPr>
          <a:xfrm>
            <a:off x="2057400" y="2305050"/>
            <a:ext cx="257175" cy="29416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7832" name="Text Box 8"/>
          <p:cNvSpPr txBox="1"/>
          <p:nvPr/>
        </p:nvSpPr>
        <p:spPr>
          <a:xfrm>
            <a:off x="893763" y="3286125"/>
            <a:ext cx="9747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header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 lines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77833" name="Line 9"/>
          <p:cNvSpPr/>
          <p:nvPr/>
        </p:nvSpPr>
        <p:spPr>
          <a:xfrm flipV="1">
            <a:off x="1543050" y="5418138"/>
            <a:ext cx="757238" cy="21272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7834" name="Text Box 10"/>
          <p:cNvSpPr txBox="1"/>
          <p:nvPr/>
        </p:nvSpPr>
        <p:spPr>
          <a:xfrm>
            <a:off x="242888" y="4846638"/>
            <a:ext cx="1379537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</a:rPr>
              <a:t>data, e.g., </a:t>
            </a:r>
            <a:endParaRPr lang="en-US" altLang="zh-CN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</a:rPr>
              <a:t>requested</a:t>
            </a:r>
            <a:endParaRPr lang="en-US" altLang="zh-CN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</a:rPr>
              <a:t>HTML file</a:t>
            </a:r>
            <a:endParaRPr lang="en-US" altLang="zh-CN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77835" name="Rectangle 15"/>
          <p:cNvSpPr/>
          <p:nvPr/>
        </p:nvSpPr>
        <p:spPr>
          <a:xfrm>
            <a:off x="2243138" y="2044700"/>
            <a:ext cx="6311900" cy="3559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HTTP/1.1 200 OK\r\n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Date: Sun, 26 Sep 2010 20:09:20 GMT\r\n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Server: Apache/2.0.52 (CentOS)\r\n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Last-Modified: Tue, 30 Oct 2007 17:00:02 GMT\r\n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ETag: "17dc6-a5c-bf716880"\r\n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Accept-Ranges: bytes\r\n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Content-Length: 2652\r\n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Keep-Alive: timeout=10, max=100\r\n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Connection: Keep-Alive\r\n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Content-Type: text/html; charset=ISO-8859-1\r\n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latin typeface="Courier New" panose="02070309020205020404" charset="0"/>
              </a:rPr>
              <a:t>\r\n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0"/>
              </a:spcBef>
            </a:pPr>
            <a:r>
              <a:rPr lang="it-IT" altLang="zh-CN" sz="1800" b="1" dirty="0">
                <a:latin typeface="Courier New" panose="02070309020205020404" charset="0"/>
              </a:rPr>
              <a:t>data data data data data ... </a:t>
            </a:r>
            <a:endParaRPr lang="en-US" altLang="zh-CN" sz="1800" b="1" dirty="0">
              <a:latin typeface="Courier New" panose="02070309020205020404" charset="0"/>
            </a:endParaRPr>
          </a:p>
        </p:txBody>
      </p:sp>
      <p:sp>
        <p:nvSpPr>
          <p:cNvPr id="77836" name="TextBox 1"/>
          <p:cNvSpPr txBox="1"/>
          <p:nvPr/>
        </p:nvSpPr>
        <p:spPr>
          <a:xfrm>
            <a:off x="339725" y="6199188"/>
            <a:ext cx="4506913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CN" sz="1200">
                <a:latin typeface="Arial" panose="020B0604020202020204" pitchFamily="34" charset="0"/>
              </a:rPr>
              <a:t>ttp://gaia.cs.umass.edu/kurose_ross/interactive/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7987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79875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47688" y="835025"/>
            <a:ext cx="60563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6" name="Rectangle 2"/>
          <p:cNvSpPr>
            <a:spLocks noGrp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HTTP response status codes</a:t>
            </a:r>
            <a:endParaRPr lang="en-US" altLang="zh-CN" dirty="0"/>
          </a:p>
        </p:txBody>
      </p:sp>
      <p:sp>
        <p:nvSpPr>
          <p:cNvPr id="79877" name="Rectangle 3"/>
          <p:cNvSpPr>
            <a:spLocks noGrp="1"/>
          </p:cNvSpPr>
          <p:nvPr>
            <p:ph sz="half" idx="1"/>
          </p:nvPr>
        </p:nvSpPr>
        <p:spPr>
          <a:xfrm>
            <a:off x="889000" y="2554288"/>
            <a:ext cx="8075613" cy="4168775"/>
          </a:xfrm>
        </p:spPr>
        <p:txBody>
          <a:bodyPr vert="horz" wrap="square" lIns="91440" tIns="45720" rIns="91440" bIns="45720" anchor="t" anchorCtr="0"/>
          <a:p>
            <a:pPr>
              <a:lnSpc>
                <a:spcPct val="95000"/>
              </a:lnSpc>
              <a:spcBef>
                <a:spcPct val="15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200 OK</a:t>
            </a:r>
            <a:endParaRPr lang="en-US" altLang="zh-CN" sz="2400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request succeeded, requested object later in this msg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301 Moved Permanently</a:t>
            </a:r>
            <a:endParaRPr lang="en-US" altLang="zh-CN" sz="2400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requested object moved, new location specified later in this msg (Location:)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400 Bad Request</a:t>
            </a:r>
            <a:endParaRPr lang="en-US" altLang="zh-CN" sz="2400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request msg not understood by server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404 Not Found</a:t>
            </a:r>
            <a:endParaRPr lang="en-US" altLang="zh-CN" sz="2400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requested document not found on this server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505 HTTP Version Not Supported</a:t>
            </a:r>
            <a:endParaRPr lang="en-US" altLang="zh-CN" sz="2400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9878" name="Rectangle 5"/>
          <p:cNvSpPr/>
          <p:nvPr/>
        </p:nvSpPr>
        <p:spPr>
          <a:xfrm>
            <a:off x="488950" y="1190625"/>
            <a:ext cx="8112125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51155" indent="-351155" eaLnBrk="0" hangingPunct="0"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Arial" panose="020B0604020202020204" pitchFamily="34" charset="0"/>
              </a:rPr>
              <a:t>status code appears in 1st line in server-to-client response message.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351155" indent="-351155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Arial" panose="020B0604020202020204" pitchFamily="34" charset="0"/>
              </a:rPr>
              <a:t>some sample codes</a:t>
            </a:r>
            <a:r>
              <a:rPr lang="en-US" altLang="zh-CN" sz="2400" dirty="0">
                <a:latin typeface="Comic Sans MS" panose="030F0702030302020204" charset="0"/>
              </a:rPr>
              <a:t>:</a:t>
            </a:r>
            <a:endParaRPr lang="en-US" altLang="zh-CN" sz="2400" dirty="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8192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81923" name="Picture 18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09588" y="879475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4" name="Rectangle 2"/>
          <p:cNvSpPr>
            <a:spLocks noGrp="1"/>
          </p:cNvSpPr>
          <p:nvPr>
            <p:ph type="title"/>
          </p:nvPr>
        </p:nvSpPr>
        <p:spPr>
          <a:xfrm>
            <a:off x="422275" y="192088"/>
            <a:ext cx="8455025" cy="979487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Trying out HTTP (client side) for yourself</a:t>
            </a:r>
            <a:endParaRPr lang="en-US" altLang="zh-CN" dirty="0"/>
          </a:p>
        </p:txBody>
      </p:sp>
      <p:sp>
        <p:nvSpPr>
          <p:cNvPr id="81925" name="Rectangle 3"/>
          <p:cNvSpPr>
            <a:spLocks noGrp="1"/>
          </p:cNvSpPr>
          <p:nvPr>
            <p:ph sz="half" idx="1"/>
          </p:nvPr>
        </p:nvSpPr>
        <p:spPr>
          <a:xfrm>
            <a:off x="390525" y="1390650"/>
            <a:ext cx="8096250" cy="46672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1. Telnet to your favorite Web server: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2">
              <a:buClrTx/>
              <a:buFontTx/>
              <a:buNone/>
            </a:pPr>
            <a:endParaRPr lang="en-US" altLang="zh-CN" sz="1800" dirty="0">
              <a:latin typeface="+mn-lt"/>
              <a:ea typeface="MS PGothic" panose="020B0600070205080204" charset="-128"/>
            </a:endParaRPr>
          </a:p>
        </p:txBody>
      </p:sp>
      <p:sp>
        <p:nvSpPr>
          <p:cNvPr id="81926" name="Text Box 5"/>
          <p:cNvSpPr txBox="1"/>
          <p:nvPr/>
        </p:nvSpPr>
        <p:spPr>
          <a:xfrm>
            <a:off x="4479925" y="1884363"/>
            <a:ext cx="3725863" cy="1476375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opens TCP connection to port 80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    (default HTTP server port) 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     at gaia.cs.umass. edu.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anything typed in will be sent 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     to port 80 at gaia.cs.umass.edu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81927" name="Text Box 6"/>
          <p:cNvSpPr txBox="1"/>
          <p:nvPr/>
        </p:nvSpPr>
        <p:spPr>
          <a:xfrm>
            <a:off x="414338" y="1933575"/>
            <a:ext cx="39243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solidFill>
                  <a:srgbClr val="CC0000"/>
                </a:solidFill>
                <a:latin typeface="Courier New" panose="02070309020205020404" charset="0"/>
              </a:rPr>
              <a:t>telnet gaia.cs.umass.edu 80</a:t>
            </a:r>
            <a:endParaRPr lang="en-US" altLang="zh-CN" sz="28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1928" name="Rectangle 7"/>
          <p:cNvSpPr/>
          <p:nvPr/>
        </p:nvSpPr>
        <p:spPr>
          <a:xfrm>
            <a:off x="422275" y="3463925"/>
            <a:ext cx="8096250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sz="2400" dirty="0">
                <a:latin typeface="Arial" panose="020B0604020202020204" pitchFamily="34" charset="0"/>
              </a:rPr>
              <a:t>2. type in a GET HTTP request: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1143000" lvl="2" indent="-228600" eaLnBrk="0" hangingPunct="0">
              <a:buClrTx/>
              <a:buSzTx/>
              <a:buFontTx/>
            </a:pPr>
            <a:endParaRPr lang="en-US" altLang="zh-CN" sz="1800" dirty="0">
              <a:latin typeface="Comic Sans MS" panose="030F0702030302020204" charset="0"/>
            </a:endParaRPr>
          </a:p>
        </p:txBody>
      </p:sp>
      <p:sp>
        <p:nvSpPr>
          <p:cNvPr id="81929" name="Text Box 8"/>
          <p:cNvSpPr txBox="1"/>
          <p:nvPr/>
        </p:nvSpPr>
        <p:spPr>
          <a:xfrm>
            <a:off x="671513" y="3987800"/>
            <a:ext cx="6696075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solidFill>
                  <a:srgbClr val="CC0000"/>
                </a:solidFill>
                <a:latin typeface="Courier New" panose="02070309020205020404" charset="0"/>
              </a:rPr>
              <a:t>GET /kurose_ross/interactive/index.php HTTP/1.1</a:t>
            </a:r>
            <a:endParaRPr lang="en-US" altLang="zh-CN" sz="1800" b="1" dirty="0">
              <a:solidFill>
                <a:srgbClr val="CC0000"/>
              </a:solidFill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solidFill>
                  <a:srgbClr val="CC0000"/>
                </a:solidFill>
                <a:latin typeface="Courier New" panose="02070309020205020404" charset="0"/>
              </a:rPr>
              <a:t>Host: gaia.cs.umass.edu</a:t>
            </a:r>
            <a:endParaRPr lang="en-US" altLang="zh-CN" sz="1800" dirty="0">
              <a:solidFill>
                <a:srgbClr val="CC0000"/>
              </a:solidFill>
              <a:latin typeface="Courier New" panose="02070309020205020404" charset="0"/>
            </a:endParaRPr>
          </a:p>
        </p:txBody>
      </p:sp>
      <p:sp>
        <p:nvSpPr>
          <p:cNvPr id="81930" name="Text Box 11"/>
          <p:cNvSpPr txBox="1"/>
          <p:nvPr/>
        </p:nvSpPr>
        <p:spPr>
          <a:xfrm>
            <a:off x="4848225" y="4340225"/>
            <a:ext cx="309245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by typing this in (hit carriage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return twice), you send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this minimal (but complete) 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GET request to HTTP server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81931" name="Rectangle 14"/>
          <p:cNvSpPr/>
          <p:nvPr/>
        </p:nvSpPr>
        <p:spPr>
          <a:xfrm>
            <a:off x="407988" y="5565775"/>
            <a:ext cx="8096250" cy="466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sz="2400" dirty="0">
                <a:latin typeface="Arial" panose="020B0604020202020204" pitchFamily="34" charset="0"/>
              </a:rPr>
              <a:t>3. look at response message sent by HTTP server!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81932" name="Text Box 17"/>
          <p:cNvSpPr txBox="1"/>
          <p:nvPr/>
        </p:nvSpPr>
        <p:spPr>
          <a:xfrm>
            <a:off x="711200" y="5953125"/>
            <a:ext cx="68008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latin typeface="Gill Sans MT" panose="020B0502020104020203" charset="0"/>
              </a:rPr>
              <a:t>(or use Wireshark to look at captured HTTP request/response)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81933" name="Left Brace 2"/>
          <p:cNvSpPr/>
          <p:nvPr/>
        </p:nvSpPr>
        <p:spPr>
          <a:xfrm>
            <a:off x="4264025" y="2055813"/>
            <a:ext cx="257175" cy="1179512"/>
          </a:xfrm>
          <a:prstGeom prst="leftBrace">
            <a:avLst>
              <a:gd name="adj1" fmla="val 8068"/>
              <a:gd name="adj2" fmla="val 50000"/>
            </a:avLst>
          </a:prstGeom>
          <a:noFill/>
          <a:ln w="25400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1934" name="Left Brace 17"/>
          <p:cNvSpPr/>
          <p:nvPr/>
        </p:nvSpPr>
        <p:spPr>
          <a:xfrm>
            <a:off x="4627563" y="4476750"/>
            <a:ext cx="285750" cy="950913"/>
          </a:xfrm>
          <a:prstGeom prst="leftBrace">
            <a:avLst>
              <a:gd name="adj1" fmla="val 8149"/>
              <a:gd name="adj2" fmla="val 50000"/>
            </a:avLst>
          </a:prstGeom>
          <a:noFill/>
          <a:ln w="25400" cap="flat" cmpd="sng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8397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User-server state: cookies</a:t>
            </a:r>
            <a:endParaRPr lang="en-US" altLang="zh-CN" dirty="0"/>
          </a:p>
        </p:txBody>
      </p:sp>
      <p:sp>
        <p:nvSpPr>
          <p:cNvPr id="83972" name="Rectangle 3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887912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many Web sites use cookies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four components:</a:t>
            </a:r>
            <a:endParaRPr lang="en-US" altLang="zh-CN" sz="2400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lnSpc>
                <a:spcPct val="90000"/>
              </a:lnSpc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1) 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cookie header line of HTTP </a:t>
            </a:r>
            <a:r>
              <a:rPr lang="en-US" altLang="zh-CN" i="1" dirty="0">
                <a:latin typeface="Gill Sans MT" panose="020B0502020104020203" charset="0"/>
                <a:ea typeface="MS PGothic" panose="020B0600070205080204" charset="-128"/>
              </a:rPr>
              <a:t>response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 message </a:t>
            </a:r>
            <a:r>
              <a:rPr lang="zh-CN" altLang="en-US" sz="2000" dirty="0">
                <a:latin typeface="Gill Sans MT" panose="020B0502020104020203" charset="0"/>
                <a:ea typeface="宋体" panose="02010600030101010101" pitchFamily="2" charset="-122"/>
              </a:rPr>
              <a:t>响应报文首部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lnSpc>
                <a:spcPct val="90000"/>
              </a:lnSpc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2) cookie header line in next HTTP </a:t>
            </a:r>
            <a:r>
              <a:rPr lang="en-US" altLang="zh-CN" i="1" dirty="0">
                <a:latin typeface="Gill Sans MT" panose="020B0502020104020203" charset="0"/>
                <a:ea typeface="MS PGothic" panose="020B0600070205080204" charset="-128"/>
              </a:rPr>
              <a:t>request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 message </a:t>
            </a:r>
            <a:r>
              <a:rPr lang="zh-CN" altLang="en-US" sz="2000" dirty="0">
                <a:latin typeface="Gill Sans MT" panose="020B0502020104020203" charset="0"/>
                <a:ea typeface="宋体" panose="02010600030101010101" pitchFamily="2" charset="-122"/>
              </a:rPr>
              <a:t>请求报文首部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lnSpc>
                <a:spcPct val="90000"/>
              </a:lnSpc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3) cookie file kept on user</a:t>
            </a:r>
            <a:r>
              <a:rPr lang="ja-JP" altLang="en-US" dirty="0">
                <a:latin typeface="Gill Sans MT" panose="020B0502020104020203" charset="0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Gill Sans MT" panose="020B0502020104020203" charset="0"/>
                <a:ea typeface="MS PGothic" panose="020B0600070205080204" charset="-128"/>
              </a:rPr>
              <a:t>s host, managed by user</a:t>
            </a:r>
            <a:r>
              <a:rPr lang="ja-JP" altLang="en-US" dirty="0">
                <a:latin typeface="Gill Sans MT" panose="020B0502020104020203" charset="0"/>
                <a:ea typeface="MS PGothic" panose="020B0600070205080204" charset="-128"/>
              </a:rPr>
              <a:t>’</a:t>
            </a:r>
            <a:r>
              <a:rPr lang="en-US" altLang="ja-JP" dirty="0">
                <a:latin typeface="Gill Sans MT" panose="020B0502020104020203" charset="0"/>
                <a:ea typeface="MS PGothic" panose="020B0600070205080204" charset="-128"/>
              </a:rPr>
              <a:t>s browser</a:t>
            </a:r>
            <a:endParaRPr lang="en-US" altLang="ja-JP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lnSpc>
                <a:spcPct val="90000"/>
              </a:lnSpc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4) back-end database at Web site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114693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25950" y="1392238"/>
            <a:ext cx="4059238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example: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Susan always access Internet from PC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visits specific e-commerce site for first time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marR="0" lvl="0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when initial HTTP requests arrives at site, site creates: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unique 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entry in backend database for 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</p:txBody>
      </p:sp>
      <p:pic>
        <p:nvPicPr>
          <p:cNvPr id="83974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14363" y="1046163"/>
            <a:ext cx="6126162" cy="168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8601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86019" name="Picture 5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03238" y="788988"/>
            <a:ext cx="6399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20" name="Rectangle 2"/>
          <p:cNvSpPr>
            <a:spLocks noGrp="1"/>
          </p:cNvSpPr>
          <p:nvPr>
            <p:ph type="title"/>
          </p:nvPr>
        </p:nvSpPr>
        <p:spPr>
          <a:xfrm>
            <a:off x="431800" y="153988"/>
            <a:ext cx="7772400" cy="773112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Cookies: keeping </a:t>
            </a:r>
            <a:r>
              <a:rPr lang="ja-JP" altLang="en-US" sz="3600" dirty="0"/>
              <a:t>“</a:t>
            </a:r>
            <a:r>
              <a:rPr lang="en-US" altLang="ja-JP" sz="3600" dirty="0"/>
              <a:t>state</a:t>
            </a:r>
            <a:r>
              <a:rPr lang="ja-JP" altLang="en-US" sz="3600" dirty="0"/>
              <a:t>”</a:t>
            </a:r>
            <a:r>
              <a:rPr lang="en-US" altLang="ja-JP" sz="3600" dirty="0"/>
              <a:t> (cont.)</a:t>
            </a:r>
            <a:endParaRPr lang="en-US" altLang="zh-CN" dirty="0"/>
          </a:p>
        </p:txBody>
      </p:sp>
      <p:sp>
        <p:nvSpPr>
          <p:cNvPr id="86021" name="Text Box 5"/>
          <p:cNvSpPr txBox="1"/>
          <p:nvPr/>
        </p:nvSpPr>
        <p:spPr>
          <a:xfrm>
            <a:off x="1052513" y="1227138"/>
            <a:ext cx="777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client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6022" name="Text Box 6"/>
          <p:cNvSpPr txBox="1"/>
          <p:nvPr/>
        </p:nvSpPr>
        <p:spPr>
          <a:xfrm>
            <a:off x="5973763" y="1273175"/>
            <a:ext cx="889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server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90"/>
          <p:cNvGrpSpPr/>
          <p:nvPr/>
        </p:nvGrpSpPr>
        <p:grpSpPr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86024" name="Line 16"/>
            <p:cNvSpPr/>
            <p:nvPr/>
          </p:nvSpPr>
          <p:spPr>
            <a:xfrm flipH="1">
              <a:off x="1386" y="2663"/>
              <a:ext cx="2082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86025" name="Group 17"/>
            <p:cNvGrpSpPr/>
            <p:nvPr/>
          </p:nvGrpSpPr>
          <p:grpSpPr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86026" name="Rectangle 18"/>
              <p:cNvSpPr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  <p:sp>
            <p:nvSpPr>
              <p:cNvPr id="86027" name="Text Box 19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usual http response msg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94"/>
          <p:cNvGrpSpPr/>
          <p:nvPr/>
        </p:nvGrpSpPr>
        <p:grpSpPr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86029" name="Line 24"/>
            <p:cNvSpPr/>
            <p:nvPr/>
          </p:nvSpPr>
          <p:spPr>
            <a:xfrm flipH="1">
              <a:off x="1392" y="3605"/>
              <a:ext cx="2082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86030" name="Group 25"/>
            <p:cNvGrpSpPr/>
            <p:nvPr/>
          </p:nvGrpSpPr>
          <p:grpSpPr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86031" name="Rectangle 26"/>
              <p:cNvSpPr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  <p:sp>
            <p:nvSpPr>
              <p:cNvPr id="86032" name="Text Box 27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usual http response msg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0235" name="Text Box 59"/>
          <p:cNvSpPr txBox="1"/>
          <p:nvPr/>
        </p:nvSpPr>
        <p:spPr>
          <a:xfrm>
            <a:off x="981075" y="2454275"/>
            <a:ext cx="1787525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cookie file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50242" name="Text Box 66"/>
          <p:cNvSpPr txBox="1"/>
          <p:nvPr/>
        </p:nvSpPr>
        <p:spPr>
          <a:xfrm>
            <a:off x="0" y="4878388"/>
            <a:ext cx="1733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one week later: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grpSp>
        <p:nvGrpSpPr>
          <p:cNvPr id="6" name="Group 89"/>
          <p:cNvGrpSpPr/>
          <p:nvPr/>
        </p:nvGrpSpPr>
        <p:grpSpPr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86036" name="Line 12"/>
            <p:cNvSpPr/>
            <p:nvPr/>
          </p:nvSpPr>
          <p:spPr>
            <a:xfrm>
              <a:off x="1392" y="2357"/>
              <a:ext cx="2082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6037" name="Text Box 15"/>
            <p:cNvSpPr txBox="1"/>
            <p:nvPr/>
          </p:nvSpPr>
          <p:spPr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usual http request msg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 algn="ctr" eaLnBrk="0" hangingPunct="0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b="1" dirty="0">
                  <a:latin typeface="Arial" panose="020B0604020202020204" pitchFamily="34" charset="0"/>
                </a:rPr>
                <a:t>cookie: 1678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86038" name="Text Box 28"/>
            <p:cNvSpPr txBox="1"/>
            <p:nvPr/>
          </p:nvSpPr>
          <p:spPr>
            <a:xfrm>
              <a:off x="3554" y="2332"/>
              <a:ext cx="596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99"/>
                  </a:solidFill>
                  <a:latin typeface="Arial" panose="020B0604020202020204" pitchFamily="34" charset="0"/>
                </a:rPr>
                <a:t>cookie-</a:t>
              </a:r>
              <a:endPara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99"/>
                  </a:solidFill>
                  <a:latin typeface="Arial" panose="020B0604020202020204" pitchFamily="34" charset="0"/>
                </a:rPr>
                <a:t>specific</a:t>
              </a:r>
              <a:endPara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99"/>
                  </a:solidFill>
                  <a:latin typeface="Arial" panose="020B0604020202020204" pitchFamily="34" charset="0"/>
                </a:rPr>
                <a:t>action</a:t>
              </a:r>
              <a:endPara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039" name="Line 42"/>
            <p:cNvSpPr/>
            <p:nvPr/>
          </p:nvSpPr>
          <p:spPr>
            <a:xfrm flipV="1">
              <a:off x="4252" y="2367"/>
              <a:ext cx="692" cy="2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86040" name="Group 83"/>
            <p:cNvGrpSpPr/>
            <p:nvPr/>
          </p:nvGrpSpPr>
          <p:grpSpPr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86041" name="Rectangle 72"/>
              <p:cNvSpPr/>
              <p:nvPr/>
            </p:nvSpPr>
            <p:spPr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  <p:sp>
            <p:nvSpPr>
              <p:cNvPr id="86042" name="Text Box 43"/>
              <p:cNvSpPr txBox="1"/>
              <p:nvPr/>
            </p:nvSpPr>
            <p:spPr>
              <a:xfrm>
                <a:off x="4306" y="2273"/>
                <a:ext cx="56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access</a:t>
                </a:r>
                <a:endParaRPr lang="en-US" altLang="zh-CN" sz="1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6043" name="Group 81"/>
          <p:cNvGrpSpPr/>
          <p:nvPr/>
        </p:nvGrpSpPr>
        <p:grpSpPr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86044" name="AutoShape 67"/>
            <p:cNvSpPr/>
            <p:nvPr/>
          </p:nvSpPr>
          <p:spPr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Comic Sans MS" panose="030F0702030302020204" charset="0"/>
              </a:endParaRPr>
            </a:p>
          </p:txBody>
        </p:sp>
        <p:sp>
          <p:nvSpPr>
            <p:cNvPr id="86045" name="Text Box 60"/>
            <p:cNvSpPr txBox="1"/>
            <p:nvPr/>
          </p:nvSpPr>
          <p:spPr>
            <a:xfrm>
              <a:off x="476" y="1134"/>
              <a:ext cx="885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ebay 8734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95"/>
          <p:cNvGrpSpPr/>
          <p:nvPr/>
        </p:nvGrpSpPr>
        <p:grpSpPr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86047" name="Line 4"/>
            <p:cNvSpPr/>
            <p:nvPr/>
          </p:nvSpPr>
          <p:spPr>
            <a:xfrm>
              <a:off x="1386" y="1355"/>
              <a:ext cx="2082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6048" name="Text Box 8"/>
            <p:cNvSpPr txBox="1"/>
            <p:nvPr/>
          </p:nvSpPr>
          <p:spPr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usual http request msg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86049" name="Text Box 31"/>
            <p:cNvSpPr txBox="1"/>
            <p:nvPr/>
          </p:nvSpPr>
          <p:spPr>
            <a:xfrm>
              <a:off x="3341" y="1390"/>
              <a:ext cx="1084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99"/>
                  </a:solidFill>
                  <a:latin typeface="Arial" panose="020B0604020202020204" pitchFamily="34" charset="0"/>
                </a:rPr>
                <a:t>Amazon server</a:t>
              </a:r>
              <a:endPara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99"/>
                  </a:solidFill>
                  <a:latin typeface="Arial" panose="020B0604020202020204" pitchFamily="34" charset="0"/>
                </a:rPr>
                <a:t>creates ID</a:t>
              </a:r>
              <a:endPara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99"/>
                  </a:solidFill>
                  <a:latin typeface="Arial" panose="020B0604020202020204" pitchFamily="34" charset="0"/>
                </a:rPr>
                <a:t>1678 for user</a:t>
              </a:r>
              <a:endPara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6050" name="Group 82"/>
            <p:cNvGrpSpPr/>
            <p:nvPr/>
          </p:nvGrpSpPr>
          <p:grpSpPr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86051" name="Line 40"/>
              <p:cNvSpPr/>
              <p:nvPr/>
            </p:nvSpPr>
            <p:spPr>
              <a:xfrm>
                <a:off x="4377" y="1640"/>
                <a:ext cx="659" cy="4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6052" name="Rectangle 73"/>
              <p:cNvSpPr/>
              <p:nvPr/>
            </p:nvSpPr>
            <p:spPr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  <p:sp>
            <p:nvSpPr>
              <p:cNvPr id="86053" name="Text Box 41"/>
              <p:cNvSpPr txBox="1"/>
              <p:nvPr/>
            </p:nvSpPr>
            <p:spPr>
              <a:xfrm>
                <a:off x="4381" y="1702"/>
                <a:ext cx="735" cy="3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create</a:t>
                </a:r>
                <a:endParaRPr lang="en-US" altLang="zh-CN" sz="1800" dirty="0">
                  <a:latin typeface="Arial" panose="020B0604020202020204" pitchFamily="34" charset="0"/>
                </a:endParaRPr>
              </a:p>
              <a:p>
                <a:pPr eaLnBrk="0" hangingPunct="0"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800" dirty="0">
                    <a:latin typeface="Arial" panose="020B0604020202020204" pitchFamily="34" charset="0"/>
                  </a:rPr>
                  <a:t>    entry</a:t>
                </a:r>
                <a:endParaRPr lang="en-US" altLang="zh-CN" sz="1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Group 88"/>
          <p:cNvGrpSpPr/>
          <p:nvPr/>
        </p:nvGrpSpPr>
        <p:grpSpPr>
          <a:xfrm>
            <a:off x="919163" y="2676525"/>
            <a:ext cx="4392612" cy="877888"/>
            <a:chOff x="459" y="1637"/>
            <a:chExt cx="3027" cy="709"/>
          </a:xfrm>
        </p:grpSpPr>
        <p:sp>
          <p:nvSpPr>
            <p:cNvPr id="86055" name="Line 9"/>
            <p:cNvSpPr/>
            <p:nvPr/>
          </p:nvSpPr>
          <p:spPr>
            <a:xfrm flipH="1">
              <a:off x="1404" y="1637"/>
              <a:ext cx="2082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6056" name="Text Box 11"/>
            <p:cNvSpPr txBox="1"/>
            <p:nvPr/>
          </p:nvSpPr>
          <p:spPr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usual http response 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 algn="ctr" eaLnBrk="0" hangingPunct="0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b="1" dirty="0">
                  <a:latin typeface="Arial" panose="020B0604020202020204" pitchFamily="34" charset="0"/>
                </a:rPr>
                <a:t>set-cookie: 1678</a:t>
              </a:r>
              <a:r>
                <a:rPr lang="en-US" altLang="zh-CN" b="1" dirty="0">
                  <a:latin typeface="Courier New" panose="02070309020205020404" charset="0"/>
                </a:rPr>
                <a:t> </a:t>
              </a:r>
              <a:endParaRPr lang="en-US" altLang="zh-CN" b="1" dirty="0">
                <a:latin typeface="Courier New" panose="02070309020205020404" charset="0"/>
              </a:endParaRPr>
            </a:p>
          </p:txBody>
        </p:sp>
        <p:grpSp>
          <p:nvGrpSpPr>
            <p:cNvPr id="86057" name="Group 76"/>
            <p:cNvGrpSpPr/>
            <p:nvPr/>
          </p:nvGrpSpPr>
          <p:grpSpPr>
            <a:xfrm>
              <a:off x="459" y="1836"/>
              <a:ext cx="1004" cy="510"/>
              <a:chOff x="684" y="1746"/>
              <a:chExt cx="1004" cy="510"/>
            </a:xfrm>
          </p:grpSpPr>
          <p:sp>
            <p:nvSpPr>
              <p:cNvPr id="86058" name="AutoShape 74"/>
              <p:cNvSpPr/>
              <p:nvPr/>
            </p:nvSpPr>
            <p:spPr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  <p:sp>
            <p:nvSpPr>
              <p:cNvPr id="86059" name="Text Box 75"/>
              <p:cNvSpPr txBox="1"/>
              <p:nvPr/>
            </p:nvSpPr>
            <p:spPr>
              <a:xfrm>
                <a:off x="684" y="1833"/>
                <a:ext cx="1004" cy="4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ebay 8734</a:t>
                </a:r>
                <a:endPara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amazon 1678</a:t>
                </a:r>
                <a:endPara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93"/>
          <p:cNvGrpSpPr/>
          <p:nvPr/>
        </p:nvGrpSpPr>
        <p:grpSpPr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86061" name="Line 20"/>
            <p:cNvSpPr/>
            <p:nvPr/>
          </p:nvSpPr>
          <p:spPr>
            <a:xfrm>
              <a:off x="1374" y="3293"/>
              <a:ext cx="2082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6062" name="Text Box 23"/>
            <p:cNvSpPr txBox="1"/>
            <p:nvPr/>
          </p:nvSpPr>
          <p:spPr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usual http request msg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 algn="ctr" eaLnBrk="0" hangingPunct="0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b="1" dirty="0">
                  <a:latin typeface="Arial" panose="020B0604020202020204" pitchFamily="34" charset="0"/>
                </a:rPr>
                <a:t>cookie: 1678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86063" name="Text Box 29"/>
            <p:cNvSpPr txBox="1"/>
            <p:nvPr/>
          </p:nvSpPr>
          <p:spPr>
            <a:xfrm>
              <a:off x="3584" y="3262"/>
              <a:ext cx="596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99"/>
                  </a:solidFill>
                  <a:latin typeface="Arial" panose="020B0604020202020204" pitchFamily="34" charset="0"/>
                </a:rPr>
                <a:t>cookie-</a:t>
              </a:r>
              <a:endPara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99"/>
                  </a:solidFill>
                  <a:latin typeface="Arial" panose="020B0604020202020204" pitchFamily="34" charset="0"/>
                </a:rPr>
                <a:t>specific</a:t>
              </a:r>
              <a:endPara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solidFill>
                    <a:srgbClr val="000099"/>
                  </a:solidFill>
                  <a:latin typeface="Arial" panose="020B0604020202020204" pitchFamily="34" charset="0"/>
                </a:rPr>
                <a:t>action</a:t>
              </a:r>
              <a:endPara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064" name="Line 44"/>
            <p:cNvSpPr/>
            <p:nvPr/>
          </p:nvSpPr>
          <p:spPr>
            <a:xfrm flipV="1">
              <a:off x="4181" y="2641"/>
              <a:ext cx="787" cy="8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6065" name="Text Box 71"/>
            <p:cNvSpPr txBox="1"/>
            <p:nvPr/>
          </p:nvSpPr>
          <p:spPr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access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77"/>
          <p:cNvGrpSpPr/>
          <p:nvPr/>
        </p:nvGrpSpPr>
        <p:grpSpPr>
          <a:xfrm>
            <a:off x="865188" y="5351463"/>
            <a:ext cx="1389062" cy="636587"/>
            <a:chOff x="684" y="1746"/>
            <a:chExt cx="1004" cy="488"/>
          </a:xfrm>
        </p:grpSpPr>
        <p:sp>
          <p:nvSpPr>
            <p:cNvPr id="86067" name="AutoShape 78"/>
            <p:cNvSpPr/>
            <p:nvPr/>
          </p:nvSpPr>
          <p:spPr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Comic Sans MS" panose="030F0702030302020204" charset="0"/>
              </a:endParaRPr>
            </a:p>
          </p:txBody>
        </p:sp>
        <p:sp>
          <p:nvSpPr>
            <p:cNvPr id="86068" name="Text Box 79"/>
            <p:cNvSpPr txBox="1"/>
            <p:nvPr/>
          </p:nvSpPr>
          <p:spPr>
            <a:xfrm>
              <a:off x="684" y="1833"/>
              <a:ext cx="1004" cy="4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ebay 8734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amazon 1678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6069" name="Text Box 80"/>
          <p:cNvSpPr txBox="1"/>
          <p:nvPr/>
        </p:nvSpPr>
        <p:spPr>
          <a:xfrm>
            <a:off x="7842250" y="2692400"/>
            <a:ext cx="1123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backend</a:t>
            </a:r>
            <a:endParaRPr lang="en-US" altLang="zh-CN" sz="18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database</a:t>
            </a:r>
            <a:endParaRPr lang="en-US" altLang="zh-CN" sz="18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6070" name="AutoShape 327"/>
          <p:cNvSpPr/>
          <p:nvPr/>
        </p:nvSpPr>
        <p:spPr>
          <a:xfrm>
            <a:off x="8112125" y="3313113"/>
            <a:ext cx="592138" cy="908050"/>
          </a:xfrm>
          <a:prstGeom prst="can">
            <a:avLst>
              <a:gd name="adj" fmla="val 30995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zh-CN" altLang="zh-CN" sz="2400" dirty="0">
              <a:latin typeface="Times New Roman" panose="02020603050405020304" charset="0"/>
              <a:ea typeface="Arial" panose="020B0604020202020204" pitchFamily="34" charset="0"/>
            </a:endParaRPr>
          </a:p>
        </p:txBody>
      </p:sp>
      <p:grpSp>
        <p:nvGrpSpPr>
          <p:cNvPr id="86071" name="Group 63"/>
          <p:cNvGrpSpPr/>
          <p:nvPr/>
        </p:nvGrpSpPr>
        <p:grpSpPr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86072" name="Freeform 64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73" name="Rectangle 65"/>
            <p:cNvSpPr/>
            <p:nvPr/>
          </p:nvSpPr>
          <p:spPr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86074" name="Freeform 6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75" name="Freeform 6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76" name="Rectangle 68"/>
            <p:cNvSpPr/>
            <p:nvPr/>
          </p:nvSpPr>
          <p:spPr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86077" name="Group 69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78" name="AutoShape 70"/>
              <p:cNvSpPr/>
              <p:nvPr/>
            </p:nvSpPr>
            <p:spPr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079" name="AutoShape 71"/>
              <p:cNvSpPr/>
              <p:nvPr/>
            </p:nvSpPr>
            <p:spPr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080" name="Rectangle 72"/>
            <p:cNvSpPr/>
            <p:nvPr/>
          </p:nvSpPr>
          <p:spPr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86081" name="Group 73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82" name="AutoShape 74"/>
              <p:cNvSpPr/>
              <p:nvPr/>
            </p:nvSpPr>
            <p:spPr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083" name="AutoShape 75"/>
              <p:cNvSpPr/>
              <p:nvPr/>
            </p:nvSpPr>
            <p:spPr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084" name="Rectangle 76"/>
            <p:cNvSpPr/>
            <p:nvPr/>
          </p:nvSpPr>
          <p:spPr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86085" name="Rectangle 77"/>
            <p:cNvSpPr/>
            <p:nvPr/>
          </p:nvSpPr>
          <p:spPr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86086" name="Group 78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87" name="AutoShape 79"/>
              <p:cNvSpPr/>
              <p:nvPr/>
            </p:nvSpPr>
            <p:spPr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088" name="AutoShape 80"/>
              <p:cNvSpPr/>
              <p:nvPr/>
            </p:nvSpPr>
            <p:spPr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089" name="Freeform 81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6090" name="Group 82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1" name="AutoShape 83"/>
              <p:cNvSpPr/>
              <p:nvPr/>
            </p:nvSpPr>
            <p:spPr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092" name="AutoShape 84"/>
              <p:cNvSpPr/>
              <p:nvPr/>
            </p:nvSpPr>
            <p:spPr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093" name="Rectangle 85"/>
            <p:cNvSpPr/>
            <p:nvPr/>
          </p:nvSpPr>
          <p:spPr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86094" name="Freeform 8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95" name="Freeform 8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96" name="Oval 88"/>
            <p:cNvSpPr/>
            <p:nvPr/>
          </p:nvSpPr>
          <p:spPr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86097" name="Freeform 8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98" name="AutoShape 90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86099" name="AutoShape 91"/>
            <p:cNvSpPr/>
            <p:nvPr/>
          </p:nvSpPr>
          <p:spPr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86100" name="Oval 92"/>
            <p:cNvSpPr/>
            <p:nvPr/>
          </p:nvSpPr>
          <p:spPr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86101" name="Oval 93"/>
            <p:cNvSpPr/>
            <p:nvPr/>
          </p:nvSpPr>
          <p:spPr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6102" name="Oval 94"/>
            <p:cNvSpPr/>
            <p:nvPr/>
          </p:nvSpPr>
          <p:spPr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86103" name="Rectangle 95"/>
            <p:cNvSpPr/>
            <p:nvPr/>
          </p:nvSpPr>
          <p:spPr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6104" name="Group 96"/>
          <p:cNvGrpSpPr/>
          <p:nvPr/>
        </p:nvGrpSpPr>
        <p:grpSpPr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86105" name="Picture 97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6106" name="Freeform 9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8806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88067" name="Picture 1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77825" y="898525"/>
            <a:ext cx="5027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68" name="Rectangle 2"/>
          <p:cNvSpPr>
            <a:spLocks noGrp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Cookies (continued)</a:t>
            </a:r>
            <a:endParaRPr lang="en-US" altLang="zh-CN" dirty="0"/>
          </a:p>
        </p:txBody>
      </p:sp>
      <p:sp>
        <p:nvSpPr>
          <p:cNvPr id="88069" name="Rectangle 3"/>
          <p:cNvSpPr>
            <a:spLocks noGrp="1"/>
          </p:cNvSpPr>
          <p:nvPr>
            <p:ph sz="half" idx="1"/>
          </p:nvPr>
        </p:nvSpPr>
        <p:spPr>
          <a:xfrm>
            <a:off x="533400" y="1389063"/>
            <a:ext cx="3810000" cy="2641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what cookies can be used for: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authorization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shopping carts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recommendations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7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user session state (Web e-mail)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88070" name="Rectangle 13"/>
          <p:cNvSpPr/>
          <p:nvPr/>
        </p:nvSpPr>
        <p:spPr>
          <a:xfrm>
            <a:off x="4670425" y="1471613"/>
            <a:ext cx="3810000" cy="2065337"/>
          </a:xfrm>
          <a:prstGeom prst="rect">
            <a:avLst/>
          </a:prstGeom>
          <a:noFill/>
          <a:ln w="19050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/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</a:rPr>
              <a:t>cookies and privacy:</a:t>
            </a:r>
            <a:endParaRPr lang="en-US" altLang="zh-CN" sz="2400" i="1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cookies permit sites to learn a lot about you</a:t>
            </a:r>
            <a:endParaRPr lang="en-US" altLang="zh-CN" sz="2400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you may supply name and e-mail to sites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sp>
        <p:nvSpPr>
          <p:cNvPr id="88071" name="Text Box 14"/>
          <p:cNvSpPr txBox="1"/>
          <p:nvPr/>
        </p:nvSpPr>
        <p:spPr>
          <a:xfrm>
            <a:off x="7321550" y="1177925"/>
            <a:ext cx="8001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charset="0"/>
              </a:rPr>
              <a:t>aside</a:t>
            </a:r>
            <a:endParaRPr lang="en-US" altLang="zh-CN" sz="24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sp>
        <p:nvSpPr>
          <p:cNvPr id="88072" name="Rectangle 15"/>
          <p:cNvSpPr/>
          <p:nvPr/>
        </p:nvSpPr>
        <p:spPr>
          <a:xfrm>
            <a:off x="547688" y="3946525"/>
            <a:ext cx="5702300" cy="2641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sz="2800" i="1" dirty="0">
                <a:solidFill>
                  <a:srgbClr val="CC0000"/>
                </a:solidFill>
                <a:latin typeface="Gill Sans MT" panose="020B0502020104020203" charset="0"/>
              </a:rPr>
              <a:t>how to keep </a:t>
            </a:r>
            <a:r>
              <a:rPr lang="ja-JP" altLang="en-US" sz="2800" i="1" dirty="0">
                <a:solidFill>
                  <a:srgbClr val="CC0000"/>
                </a:solidFill>
                <a:latin typeface="Gill Sans MT" panose="020B0502020104020203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panose="020B0502020104020203" charset="0"/>
              </a:rPr>
              <a:t>state</a:t>
            </a:r>
            <a:r>
              <a:rPr lang="ja-JP" altLang="en-US" sz="2800" i="1" dirty="0">
                <a:solidFill>
                  <a:srgbClr val="CC0000"/>
                </a:solidFill>
                <a:latin typeface="Gill Sans MT" panose="020B0502020104020203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panose="020B0502020104020203" charset="0"/>
              </a:rPr>
              <a:t>:</a:t>
            </a:r>
            <a:endParaRPr lang="en-US" altLang="ja-JP" sz="2800" i="1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protocol endpoints: maintain state at sender/receiver over multiple transactions</a:t>
            </a:r>
            <a:endParaRPr lang="en-US" altLang="zh-CN" sz="2400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9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cookies: http messages carry state</a:t>
            </a:r>
            <a:endParaRPr lang="en-US" altLang="zh-CN" sz="2400" dirty="0">
              <a:latin typeface="Gill Sans MT" panose="020B0502020104020203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9011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grpSp>
        <p:nvGrpSpPr>
          <p:cNvPr id="90115" name="Group 171"/>
          <p:cNvGrpSpPr/>
          <p:nvPr/>
        </p:nvGrpSpPr>
        <p:grpSpPr>
          <a:xfrm>
            <a:off x="4027488" y="2695575"/>
            <a:ext cx="687387" cy="763588"/>
            <a:chOff x="-44" y="1473"/>
            <a:chExt cx="981" cy="1105"/>
          </a:xfrm>
        </p:grpSpPr>
        <p:pic>
          <p:nvPicPr>
            <p:cNvPr id="90116" name="Picture 172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0117" name="Freeform 173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0118" name="Group 102"/>
          <p:cNvGrpSpPr/>
          <p:nvPr/>
        </p:nvGrpSpPr>
        <p:grpSpPr>
          <a:xfrm>
            <a:off x="4092575" y="4568825"/>
            <a:ext cx="687388" cy="763588"/>
            <a:chOff x="-44" y="1473"/>
            <a:chExt cx="981" cy="1105"/>
          </a:xfrm>
        </p:grpSpPr>
        <p:pic>
          <p:nvPicPr>
            <p:cNvPr id="90119" name="Picture 103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0120" name="Freeform 10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0121" name="Group 138"/>
          <p:cNvGrpSpPr/>
          <p:nvPr/>
        </p:nvGrpSpPr>
        <p:grpSpPr>
          <a:xfrm>
            <a:off x="6230938" y="3457575"/>
            <a:ext cx="400050" cy="715963"/>
            <a:chOff x="4140" y="429"/>
            <a:chExt cx="1425" cy="2396"/>
          </a:xfrm>
        </p:grpSpPr>
        <p:sp>
          <p:nvSpPr>
            <p:cNvPr id="90122" name="Freeform 13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3" name="Rectangle 140"/>
            <p:cNvSpPr/>
            <p:nvPr/>
          </p:nvSpPr>
          <p:spPr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24" name="Freeform 141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5" name="Freeform 142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6" name="Rectangle 143"/>
            <p:cNvSpPr/>
            <p:nvPr/>
          </p:nvSpPr>
          <p:spPr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0127" name="Group 144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128" name="AutoShape 145"/>
              <p:cNvSpPr/>
              <p:nvPr/>
            </p:nvSpPr>
            <p:spPr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129" name="AutoShape 146"/>
              <p:cNvSpPr/>
              <p:nvPr/>
            </p:nvSpPr>
            <p:spPr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130" name="Rectangle 147"/>
            <p:cNvSpPr/>
            <p:nvPr/>
          </p:nvSpPr>
          <p:spPr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0131" name="Group 148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32" name="AutoShape 149"/>
              <p:cNvSpPr/>
              <p:nvPr/>
            </p:nvSpPr>
            <p:spPr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133" name="AutoShape 150"/>
              <p:cNvSpPr/>
              <p:nvPr/>
            </p:nvSpPr>
            <p:spPr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134" name="Rectangle 151"/>
            <p:cNvSpPr/>
            <p:nvPr/>
          </p:nvSpPr>
          <p:spPr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35" name="Rectangle 152"/>
            <p:cNvSpPr/>
            <p:nvPr/>
          </p:nvSpPr>
          <p:spPr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0136" name="Group 153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137" name="AutoShape 154"/>
              <p:cNvSpPr/>
              <p:nvPr/>
            </p:nvSpPr>
            <p:spPr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138" name="AutoShape 155"/>
              <p:cNvSpPr/>
              <p:nvPr/>
            </p:nvSpPr>
            <p:spPr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139" name="Freeform 15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0140" name="Group 157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141" name="AutoShape 158"/>
              <p:cNvSpPr/>
              <p:nvPr/>
            </p:nvSpPr>
            <p:spPr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142" name="AutoShape 159"/>
              <p:cNvSpPr/>
              <p:nvPr/>
            </p:nvSpPr>
            <p:spPr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143" name="Rectangle 160"/>
            <p:cNvSpPr/>
            <p:nvPr/>
          </p:nvSpPr>
          <p:spPr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44" name="Freeform 161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45" name="Freeform 162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46" name="Oval 163"/>
            <p:cNvSpPr/>
            <p:nvPr/>
          </p:nvSpPr>
          <p:spPr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47" name="Freeform 164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48" name="AutoShape 165"/>
            <p:cNvSpPr/>
            <p:nvPr/>
          </p:nvSpPr>
          <p:spPr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49" name="AutoShape 166"/>
            <p:cNvSpPr/>
            <p:nvPr/>
          </p:nvSpPr>
          <p:spPr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50" name="Oval 167"/>
            <p:cNvSpPr/>
            <p:nvPr/>
          </p:nvSpPr>
          <p:spPr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51" name="Oval 168"/>
            <p:cNvSpPr/>
            <p:nvPr/>
          </p:nvSpPr>
          <p:spPr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0152" name="Oval 169"/>
            <p:cNvSpPr/>
            <p:nvPr/>
          </p:nvSpPr>
          <p:spPr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53" name="Rectangle 170"/>
            <p:cNvSpPr/>
            <p:nvPr/>
          </p:nvSpPr>
          <p:spPr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0154" name="Group 105"/>
          <p:cNvGrpSpPr/>
          <p:nvPr/>
        </p:nvGrpSpPr>
        <p:grpSpPr>
          <a:xfrm>
            <a:off x="8178800" y="2836863"/>
            <a:ext cx="433388" cy="715962"/>
            <a:chOff x="4140" y="429"/>
            <a:chExt cx="1425" cy="2396"/>
          </a:xfrm>
        </p:grpSpPr>
        <p:sp>
          <p:nvSpPr>
            <p:cNvPr id="90155" name="Freeform 10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6" name="Rectangle 107"/>
            <p:cNvSpPr/>
            <p:nvPr/>
          </p:nvSpPr>
          <p:spPr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57" name="Freeform 10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8" name="Freeform 10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59" name="Rectangle 110"/>
            <p:cNvSpPr/>
            <p:nvPr/>
          </p:nvSpPr>
          <p:spPr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0160" name="Group 111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161" name="AutoShape 112"/>
              <p:cNvSpPr/>
              <p:nvPr/>
            </p:nvSpPr>
            <p:spPr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162" name="AutoShape 113"/>
              <p:cNvSpPr/>
              <p:nvPr/>
            </p:nvSpPr>
            <p:spPr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163" name="Rectangle 114"/>
            <p:cNvSpPr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0164" name="Group 115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65" name="AutoShape 116"/>
              <p:cNvSpPr/>
              <p:nvPr/>
            </p:nvSpPr>
            <p:spPr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166" name="AutoShape 117"/>
              <p:cNvSpPr/>
              <p:nvPr/>
            </p:nvSpPr>
            <p:spPr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167" name="Rectangle 118"/>
            <p:cNvSpPr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68" name="Rectangle 119"/>
            <p:cNvSpPr/>
            <p:nvPr/>
          </p:nvSpPr>
          <p:spPr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0169" name="Group 120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170" name="AutoShape 121"/>
              <p:cNvSpPr/>
              <p:nvPr/>
            </p:nvSpPr>
            <p:spPr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171" name="AutoShape 122"/>
              <p:cNvSpPr/>
              <p:nvPr/>
            </p:nvSpPr>
            <p:spPr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172" name="Freeform 12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0173" name="Group 124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174" name="AutoShape 125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175" name="AutoShape 126"/>
              <p:cNvSpPr/>
              <p:nvPr/>
            </p:nvSpPr>
            <p:spPr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176" name="Rectangle 127"/>
            <p:cNvSpPr/>
            <p:nvPr/>
          </p:nvSpPr>
          <p:spPr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77" name="Freeform 12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78" name="Freeform 12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79" name="Oval 130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80" name="Freeform 131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81" name="AutoShape 132"/>
            <p:cNvSpPr/>
            <p:nvPr/>
          </p:nvSpPr>
          <p:spPr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82" name="AutoShape 133"/>
            <p:cNvSpPr/>
            <p:nvPr/>
          </p:nvSpPr>
          <p:spPr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83" name="Oval 134"/>
            <p:cNvSpPr/>
            <p:nvPr/>
          </p:nvSpPr>
          <p:spPr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84" name="Oval 135"/>
            <p:cNvSpPr/>
            <p:nvPr/>
          </p:nvSpPr>
          <p:spPr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0185" name="Oval 136"/>
            <p:cNvSpPr/>
            <p:nvPr/>
          </p:nvSpPr>
          <p:spPr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186" name="Rectangle 137"/>
            <p:cNvSpPr/>
            <p:nvPr/>
          </p:nvSpPr>
          <p:spPr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pic>
        <p:nvPicPr>
          <p:cNvPr id="90187" name="Picture 63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395288" y="893763"/>
            <a:ext cx="59420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188" name="Rectangle 2"/>
          <p:cNvSpPr>
            <a:spLocks noGrp="1"/>
          </p:cNvSpPr>
          <p:nvPr>
            <p:ph type="title"/>
          </p:nvPr>
        </p:nvSpPr>
        <p:spPr>
          <a:xfrm>
            <a:off x="333375" y="234950"/>
            <a:ext cx="7772400" cy="892175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Web caches (proxy server </a:t>
            </a:r>
            <a:r>
              <a:rPr lang="zh-CN" altLang="en-US" sz="2400" dirty="0">
                <a:ea typeface="宋体" panose="02010600030101010101" pitchFamily="2" charset="-122"/>
              </a:rPr>
              <a:t>代理服务器</a:t>
            </a:r>
            <a:r>
              <a:rPr lang="en-US" altLang="zh-CN" sz="4000" dirty="0"/>
              <a:t>)</a:t>
            </a:r>
            <a:endParaRPr lang="en-US" altLang="zh-CN" dirty="0"/>
          </a:p>
        </p:txBody>
      </p:sp>
      <p:sp>
        <p:nvSpPr>
          <p:cNvPr id="90189" name="Rectangle 3"/>
          <p:cNvSpPr>
            <a:spLocks noGrp="1"/>
          </p:cNvSpPr>
          <p:nvPr>
            <p:ph sz="half" idx="1"/>
          </p:nvPr>
        </p:nvSpPr>
        <p:spPr>
          <a:xfrm>
            <a:off x="346075" y="1957388"/>
            <a:ext cx="3767138" cy="3762375"/>
          </a:xfrm>
        </p:spPr>
        <p:txBody>
          <a:bodyPr vert="horz" wrap="square" lIns="91440" tIns="45720" rIns="91440" bIns="45720" anchor="t" anchorCtr="0"/>
          <a:p>
            <a:pPr marL="233680" indent="-233680"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user sets browser: Web accesses via  cache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33680" indent="-233680"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browser sends all HTTP requests to cache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5800" lvl="1" indent="-228600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object in cache: cache returns object 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marL="685800" lvl="1" indent="-228600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else cache requests object from origin server, then returns object to client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90190" name="Rectangle 4"/>
          <p:cNvSpPr/>
          <p:nvPr/>
        </p:nvSpPr>
        <p:spPr>
          <a:xfrm>
            <a:off x="393700" y="1265238"/>
            <a:ext cx="8750300" cy="596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sz="2800" i="1" dirty="0">
                <a:solidFill>
                  <a:srgbClr val="CC0000"/>
                </a:solidFill>
                <a:latin typeface="Gill Sans MT" panose="020B0502020104020203" charset="0"/>
              </a:rPr>
              <a:t>goal:</a:t>
            </a:r>
            <a:r>
              <a:rPr lang="en-US" altLang="zh-CN" sz="2800" dirty="0">
                <a:latin typeface="Gill Sans MT" panose="020B0502020104020203" charset="0"/>
              </a:rPr>
              <a:t> satisfy client request without involving origin server</a:t>
            </a:r>
            <a:endParaRPr lang="en-US" altLang="zh-CN" sz="2800" dirty="0">
              <a:latin typeface="Gill Sans MT" panose="020B0502020104020203" charset="0"/>
            </a:endParaRPr>
          </a:p>
        </p:txBody>
      </p:sp>
      <p:sp>
        <p:nvSpPr>
          <p:cNvPr id="90191" name="Text Box 6"/>
          <p:cNvSpPr txBox="1"/>
          <p:nvPr/>
        </p:nvSpPr>
        <p:spPr>
          <a:xfrm>
            <a:off x="4171950" y="3368675"/>
            <a:ext cx="6572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client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90192" name="Text Box 8"/>
          <p:cNvSpPr txBox="1"/>
          <p:nvPr/>
        </p:nvSpPr>
        <p:spPr>
          <a:xfrm>
            <a:off x="5957888" y="2774950"/>
            <a:ext cx="8890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proxy</a:t>
            </a:r>
            <a:endParaRPr lang="en-US" altLang="zh-CN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server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90193" name="Text Box 21"/>
          <p:cNvSpPr txBox="1"/>
          <p:nvPr/>
        </p:nvSpPr>
        <p:spPr>
          <a:xfrm>
            <a:off x="4294188" y="5340350"/>
            <a:ext cx="6572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client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14" name="Group 53"/>
          <p:cNvGrpSpPr/>
          <p:nvPr/>
        </p:nvGrpSpPr>
        <p:grpSpPr>
          <a:xfrm>
            <a:off x="4597400" y="4095750"/>
            <a:ext cx="1563688" cy="760413"/>
            <a:chOff x="2896" y="2580"/>
            <a:chExt cx="985" cy="479"/>
          </a:xfrm>
        </p:grpSpPr>
        <p:sp>
          <p:nvSpPr>
            <p:cNvPr id="90195" name="Line 19"/>
            <p:cNvSpPr/>
            <p:nvPr/>
          </p:nvSpPr>
          <p:spPr>
            <a:xfrm flipV="1">
              <a:off x="2998" y="2580"/>
              <a:ext cx="883" cy="479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0196" name="Text Box 23"/>
            <p:cNvSpPr txBox="1"/>
            <p:nvPr/>
          </p:nvSpPr>
          <p:spPr>
            <a:xfrm rot="-1692639">
              <a:off x="2896" y="2646"/>
              <a:ext cx="91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HTTP request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54"/>
          <p:cNvGrpSpPr/>
          <p:nvPr/>
        </p:nvGrpSpPr>
        <p:grpSpPr>
          <a:xfrm>
            <a:off x="4781550" y="4183063"/>
            <a:ext cx="1604963" cy="785812"/>
            <a:chOff x="3012" y="2635"/>
            <a:chExt cx="1011" cy="495"/>
          </a:xfrm>
        </p:grpSpPr>
        <p:sp>
          <p:nvSpPr>
            <p:cNvPr id="90198" name="Line 20"/>
            <p:cNvSpPr/>
            <p:nvPr/>
          </p:nvSpPr>
          <p:spPr>
            <a:xfrm flipH="1">
              <a:off x="3030" y="2635"/>
              <a:ext cx="884" cy="495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0199" name="Text Box 25"/>
            <p:cNvSpPr txBox="1"/>
            <p:nvPr/>
          </p:nvSpPr>
          <p:spPr>
            <a:xfrm rot="-1737783">
              <a:off x="3012" y="2847"/>
              <a:ext cx="10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HTTP response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49"/>
          <p:cNvGrpSpPr/>
          <p:nvPr/>
        </p:nvGrpSpPr>
        <p:grpSpPr>
          <a:xfrm>
            <a:off x="4765675" y="3124200"/>
            <a:ext cx="3251200" cy="730250"/>
            <a:chOff x="3002" y="1979"/>
            <a:chExt cx="2048" cy="460"/>
          </a:xfrm>
        </p:grpSpPr>
        <p:sp>
          <p:nvSpPr>
            <p:cNvPr id="90201" name="Freeform 18"/>
            <p:cNvSpPr/>
            <p:nvPr/>
          </p:nvSpPr>
          <p:spPr>
            <a:xfrm>
              <a:off x="3002" y="1979"/>
              <a:ext cx="2048" cy="46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11" y="460"/>
                </a:cxn>
                <a:cxn ang="0">
                  <a:pos x="2048" y="0"/>
                </a:cxn>
              </a:cxnLst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02" name="Text Box 22"/>
            <p:cNvSpPr txBox="1"/>
            <p:nvPr/>
          </p:nvSpPr>
          <p:spPr>
            <a:xfrm rot="1422049">
              <a:off x="3083" y="2006"/>
              <a:ext cx="91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HTTP request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0203" name="Text Box 45"/>
            <p:cNvSpPr txBox="1"/>
            <p:nvPr/>
          </p:nvSpPr>
          <p:spPr>
            <a:xfrm rot="-1419968">
              <a:off x="4114" y="2016"/>
              <a:ext cx="91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HTTP request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0204" name="Text Box 47"/>
          <p:cNvSpPr txBox="1"/>
          <p:nvPr/>
        </p:nvSpPr>
        <p:spPr>
          <a:xfrm>
            <a:off x="7999413" y="5421313"/>
            <a:ext cx="749300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origin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server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90205" name="Text Box 48"/>
          <p:cNvSpPr txBox="1"/>
          <p:nvPr/>
        </p:nvSpPr>
        <p:spPr>
          <a:xfrm>
            <a:off x="8016875" y="3484563"/>
            <a:ext cx="749300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origin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server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90206" name="Rectangle 55"/>
          <p:cNvSpPr/>
          <p:nvPr/>
        </p:nvSpPr>
        <p:spPr>
          <a:xfrm>
            <a:off x="6946900" y="4349750"/>
            <a:ext cx="406400" cy="393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Comic Sans MS" panose="030F0702030302020204" charset="0"/>
            </a:endParaRPr>
          </a:p>
        </p:txBody>
      </p:sp>
      <p:pic>
        <p:nvPicPr>
          <p:cNvPr id="9020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863" y="2632075"/>
            <a:ext cx="527050" cy="4333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" name="Group 60"/>
          <p:cNvGrpSpPr/>
          <p:nvPr/>
        </p:nvGrpSpPr>
        <p:grpSpPr>
          <a:xfrm>
            <a:off x="3992563" y="2671763"/>
            <a:ext cx="4178300" cy="1814512"/>
            <a:chOff x="2515" y="1687"/>
            <a:chExt cx="2632" cy="1143"/>
          </a:xfrm>
        </p:grpSpPr>
        <p:sp>
          <p:nvSpPr>
            <p:cNvPr id="90209" name="Freeform 44"/>
            <p:cNvSpPr/>
            <p:nvPr/>
          </p:nvSpPr>
          <p:spPr>
            <a:xfrm>
              <a:off x="2985" y="2026"/>
              <a:ext cx="2119" cy="476"/>
            </a:xfrm>
            <a:custGeom>
              <a:avLst/>
              <a:gdLst/>
              <a:ahLst/>
              <a:cxnLst>
                <a:cxn ang="0">
                  <a:pos x="2119" y="0"/>
                </a:cxn>
                <a:cxn ang="0">
                  <a:pos x="1020" y="476"/>
                </a:cxn>
                <a:cxn ang="0">
                  <a:pos x="0" y="8"/>
                </a:cxn>
              </a:cxnLst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10" name="Text Box 24"/>
            <p:cNvSpPr txBox="1"/>
            <p:nvPr/>
          </p:nvSpPr>
          <p:spPr>
            <a:xfrm rot="1411598">
              <a:off x="2906" y="2244"/>
              <a:ext cx="10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HTTP response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0211" name="Text Box 46"/>
            <p:cNvSpPr txBox="1"/>
            <p:nvPr/>
          </p:nvSpPr>
          <p:spPr>
            <a:xfrm rot="-1415789">
              <a:off x="4136" y="2232"/>
              <a:ext cx="10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HTTP response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90212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9" y="2557"/>
              <a:ext cx="332" cy="27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0213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" y="1687"/>
              <a:ext cx="332" cy="273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71069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8" y="4613275"/>
            <a:ext cx="527050" cy="4333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0215" name="Group 69"/>
          <p:cNvGrpSpPr/>
          <p:nvPr/>
        </p:nvGrpSpPr>
        <p:grpSpPr>
          <a:xfrm>
            <a:off x="8112125" y="4764088"/>
            <a:ext cx="433388" cy="715962"/>
            <a:chOff x="4140" y="429"/>
            <a:chExt cx="1425" cy="2396"/>
          </a:xfrm>
        </p:grpSpPr>
        <p:sp>
          <p:nvSpPr>
            <p:cNvPr id="90216" name="Freeform 7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17" name="Rectangle 71"/>
            <p:cNvSpPr/>
            <p:nvPr/>
          </p:nvSpPr>
          <p:spPr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218" name="Freeform 7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19" name="Freeform 7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20" name="Rectangle 74"/>
            <p:cNvSpPr/>
            <p:nvPr/>
          </p:nvSpPr>
          <p:spPr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0221" name="Group 7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22" name="AutoShape 76"/>
              <p:cNvSpPr/>
              <p:nvPr/>
            </p:nvSpPr>
            <p:spPr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223" name="AutoShape 77"/>
              <p:cNvSpPr/>
              <p:nvPr/>
            </p:nvSpPr>
            <p:spPr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224" name="Rectangle 78"/>
            <p:cNvSpPr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0225" name="Group 7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26" name="AutoShape 80"/>
              <p:cNvSpPr/>
              <p:nvPr/>
            </p:nvSpPr>
            <p:spPr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227" name="AutoShape 81"/>
              <p:cNvSpPr/>
              <p:nvPr/>
            </p:nvSpPr>
            <p:spPr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228" name="Rectangle 82"/>
            <p:cNvSpPr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229" name="Rectangle 83"/>
            <p:cNvSpPr/>
            <p:nvPr/>
          </p:nvSpPr>
          <p:spPr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0230" name="Group 8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31" name="AutoShape 85"/>
              <p:cNvSpPr/>
              <p:nvPr/>
            </p:nvSpPr>
            <p:spPr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232" name="AutoShape 86"/>
              <p:cNvSpPr/>
              <p:nvPr/>
            </p:nvSpPr>
            <p:spPr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233" name="Freeform 8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0234" name="Group 8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35" name="AutoShape 89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0236" name="AutoShape 90"/>
              <p:cNvSpPr/>
              <p:nvPr/>
            </p:nvSpPr>
            <p:spPr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237" name="Rectangle 91"/>
            <p:cNvSpPr/>
            <p:nvPr/>
          </p:nvSpPr>
          <p:spPr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238" name="Freeform 9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39" name="Freeform 9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40" name="Oval 94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241" name="Freeform 9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242" name="AutoShape 96"/>
            <p:cNvSpPr/>
            <p:nvPr/>
          </p:nvSpPr>
          <p:spPr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243" name="AutoShape 97"/>
            <p:cNvSpPr/>
            <p:nvPr/>
          </p:nvSpPr>
          <p:spPr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244" name="Oval 98"/>
            <p:cNvSpPr/>
            <p:nvPr/>
          </p:nvSpPr>
          <p:spPr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245" name="Oval 99"/>
            <p:cNvSpPr/>
            <p:nvPr/>
          </p:nvSpPr>
          <p:spPr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0246" name="Oval 100"/>
            <p:cNvSpPr/>
            <p:nvPr/>
          </p:nvSpPr>
          <p:spPr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0247" name="Rectangle 101"/>
            <p:cNvSpPr/>
            <p:nvPr/>
          </p:nvSpPr>
          <p:spPr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9216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92163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69913" y="936625"/>
            <a:ext cx="59420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64" name="Rectangle 2"/>
          <p:cNvSpPr>
            <a:spLocks noGrp="1"/>
          </p:cNvSpPr>
          <p:nvPr>
            <p:ph type="title"/>
          </p:nvPr>
        </p:nvSpPr>
        <p:spPr>
          <a:xfrm>
            <a:off x="477838" y="234950"/>
            <a:ext cx="7772400" cy="947738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More about Web caching</a:t>
            </a:r>
            <a:endParaRPr lang="en-US" altLang="zh-CN" dirty="0"/>
          </a:p>
        </p:txBody>
      </p:sp>
      <p:sp>
        <p:nvSpPr>
          <p:cNvPr id="92165" name="Rectangle 3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cache acts as both client and server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server for original requesting client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client to origin server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typically cache is installed by ISP (university, company, residential ISP)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92166" name="Rectangle 4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415925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why Web caching?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reduce response time for client request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reduce traffic on an institution</a:t>
            </a:r>
            <a:r>
              <a:rPr lang="ja-JP" altLang="en-US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 access link</a:t>
            </a:r>
            <a:endParaRPr lang="en-US" altLang="ja-JP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Internet dense with caches: enables </a:t>
            </a:r>
            <a:r>
              <a:rPr lang="ja-JP" altLang="en-US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poor</a:t>
            </a:r>
            <a:r>
              <a:rPr lang="ja-JP" altLang="en-US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content providers to effectively deliver content (so too does P2P file sharing)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9421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94211" name="Picture 13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88950" y="806450"/>
            <a:ext cx="3656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12" name="Line 2"/>
          <p:cNvSpPr/>
          <p:nvPr/>
        </p:nvSpPr>
        <p:spPr>
          <a:xfrm>
            <a:off x="5373688" y="2409825"/>
            <a:ext cx="285750" cy="1143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13" name="Rectangle 3"/>
          <p:cNvSpPr>
            <a:spLocks noGrp="1"/>
          </p:cNvSpPr>
          <p:nvPr>
            <p:ph type="title"/>
          </p:nvPr>
        </p:nvSpPr>
        <p:spPr>
          <a:xfrm>
            <a:off x="403225" y="269875"/>
            <a:ext cx="7772400" cy="663575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Caching example: </a:t>
            </a:r>
            <a:endParaRPr lang="en-US" altLang="zh-CN" dirty="0"/>
          </a:p>
        </p:txBody>
      </p:sp>
      <p:sp>
        <p:nvSpPr>
          <p:cNvPr id="94214" name="Text Box 50"/>
          <p:cNvSpPr txBox="1"/>
          <p:nvPr/>
        </p:nvSpPr>
        <p:spPr>
          <a:xfrm>
            <a:off x="7802563" y="1824038"/>
            <a:ext cx="933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origin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servers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94215" name="Line 51"/>
          <p:cNvSpPr/>
          <p:nvPr/>
        </p:nvSpPr>
        <p:spPr>
          <a:xfrm>
            <a:off x="6183313" y="2028825"/>
            <a:ext cx="66675" cy="2762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16" name="Line 52"/>
          <p:cNvSpPr/>
          <p:nvPr/>
        </p:nvSpPr>
        <p:spPr>
          <a:xfrm flipH="1">
            <a:off x="6811963" y="2066925"/>
            <a:ext cx="9525" cy="2381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17" name="Line 53"/>
          <p:cNvSpPr/>
          <p:nvPr/>
        </p:nvSpPr>
        <p:spPr>
          <a:xfrm flipH="1">
            <a:off x="7269163" y="2228850"/>
            <a:ext cx="133350" cy="20955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18" name="Line 54"/>
          <p:cNvSpPr/>
          <p:nvPr/>
        </p:nvSpPr>
        <p:spPr>
          <a:xfrm flipH="1" flipV="1">
            <a:off x="7431088" y="2990850"/>
            <a:ext cx="24765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19" name="Freeform 55"/>
          <p:cNvSpPr/>
          <p:nvPr/>
        </p:nvSpPr>
        <p:spPr>
          <a:xfrm>
            <a:off x="5457825" y="2022475"/>
            <a:ext cx="2174875" cy="15811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4220" name="Text Box 70"/>
          <p:cNvSpPr txBox="1"/>
          <p:nvPr/>
        </p:nvSpPr>
        <p:spPr>
          <a:xfrm>
            <a:off x="6164263" y="2354263"/>
            <a:ext cx="931862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public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 Internet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4221" name="Freeform 71"/>
          <p:cNvSpPr/>
          <p:nvPr/>
        </p:nvSpPr>
        <p:spPr>
          <a:xfrm>
            <a:off x="5038725" y="4392613"/>
            <a:ext cx="2965450" cy="13906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4222" name="Line 77"/>
          <p:cNvSpPr/>
          <p:nvPr/>
        </p:nvSpPr>
        <p:spPr>
          <a:xfrm flipH="1">
            <a:off x="5487988" y="4702175"/>
            <a:ext cx="855662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23" name="Line 78"/>
          <p:cNvSpPr/>
          <p:nvPr/>
        </p:nvSpPr>
        <p:spPr>
          <a:xfrm flipH="1">
            <a:off x="5997575" y="4749800"/>
            <a:ext cx="563563" cy="393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24" name="Line 79"/>
          <p:cNvSpPr/>
          <p:nvPr/>
        </p:nvSpPr>
        <p:spPr>
          <a:xfrm flipH="1">
            <a:off x="6535738" y="4756150"/>
            <a:ext cx="149225" cy="3825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25" name="Line 80"/>
          <p:cNvSpPr/>
          <p:nvPr/>
        </p:nvSpPr>
        <p:spPr>
          <a:xfrm>
            <a:off x="6902450" y="4735513"/>
            <a:ext cx="123825" cy="412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26" name="Line 95"/>
          <p:cNvSpPr/>
          <p:nvPr/>
        </p:nvSpPr>
        <p:spPr>
          <a:xfrm>
            <a:off x="6697663" y="3467100"/>
            <a:ext cx="0" cy="106203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27" name="Text Box 97"/>
          <p:cNvSpPr txBox="1"/>
          <p:nvPr/>
        </p:nvSpPr>
        <p:spPr>
          <a:xfrm>
            <a:off x="5065713" y="4279900"/>
            <a:ext cx="1198562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institutional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network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4228" name="Text Box 98"/>
          <p:cNvSpPr txBox="1"/>
          <p:nvPr/>
        </p:nvSpPr>
        <p:spPr>
          <a:xfrm>
            <a:off x="7073900" y="4660900"/>
            <a:ext cx="1290638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1 Gbps LAN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4229" name="Text Box 99"/>
          <p:cNvSpPr txBox="1"/>
          <p:nvPr/>
        </p:nvSpPr>
        <p:spPr>
          <a:xfrm>
            <a:off x="6699250" y="3656013"/>
            <a:ext cx="1190625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1.54 Mbps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access link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94230" name="Group 111"/>
          <p:cNvGrpSpPr/>
          <p:nvPr/>
        </p:nvGrpSpPr>
        <p:grpSpPr>
          <a:xfrm>
            <a:off x="6281738" y="3165475"/>
            <a:ext cx="881062" cy="307975"/>
            <a:chOff x="2356" y="1300"/>
            <a:chExt cx="555" cy="194"/>
          </a:xfrm>
        </p:grpSpPr>
        <p:sp>
          <p:nvSpPr>
            <p:cNvPr id="94231" name="Oval 407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4232" name="Rectangle 41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4233" name="Oval 41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94234" name="Group 115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4235" name="Freeform 1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4236" name="Freeform 117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4237" name="Line 118"/>
            <p:cNvSpPr/>
            <p:nvPr/>
          </p:nvSpPr>
          <p:spPr>
            <a:xfrm>
              <a:off x="2357" y="1361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38" name="Line 119"/>
            <p:cNvSpPr/>
            <p:nvPr/>
          </p:nvSpPr>
          <p:spPr>
            <a:xfrm>
              <a:off x="2907" y="1363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4239" name="Group 120"/>
          <p:cNvGrpSpPr/>
          <p:nvPr/>
        </p:nvGrpSpPr>
        <p:grpSpPr>
          <a:xfrm>
            <a:off x="6261100" y="4460875"/>
            <a:ext cx="881063" cy="307975"/>
            <a:chOff x="2356" y="1300"/>
            <a:chExt cx="555" cy="194"/>
          </a:xfrm>
        </p:grpSpPr>
        <p:sp>
          <p:nvSpPr>
            <p:cNvPr id="94240" name="Oval 407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4241" name="Rectangle 41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4242" name="Oval 41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94243" name="Group 124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4244" name="Freeform 125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4245" name="Freeform 126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4246" name="Line 127"/>
            <p:cNvSpPr/>
            <p:nvPr/>
          </p:nvSpPr>
          <p:spPr>
            <a:xfrm>
              <a:off x="2357" y="1361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247" name="Line 128"/>
            <p:cNvSpPr/>
            <p:nvPr/>
          </p:nvSpPr>
          <p:spPr>
            <a:xfrm>
              <a:off x="2907" y="1363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4952" name="Rectangle 4"/>
          <p:cNvSpPr>
            <a:spLocks noChangeArrowheads="1"/>
          </p:cNvSpPr>
          <p:nvPr/>
        </p:nvSpPr>
        <p:spPr bwMode="auto">
          <a:xfrm>
            <a:off x="398463" y="1335088"/>
            <a:ext cx="4370388" cy="517048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assumptions: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avg object size: 100K bits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avg request rate from browsers to origin servers:15/sec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avg data rate to browsers: 1.50 Mbps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RTT from institutional router to any origin server: 2 sec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access link rate: 1.54 Mbps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consequences: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LAN utilization: 15%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access link utilization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99%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total delay   = Internet delay + access delay + LAN delay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ZapfDingbats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    =  2 sec + minutes + usecs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8329" name="Oval 137"/>
          <p:cNvSpPr/>
          <p:nvPr/>
        </p:nvSpPr>
        <p:spPr>
          <a:xfrm>
            <a:off x="3025775" y="4630738"/>
            <a:ext cx="838200" cy="392112"/>
          </a:xfrm>
          <a:prstGeom prst="ellipse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330" name="Text Box 138"/>
          <p:cNvSpPr txBox="1"/>
          <p:nvPr/>
        </p:nvSpPr>
        <p:spPr>
          <a:xfrm>
            <a:off x="3379788" y="4276725"/>
            <a:ext cx="1171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i="1" dirty="0">
                <a:solidFill>
                  <a:srgbClr val="CC0000"/>
                </a:solidFill>
                <a:latin typeface="Arial" panose="020B0604020202020204" pitchFamily="34" charset="0"/>
              </a:rPr>
              <a:t>problem!</a:t>
            </a:r>
            <a:endParaRPr lang="en-US" altLang="zh-CN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94251" name="Group 139"/>
          <p:cNvGrpSpPr/>
          <p:nvPr/>
        </p:nvGrpSpPr>
        <p:grpSpPr>
          <a:xfrm>
            <a:off x="5026025" y="1957388"/>
            <a:ext cx="377825" cy="576262"/>
            <a:chOff x="4140" y="429"/>
            <a:chExt cx="1425" cy="2396"/>
          </a:xfrm>
        </p:grpSpPr>
        <p:sp>
          <p:nvSpPr>
            <p:cNvPr id="94252" name="Freeform 14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53" name="Rectangle 14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254" name="Freeform 14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55" name="Freeform 14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56" name="Rectangle 144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257" name="Group 14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258" name="AutoShape 146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259" name="AutoShape 147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260" name="Rectangle 148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261" name="Group 14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4262" name="AutoShape 15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263" name="AutoShape 15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264" name="Rectangle 15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265" name="Rectangle 153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266" name="Group 15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267" name="AutoShape 155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268" name="AutoShape 156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269" name="Freeform 15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4270" name="Group 15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271" name="AutoShape 15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272" name="AutoShape 16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273" name="Rectangle 16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274" name="Freeform 16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5" name="Freeform 16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6" name="Oval 164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277" name="Freeform 16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8" name="AutoShape 166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279" name="AutoShape 167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280" name="Oval 168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281" name="Oval 16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282" name="Oval 17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283" name="Rectangle 17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4284" name="Group 172"/>
          <p:cNvGrpSpPr/>
          <p:nvPr/>
        </p:nvGrpSpPr>
        <p:grpSpPr>
          <a:xfrm>
            <a:off x="5175250" y="5070475"/>
            <a:ext cx="525463" cy="557213"/>
            <a:chOff x="-44" y="1473"/>
            <a:chExt cx="981" cy="1105"/>
          </a:xfrm>
        </p:grpSpPr>
        <p:pic>
          <p:nvPicPr>
            <p:cNvPr id="94285" name="Picture 173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4286" name="Freeform 17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4287" name="Group 175"/>
          <p:cNvGrpSpPr/>
          <p:nvPr/>
        </p:nvGrpSpPr>
        <p:grpSpPr>
          <a:xfrm>
            <a:off x="5940425" y="1479550"/>
            <a:ext cx="377825" cy="576263"/>
            <a:chOff x="4140" y="429"/>
            <a:chExt cx="1425" cy="2396"/>
          </a:xfrm>
        </p:grpSpPr>
        <p:sp>
          <p:nvSpPr>
            <p:cNvPr id="94288" name="Freeform 17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9" name="Rectangle 177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290" name="Freeform 17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91" name="Freeform 17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92" name="Rectangle 180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293" name="Group 181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294" name="AutoShape 18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295" name="AutoShape 183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296" name="Rectangle 184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297" name="Group 185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4298" name="AutoShape 186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299" name="AutoShape 187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00" name="Rectangle 188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01" name="Rectangle 189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302" name="Group 190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303" name="AutoShape 19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04" name="AutoShape 19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05" name="Freeform 19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4306" name="Group 194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307" name="AutoShape 195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08" name="AutoShape 196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09" name="Rectangle 197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10" name="Freeform 19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11" name="Freeform 19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12" name="Oval 20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13" name="Freeform 201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14" name="AutoShape 20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15" name="AutoShape 203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16" name="Oval 204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17" name="Oval 205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318" name="Oval 206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19" name="Rectangle 207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4320" name="Group 208"/>
          <p:cNvGrpSpPr/>
          <p:nvPr/>
        </p:nvGrpSpPr>
        <p:grpSpPr>
          <a:xfrm>
            <a:off x="6692900" y="1511300"/>
            <a:ext cx="377825" cy="576263"/>
            <a:chOff x="4140" y="429"/>
            <a:chExt cx="1425" cy="2396"/>
          </a:xfrm>
        </p:grpSpPr>
        <p:sp>
          <p:nvSpPr>
            <p:cNvPr id="94321" name="Freeform 20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22" name="Rectangle 210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23" name="Freeform 211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24" name="Freeform 212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25" name="Rectangle 213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326" name="Group 214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327" name="AutoShape 215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28" name="AutoShape 216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29" name="Rectangle 217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330" name="Group 218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4331" name="AutoShape 21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32" name="AutoShape 22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33" name="Rectangle 221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34" name="Rectangle 22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335" name="Group 223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336" name="AutoShape 224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37" name="AutoShape 225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38" name="Freeform 22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4339" name="Group 227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340" name="AutoShape 228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41" name="AutoShape 22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42" name="Rectangle 230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43" name="Freeform 231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44" name="Freeform 232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45" name="Oval 233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46" name="Freeform 234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47" name="AutoShape 235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48" name="AutoShape 236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49" name="Oval 237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50" name="Oval 238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351" name="Oval 23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52" name="Rectangle 240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4353" name="Group 241"/>
          <p:cNvGrpSpPr/>
          <p:nvPr/>
        </p:nvGrpSpPr>
        <p:grpSpPr>
          <a:xfrm>
            <a:off x="7302500" y="1663700"/>
            <a:ext cx="377825" cy="576263"/>
            <a:chOff x="4140" y="429"/>
            <a:chExt cx="1425" cy="2396"/>
          </a:xfrm>
        </p:grpSpPr>
        <p:sp>
          <p:nvSpPr>
            <p:cNvPr id="94354" name="Freeform 24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55" name="Rectangle 243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56" name="Freeform 24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57" name="Freeform 24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58" name="Rectangle 246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359" name="Group 247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360" name="AutoShape 248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61" name="AutoShape 24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62" name="Rectangle 250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363" name="Group 251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4364" name="AutoShape 25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65" name="AutoShape 253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66" name="Rectangle 254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67" name="Rectangle 255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368" name="Group 256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369" name="AutoShape 257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70" name="AutoShape 258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71" name="Freeform 25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4372" name="Group 26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373" name="AutoShape 26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74" name="AutoShape 26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75" name="Rectangle 263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76" name="Freeform 26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77" name="Freeform 26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78" name="Oval 266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79" name="Freeform 26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80" name="AutoShape 268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81" name="AutoShape 26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82" name="Oval 27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83" name="Oval 27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384" name="Oval 27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85" name="Rectangle 273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4386" name="Group 274"/>
          <p:cNvGrpSpPr/>
          <p:nvPr/>
        </p:nvGrpSpPr>
        <p:grpSpPr>
          <a:xfrm>
            <a:off x="7631113" y="2609850"/>
            <a:ext cx="377825" cy="576263"/>
            <a:chOff x="4140" y="429"/>
            <a:chExt cx="1425" cy="2396"/>
          </a:xfrm>
        </p:grpSpPr>
        <p:sp>
          <p:nvSpPr>
            <p:cNvPr id="94387" name="Freeform 275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88" name="Rectangle 276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389" name="Freeform 27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90" name="Freeform 27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391" name="Rectangle 279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392" name="Group 280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393" name="AutoShape 28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94" name="AutoShape 28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95" name="Rectangle 283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396" name="Group 284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4397" name="AutoShape 285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398" name="AutoShape 286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399" name="Rectangle 287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00" name="Rectangle 288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401" name="Group 289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402" name="AutoShape 29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403" name="AutoShape 29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404" name="Freeform 292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4405" name="Group 293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406" name="AutoShape 294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407" name="AutoShape 295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408" name="Rectangle 296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09" name="Freeform 29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410" name="Freeform 29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411" name="Oval 29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12" name="Freeform 300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413" name="AutoShape 30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14" name="AutoShape 30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15" name="Oval 303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16" name="Oval 304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417" name="Oval 305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18" name="Rectangle 306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4419" name="Group 307"/>
          <p:cNvGrpSpPr/>
          <p:nvPr/>
        </p:nvGrpSpPr>
        <p:grpSpPr>
          <a:xfrm>
            <a:off x="6891338" y="5027613"/>
            <a:ext cx="377825" cy="576262"/>
            <a:chOff x="4140" y="429"/>
            <a:chExt cx="1425" cy="2396"/>
          </a:xfrm>
        </p:grpSpPr>
        <p:sp>
          <p:nvSpPr>
            <p:cNvPr id="94420" name="Freeform 30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421" name="Rectangle 30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22" name="Freeform 31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423" name="Freeform 31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424" name="Rectangle 31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425" name="Group 313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426" name="AutoShape 314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427" name="AutoShape 315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428" name="Rectangle 316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429" name="Group 317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4430" name="AutoShape 318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431" name="AutoShape 31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432" name="Rectangle 32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33" name="Rectangle 32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4434" name="Group 322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435" name="AutoShape 323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436" name="AutoShape 324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437" name="Freeform 32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4438" name="Group 326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439" name="AutoShape 327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4440" name="AutoShape 328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441" name="Rectangle 32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42" name="Freeform 33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443" name="Freeform 33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444" name="Oval 33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45" name="Freeform 33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446" name="AutoShape 334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47" name="AutoShape 335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48" name="Oval 336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49" name="Oval 337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4450" name="Oval 338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4451" name="Rectangle 33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4452" name="Group 340"/>
          <p:cNvGrpSpPr/>
          <p:nvPr/>
        </p:nvGrpSpPr>
        <p:grpSpPr>
          <a:xfrm>
            <a:off x="5686425" y="5092700"/>
            <a:ext cx="525463" cy="557213"/>
            <a:chOff x="-44" y="1473"/>
            <a:chExt cx="981" cy="1105"/>
          </a:xfrm>
        </p:grpSpPr>
        <p:pic>
          <p:nvPicPr>
            <p:cNvPr id="94453" name="Picture 341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4454" name="Freeform 34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4455" name="Group 343"/>
          <p:cNvGrpSpPr/>
          <p:nvPr/>
        </p:nvGrpSpPr>
        <p:grpSpPr>
          <a:xfrm>
            <a:off x="6210300" y="5081588"/>
            <a:ext cx="525463" cy="557212"/>
            <a:chOff x="-44" y="1473"/>
            <a:chExt cx="981" cy="1105"/>
          </a:xfrm>
        </p:grpSpPr>
        <p:pic>
          <p:nvPicPr>
            <p:cNvPr id="94456" name="Picture 344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4457" name="Freeform 34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9" grpId="0" animBg="1"/>
      <p:bldP spid="83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2355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23555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11188" y="1025525"/>
            <a:ext cx="45704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Rectangle 4"/>
          <p:cNvSpPr>
            <a:spLocks noGrp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Some network apps</a:t>
            </a:r>
            <a:endParaRPr lang="en-US" altLang="zh-CN" dirty="0"/>
          </a:p>
        </p:txBody>
      </p:sp>
      <p:sp>
        <p:nvSpPr>
          <p:cNvPr id="23557" name="Rectangle 5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e-mail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web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text messaging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remote login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P2P file sharing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multi-user network games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streaming stored video (YouTube, Hulu, Netflix) 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3558" name="Rectangle 6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voice over IP (e.g., Skype)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real-time video conferencing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social networking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search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…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…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9625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398463" y="1335088"/>
            <a:ext cx="4370388" cy="4648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assumptions: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avg object size: 100K bits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avg request rate from browsers to origin servers:15/sec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avg data rate to browsers: 1.50 Mbps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RTT from institutional router to any origin server: 2 sec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access link rate: 1.54 Mbps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consequences: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LAN utilization: 15%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access link utilization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99%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total delay   = Internet delay + access delay + LAN delay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ZapfDingbats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    =  2 sec + minutes + usecs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96260" name="Picture 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88950" y="806450"/>
            <a:ext cx="3656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61" name="Rectangle 3"/>
          <p:cNvSpPr>
            <a:spLocks noGrp="1"/>
          </p:cNvSpPr>
          <p:nvPr>
            <p:ph type="title"/>
          </p:nvPr>
        </p:nvSpPr>
        <p:spPr>
          <a:xfrm>
            <a:off x="403225" y="269875"/>
            <a:ext cx="7772400" cy="663575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Caching example: </a:t>
            </a:r>
            <a:r>
              <a:rPr lang="en-US" altLang="zh-CN" sz="3600" dirty="0"/>
              <a:t>fatter access link</a:t>
            </a:r>
            <a:r>
              <a:rPr lang="en-US" altLang="zh-CN" sz="4000" dirty="0"/>
              <a:t> </a:t>
            </a:r>
            <a:endParaRPr lang="en-US" altLang="zh-CN" dirty="0"/>
          </a:p>
        </p:txBody>
      </p:sp>
      <p:sp>
        <p:nvSpPr>
          <p:cNvPr id="96262" name="Text Box 50"/>
          <p:cNvSpPr txBox="1"/>
          <p:nvPr/>
        </p:nvSpPr>
        <p:spPr>
          <a:xfrm>
            <a:off x="7802563" y="1824038"/>
            <a:ext cx="933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origin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servers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96263" name="Text Box 99"/>
          <p:cNvSpPr txBox="1"/>
          <p:nvPr/>
        </p:nvSpPr>
        <p:spPr>
          <a:xfrm>
            <a:off x="6699250" y="3656013"/>
            <a:ext cx="1190625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1.54 Mbps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access link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47507" name="Line 51"/>
          <p:cNvSpPr/>
          <p:nvPr/>
        </p:nvSpPr>
        <p:spPr>
          <a:xfrm>
            <a:off x="2581275" y="3670300"/>
            <a:ext cx="990600" cy="150813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7508" name="Text Box 52"/>
          <p:cNvSpPr txBox="1"/>
          <p:nvPr/>
        </p:nvSpPr>
        <p:spPr>
          <a:xfrm>
            <a:off x="3509963" y="3659188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/>
            <a:r>
              <a:rPr lang="en-US" altLang="zh-CN" dirty="0">
                <a:latin typeface="Gill Sans MT" panose="020B0502020104020203" charset="0"/>
              </a:rPr>
              <a:t>154 Mbps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147509" name="Line 53"/>
          <p:cNvSpPr/>
          <p:nvPr/>
        </p:nvSpPr>
        <p:spPr>
          <a:xfrm>
            <a:off x="6811963" y="3789363"/>
            <a:ext cx="1154112" cy="174625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7510" name="Text Box 54"/>
          <p:cNvSpPr txBox="1"/>
          <p:nvPr/>
        </p:nvSpPr>
        <p:spPr>
          <a:xfrm>
            <a:off x="7894638" y="3779838"/>
            <a:ext cx="1076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1600" dirty="0">
                <a:latin typeface="Arial" panose="020B0604020202020204" pitchFamily="34" charset="0"/>
              </a:rPr>
              <a:t>154 Mbps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147511" name="Line 55"/>
          <p:cNvSpPr/>
          <p:nvPr/>
        </p:nvSpPr>
        <p:spPr>
          <a:xfrm>
            <a:off x="1716088" y="5541963"/>
            <a:ext cx="969962" cy="239712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7512" name="Text Box 56"/>
          <p:cNvSpPr txBox="1"/>
          <p:nvPr/>
        </p:nvSpPr>
        <p:spPr>
          <a:xfrm>
            <a:off x="2616200" y="5661025"/>
            <a:ext cx="8096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latin typeface="Gill Sans MT" panose="020B0502020104020203" charset="0"/>
              </a:rPr>
              <a:t>msecs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147513" name="Text Box 57"/>
          <p:cNvSpPr txBox="1"/>
          <p:nvPr/>
        </p:nvSpPr>
        <p:spPr>
          <a:xfrm>
            <a:off x="598488" y="6127750"/>
            <a:ext cx="6507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2400" i="1" dirty="0">
                <a:solidFill>
                  <a:srgbClr val="CC0000"/>
                </a:solidFill>
                <a:latin typeface="Arial" panose="020B0604020202020204" pitchFamily="34" charset="0"/>
              </a:rPr>
              <a:t>Cost:</a:t>
            </a:r>
            <a:r>
              <a:rPr lang="en-US" altLang="zh-CN" sz="2400" dirty="0">
                <a:latin typeface="Arial" panose="020B0604020202020204" pitchFamily="34" charset="0"/>
              </a:rPr>
              <a:t> increased access link speed (not cheap!)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47515" name="Line 59"/>
          <p:cNvSpPr/>
          <p:nvPr/>
        </p:nvSpPr>
        <p:spPr>
          <a:xfrm>
            <a:off x="2928938" y="4743450"/>
            <a:ext cx="706437" cy="117475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7516" name="Text Box 60"/>
          <p:cNvSpPr txBox="1"/>
          <p:nvPr/>
        </p:nvSpPr>
        <p:spPr>
          <a:xfrm>
            <a:off x="3529013" y="4600575"/>
            <a:ext cx="6651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latin typeface="Gill Sans MT" panose="020B0502020104020203" charset="0"/>
              </a:rPr>
              <a:t>9.9%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96273" name="Line 2"/>
          <p:cNvSpPr/>
          <p:nvPr/>
        </p:nvSpPr>
        <p:spPr>
          <a:xfrm>
            <a:off x="5373688" y="2409825"/>
            <a:ext cx="285750" cy="1143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74" name="Line 51"/>
          <p:cNvSpPr/>
          <p:nvPr/>
        </p:nvSpPr>
        <p:spPr>
          <a:xfrm>
            <a:off x="6183313" y="2028825"/>
            <a:ext cx="66675" cy="2762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75" name="Line 52"/>
          <p:cNvSpPr/>
          <p:nvPr/>
        </p:nvSpPr>
        <p:spPr>
          <a:xfrm flipH="1">
            <a:off x="6811963" y="2066925"/>
            <a:ext cx="9525" cy="2381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76" name="Line 53"/>
          <p:cNvSpPr/>
          <p:nvPr/>
        </p:nvSpPr>
        <p:spPr>
          <a:xfrm flipH="1">
            <a:off x="7269163" y="2228850"/>
            <a:ext cx="133350" cy="20955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77" name="Line 54"/>
          <p:cNvSpPr/>
          <p:nvPr/>
        </p:nvSpPr>
        <p:spPr>
          <a:xfrm flipH="1" flipV="1">
            <a:off x="7431088" y="2990850"/>
            <a:ext cx="24765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78" name="Freeform 55"/>
          <p:cNvSpPr/>
          <p:nvPr/>
        </p:nvSpPr>
        <p:spPr>
          <a:xfrm>
            <a:off x="5457825" y="2022475"/>
            <a:ext cx="2174875" cy="15811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6279" name="Text Box 70"/>
          <p:cNvSpPr txBox="1"/>
          <p:nvPr/>
        </p:nvSpPr>
        <p:spPr>
          <a:xfrm>
            <a:off x="6164263" y="2354263"/>
            <a:ext cx="931862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public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 Internet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96280" name="Group 68"/>
          <p:cNvGrpSpPr/>
          <p:nvPr/>
        </p:nvGrpSpPr>
        <p:grpSpPr>
          <a:xfrm>
            <a:off x="6281738" y="3165475"/>
            <a:ext cx="881062" cy="307975"/>
            <a:chOff x="2356" y="1300"/>
            <a:chExt cx="555" cy="194"/>
          </a:xfrm>
        </p:grpSpPr>
        <p:sp>
          <p:nvSpPr>
            <p:cNvPr id="96281" name="Oval 407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6282" name="Rectangle 41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6283" name="Oval 41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96284" name="Group 72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6285" name="Freeform 73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286" name="Freeform 74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6287" name="Line 75"/>
            <p:cNvSpPr/>
            <p:nvPr/>
          </p:nvSpPr>
          <p:spPr>
            <a:xfrm>
              <a:off x="2357" y="1361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88" name="Line 76"/>
            <p:cNvSpPr/>
            <p:nvPr/>
          </p:nvSpPr>
          <p:spPr>
            <a:xfrm>
              <a:off x="2907" y="1363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6289" name="Group 77"/>
          <p:cNvGrpSpPr/>
          <p:nvPr/>
        </p:nvGrpSpPr>
        <p:grpSpPr>
          <a:xfrm>
            <a:off x="5026025" y="1957388"/>
            <a:ext cx="377825" cy="576262"/>
            <a:chOff x="4140" y="429"/>
            <a:chExt cx="1425" cy="2396"/>
          </a:xfrm>
        </p:grpSpPr>
        <p:sp>
          <p:nvSpPr>
            <p:cNvPr id="96290" name="Freeform 7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91" name="Rectangle 7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292" name="Freeform 8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93" name="Freeform 8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94" name="Rectangle 8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295" name="Group 83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296" name="AutoShape 84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297" name="AutoShape 85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298" name="Rectangle 86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299" name="Group 87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00" name="AutoShape 88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01" name="AutoShape 8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02" name="Rectangle 9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03" name="Rectangle 9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304" name="Group 92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05" name="AutoShape 93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06" name="AutoShape 94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07" name="Freeform 9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6308" name="Group 96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09" name="AutoShape 97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10" name="AutoShape 98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11" name="Rectangle 9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12" name="Freeform 10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13" name="Freeform 10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14" name="Oval 10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15" name="Freeform 10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16" name="AutoShape 104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17" name="AutoShape 105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18" name="Oval 106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19" name="Oval 107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6320" name="Oval 108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21" name="Rectangle 10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6322" name="Group 110"/>
          <p:cNvGrpSpPr/>
          <p:nvPr/>
        </p:nvGrpSpPr>
        <p:grpSpPr>
          <a:xfrm>
            <a:off x="5940425" y="1479550"/>
            <a:ext cx="377825" cy="576263"/>
            <a:chOff x="4140" y="429"/>
            <a:chExt cx="1425" cy="2396"/>
          </a:xfrm>
        </p:grpSpPr>
        <p:sp>
          <p:nvSpPr>
            <p:cNvPr id="96323" name="Freeform 111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24" name="Rectangle 11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25" name="Freeform 11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26" name="Freeform 114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27" name="Rectangle 115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328" name="Group 116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29" name="AutoShape 117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30" name="AutoShape 118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31" name="Rectangle 11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332" name="Group 120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33" name="AutoShape 12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34" name="AutoShape 12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35" name="Rectangle 123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36" name="Rectangle 124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337" name="Group 125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38" name="AutoShape 126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39" name="AutoShape 127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40" name="Freeform 12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6341" name="Group 129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42" name="AutoShape 13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43" name="AutoShape 13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44" name="Rectangle 13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45" name="Freeform 13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46" name="Freeform 134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47" name="Oval 135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48" name="Freeform 13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49" name="AutoShape 137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50" name="AutoShape 138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51" name="Oval 13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52" name="Oval 14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6353" name="Oval 14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54" name="Rectangle 14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6355" name="Group 143"/>
          <p:cNvGrpSpPr/>
          <p:nvPr/>
        </p:nvGrpSpPr>
        <p:grpSpPr>
          <a:xfrm>
            <a:off x="6692900" y="1511300"/>
            <a:ext cx="377825" cy="576263"/>
            <a:chOff x="4140" y="429"/>
            <a:chExt cx="1425" cy="2396"/>
          </a:xfrm>
        </p:grpSpPr>
        <p:sp>
          <p:nvSpPr>
            <p:cNvPr id="96356" name="Freeform 144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57" name="Rectangle 145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58" name="Freeform 14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59" name="Freeform 14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60" name="Rectangle 148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361" name="Group 149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62" name="AutoShape 15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63" name="AutoShape 15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64" name="Rectangle 15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365" name="Group 153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66" name="AutoShape 154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67" name="AutoShape 155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68" name="Rectangle 156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69" name="Rectangle 157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370" name="Group 158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71" name="AutoShape 15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72" name="AutoShape 16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73" name="Freeform 161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6374" name="Group 162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75" name="AutoShape 163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76" name="AutoShape 164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77" name="Rectangle 165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78" name="Freeform 16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79" name="Freeform 16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80" name="Oval 168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81" name="Freeform 16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82" name="AutoShape 17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83" name="AutoShape 17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84" name="Oval 17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85" name="Oval 173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6386" name="Oval 174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87" name="Rectangle 175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6388" name="Group 176"/>
          <p:cNvGrpSpPr/>
          <p:nvPr/>
        </p:nvGrpSpPr>
        <p:grpSpPr>
          <a:xfrm>
            <a:off x="7302500" y="1663700"/>
            <a:ext cx="377825" cy="576263"/>
            <a:chOff x="4140" y="429"/>
            <a:chExt cx="1425" cy="2396"/>
          </a:xfrm>
        </p:grpSpPr>
        <p:sp>
          <p:nvSpPr>
            <p:cNvPr id="96389" name="Freeform 177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90" name="Rectangle 178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391" name="Freeform 17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92" name="Freeform 180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93" name="Rectangle 18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394" name="Group 182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95" name="AutoShape 183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396" name="AutoShape 184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397" name="Rectangle 185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398" name="Group 186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99" name="AutoShape 187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400" name="AutoShape 188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401" name="Rectangle 18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02" name="Rectangle 19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403" name="Group 191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404" name="AutoShape 19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405" name="AutoShape 193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406" name="Freeform 194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6407" name="Group 195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408" name="AutoShape 196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409" name="AutoShape 197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410" name="Rectangle 198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11" name="Freeform 19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12" name="Freeform 200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13" name="Oval 20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14" name="Freeform 202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15" name="AutoShape 203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16" name="AutoShape 204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17" name="Oval 205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18" name="Oval 206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6419" name="Oval 207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20" name="Rectangle 208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6421" name="Group 209"/>
          <p:cNvGrpSpPr/>
          <p:nvPr/>
        </p:nvGrpSpPr>
        <p:grpSpPr>
          <a:xfrm>
            <a:off x="7631113" y="2609850"/>
            <a:ext cx="377825" cy="576263"/>
            <a:chOff x="4140" y="429"/>
            <a:chExt cx="1425" cy="2396"/>
          </a:xfrm>
        </p:grpSpPr>
        <p:sp>
          <p:nvSpPr>
            <p:cNvPr id="96422" name="Freeform 21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23" name="Rectangle 21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24" name="Freeform 21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25" name="Freeform 21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26" name="Rectangle 214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427" name="Group 21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428" name="AutoShape 216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429" name="AutoShape 217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430" name="Rectangle 218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431" name="Group 21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432" name="AutoShape 22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433" name="AutoShape 22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434" name="Rectangle 22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35" name="Rectangle 223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436" name="Group 22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437" name="AutoShape 225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438" name="AutoShape 226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439" name="Freeform 22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6440" name="Group 22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441" name="AutoShape 22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442" name="AutoShape 23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443" name="Rectangle 23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44" name="Freeform 23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45" name="Freeform 23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46" name="Oval 234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47" name="Freeform 23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48" name="AutoShape 236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49" name="AutoShape 237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50" name="Oval 238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51" name="Oval 23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6452" name="Oval 24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53" name="Rectangle 24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sp>
        <p:nvSpPr>
          <p:cNvPr id="96454" name="Freeform 71"/>
          <p:cNvSpPr/>
          <p:nvPr/>
        </p:nvSpPr>
        <p:spPr>
          <a:xfrm>
            <a:off x="5038725" y="4392613"/>
            <a:ext cx="2965450" cy="13906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6455" name="Line 77"/>
          <p:cNvSpPr/>
          <p:nvPr/>
        </p:nvSpPr>
        <p:spPr>
          <a:xfrm flipH="1">
            <a:off x="5487988" y="4702175"/>
            <a:ext cx="855662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456" name="Line 78"/>
          <p:cNvSpPr/>
          <p:nvPr/>
        </p:nvSpPr>
        <p:spPr>
          <a:xfrm flipH="1">
            <a:off x="5997575" y="4749800"/>
            <a:ext cx="563563" cy="393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457" name="Line 79"/>
          <p:cNvSpPr/>
          <p:nvPr/>
        </p:nvSpPr>
        <p:spPr>
          <a:xfrm flipH="1">
            <a:off x="6535738" y="4756150"/>
            <a:ext cx="149225" cy="3825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458" name="Line 80"/>
          <p:cNvSpPr/>
          <p:nvPr/>
        </p:nvSpPr>
        <p:spPr>
          <a:xfrm>
            <a:off x="6902450" y="4735513"/>
            <a:ext cx="123825" cy="412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459" name="Text Box 97"/>
          <p:cNvSpPr txBox="1"/>
          <p:nvPr/>
        </p:nvSpPr>
        <p:spPr>
          <a:xfrm>
            <a:off x="5065713" y="4279900"/>
            <a:ext cx="1198562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institutional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network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6460" name="Text Box 98"/>
          <p:cNvSpPr txBox="1"/>
          <p:nvPr/>
        </p:nvSpPr>
        <p:spPr>
          <a:xfrm>
            <a:off x="7073900" y="4660900"/>
            <a:ext cx="1290638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1 Gbps LAN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96461" name="Group 120"/>
          <p:cNvGrpSpPr/>
          <p:nvPr/>
        </p:nvGrpSpPr>
        <p:grpSpPr>
          <a:xfrm>
            <a:off x="6261100" y="4460875"/>
            <a:ext cx="881063" cy="307975"/>
            <a:chOff x="2356" y="1300"/>
            <a:chExt cx="555" cy="194"/>
          </a:xfrm>
        </p:grpSpPr>
        <p:sp>
          <p:nvSpPr>
            <p:cNvPr id="96462" name="Oval 407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6463" name="Rectangle 41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6464" name="Oval 41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96465" name="Group 124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6466" name="Freeform 125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467" name="Freeform 126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6468" name="Line 127"/>
            <p:cNvSpPr/>
            <p:nvPr/>
          </p:nvSpPr>
          <p:spPr>
            <a:xfrm>
              <a:off x="2357" y="1361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469" name="Line 128"/>
            <p:cNvSpPr/>
            <p:nvPr/>
          </p:nvSpPr>
          <p:spPr>
            <a:xfrm>
              <a:off x="2907" y="1363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6470" name="Group 172"/>
          <p:cNvGrpSpPr/>
          <p:nvPr/>
        </p:nvGrpSpPr>
        <p:grpSpPr>
          <a:xfrm>
            <a:off x="5175250" y="5070475"/>
            <a:ext cx="525463" cy="557213"/>
            <a:chOff x="-44" y="1473"/>
            <a:chExt cx="981" cy="1105"/>
          </a:xfrm>
        </p:grpSpPr>
        <p:pic>
          <p:nvPicPr>
            <p:cNvPr id="96471" name="Picture 173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6472" name="Freeform 17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6473" name="Group 307"/>
          <p:cNvGrpSpPr/>
          <p:nvPr/>
        </p:nvGrpSpPr>
        <p:grpSpPr>
          <a:xfrm>
            <a:off x="6891338" y="5027613"/>
            <a:ext cx="377825" cy="576262"/>
            <a:chOff x="4140" y="429"/>
            <a:chExt cx="1425" cy="2396"/>
          </a:xfrm>
        </p:grpSpPr>
        <p:sp>
          <p:nvSpPr>
            <p:cNvPr id="96474" name="Freeform 30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75" name="Rectangle 30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76" name="Freeform 31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77" name="Freeform 31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78" name="Rectangle 31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479" name="Group 313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480" name="AutoShape 314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481" name="AutoShape 315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482" name="Rectangle 316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483" name="Group 317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484" name="AutoShape 318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485" name="AutoShape 31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486" name="Rectangle 32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87" name="Rectangle 32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6488" name="Group 322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489" name="AutoShape 323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490" name="AutoShape 324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491" name="Freeform 32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6492" name="Group 326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493" name="AutoShape 327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6494" name="AutoShape 328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495" name="Rectangle 32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96" name="Freeform 33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97" name="Freeform 33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498" name="Oval 33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499" name="Freeform 33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500" name="AutoShape 334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501" name="AutoShape 335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502" name="Oval 336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503" name="Oval 337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6504" name="Oval 338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6505" name="Rectangle 33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6506" name="Group 340"/>
          <p:cNvGrpSpPr/>
          <p:nvPr/>
        </p:nvGrpSpPr>
        <p:grpSpPr>
          <a:xfrm>
            <a:off x="5686425" y="5092700"/>
            <a:ext cx="525463" cy="557213"/>
            <a:chOff x="-44" y="1473"/>
            <a:chExt cx="981" cy="1105"/>
          </a:xfrm>
        </p:grpSpPr>
        <p:pic>
          <p:nvPicPr>
            <p:cNvPr id="96507" name="Picture 341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6508" name="Freeform 34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6509" name="Group 343"/>
          <p:cNvGrpSpPr/>
          <p:nvPr/>
        </p:nvGrpSpPr>
        <p:grpSpPr>
          <a:xfrm>
            <a:off x="6210300" y="5081588"/>
            <a:ext cx="525463" cy="557212"/>
            <a:chOff x="-44" y="1473"/>
            <a:chExt cx="981" cy="1105"/>
          </a:xfrm>
        </p:grpSpPr>
        <p:pic>
          <p:nvPicPr>
            <p:cNvPr id="96510" name="Picture 344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6511" name="Freeform 34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6512" name="Line 95"/>
          <p:cNvSpPr/>
          <p:nvPr/>
        </p:nvSpPr>
        <p:spPr>
          <a:xfrm>
            <a:off x="6697663" y="3467100"/>
            <a:ext cx="19050" cy="9890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50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10" grpId="0"/>
      <p:bldP spid="147512" grpId="0"/>
      <p:bldP spid="147513" grpId="0"/>
      <p:bldP spid="1475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Freeform 71"/>
          <p:cNvSpPr/>
          <p:nvPr/>
        </p:nvSpPr>
        <p:spPr>
          <a:xfrm>
            <a:off x="5038725" y="4392613"/>
            <a:ext cx="2965450" cy="13906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8306" name="Line 77"/>
          <p:cNvSpPr/>
          <p:nvPr/>
        </p:nvSpPr>
        <p:spPr>
          <a:xfrm flipH="1">
            <a:off x="5487988" y="4702175"/>
            <a:ext cx="855662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07" name="Line 78"/>
          <p:cNvSpPr/>
          <p:nvPr/>
        </p:nvSpPr>
        <p:spPr>
          <a:xfrm flipH="1">
            <a:off x="5997575" y="4749800"/>
            <a:ext cx="563563" cy="393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08" name="Line 79"/>
          <p:cNvSpPr/>
          <p:nvPr/>
        </p:nvSpPr>
        <p:spPr>
          <a:xfrm flipH="1">
            <a:off x="6535738" y="4756150"/>
            <a:ext cx="149225" cy="3825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09" name="Line 80"/>
          <p:cNvSpPr/>
          <p:nvPr/>
        </p:nvSpPr>
        <p:spPr>
          <a:xfrm>
            <a:off x="6902450" y="4735513"/>
            <a:ext cx="123825" cy="412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10" name="Text Box 97"/>
          <p:cNvSpPr txBox="1"/>
          <p:nvPr/>
        </p:nvSpPr>
        <p:spPr>
          <a:xfrm>
            <a:off x="5065713" y="4279900"/>
            <a:ext cx="1198562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institutional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network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8311" name="Text Box 98"/>
          <p:cNvSpPr txBox="1"/>
          <p:nvPr/>
        </p:nvSpPr>
        <p:spPr>
          <a:xfrm>
            <a:off x="7073900" y="4660900"/>
            <a:ext cx="1290638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1 Gbps LAN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98312" name="Group 120"/>
          <p:cNvGrpSpPr/>
          <p:nvPr/>
        </p:nvGrpSpPr>
        <p:grpSpPr>
          <a:xfrm>
            <a:off x="6261100" y="4460875"/>
            <a:ext cx="881063" cy="307975"/>
            <a:chOff x="2356" y="1300"/>
            <a:chExt cx="555" cy="194"/>
          </a:xfrm>
        </p:grpSpPr>
        <p:sp>
          <p:nvSpPr>
            <p:cNvPr id="98313" name="Oval 407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8314" name="Rectangle 41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8315" name="Oval 41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98316" name="Group 124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8317" name="Freeform 125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8318" name="Freeform 126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8319" name="Line 127"/>
            <p:cNvSpPr/>
            <p:nvPr/>
          </p:nvSpPr>
          <p:spPr>
            <a:xfrm>
              <a:off x="2357" y="1361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0" name="Line 128"/>
            <p:cNvSpPr/>
            <p:nvPr/>
          </p:nvSpPr>
          <p:spPr>
            <a:xfrm>
              <a:off x="2907" y="1363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8321" name="Group 172"/>
          <p:cNvGrpSpPr/>
          <p:nvPr/>
        </p:nvGrpSpPr>
        <p:grpSpPr>
          <a:xfrm>
            <a:off x="5175250" y="5070475"/>
            <a:ext cx="525463" cy="557213"/>
            <a:chOff x="-44" y="1473"/>
            <a:chExt cx="981" cy="1105"/>
          </a:xfrm>
        </p:grpSpPr>
        <p:pic>
          <p:nvPicPr>
            <p:cNvPr id="98322" name="Picture 173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8323" name="Freeform 17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8324" name="Group 340"/>
          <p:cNvGrpSpPr/>
          <p:nvPr/>
        </p:nvGrpSpPr>
        <p:grpSpPr>
          <a:xfrm>
            <a:off x="5686425" y="5092700"/>
            <a:ext cx="525463" cy="557213"/>
            <a:chOff x="-44" y="1473"/>
            <a:chExt cx="981" cy="1105"/>
          </a:xfrm>
        </p:grpSpPr>
        <p:pic>
          <p:nvPicPr>
            <p:cNvPr id="98325" name="Picture 341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8326" name="Freeform 34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8327" name="Group 343"/>
          <p:cNvGrpSpPr/>
          <p:nvPr/>
        </p:nvGrpSpPr>
        <p:grpSpPr>
          <a:xfrm>
            <a:off x="6210300" y="5081588"/>
            <a:ext cx="525463" cy="557212"/>
            <a:chOff x="-44" y="1473"/>
            <a:chExt cx="981" cy="1105"/>
          </a:xfrm>
        </p:grpSpPr>
        <p:pic>
          <p:nvPicPr>
            <p:cNvPr id="98328" name="Picture 344" descr="desktop_computer_stylized_medi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8329" name="Freeform 34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8330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98331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98332" name="Picture 2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88950" y="806450"/>
            <a:ext cx="3656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333" name="Rectangle 3"/>
          <p:cNvSpPr>
            <a:spLocks noGrp="1"/>
          </p:cNvSpPr>
          <p:nvPr>
            <p:ph type="title"/>
          </p:nvPr>
        </p:nvSpPr>
        <p:spPr>
          <a:xfrm>
            <a:off x="403225" y="269875"/>
            <a:ext cx="7772400" cy="663575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Caching example: </a:t>
            </a:r>
            <a:r>
              <a:rPr lang="en-US" altLang="zh-CN" sz="3600" dirty="0"/>
              <a:t>install local cache</a:t>
            </a:r>
            <a:r>
              <a:rPr lang="en-US" altLang="zh-CN" sz="4000" dirty="0"/>
              <a:t> </a:t>
            </a:r>
            <a:endParaRPr lang="en-US" altLang="zh-CN" dirty="0"/>
          </a:p>
        </p:txBody>
      </p:sp>
      <p:sp>
        <p:nvSpPr>
          <p:cNvPr id="98334" name="Text Box 50"/>
          <p:cNvSpPr txBox="1"/>
          <p:nvPr/>
        </p:nvSpPr>
        <p:spPr>
          <a:xfrm>
            <a:off x="7802563" y="1824038"/>
            <a:ext cx="933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origin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servers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98335" name="Line 95"/>
          <p:cNvSpPr/>
          <p:nvPr/>
        </p:nvSpPr>
        <p:spPr>
          <a:xfrm>
            <a:off x="6697663" y="3467100"/>
            <a:ext cx="0" cy="106203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36" name="Text Box 99"/>
          <p:cNvSpPr txBox="1"/>
          <p:nvPr/>
        </p:nvSpPr>
        <p:spPr>
          <a:xfrm>
            <a:off x="6699250" y="3656013"/>
            <a:ext cx="1190625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1.54 Mbps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access link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oup 308"/>
          <p:cNvGrpSpPr/>
          <p:nvPr/>
        </p:nvGrpSpPr>
        <p:grpSpPr>
          <a:xfrm>
            <a:off x="6826250" y="4941888"/>
            <a:ext cx="1860550" cy="809625"/>
            <a:chOff x="4217" y="3611"/>
            <a:chExt cx="1172" cy="510"/>
          </a:xfrm>
        </p:grpSpPr>
        <p:sp>
          <p:nvSpPr>
            <p:cNvPr id="98338" name="Rectangle 307"/>
            <p:cNvSpPr/>
            <p:nvPr/>
          </p:nvSpPr>
          <p:spPr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339" name="Text Box 97"/>
            <p:cNvSpPr txBox="1"/>
            <p:nvPr/>
          </p:nvSpPr>
          <p:spPr>
            <a:xfrm>
              <a:off x="4561" y="3717"/>
              <a:ext cx="82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</a:rPr>
                <a:t>local web </a:t>
              </a:r>
              <a:endParaRPr lang="en-US" altLang="zh-CN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</a:rPr>
                <a:t>cache</a:t>
              </a:r>
              <a:endParaRPr lang="en-US" altLang="zh-CN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8340" name="Rectangle 4"/>
          <p:cNvSpPr/>
          <p:nvPr/>
        </p:nvSpPr>
        <p:spPr>
          <a:xfrm>
            <a:off x="398463" y="1335088"/>
            <a:ext cx="4370387" cy="4648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2800" i="1" dirty="0">
                <a:solidFill>
                  <a:srgbClr val="CC0000"/>
                </a:solidFill>
                <a:latin typeface="Gill Sans MT" panose="020B0502020104020203" charset="0"/>
              </a:rPr>
              <a:t>assumptions:</a:t>
            </a:r>
            <a:endParaRPr lang="en-US" altLang="zh-CN" sz="2800" i="1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Gill Sans MT" panose="020B0502020104020203" charset="0"/>
              </a:rPr>
              <a:t>avg object size: 100K bits</a:t>
            </a:r>
            <a:endParaRPr lang="en-US" altLang="zh-CN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Gill Sans MT" panose="020B0502020104020203" charset="0"/>
              </a:rPr>
              <a:t>avg request rate from browsers to origin servers:15/sec</a:t>
            </a:r>
            <a:endParaRPr lang="en-US" altLang="zh-CN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Gill Sans MT" panose="020B0502020104020203" charset="0"/>
              </a:rPr>
              <a:t>avg data rate to browsers: 1.50 Mbps</a:t>
            </a:r>
            <a:endParaRPr lang="en-US" altLang="zh-CN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Gill Sans MT" panose="020B0502020104020203" charset="0"/>
              </a:rPr>
              <a:t>RTT from institutional router to any origin server: 2 sec</a:t>
            </a:r>
            <a:endParaRPr lang="en-US" altLang="zh-CN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dirty="0">
                <a:latin typeface="Gill Sans MT" panose="020B0502020104020203" charset="0"/>
              </a:rPr>
              <a:t>access link rate: 1.54 Mbps</a:t>
            </a:r>
            <a:endParaRPr lang="en-US" altLang="zh-CN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</a:rPr>
              <a:t>consequences:</a:t>
            </a:r>
            <a:endParaRPr lang="en-US" altLang="zh-CN" sz="2400" i="1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Gill Sans MT" panose="020B0502020104020203" charset="0"/>
              </a:rPr>
              <a:t>LAN utilization: 15%</a:t>
            </a:r>
            <a:endParaRPr lang="en-US" altLang="zh-CN" sz="1800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Gill Sans MT" panose="020B0502020104020203" charset="0"/>
              </a:rPr>
              <a:t>access link utilization = </a:t>
            </a:r>
            <a:r>
              <a:rPr lang="en-US" altLang="zh-CN" sz="1800" dirty="0">
                <a:solidFill>
                  <a:srgbClr val="FF0000"/>
                </a:solidFill>
                <a:latin typeface="Gill Sans MT" panose="020B0502020104020203" charset="0"/>
              </a:rPr>
              <a:t>100%</a:t>
            </a:r>
            <a:endParaRPr lang="en-US" altLang="zh-CN" sz="1800" dirty="0">
              <a:solidFill>
                <a:srgbClr val="FF0000"/>
              </a:solidFill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Gill Sans MT" panose="020B0502020104020203" charset="0"/>
              </a:rPr>
              <a:t>total delay   = Internet delay + access delay + LAN delay</a:t>
            </a:r>
            <a:endParaRPr lang="en-US" altLang="zh-CN" sz="1800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</a:pPr>
            <a:r>
              <a:rPr lang="en-US" altLang="zh-CN" sz="1800" dirty="0">
                <a:latin typeface="Gill Sans MT" panose="020B0502020104020203" charset="0"/>
              </a:rPr>
              <a:t>     =  2 sec + minutes + usecs</a:t>
            </a:r>
            <a:endParaRPr lang="en-US" altLang="zh-CN" sz="1800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98341" name="Freeform 82"/>
          <p:cNvSpPr/>
          <p:nvPr/>
        </p:nvSpPr>
        <p:spPr>
          <a:xfrm>
            <a:off x="663575" y="4605338"/>
            <a:ext cx="3973513" cy="116363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2503" h="733">
                <a:moveTo>
                  <a:pt x="1481" y="0"/>
                </a:moveTo>
                <a:lnTo>
                  <a:pt x="1481" y="198"/>
                </a:lnTo>
                <a:lnTo>
                  <a:pt x="953" y="198"/>
                </a:lnTo>
                <a:lnTo>
                  <a:pt x="953" y="370"/>
                </a:lnTo>
                <a:lnTo>
                  <a:pt x="0" y="370"/>
                </a:lnTo>
                <a:lnTo>
                  <a:pt x="14" y="733"/>
                </a:lnTo>
                <a:lnTo>
                  <a:pt x="2503" y="713"/>
                </a:lnTo>
                <a:lnTo>
                  <a:pt x="2455" y="6"/>
                </a:lnTo>
                <a:lnTo>
                  <a:pt x="148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8559" name="Text Box 79"/>
          <p:cNvSpPr txBox="1"/>
          <p:nvPr/>
        </p:nvSpPr>
        <p:spPr>
          <a:xfrm>
            <a:off x="2986088" y="4589463"/>
            <a:ext cx="32543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?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8557" name="Text Box 77"/>
          <p:cNvSpPr txBox="1"/>
          <p:nvPr/>
        </p:nvSpPr>
        <p:spPr>
          <a:xfrm>
            <a:off x="2149475" y="4862513"/>
            <a:ext cx="3254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?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8556" name="Text Box 76"/>
          <p:cNvSpPr txBox="1"/>
          <p:nvPr/>
        </p:nvSpPr>
        <p:spPr>
          <a:xfrm>
            <a:off x="1123950" y="5262563"/>
            <a:ext cx="2667000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algn="ctr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</a:rPr>
              <a:t>How to compute link </a:t>
            </a:r>
            <a:endParaRPr lang="en-US" altLang="zh-CN" sz="2400" i="1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342900" indent="-342900" algn="ctr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</a:rPr>
              <a:t>utilization, delay?</a:t>
            </a:r>
            <a:endParaRPr lang="en-US" altLang="zh-CN" sz="2400" i="1" dirty="0">
              <a:solidFill>
                <a:srgbClr val="CC0000"/>
              </a:solidFill>
              <a:latin typeface="Gill Sans MT" panose="020B0502020104020203" charset="0"/>
            </a:endParaRPr>
          </a:p>
        </p:txBody>
      </p:sp>
      <p:sp>
        <p:nvSpPr>
          <p:cNvPr id="148563" name="Text Box 83"/>
          <p:cNvSpPr txBox="1"/>
          <p:nvPr/>
        </p:nvSpPr>
        <p:spPr>
          <a:xfrm>
            <a:off x="598488" y="6051550"/>
            <a:ext cx="3641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2400" i="1" dirty="0">
                <a:solidFill>
                  <a:srgbClr val="CC0000"/>
                </a:solidFill>
                <a:latin typeface="Arial" panose="020B0604020202020204" pitchFamily="34" charset="0"/>
              </a:rPr>
              <a:t>Cost:</a:t>
            </a:r>
            <a:r>
              <a:rPr lang="en-US" altLang="zh-CN" sz="2400" dirty="0">
                <a:latin typeface="Arial" panose="020B0604020202020204" pitchFamily="34" charset="0"/>
              </a:rPr>
              <a:t> web cache (cheap!)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98346" name="Line 2"/>
          <p:cNvSpPr/>
          <p:nvPr/>
        </p:nvSpPr>
        <p:spPr>
          <a:xfrm>
            <a:off x="5373688" y="2409825"/>
            <a:ext cx="285750" cy="1143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47" name="Line 51"/>
          <p:cNvSpPr/>
          <p:nvPr/>
        </p:nvSpPr>
        <p:spPr>
          <a:xfrm>
            <a:off x="6183313" y="2028825"/>
            <a:ext cx="66675" cy="2762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48" name="Line 52"/>
          <p:cNvSpPr/>
          <p:nvPr/>
        </p:nvSpPr>
        <p:spPr>
          <a:xfrm flipH="1">
            <a:off x="6811963" y="2066925"/>
            <a:ext cx="9525" cy="2381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49" name="Line 53"/>
          <p:cNvSpPr/>
          <p:nvPr/>
        </p:nvSpPr>
        <p:spPr>
          <a:xfrm flipH="1">
            <a:off x="7269163" y="2228850"/>
            <a:ext cx="133350" cy="20955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50" name="Line 54"/>
          <p:cNvSpPr/>
          <p:nvPr/>
        </p:nvSpPr>
        <p:spPr>
          <a:xfrm flipH="1" flipV="1">
            <a:off x="7431088" y="2990850"/>
            <a:ext cx="24765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51" name="Freeform 55"/>
          <p:cNvSpPr/>
          <p:nvPr/>
        </p:nvSpPr>
        <p:spPr>
          <a:xfrm>
            <a:off x="5457825" y="2022475"/>
            <a:ext cx="2174875" cy="15811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8352" name="Text Box 70"/>
          <p:cNvSpPr txBox="1"/>
          <p:nvPr/>
        </p:nvSpPr>
        <p:spPr>
          <a:xfrm>
            <a:off x="6164263" y="2354263"/>
            <a:ext cx="931862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public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 Internet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98353" name="Group 91"/>
          <p:cNvGrpSpPr/>
          <p:nvPr/>
        </p:nvGrpSpPr>
        <p:grpSpPr>
          <a:xfrm>
            <a:off x="6281738" y="3165475"/>
            <a:ext cx="881062" cy="307975"/>
            <a:chOff x="2356" y="1300"/>
            <a:chExt cx="555" cy="194"/>
          </a:xfrm>
        </p:grpSpPr>
        <p:sp>
          <p:nvSpPr>
            <p:cNvPr id="98354" name="Oval 407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8355" name="Rectangle 41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98356" name="Oval 41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98357" name="Group 95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8358" name="Freeform 96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8359" name="Freeform 97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8360" name="Line 98"/>
            <p:cNvSpPr/>
            <p:nvPr/>
          </p:nvSpPr>
          <p:spPr>
            <a:xfrm>
              <a:off x="2357" y="1361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61" name="Line 99"/>
            <p:cNvSpPr/>
            <p:nvPr/>
          </p:nvSpPr>
          <p:spPr>
            <a:xfrm>
              <a:off x="2907" y="1363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8362" name="Group 100"/>
          <p:cNvGrpSpPr/>
          <p:nvPr/>
        </p:nvGrpSpPr>
        <p:grpSpPr>
          <a:xfrm>
            <a:off x="5026025" y="1957388"/>
            <a:ext cx="377825" cy="576262"/>
            <a:chOff x="4140" y="429"/>
            <a:chExt cx="1425" cy="2396"/>
          </a:xfrm>
        </p:grpSpPr>
        <p:sp>
          <p:nvSpPr>
            <p:cNvPr id="98363" name="Freeform 101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64" name="Rectangle 10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365" name="Freeform 10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66" name="Freeform 104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67" name="Rectangle 105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368" name="Group 106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369" name="AutoShape 107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370" name="AutoShape 108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371" name="Rectangle 10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372" name="Group 110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373" name="AutoShape 11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374" name="AutoShape 11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375" name="Rectangle 113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376" name="Rectangle 114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377" name="Group 115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378" name="AutoShape 116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379" name="AutoShape 117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380" name="Freeform 11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8381" name="Group 119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382" name="AutoShape 12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383" name="AutoShape 12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384" name="Rectangle 12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385" name="Freeform 12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86" name="Freeform 124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87" name="Oval 125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388" name="Freeform 12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89" name="AutoShape 127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390" name="AutoShape 128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391" name="Oval 12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392" name="Oval 13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8393" name="Oval 13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394" name="Rectangle 13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8395" name="Group 133"/>
          <p:cNvGrpSpPr/>
          <p:nvPr/>
        </p:nvGrpSpPr>
        <p:grpSpPr>
          <a:xfrm>
            <a:off x="5940425" y="1479550"/>
            <a:ext cx="377825" cy="576263"/>
            <a:chOff x="4140" y="429"/>
            <a:chExt cx="1425" cy="2396"/>
          </a:xfrm>
        </p:grpSpPr>
        <p:sp>
          <p:nvSpPr>
            <p:cNvPr id="98396" name="Freeform 134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97" name="Rectangle 135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398" name="Freeform 13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99" name="Freeform 13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00" name="Rectangle 138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401" name="Group 139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02" name="AutoShape 14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03" name="AutoShape 14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04" name="Rectangle 14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405" name="Group 143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06" name="AutoShape 144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07" name="AutoShape 145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08" name="Rectangle 146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09" name="Rectangle 147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410" name="Group 148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11" name="AutoShape 14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12" name="AutoShape 15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13" name="Freeform 151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8414" name="Group 152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15" name="AutoShape 153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16" name="AutoShape 154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17" name="Rectangle 155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18" name="Freeform 15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19" name="Freeform 15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20" name="Oval 158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21" name="Freeform 15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22" name="AutoShape 16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23" name="AutoShape 16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24" name="Oval 16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25" name="Oval 163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8426" name="Oval 164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27" name="Rectangle 165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8428" name="Group 166"/>
          <p:cNvGrpSpPr/>
          <p:nvPr/>
        </p:nvGrpSpPr>
        <p:grpSpPr>
          <a:xfrm>
            <a:off x="6692900" y="1511300"/>
            <a:ext cx="377825" cy="576263"/>
            <a:chOff x="4140" y="429"/>
            <a:chExt cx="1425" cy="2396"/>
          </a:xfrm>
        </p:grpSpPr>
        <p:sp>
          <p:nvSpPr>
            <p:cNvPr id="98429" name="Freeform 167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30" name="Rectangle 168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31" name="Freeform 16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32" name="Freeform 170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33" name="Rectangle 17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434" name="Group 172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35" name="AutoShape 173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36" name="AutoShape 174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37" name="Rectangle 175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438" name="Group 176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39" name="AutoShape 177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40" name="AutoShape 178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41" name="Rectangle 17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42" name="Rectangle 18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443" name="Group 181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44" name="AutoShape 18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45" name="AutoShape 183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46" name="Freeform 184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8447" name="Group 185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48" name="AutoShape 186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49" name="AutoShape 187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50" name="Rectangle 188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51" name="Freeform 18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52" name="Freeform 190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53" name="Oval 19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54" name="Freeform 192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55" name="AutoShape 193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56" name="AutoShape 194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57" name="Oval 195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58" name="Oval 196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8459" name="Oval 197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60" name="Rectangle 198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8461" name="Group 199"/>
          <p:cNvGrpSpPr/>
          <p:nvPr/>
        </p:nvGrpSpPr>
        <p:grpSpPr>
          <a:xfrm>
            <a:off x="7302500" y="1663700"/>
            <a:ext cx="377825" cy="576263"/>
            <a:chOff x="4140" y="429"/>
            <a:chExt cx="1425" cy="2396"/>
          </a:xfrm>
        </p:grpSpPr>
        <p:sp>
          <p:nvSpPr>
            <p:cNvPr id="98462" name="Freeform 20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63" name="Rectangle 20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64" name="Freeform 20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65" name="Freeform 20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66" name="Rectangle 204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467" name="Group 20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68" name="AutoShape 206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69" name="AutoShape 207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70" name="Rectangle 208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471" name="Group 20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72" name="AutoShape 21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73" name="AutoShape 21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74" name="Rectangle 21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75" name="Rectangle 213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476" name="Group 21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77" name="AutoShape 215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78" name="AutoShape 216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79" name="Freeform 21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8480" name="Group 21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81" name="AutoShape 21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482" name="AutoShape 22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483" name="Rectangle 22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84" name="Freeform 22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85" name="Freeform 22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86" name="Oval 224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87" name="Freeform 22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88" name="AutoShape 226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89" name="AutoShape 227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90" name="Oval 228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91" name="Oval 22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8492" name="Oval 23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93" name="Rectangle 23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8494" name="Group 232"/>
          <p:cNvGrpSpPr/>
          <p:nvPr/>
        </p:nvGrpSpPr>
        <p:grpSpPr>
          <a:xfrm>
            <a:off x="7631113" y="2609850"/>
            <a:ext cx="377825" cy="576263"/>
            <a:chOff x="4140" y="429"/>
            <a:chExt cx="1425" cy="2396"/>
          </a:xfrm>
        </p:grpSpPr>
        <p:sp>
          <p:nvSpPr>
            <p:cNvPr id="98495" name="Freeform 233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96" name="Rectangle 234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497" name="Freeform 235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98" name="Freeform 23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499" name="Rectangle 237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500" name="Group 238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501" name="AutoShape 23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502" name="AutoShape 24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503" name="Rectangle 24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504" name="Group 242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505" name="AutoShape 243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506" name="AutoShape 244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507" name="Rectangle 245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08" name="Rectangle 246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509" name="Group 247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510" name="AutoShape 248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511" name="AutoShape 24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512" name="Freeform 250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8513" name="Group 251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514" name="AutoShape 25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515" name="AutoShape 253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516" name="Rectangle 254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17" name="Freeform 255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518" name="Freeform 25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519" name="Oval 257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20" name="Freeform 25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521" name="AutoShape 25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22" name="AutoShape 26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23" name="Oval 26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24" name="Oval 26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8525" name="Oval 263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26" name="Rectangle 264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8527" name="Group 307"/>
          <p:cNvGrpSpPr/>
          <p:nvPr/>
        </p:nvGrpSpPr>
        <p:grpSpPr>
          <a:xfrm>
            <a:off x="6891338" y="5027613"/>
            <a:ext cx="377825" cy="576262"/>
            <a:chOff x="4140" y="429"/>
            <a:chExt cx="1425" cy="2396"/>
          </a:xfrm>
        </p:grpSpPr>
        <p:sp>
          <p:nvSpPr>
            <p:cNvPr id="98528" name="Freeform 30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529" name="Rectangle 30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30" name="Freeform 31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531" name="Freeform 31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532" name="Rectangle 31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533" name="Group 313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534" name="AutoShape 314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535" name="AutoShape 315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536" name="Rectangle 316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537" name="Group 317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538" name="AutoShape 318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539" name="AutoShape 31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540" name="Rectangle 32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41" name="Rectangle 32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98542" name="Group 322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543" name="AutoShape 323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544" name="AutoShape 324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545" name="Freeform 32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8546" name="Group 326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547" name="AutoShape 327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548" name="AutoShape 328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549" name="Rectangle 32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50" name="Freeform 33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551" name="Freeform 33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552" name="Oval 33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53" name="Freeform 33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554" name="AutoShape 334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55" name="AutoShape 335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56" name="Oval 336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57" name="Oval 337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8558" name="Oval 338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8559" name="Rectangle 33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55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6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8556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55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855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6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0035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00355" name="Picture 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88950" y="806450"/>
            <a:ext cx="3656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356" name="Rectangle 3"/>
          <p:cNvSpPr>
            <a:spLocks noGrp="1"/>
          </p:cNvSpPr>
          <p:nvPr>
            <p:ph type="title"/>
          </p:nvPr>
        </p:nvSpPr>
        <p:spPr>
          <a:xfrm>
            <a:off x="403225" y="269875"/>
            <a:ext cx="7772400" cy="663575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Caching example: </a:t>
            </a:r>
            <a:r>
              <a:rPr lang="en-US" altLang="zh-CN" sz="3600" dirty="0"/>
              <a:t>install local cache</a:t>
            </a:r>
            <a:r>
              <a:rPr lang="en-US" altLang="zh-CN" sz="4000" dirty="0"/>
              <a:t> </a:t>
            </a:r>
            <a:endParaRPr lang="en-US" altLang="zh-CN" dirty="0"/>
          </a:p>
        </p:txBody>
      </p:sp>
      <p:sp>
        <p:nvSpPr>
          <p:cNvPr id="100357" name="Rectangle 4"/>
          <p:cNvSpPr>
            <a:spLocks noGrp="1"/>
          </p:cNvSpPr>
          <p:nvPr>
            <p:ph type="body" sz="half"/>
          </p:nvPr>
        </p:nvSpPr>
        <p:spPr>
          <a:xfrm>
            <a:off x="509588" y="1200150"/>
            <a:ext cx="4459287" cy="1882775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rgbClr val="000099"/>
              </a:buClr>
              <a:buSzPct val="100000"/>
              <a:buFont typeface="Wingdings" panose="05000000000000000000" charset="0"/>
              <a:defRPr sz="2800"/>
            </a:lvl1pPr>
            <a:lvl2pPr lvl="1">
              <a:buClr>
                <a:srgbClr val="000099"/>
              </a:buClr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228600" lvl="0" indent="-228600" defTabSz="914400">
              <a:buClr>
                <a:srgbClr val="000099"/>
              </a:buClr>
              <a:buFont typeface="Wingdings" panose="05000000000000000000" pitchFamily="2" charset="2"/>
              <a:buNone/>
              <a:tabLst>
                <a:tab pos="576580" algn="l"/>
              </a:tabLst>
            </a:pPr>
            <a:r>
              <a:rPr lang="en-US" altLang="zh-CN" sz="2800" i="1" dirty="0">
                <a:solidFill>
                  <a:srgbClr val="CC0000"/>
                </a:solidFill>
              </a:rPr>
              <a:t>Calculating access link utilization, delay with cache:</a:t>
            </a:r>
            <a:endParaRPr lang="en-US" altLang="zh-CN" sz="2800" i="1" dirty="0">
              <a:solidFill>
                <a:srgbClr val="CC0000"/>
              </a:solidFill>
            </a:endParaRPr>
          </a:p>
          <a:p>
            <a:pPr marL="228600" lvl="0" indent="-228600" defTabSz="914400">
              <a:lnSpc>
                <a:spcPct val="80000"/>
              </a:lnSpc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576580" algn="l"/>
              </a:tabLst>
            </a:pPr>
            <a:r>
              <a:rPr lang="en-US" altLang="zh-CN" sz="2400" dirty="0"/>
              <a:t>suppose cache hit rate is 0.4</a:t>
            </a:r>
            <a:endParaRPr lang="en-US" altLang="zh-CN" sz="2400" dirty="0"/>
          </a:p>
          <a:p>
            <a:pPr marL="576580" lvl="1" indent="-233680" defTabSz="914400">
              <a:buClr>
                <a:srgbClr val="000099"/>
              </a:buClr>
              <a:buSzPct val="100000"/>
              <a:buFont typeface="Wingdings" panose="05000000000000000000" pitchFamily="2" charset="2"/>
              <a:buChar char="•"/>
              <a:tabLst>
                <a:tab pos="576580" algn="l"/>
              </a:tabLst>
            </a:pPr>
            <a:r>
              <a:rPr lang="en-US" altLang="zh-CN" sz="2000" dirty="0"/>
              <a:t>40% requests satisfied at cache, 60% requests satisfied at origin </a:t>
            </a:r>
            <a:endParaRPr lang="en-US" altLang="zh-CN" sz="2000" dirty="0"/>
          </a:p>
          <a:p>
            <a:pPr marL="228600" lvl="0" indent="-228600" defTabSz="914400">
              <a:lnSpc>
                <a:spcPct val="80000"/>
              </a:lnSpc>
              <a:buClr>
                <a:srgbClr val="000099"/>
              </a:buClr>
              <a:buFont typeface="Wingdings" panose="05000000000000000000" pitchFamily="2" charset="2"/>
              <a:buNone/>
              <a:tabLst>
                <a:tab pos="576580" algn="l"/>
              </a:tabLst>
            </a:pPr>
            <a:r>
              <a:rPr lang="en-US" altLang="zh-CN" sz="2400" dirty="0"/>
              <a:t>  </a:t>
            </a:r>
            <a:endParaRPr lang="en-US" altLang="zh-CN" sz="2400" dirty="0"/>
          </a:p>
        </p:txBody>
      </p:sp>
      <p:sp>
        <p:nvSpPr>
          <p:cNvPr id="100358" name="Text Box 50"/>
          <p:cNvSpPr txBox="1"/>
          <p:nvPr/>
        </p:nvSpPr>
        <p:spPr>
          <a:xfrm>
            <a:off x="7802563" y="1824038"/>
            <a:ext cx="933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origin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servers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00359" name="Line 95"/>
          <p:cNvSpPr/>
          <p:nvPr/>
        </p:nvSpPr>
        <p:spPr>
          <a:xfrm>
            <a:off x="6697663" y="3467100"/>
            <a:ext cx="0" cy="106203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360" name="Text Box 99"/>
          <p:cNvSpPr txBox="1"/>
          <p:nvPr/>
        </p:nvSpPr>
        <p:spPr>
          <a:xfrm>
            <a:off x="6699250" y="3656013"/>
            <a:ext cx="1190625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1.54 Mbps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access link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49566" name="Rectangle 4"/>
          <p:cNvSpPr>
            <a:spLocks noChangeArrowheads="1"/>
          </p:cNvSpPr>
          <p:nvPr/>
        </p:nvSpPr>
        <p:spPr bwMode="auto">
          <a:xfrm>
            <a:off x="506413" y="3057525"/>
            <a:ext cx="4981575" cy="15700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>
                <a:tab pos="57594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access link utilization: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286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>
                <a:tab pos="575945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60% of requests use access link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>
                <a:tab pos="57594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data rate to browsers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over access link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ZapfDingbats" charset="0"/>
              <a:buNone/>
              <a:tabLst>
                <a:tab pos="57594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   = 0.6*1.50 Mbps = .9 Mbps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76580" marR="0" lvl="1" indent="-2336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tabLst>
                <a:tab pos="575945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utilization = 0.9/1.54 = .58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49567" name="Rectangle 4"/>
          <p:cNvSpPr>
            <a:spLocks noChangeArrowheads="1"/>
          </p:cNvSpPr>
          <p:nvPr/>
        </p:nvSpPr>
        <p:spPr bwMode="auto">
          <a:xfrm>
            <a:off x="538163" y="4768850"/>
            <a:ext cx="4541838" cy="14922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>
                <a:tab pos="57594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total delay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76580" marR="0" lvl="1" indent="-23368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tabLst>
                <a:tab pos="575945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= 0.6 * (delay from origin servers) +0.4 * (delay when satisfied at cache)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76580" marR="0" lvl="1" indent="-23368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tabLst>
                <a:tab pos="575945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= 0.6 (2.01) + 0.4 (~msecs) = ~ 1.2 secs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76580" marR="0" lvl="1" indent="-23368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tabLst>
                <a:tab pos="575945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less than with 154 Mbps link (and cheaper too!)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tabLst>
                <a:tab pos="57594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0363" name="Line 2"/>
          <p:cNvSpPr/>
          <p:nvPr/>
        </p:nvSpPr>
        <p:spPr>
          <a:xfrm>
            <a:off x="5373688" y="2409825"/>
            <a:ext cx="285750" cy="1143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364" name="Line 51"/>
          <p:cNvSpPr/>
          <p:nvPr/>
        </p:nvSpPr>
        <p:spPr>
          <a:xfrm>
            <a:off x="6183313" y="2028825"/>
            <a:ext cx="66675" cy="2762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365" name="Line 52"/>
          <p:cNvSpPr/>
          <p:nvPr/>
        </p:nvSpPr>
        <p:spPr>
          <a:xfrm flipH="1">
            <a:off x="6811963" y="2066925"/>
            <a:ext cx="9525" cy="2381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366" name="Line 53"/>
          <p:cNvSpPr/>
          <p:nvPr/>
        </p:nvSpPr>
        <p:spPr>
          <a:xfrm flipH="1">
            <a:off x="7269163" y="2228850"/>
            <a:ext cx="133350" cy="20955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367" name="Line 54"/>
          <p:cNvSpPr/>
          <p:nvPr/>
        </p:nvSpPr>
        <p:spPr>
          <a:xfrm flipH="1" flipV="1">
            <a:off x="7431088" y="2990850"/>
            <a:ext cx="24765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368" name="Freeform 55"/>
          <p:cNvSpPr/>
          <p:nvPr/>
        </p:nvSpPr>
        <p:spPr>
          <a:xfrm>
            <a:off x="5457825" y="2022475"/>
            <a:ext cx="2174875" cy="15811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0369" name="Text Box 70"/>
          <p:cNvSpPr txBox="1"/>
          <p:nvPr/>
        </p:nvSpPr>
        <p:spPr>
          <a:xfrm>
            <a:off x="6164263" y="2354263"/>
            <a:ext cx="931862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public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 Internet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0370" name="Group 71"/>
          <p:cNvGrpSpPr/>
          <p:nvPr/>
        </p:nvGrpSpPr>
        <p:grpSpPr>
          <a:xfrm>
            <a:off x="6281738" y="3165475"/>
            <a:ext cx="881062" cy="307975"/>
            <a:chOff x="2356" y="1300"/>
            <a:chExt cx="555" cy="194"/>
          </a:xfrm>
        </p:grpSpPr>
        <p:sp>
          <p:nvSpPr>
            <p:cNvPr id="100371" name="Oval 407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00372" name="Rectangle 41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00373" name="Oval 41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100374" name="Group 75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0375" name="Freeform 76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0376" name="Freeform 77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0377" name="Line 78"/>
            <p:cNvSpPr/>
            <p:nvPr/>
          </p:nvSpPr>
          <p:spPr>
            <a:xfrm>
              <a:off x="2357" y="1361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378" name="Line 79"/>
            <p:cNvSpPr/>
            <p:nvPr/>
          </p:nvSpPr>
          <p:spPr>
            <a:xfrm>
              <a:off x="2907" y="1363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379" name="Group 80"/>
          <p:cNvGrpSpPr/>
          <p:nvPr/>
        </p:nvGrpSpPr>
        <p:grpSpPr>
          <a:xfrm>
            <a:off x="5026025" y="1957388"/>
            <a:ext cx="377825" cy="576262"/>
            <a:chOff x="4140" y="429"/>
            <a:chExt cx="1425" cy="2396"/>
          </a:xfrm>
        </p:grpSpPr>
        <p:sp>
          <p:nvSpPr>
            <p:cNvPr id="100380" name="Freeform 81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81" name="Rectangle 8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382" name="Freeform 8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83" name="Freeform 84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84" name="Rectangle 85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385" name="Group 86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386" name="AutoShape 87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387" name="AutoShape 88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388" name="Rectangle 8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389" name="Group 90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390" name="AutoShape 9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391" name="AutoShape 9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392" name="Rectangle 93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393" name="Rectangle 94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394" name="Group 95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0395" name="AutoShape 96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396" name="AutoShape 97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397" name="Freeform 9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0398" name="Group 99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0399" name="AutoShape 10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00" name="AutoShape 10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01" name="Rectangle 10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02" name="Freeform 10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03" name="Freeform 104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04" name="Oval 105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05" name="Freeform 10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06" name="AutoShape 107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07" name="AutoShape 108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08" name="Oval 10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09" name="Oval 11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0410" name="Oval 11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11" name="Rectangle 11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0412" name="Group 113"/>
          <p:cNvGrpSpPr/>
          <p:nvPr/>
        </p:nvGrpSpPr>
        <p:grpSpPr>
          <a:xfrm>
            <a:off x="5940425" y="1479550"/>
            <a:ext cx="377825" cy="576263"/>
            <a:chOff x="4140" y="429"/>
            <a:chExt cx="1425" cy="2396"/>
          </a:xfrm>
        </p:grpSpPr>
        <p:sp>
          <p:nvSpPr>
            <p:cNvPr id="100413" name="Freeform 114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14" name="Rectangle 115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15" name="Freeform 11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16" name="Freeform 11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17" name="Rectangle 118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418" name="Group 119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419" name="AutoShape 12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20" name="AutoShape 12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21" name="Rectangle 12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422" name="Group 123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423" name="AutoShape 124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24" name="AutoShape 125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25" name="Rectangle 126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26" name="Rectangle 127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427" name="Group 128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0428" name="AutoShape 12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29" name="AutoShape 13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30" name="Freeform 131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0431" name="Group 132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0432" name="AutoShape 133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33" name="AutoShape 134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34" name="Rectangle 135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35" name="Freeform 13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36" name="Freeform 13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37" name="Oval 138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38" name="Freeform 13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39" name="AutoShape 14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40" name="AutoShape 14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41" name="Oval 14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42" name="Oval 143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0443" name="Oval 144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44" name="Rectangle 145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0445" name="Group 146"/>
          <p:cNvGrpSpPr/>
          <p:nvPr/>
        </p:nvGrpSpPr>
        <p:grpSpPr>
          <a:xfrm>
            <a:off x="6692900" y="1511300"/>
            <a:ext cx="377825" cy="576263"/>
            <a:chOff x="4140" y="429"/>
            <a:chExt cx="1425" cy="2396"/>
          </a:xfrm>
        </p:grpSpPr>
        <p:sp>
          <p:nvSpPr>
            <p:cNvPr id="100446" name="Freeform 147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47" name="Rectangle 148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48" name="Freeform 14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49" name="Freeform 150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50" name="Rectangle 15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451" name="Group 152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452" name="AutoShape 153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53" name="AutoShape 154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54" name="Rectangle 155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455" name="Group 156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456" name="AutoShape 157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57" name="AutoShape 158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58" name="Rectangle 15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59" name="Rectangle 16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460" name="Group 161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0461" name="AutoShape 16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62" name="AutoShape 163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63" name="Freeform 164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0464" name="Group 165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0465" name="AutoShape 166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66" name="AutoShape 167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67" name="Rectangle 168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68" name="Freeform 16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69" name="Freeform 170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70" name="Oval 17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71" name="Freeform 172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72" name="AutoShape 173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73" name="AutoShape 174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74" name="Oval 175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75" name="Oval 176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0476" name="Oval 177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77" name="Rectangle 178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0478" name="Group 179"/>
          <p:cNvGrpSpPr/>
          <p:nvPr/>
        </p:nvGrpSpPr>
        <p:grpSpPr>
          <a:xfrm>
            <a:off x="7302500" y="1663700"/>
            <a:ext cx="377825" cy="576263"/>
            <a:chOff x="4140" y="429"/>
            <a:chExt cx="1425" cy="2396"/>
          </a:xfrm>
        </p:grpSpPr>
        <p:sp>
          <p:nvSpPr>
            <p:cNvPr id="100479" name="Freeform 18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80" name="Rectangle 18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81" name="Freeform 18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82" name="Freeform 18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483" name="Rectangle 184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484" name="Group 18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485" name="AutoShape 186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86" name="AutoShape 187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87" name="Rectangle 188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488" name="Group 18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489" name="AutoShape 19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90" name="AutoShape 19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91" name="Rectangle 19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492" name="Rectangle 193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493" name="Group 19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0494" name="AutoShape 195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95" name="AutoShape 196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496" name="Freeform 19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0497" name="Group 19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0498" name="AutoShape 19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499" name="AutoShape 20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500" name="Rectangle 20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01" name="Freeform 20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02" name="Freeform 20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03" name="Oval 204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04" name="Freeform 20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05" name="AutoShape 206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06" name="AutoShape 207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07" name="Oval 208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08" name="Oval 20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0509" name="Oval 21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10" name="Rectangle 21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0511" name="Group 212"/>
          <p:cNvGrpSpPr/>
          <p:nvPr/>
        </p:nvGrpSpPr>
        <p:grpSpPr>
          <a:xfrm>
            <a:off x="7631113" y="2609850"/>
            <a:ext cx="377825" cy="576263"/>
            <a:chOff x="4140" y="429"/>
            <a:chExt cx="1425" cy="2396"/>
          </a:xfrm>
        </p:grpSpPr>
        <p:sp>
          <p:nvSpPr>
            <p:cNvPr id="100512" name="Freeform 213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13" name="Rectangle 214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14" name="Freeform 215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15" name="Freeform 2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16" name="Rectangle 217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517" name="Group 218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518" name="AutoShape 21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519" name="AutoShape 22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520" name="Rectangle 22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521" name="Group 222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522" name="AutoShape 223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523" name="AutoShape 224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524" name="Rectangle 225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25" name="Rectangle 226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526" name="Group 227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0527" name="AutoShape 228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528" name="AutoShape 22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529" name="Freeform 230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0530" name="Group 231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0531" name="AutoShape 23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532" name="AutoShape 233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533" name="Rectangle 234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34" name="Freeform 235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35" name="Freeform 23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36" name="Oval 237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37" name="Freeform 23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38" name="AutoShape 23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39" name="AutoShape 24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40" name="Oval 24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41" name="Oval 24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0542" name="Oval 243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43" name="Rectangle 244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sp>
        <p:nvSpPr>
          <p:cNvPr id="100544" name="Freeform 71"/>
          <p:cNvSpPr/>
          <p:nvPr/>
        </p:nvSpPr>
        <p:spPr>
          <a:xfrm>
            <a:off x="5038725" y="4392613"/>
            <a:ext cx="2965450" cy="13906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0545" name="Line 77"/>
          <p:cNvSpPr/>
          <p:nvPr/>
        </p:nvSpPr>
        <p:spPr>
          <a:xfrm flipH="1">
            <a:off x="5487988" y="4702175"/>
            <a:ext cx="855662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546" name="Line 78"/>
          <p:cNvSpPr/>
          <p:nvPr/>
        </p:nvSpPr>
        <p:spPr>
          <a:xfrm flipH="1">
            <a:off x="5997575" y="4749800"/>
            <a:ext cx="563563" cy="393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547" name="Line 79"/>
          <p:cNvSpPr/>
          <p:nvPr/>
        </p:nvSpPr>
        <p:spPr>
          <a:xfrm flipH="1">
            <a:off x="6535738" y="4756150"/>
            <a:ext cx="149225" cy="3825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548" name="Line 80"/>
          <p:cNvSpPr/>
          <p:nvPr/>
        </p:nvSpPr>
        <p:spPr>
          <a:xfrm>
            <a:off x="6902450" y="4735513"/>
            <a:ext cx="123825" cy="412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549" name="Text Box 97"/>
          <p:cNvSpPr txBox="1"/>
          <p:nvPr/>
        </p:nvSpPr>
        <p:spPr>
          <a:xfrm>
            <a:off x="5065713" y="4279900"/>
            <a:ext cx="1198562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institutional</a:t>
            </a:r>
            <a:endParaRPr lang="en-US" altLang="zh-CN" sz="16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rPr>
              <a:t>network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00550" name="Text Box 98"/>
          <p:cNvSpPr txBox="1"/>
          <p:nvPr/>
        </p:nvSpPr>
        <p:spPr>
          <a:xfrm>
            <a:off x="7073900" y="4660900"/>
            <a:ext cx="1290638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1 Gbps LAN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100551" name="Group 120"/>
          <p:cNvGrpSpPr/>
          <p:nvPr/>
        </p:nvGrpSpPr>
        <p:grpSpPr>
          <a:xfrm>
            <a:off x="6261100" y="4460875"/>
            <a:ext cx="881063" cy="307975"/>
            <a:chOff x="2356" y="1300"/>
            <a:chExt cx="555" cy="194"/>
          </a:xfrm>
        </p:grpSpPr>
        <p:sp>
          <p:nvSpPr>
            <p:cNvPr id="100552" name="Oval 407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00553" name="Rectangle 41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</p:spPr>
          <p:txBody>
            <a:bodyPr wrap="none"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sp>
          <p:nvSpPr>
            <p:cNvPr id="100554" name="Oval 41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latin typeface="Times New Roman" panose="02020603050405020304" charset="0"/>
                <a:ea typeface="Arial" panose="020B0604020202020204" pitchFamily="34" charset="0"/>
              </a:endParaRPr>
            </a:p>
          </p:txBody>
        </p:sp>
        <p:grpSp>
          <p:nvGrpSpPr>
            <p:cNvPr id="100555" name="Group 124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00556" name="Freeform 125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0557" name="Freeform 126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0558" name="Line 127"/>
            <p:cNvSpPr/>
            <p:nvPr/>
          </p:nvSpPr>
          <p:spPr>
            <a:xfrm>
              <a:off x="2357" y="1361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559" name="Line 128"/>
            <p:cNvSpPr/>
            <p:nvPr/>
          </p:nvSpPr>
          <p:spPr>
            <a:xfrm>
              <a:off x="2907" y="1363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0560" name="Group 172"/>
          <p:cNvGrpSpPr/>
          <p:nvPr/>
        </p:nvGrpSpPr>
        <p:grpSpPr>
          <a:xfrm>
            <a:off x="5175250" y="5070475"/>
            <a:ext cx="525463" cy="557213"/>
            <a:chOff x="-44" y="1473"/>
            <a:chExt cx="981" cy="1105"/>
          </a:xfrm>
        </p:grpSpPr>
        <p:pic>
          <p:nvPicPr>
            <p:cNvPr id="100561" name="Picture 173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0562" name="Freeform 17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0563" name="Group 340"/>
          <p:cNvGrpSpPr/>
          <p:nvPr/>
        </p:nvGrpSpPr>
        <p:grpSpPr>
          <a:xfrm>
            <a:off x="5686425" y="5092700"/>
            <a:ext cx="525463" cy="557213"/>
            <a:chOff x="-44" y="1473"/>
            <a:chExt cx="981" cy="1105"/>
          </a:xfrm>
        </p:grpSpPr>
        <p:pic>
          <p:nvPicPr>
            <p:cNvPr id="100564" name="Picture 341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0565" name="Freeform 34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0566" name="Group 343"/>
          <p:cNvGrpSpPr/>
          <p:nvPr/>
        </p:nvGrpSpPr>
        <p:grpSpPr>
          <a:xfrm>
            <a:off x="6210300" y="5081588"/>
            <a:ext cx="525463" cy="557212"/>
            <a:chOff x="-44" y="1473"/>
            <a:chExt cx="981" cy="1105"/>
          </a:xfrm>
        </p:grpSpPr>
        <p:pic>
          <p:nvPicPr>
            <p:cNvPr id="100567" name="Picture 344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0568" name="Freeform 34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0509" name="Group 308"/>
          <p:cNvGrpSpPr/>
          <p:nvPr/>
        </p:nvGrpSpPr>
        <p:grpSpPr>
          <a:xfrm>
            <a:off x="6826250" y="4941888"/>
            <a:ext cx="1860550" cy="809625"/>
            <a:chOff x="4217" y="3611"/>
            <a:chExt cx="1172" cy="510"/>
          </a:xfrm>
        </p:grpSpPr>
        <p:sp>
          <p:nvSpPr>
            <p:cNvPr id="100570" name="Rectangle 307"/>
            <p:cNvSpPr/>
            <p:nvPr/>
          </p:nvSpPr>
          <p:spPr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71" name="Text Box 97"/>
            <p:cNvSpPr txBox="1"/>
            <p:nvPr/>
          </p:nvSpPr>
          <p:spPr>
            <a:xfrm>
              <a:off x="4561" y="3717"/>
              <a:ext cx="82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</a:rPr>
                <a:t>local web </a:t>
              </a:r>
              <a:endParaRPr lang="en-US" altLang="zh-CN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</a:rPr>
                <a:t>cache</a:t>
              </a:r>
              <a:endParaRPr lang="en-US" altLang="zh-CN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0572" name="Group 307"/>
          <p:cNvGrpSpPr/>
          <p:nvPr/>
        </p:nvGrpSpPr>
        <p:grpSpPr>
          <a:xfrm>
            <a:off x="6891338" y="5027613"/>
            <a:ext cx="377825" cy="576262"/>
            <a:chOff x="4140" y="429"/>
            <a:chExt cx="1425" cy="2396"/>
          </a:xfrm>
        </p:grpSpPr>
        <p:sp>
          <p:nvSpPr>
            <p:cNvPr id="100573" name="Freeform 30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74" name="Rectangle 30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75" name="Freeform 31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76" name="Freeform 31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77" name="Rectangle 31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578" name="Group 313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579" name="AutoShape 314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580" name="AutoShape 315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581" name="Rectangle 316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582" name="Group 317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583" name="AutoShape 318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584" name="AutoShape 31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585" name="Rectangle 32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86" name="Rectangle 32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0587" name="Group 322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0588" name="AutoShape 323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589" name="AutoShape 324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590" name="Freeform 32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0591" name="Group 326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0592" name="AutoShape 327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0593" name="AutoShape 328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594" name="Rectangle 32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95" name="Freeform 33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96" name="Freeform 33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97" name="Oval 33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598" name="Freeform 33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599" name="AutoShape 334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600" name="AutoShape 335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601" name="Oval 336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602" name="Oval 337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0603" name="Oval 338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0604" name="Rectangle 33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66" grpId="0"/>
      <p:bldP spid="1495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0240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02403" name="Rectangle 2"/>
          <p:cNvSpPr>
            <a:spLocks noGrp="1"/>
          </p:cNvSpPr>
          <p:nvPr>
            <p:ph type="title"/>
          </p:nvPr>
        </p:nvSpPr>
        <p:spPr>
          <a:xfrm>
            <a:off x="287338" y="193675"/>
            <a:ext cx="7962900" cy="739775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Conditional GET </a:t>
            </a:r>
            <a:endParaRPr lang="en-US" altLang="zh-CN" dirty="0"/>
          </a:p>
        </p:txBody>
      </p:sp>
      <p:sp>
        <p:nvSpPr>
          <p:cNvPr id="102404" name="Rectangle 3"/>
          <p:cNvSpPr>
            <a:spLocks noGrp="1"/>
          </p:cNvSpPr>
          <p:nvPr>
            <p:ph sz="half" idx="1"/>
          </p:nvPr>
        </p:nvSpPr>
        <p:spPr>
          <a:xfrm>
            <a:off x="268288" y="1403350"/>
            <a:ext cx="3743325" cy="5132388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Goal: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don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 send object if cache has up-to-date cached version</a:t>
            </a:r>
            <a:endParaRPr lang="en-US" altLang="ja-JP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no object transmission delay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lower link utilization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 dirty="0">
                <a:solidFill>
                  <a:srgbClr val="00009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cache:</a:t>
            </a:r>
            <a:r>
              <a:rPr lang="en-US" altLang="zh-CN" sz="2400" dirty="0">
                <a:solidFill>
                  <a:srgbClr val="00009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specify date of cached copy in HTTP request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</a:rPr>
              <a:t>If-modified-since: &lt;date&gt;</a:t>
            </a:r>
            <a:endParaRPr lang="en-US" altLang="zh-CN" sz="2000" b="1" dirty="0">
              <a:latin typeface="Courier New" panose="02070309020205020404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 dirty="0">
                <a:solidFill>
                  <a:srgbClr val="00009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server:</a:t>
            </a:r>
            <a:r>
              <a:rPr lang="en-US" altLang="zh-CN" sz="2400" dirty="0">
                <a:solidFill>
                  <a:srgbClr val="00009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response contains no object if cached copy is up-to-date: 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</a:rPr>
              <a:t>HTTP/1.0 304 Not Modified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67590" name="Line 4"/>
          <p:cNvSpPr/>
          <p:nvPr/>
        </p:nvSpPr>
        <p:spPr>
          <a:xfrm>
            <a:off x="4521200" y="2114550"/>
            <a:ext cx="3305175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593" name="Text Box 8"/>
          <p:cNvSpPr txBox="1"/>
          <p:nvPr/>
        </p:nvSpPr>
        <p:spPr>
          <a:xfrm>
            <a:off x="4827588" y="1998663"/>
            <a:ext cx="2681287" cy="62071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HTTP request msg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b="1" dirty="0">
                <a:latin typeface="Arial" panose="020B0604020202020204" pitchFamily="34" charset="0"/>
              </a:rPr>
              <a:t>If-modified-since: &lt;date&gt;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67594" name="Line 9"/>
          <p:cNvSpPr/>
          <p:nvPr/>
        </p:nvSpPr>
        <p:spPr>
          <a:xfrm flipH="1">
            <a:off x="4540250" y="2860675"/>
            <a:ext cx="3305175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" name="Group 30"/>
          <p:cNvGrpSpPr/>
          <p:nvPr/>
        </p:nvGrpSpPr>
        <p:grpSpPr>
          <a:xfrm>
            <a:off x="4808538" y="2854325"/>
            <a:ext cx="2643187" cy="865188"/>
            <a:chOff x="2698" y="2036"/>
            <a:chExt cx="1665" cy="545"/>
          </a:xfrm>
        </p:grpSpPr>
        <p:sp>
          <p:nvSpPr>
            <p:cNvPr id="102409" name="Rectangle 10"/>
            <p:cNvSpPr/>
            <p:nvPr/>
          </p:nvSpPr>
          <p:spPr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2410" name="Text Box 11"/>
            <p:cNvSpPr txBox="1"/>
            <p:nvPr/>
          </p:nvSpPr>
          <p:spPr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HTTP response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b="1" dirty="0">
                  <a:latin typeface="Arial" panose="020B0604020202020204" pitchFamily="34" charset="0"/>
                </a:rPr>
                <a:t>HTTP/1.0 </a:t>
              </a:r>
              <a:endParaRPr lang="en-US" altLang="zh-CN" sz="1600" b="1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b="1" dirty="0">
                  <a:latin typeface="Arial" panose="020B0604020202020204" pitchFamily="34" charset="0"/>
                </a:rPr>
                <a:t>304 Not Modified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67596" name="Text Box 28"/>
          <p:cNvSpPr txBox="1"/>
          <p:nvPr/>
        </p:nvSpPr>
        <p:spPr>
          <a:xfrm>
            <a:off x="7905750" y="2149475"/>
            <a:ext cx="1047750" cy="1465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rPr>
              <a:t>object </a:t>
            </a:r>
            <a:endParaRPr lang="en-US" altLang="zh-CN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rPr>
              <a:t>not </a:t>
            </a:r>
            <a:endParaRPr lang="en-US" altLang="zh-CN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rPr>
              <a:t>modified</a:t>
            </a:r>
            <a:endParaRPr lang="en-US" altLang="zh-CN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rPr>
              <a:t>before</a:t>
            </a:r>
            <a:endParaRPr lang="en-US" altLang="zh-CN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rPr>
              <a:t>&lt;date&gt;</a:t>
            </a:r>
            <a:endParaRPr lang="en-US" altLang="zh-CN" sz="18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67597" name="Line 31"/>
          <p:cNvSpPr/>
          <p:nvPr/>
        </p:nvSpPr>
        <p:spPr>
          <a:xfrm>
            <a:off x="4278313" y="4079875"/>
            <a:ext cx="3905250" cy="0"/>
          </a:xfrm>
          <a:prstGeom prst="line">
            <a:avLst/>
          </a:prstGeom>
          <a:ln w="28575" cap="flat" cmpd="sng">
            <a:solidFill>
              <a:srgbClr val="000099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7598" name="Line 32"/>
          <p:cNvSpPr/>
          <p:nvPr/>
        </p:nvSpPr>
        <p:spPr>
          <a:xfrm>
            <a:off x="4587875" y="4678363"/>
            <a:ext cx="3305175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599" name="Text Box 34"/>
          <p:cNvSpPr txBox="1"/>
          <p:nvPr/>
        </p:nvSpPr>
        <p:spPr>
          <a:xfrm>
            <a:off x="4832350" y="4562475"/>
            <a:ext cx="2681288" cy="6207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HTTP request msg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b="1" dirty="0">
                <a:latin typeface="Arial" panose="020B0604020202020204" pitchFamily="34" charset="0"/>
              </a:rPr>
              <a:t>If-modified-since: &lt;date&gt;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67600" name="Line 35"/>
          <p:cNvSpPr/>
          <p:nvPr/>
        </p:nvSpPr>
        <p:spPr>
          <a:xfrm flipH="1">
            <a:off x="4606925" y="5457825"/>
            <a:ext cx="3305175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601" name="Text Box 38"/>
          <p:cNvSpPr txBox="1"/>
          <p:nvPr/>
        </p:nvSpPr>
        <p:spPr>
          <a:xfrm>
            <a:off x="4851400" y="5402263"/>
            <a:ext cx="2643188" cy="92551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HTTP response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b="1" dirty="0">
                <a:latin typeface="Arial" panose="020B0604020202020204" pitchFamily="34" charset="0"/>
              </a:rPr>
              <a:t>HTTP/1.0 200 OK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</a:rPr>
              <a:t>&lt;data&gt;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67602" name="Text Box 39"/>
          <p:cNvSpPr txBox="1"/>
          <p:nvPr/>
        </p:nvSpPr>
        <p:spPr>
          <a:xfrm>
            <a:off x="7985125" y="4808538"/>
            <a:ext cx="104775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rPr>
              <a:t>object </a:t>
            </a:r>
            <a:endParaRPr lang="en-US" altLang="zh-CN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rPr>
              <a:t>modified</a:t>
            </a:r>
            <a:endParaRPr lang="en-US" altLang="zh-CN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rPr>
              <a:t>after </a:t>
            </a:r>
            <a:endParaRPr lang="en-US" altLang="zh-CN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000099"/>
                </a:solidFill>
                <a:latin typeface="Arial" panose="020B0604020202020204" pitchFamily="34" charset="0"/>
              </a:rPr>
              <a:t>&lt;date&gt;</a:t>
            </a:r>
            <a:endParaRPr lang="en-US" altLang="zh-CN" sz="18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02418" name="Text Box 5"/>
          <p:cNvSpPr txBox="1"/>
          <p:nvPr/>
        </p:nvSpPr>
        <p:spPr>
          <a:xfrm>
            <a:off x="3797300" y="1062038"/>
            <a:ext cx="777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client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02419" name="Text Box 6"/>
          <p:cNvSpPr txBox="1"/>
          <p:nvPr/>
        </p:nvSpPr>
        <p:spPr>
          <a:xfrm>
            <a:off x="7483475" y="1057275"/>
            <a:ext cx="889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server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pic>
        <p:nvPicPr>
          <p:cNvPr id="102420" name="Picture 3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47663" y="762000"/>
            <a:ext cx="3656012" cy="1730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1" name="Group 34"/>
          <p:cNvGrpSpPr/>
          <p:nvPr/>
        </p:nvGrpSpPr>
        <p:grpSpPr>
          <a:xfrm>
            <a:off x="7073900" y="977900"/>
            <a:ext cx="422275" cy="685800"/>
            <a:chOff x="4140" y="429"/>
            <a:chExt cx="1425" cy="2396"/>
          </a:xfrm>
        </p:grpSpPr>
        <p:sp>
          <p:nvSpPr>
            <p:cNvPr id="102422" name="Freeform 35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23" name="Rectangle 36"/>
            <p:cNvSpPr/>
            <p:nvPr/>
          </p:nvSpPr>
          <p:spPr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2424" name="Freeform 3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25" name="Freeform 3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26" name="Rectangle 39"/>
            <p:cNvSpPr/>
            <p:nvPr/>
          </p:nvSpPr>
          <p:spPr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2427" name="Group 40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2428" name="AutoShape 41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429" name="AutoShape 42"/>
              <p:cNvSpPr/>
              <p:nvPr/>
            </p:nvSpPr>
            <p:spPr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30" name="Rectangle 43"/>
            <p:cNvSpPr/>
            <p:nvPr/>
          </p:nvSpPr>
          <p:spPr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2431" name="Group 44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2432" name="AutoShape 45"/>
              <p:cNvSpPr/>
              <p:nvPr/>
            </p:nvSpPr>
            <p:spPr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433" name="AutoShape 46"/>
              <p:cNvSpPr/>
              <p:nvPr/>
            </p:nvSpPr>
            <p:spPr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34" name="Rectangle 47"/>
            <p:cNvSpPr/>
            <p:nvPr/>
          </p:nvSpPr>
          <p:spPr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2435" name="Rectangle 48"/>
            <p:cNvSpPr/>
            <p:nvPr/>
          </p:nvSpPr>
          <p:spPr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2436" name="Group 49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437" name="AutoShape 50"/>
              <p:cNvSpPr/>
              <p:nvPr/>
            </p:nvSpPr>
            <p:spPr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438" name="AutoShape 51"/>
              <p:cNvSpPr/>
              <p:nvPr/>
            </p:nvSpPr>
            <p:spPr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39" name="Freeform 52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440" name="Group 53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441" name="AutoShape 54"/>
              <p:cNvSpPr/>
              <p:nvPr/>
            </p:nvSpPr>
            <p:spPr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442" name="AutoShape 55"/>
              <p:cNvSpPr/>
              <p:nvPr/>
            </p:nvSpPr>
            <p:spPr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43" name="Rectangle 56"/>
            <p:cNvSpPr/>
            <p:nvPr/>
          </p:nvSpPr>
          <p:spPr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2444" name="Freeform 5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45" name="Freeform 5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46" name="Oval 59"/>
            <p:cNvSpPr/>
            <p:nvPr/>
          </p:nvSpPr>
          <p:spPr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2447" name="Freeform 60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48" name="AutoShape 61"/>
            <p:cNvSpPr/>
            <p:nvPr/>
          </p:nvSpPr>
          <p:spPr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2449" name="AutoShape 62"/>
            <p:cNvSpPr/>
            <p:nvPr/>
          </p:nvSpPr>
          <p:spPr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2450" name="Oval 63"/>
            <p:cNvSpPr/>
            <p:nvPr/>
          </p:nvSpPr>
          <p:spPr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2451" name="Oval 64"/>
            <p:cNvSpPr/>
            <p:nvPr/>
          </p:nvSpPr>
          <p:spPr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2452" name="Oval 65"/>
            <p:cNvSpPr/>
            <p:nvPr/>
          </p:nvSpPr>
          <p:spPr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2453" name="Rectangle 66"/>
            <p:cNvSpPr/>
            <p:nvPr/>
          </p:nvSpPr>
          <p:spPr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454" name="Group 67"/>
          <p:cNvGrpSpPr/>
          <p:nvPr/>
        </p:nvGrpSpPr>
        <p:grpSpPr>
          <a:xfrm>
            <a:off x="4373563" y="1022350"/>
            <a:ext cx="742950" cy="742950"/>
            <a:chOff x="-44" y="1473"/>
            <a:chExt cx="981" cy="1105"/>
          </a:xfrm>
        </p:grpSpPr>
        <p:pic>
          <p:nvPicPr>
            <p:cNvPr id="102455" name="Picture 68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56" name="Freeform 6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 animBg="1"/>
      <p:bldP spid="67596" grpId="0"/>
      <p:bldP spid="67599" grpId="0" animBg="1"/>
      <p:bldP spid="67601" grpId="0" animBg="1"/>
      <p:bldP spid="6760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sz="half" idx="1"/>
          </p:nvPr>
        </p:nvSpPr>
        <p:spPr/>
        <p:txBody>
          <a:bodyPr anchor="t"/>
          <a:p>
            <a:pPr marL="342900" marR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</a:pP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找一台能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telnet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上去的服务器，实验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Http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协议中的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get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方法</a:t>
            </a:r>
            <a:endParaRPr kumimoji="0" lang="zh-CN" altLang="en-US" sz="2800" b="0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</a:pPr>
            <a:endParaRPr kumimoji="0" lang="zh-CN" altLang="en-US" sz="2800" b="0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</a:pPr>
            <a:endParaRPr kumimoji="0" lang="zh-CN" altLang="en-US" sz="2800" b="0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</a:pP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cookie</a:t>
            </a:r>
            <a:endParaRPr kumimoji="0" lang="en-US" altLang="zh-CN" sz="2800" b="0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</a:pP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  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删掉。</a:t>
            </a:r>
            <a:endParaRPr kumimoji="0" lang="zh-CN" altLang="en-US" sz="2800" b="0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</a:pPr>
            <a:endParaRPr kumimoji="0" lang="zh-CN" altLang="en-US" sz="2800" b="0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</a:pP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http 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持续，非持续</a:t>
            </a:r>
            <a:endParaRPr kumimoji="0" lang="zh-CN" altLang="en-US" sz="2800" b="0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S PGothic" panose="020B0600070205080204" charset="-128"/>
            </a:endParaRPr>
          </a:p>
        </p:txBody>
      </p:sp>
      <p:sp>
        <p:nvSpPr>
          <p:cNvPr id="104451" name="内容占位符 3"/>
          <p:cNvSpPr>
            <a:spLocks noGrp="1"/>
          </p:cNvSpPr>
          <p:nvPr>
            <p:ph sz="half" idx="2"/>
          </p:nvPr>
        </p:nvSpPr>
        <p:spPr/>
        <p:txBody>
          <a:bodyPr anchor="t" anchorCtr="0"/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拿出以前写过的网站的代码，分析其使用了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http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协议中的使用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http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版本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MS PGothic" panose="020B0600070205080204" charset="-128"/>
              </a:rPr>
              <a:t>post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473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1663" y="1068388"/>
            <a:ext cx="4113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474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05475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054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Chapter 2: outline</a:t>
            </a:r>
            <a:endParaRPr lang="en-US" altLang="zh-CN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2.1 principles of network applications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2.2 Web and HTTP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2.3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electronic mail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738505" marR="0" lvl="1" indent="-2876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SMTP, POP3, IMAP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2.4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5478" name="Rectangle 4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76675" cy="4648200"/>
          </a:xfrm>
        </p:spPr>
        <p:txBody>
          <a:bodyPr vert="horz" wrap="square" lIns="91440" tIns="45720" rIns="91440" bIns="45720" anchor="t" anchorCtr="0"/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2.5 P2P applications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2.6 video streaming and content distribution networks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2.7 socket programming with UDP and TCP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0752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07523" name="Rectangle 2"/>
          <p:cNvSpPr>
            <a:spLocks noGrp="1"/>
          </p:cNvSpPr>
          <p:nvPr>
            <p:ph type="title"/>
          </p:nvPr>
        </p:nvSpPr>
        <p:spPr>
          <a:xfrm>
            <a:off x="466725" y="301625"/>
            <a:ext cx="7772400" cy="86995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Electronic mail</a:t>
            </a:r>
            <a:endParaRPr lang="en-US" altLang="zh-CN" dirty="0"/>
          </a:p>
        </p:txBody>
      </p:sp>
      <p:sp>
        <p:nvSpPr>
          <p:cNvPr id="107524" name="Rectangle 3"/>
          <p:cNvSpPr>
            <a:spLocks noGrp="1"/>
          </p:cNvSpPr>
          <p:nvPr>
            <p:ph sz="half" idx="1"/>
          </p:nvPr>
        </p:nvSpPr>
        <p:spPr>
          <a:xfrm>
            <a:off x="544513" y="1366838"/>
            <a:ext cx="3933825" cy="48768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Three major components:</a:t>
            </a:r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user agents </a:t>
            </a:r>
            <a:r>
              <a:rPr lang="zh-CN" altLang="en-US" sz="24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</a:t>
            </a:r>
            <a:r>
              <a:rPr lang="en-US" altLang="zh-CN" sz="24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outlook</a:t>
            </a:r>
            <a:r>
              <a:rPr lang="zh-CN" altLang="en-US" sz="24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）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mail servers 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Aft>
                <a:spcPct val="75000"/>
              </a:spcAft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simple mail transfer protocol: SMTP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2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User Agent</a:t>
            </a:r>
            <a:r>
              <a:rPr lang="zh-CN" altLang="en-US" sz="2000" i="1" dirty="0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（用户代理）</a:t>
            </a:r>
            <a:endParaRPr lang="en-US" altLang="zh-CN" sz="2000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a.k.a. 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mail reader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”</a:t>
            </a:r>
            <a:endParaRPr lang="en-US" altLang="ja-JP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composing, editing, reading mail messages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e.g., Outlook, Thunderbird, iPhone mail client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outgoing, incoming messages stored on server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7525" name="Rectangle 280"/>
          <p:cNvSpPr/>
          <p:nvPr/>
        </p:nvSpPr>
        <p:spPr>
          <a:xfrm>
            <a:off x="6962775" y="628650"/>
            <a:ext cx="1828800" cy="981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107526" name="Group 279"/>
          <p:cNvGrpSpPr/>
          <p:nvPr/>
        </p:nvGrpSpPr>
        <p:grpSpPr>
          <a:xfrm>
            <a:off x="7059613" y="576263"/>
            <a:ext cx="1736725" cy="955675"/>
            <a:chOff x="4458" y="3335"/>
            <a:chExt cx="1094" cy="602"/>
          </a:xfrm>
        </p:grpSpPr>
        <p:sp>
          <p:nvSpPr>
            <p:cNvPr id="107527" name="Text Box 263"/>
            <p:cNvSpPr txBox="1"/>
            <p:nvPr/>
          </p:nvSpPr>
          <p:spPr>
            <a:xfrm>
              <a:off x="4680" y="3725"/>
              <a:ext cx="84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user mailbox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107528" name="Group 278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07529" name="Rectangle 264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30" name="Line 265"/>
              <p:cNvSpPr/>
              <p:nvPr/>
            </p:nvSpPr>
            <p:spPr>
              <a:xfrm>
                <a:off x="4363" y="3472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31" name="Line 266"/>
              <p:cNvSpPr/>
              <p:nvPr/>
            </p:nvSpPr>
            <p:spPr>
              <a:xfrm flipH="1">
                <a:off x="4472" y="3471"/>
                <a:ext cx="6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32" name="Line 267"/>
              <p:cNvSpPr/>
              <p:nvPr/>
            </p:nvSpPr>
            <p:spPr>
              <a:xfrm>
                <a:off x="4527" y="347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33" name="Line 268"/>
              <p:cNvSpPr/>
              <p:nvPr/>
            </p:nvSpPr>
            <p:spPr>
              <a:xfrm>
                <a:off x="4584" y="3471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34" name="Line 269"/>
              <p:cNvSpPr/>
              <p:nvPr/>
            </p:nvSpPr>
            <p:spPr>
              <a:xfrm>
                <a:off x="4645" y="3471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35" name="Line 270"/>
              <p:cNvSpPr/>
              <p:nvPr/>
            </p:nvSpPr>
            <p:spPr>
              <a:xfrm>
                <a:off x="4701" y="3471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536" name="Line 271"/>
              <p:cNvSpPr/>
              <p:nvPr/>
            </p:nvSpPr>
            <p:spPr>
              <a:xfrm>
                <a:off x="4416" y="3472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7537" name="Rectangle 272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7538" name="Text Box 277"/>
            <p:cNvSpPr txBox="1"/>
            <p:nvPr/>
          </p:nvSpPr>
          <p:spPr>
            <a:xfrm>
              <a:off x="4526" y="3335"/>
              <a:ext cx="102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outgoing 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message queue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07539" name="Picture 23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44513" y="947738"/>
            <a:ext cx="3194050" cy="190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7540" name="Group 454"/>
          <p:cNvGrpSpPr/>
          <p:nvPr/>
        </p:nvGrpSpPr>
        <p:grpSpPr>
          <a:xfrm>
            <a:off x="4662488" y="1406525"/>
            <a:ext cx="4318000" cy="5118100"/>
            <a:chOff x="2937" y="886"/>
            <a:chExt cx="2720" cy="3224"/>
          </a:xfrm>
        </p:grpSpPr>
        <p:grpSp>
          <p:nvGrpSpPr>
            <p:cNvPr id="107541" name="Group 389"/>
            <p:cNvGrpSpPr/>
            <p:nvPr/>
          </p:nvGrpSpPr>
          <p:grpSpPr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107542" name="Freeform 39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23"/>
                  </a:cxn>
                  <a:cxn ang="0">
                    <a:pos x="12" y="171"/>
                  </a:cxn>
                  <a:cxn ang="0">
                    <a:pos x="0" y="179"/>
                  </a:cxn>
                  <a:cxn ang="0">
                    <a:pos x="2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43" name="Rectangle 391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44" name="Freeform 39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15"/>
                  </a:cxn>
                  <a:cxn ang="0">
                    <a:pos x="2" y="163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45" name="Freeform 39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9"/>
                  </a:cxn>
                  <a:cxn ang="0">
                    <a:pos x="11" y="1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46" name="Rectangle 39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7547" name="Group 395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7548" name="AutoShape 396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49" name="AutoShape 397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550" name="Rectangle 398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7551" name="Group 399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7552" name="AutoShape 400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53" name="AutoShape 401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554" name="Rectangle 402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55" name="Rectangle 403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7556" name="Group 404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7557" name="AutoShape 405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58" name="AutoShape 406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559" name="Freeform 40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7560" name="Group 408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7561" name="AutoShape 409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62" name="AutoShape 410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563" name="Rectangle 411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64" name="Freeform 41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6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65" name="Freeform 413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10" y="19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66" name="Oval 41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67" name="Freeform 41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6"/>
                  </a:cxn>
                  <a:cxn ang="0">
                    <a:pos x="11" y="8"/>
                  </a:cxn>
                  <a:cxn ang="0">
                    <a:pos x="11" y="0"/>
                  </a:cxn>
                  <a:cxn ang="0">
                    <a:pos x="0" y="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68" name="AutoShape 416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69" name="AutoShape 417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70" name="Oval 418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71" name="Oval 419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7572" name="Oval 420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73" name="Rectangle 421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574" name="Group 356"/>
            <p:cNvGrpSpPr/>
            <p:nvPr/>
          </p:nvGrpSpPr>
          <p:grpSpPr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107575" name="Freeform 35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23"/>
                  </a:cxn>
                  <a:cxn ang="0">
                    <a:pos x="12" y="171"/>
                  </a:cxn>
                  <a:cxn ang="0">
                    <a:pos x="0" y="179"/>
                  </a:cxn>
                  <a:cxn ang="0">
                    <a:pos x="2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76" name="Rectangle 358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77" name="Freeform 35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15"/>
                  </a:cxn>
                  <a:cxn ang="0">
                    <a:pos x="2" y="163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78" name="Freeform 36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9"/>
                  </a:cxn>
                  <a:cxn ang="0">
                    <a:pos x="11" y="1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79" name="Rectangle 361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7580" name="Group 362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7581" name="AutoShape 363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82" name="AutoShape 36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583" name="Rectangle 365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7584" name="Group 366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7585" name="AutoShape 367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86" name="AutoShape 368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587" name="Rectangle 369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88" name="Rectangle 370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7589" name="Group 371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7590" name="AutoShape 372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91" name="AutoShape 373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592" name="Freeform 37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7593" name="Group 375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7594" name="AutoShape 376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95" name="AutoShape 377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596" name="Rectangle 378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97" name="Freeform 37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6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98" name="Freeform 380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10" y="19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99" name="Oval 381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00" name="Freeform 382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6"/>
                  </a:cxn>
                  <a:cxn ang="0">
                    <a:pos x="11" y="8"/>
                  </a:cxn>
                  <a:cxn ang="0">
                    <a:pos x="11" y="0"/>
                  </a:cxn>
                  <a:cxn ang="0">
                    <a:pos x="0" y="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601" name="AutoShape 383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02" name="AutoShape 38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03" name="Oval 385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04" name="Oval 386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7605" name="Oval 387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06" name="Rectangle 388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607" name="Group 320"/>
            <p:cNvGrpSpPr/>
            <p:nvPr/>
          </p:nvGrpSpPr>
          <p:grpSpPr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107608" name="Freeform 32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23"/>
                  </a:cxn>
                  <a:cxn ang="0">
                    <a:pos x="12" y="171"/>
                  </a:cxn>
                  <a:cxn ang="0">
                    <a:pos x="0" y="179"/>
                  </a:cxn>
                  <a:cxn ang="0">
                    <a:pos x="2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609" name="Rectangle 322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10" name="Freeform 32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15"/>
                  </a:cxn>
                  <a:cxn ang="0">
                    <a:pos x="2" y="163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611" name="Freeform 32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9"/>
                  </a:cxn>
                  <a:cxn ang="0">
                    <a:pos x="11" y="1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612" name="Rectangle 325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7613" name="Group 326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7614" name="AutoShape 327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615" name="AutoShape 328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616" name="Rectangle 329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7617" name="Group 330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7618" name="AutoShape 331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619" name="AutoShape 332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620" name="Rectangle 333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21" name="Rectangle 33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7622" name="Group 335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7623" name="AutoShape 336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624" name="AutoShape 337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625" name="Freeform 33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7626" name="Group 339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7627" name="AutoShape 340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628" name="AutoShape 341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7629" name="Rectangle 342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30" name="Freeform 34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6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631" name="Freeform 34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10" y="19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632" name="Oval 345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33" name="Freeform 34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6"/>
                  </a:cxn>
                  <a:cxn ang="0">
                    <a:pos x="11" y="8"/>
                  </a:cxn>
                  <a:cxn ang="0">
                    <a:pos x="11" y="0"/>
                  </a:cxn>
                  <a:cxn ang="0">
                    <a:pos x="0" y="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634" name="AutoShape 347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35" name="AutoShape 348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36" name="Oval 349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37" name="Oval 350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07638" name="Oval 351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39" name="Rectangle 352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640" name="Line 9"/>
            <p:cNvSpPr/>
            <p:nvPr/>
          </p:nvSpPr>
          <p:spPr>
            <a:xfrm>
              <a:off x="3734" y="1642"/>
              <a:ext cx="708" cy="498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107641" name="Group 19"/>
            <p:cNvGrpSpPr/>
            <p:nvPr/>
          </p:nvGrpSpPr>
          <p:grpSpPr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107642" name="Rectangle 20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43" name="Text Box 21"/>
              <p:cNvSpPr txBox="1"/>
              <p:nvPr/>
            </p:nvSpPr>
            <p:spPr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mail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server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44" name="Rectangle 22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45" name="Line 23"/>
              <p:cNvSpPr/>
              <p:nvPr/>
            </p:nvSpPr>
            <p:spPr>
              <a:xfrm>
                <a:off x="4369" y="3034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46" name="Line 24"/>
              <p:cNvSpPr/>
              <p:nvPr/>
            </p:nvSpPr>
            <p:spPr>
              <a:xfrm>
                <a:off x="4478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47" name="Line 25"/>
              <p:cNvSpPr/>
              <p:nvPr/>
            </p:nvSpPr>
            <p:spPr>
              <a:xfrm>
                <a:off x="4533" y="3035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48" name="Line 26"/>
              <p:cNvSpPr/>
              <p:nvPr/>
            </p:nvSpPr>
            <p:spPr>
              <a:xfrm>
                <a:off x="4590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49" name="Line 27"/>
              <p:cNvSpPr/>
              <p:nvPr/>
            </p:nvSpPr>
            <p:spPr>
              <a:xfrm>
                <a:off x="4651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50" name="Line 28"/>
              <p:cNvSpPr/>
              <p:nvPr/>
            </p:nvSpPr>
            <p:spPr>
              <a:xfrm>
                <a:off x="4707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51" name="Line 29"/>
              <p:cNvSpPr/>
              <p:nvPr/>
            </p:nvSpPr>
            <p:spPr>
              <a:xfrm>
                <a:off x="4422" y="3034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52" name="Rectangle 30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53" name="Rectangle 31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54" name="Rectangle 32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55" name="Rectangle 33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56" name="Rectangle 3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657" name="Group 60"/>
            <p:cNvGrpSpPr/>
            <p:nvPr/>
          </p:nvGrpSpPr>
          <p:grpSpPr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107658" name="Rectangle 61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59" name="Text Box 62"/>
              <p:cNvSpPr txBox="1"/>
              <p:nvPr/>
            </p:nvSpPr>
            <p:spPr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mail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server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60" name="Rectangle 63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61" name="Line 64"/>
              <p:cNvSpPr/>
              <p:nvPr/>
            </p:nvSpPr>
            <p:spPr>
              <a:xfrm>
                <a:off x="4369" y="3034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62" name="Line 65"/>
              <p:cNvSpPr/>
              <p:nvPr/>
            </p:nvSpPr>
            <p:spPr>
              <a:xfrm>
                <a:off x="4478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63" name="Line 66"/>
              <p:cNvSpPr/>
              <p:nvPr/>
            </p:nvSpPr>
            <p:spPr>
              <a:xfrm>
                <a:off x="4533" y="3035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64" name="Line 67"/>
              <p:cNvSpPr/>
              <p:nvPr/>
            </p:nvSpPr>
            <p:spPr>
              <a:xfrm>
                <a:off x="4590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65" name="Line 68"/>
              <p:cNvSpPr/>
              <p:nvPr/>
            </p:nvSpPr>
            <p:spPr>
              <a:xfrm>
                <a:off x="4651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66" name="Line 69"/>
              <p:cNvSpPr/>
              <p:nvPr/>
            </p:nvSpPr>
            <p:spPr>
              <a:xfrm>
                <a:off x="4707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67" name="Line 70"/>
              <p:cNvSpPr/>
              <p:nvPr/>
            </p:nvSpPr>
            <p:spPr>
              <a:xfrm>
                <a:off x="4422" y="3034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68" name="Rectangle 71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69" name="Rectangle 72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70" name="Rectangle 73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71" name="Rectangle 7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72" name="Rectangle 75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673" name="Group 96"/>
            <p:cNvGrpSpPr/>
            <p:nvPr/>
          </p:nvGrpSpPr>
          <p:grpSpPr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107674" name="Rectangle 97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75" name="Text Box 98"/>
              <p:cNvSpPr txBox="1"/>
              <p:nvPr/>
            </p:nvSpPr>
            <p:spPr>
              <a:xfrm>
                <a:off x="4304" y="2627"/>
                <a:ext cx="472" cy="3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mail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server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76" name="Rectangle 99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77" name="Line 100"/>
              <p:cNvSpPr/>
              <p:nvPr/>
            </p:nvSpPr>
            <p:spPr>
              <a:xfrm>
                <a:off x="4369" y="3034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78" name="Line 101"/>
              <p:cNvSpPr/>
              <p:nvPr/>
            </p:nvSpPr>
            <p:spPr>
              <a:xfrm>
                <a:off x="4478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79" name="Line 102"/>
              <p:cNvSpPr/>
              <p:nvPr/>
            </p:nvSpPr>
            <p:spPr>
              <a:xfrm>
                <a:off x="4533" y="3035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80" name="Line 103"/>
              <p:cNvSpPr/>
              <p:nvPr/>
            </p:nvSpPr>
            <p:spPr>
              <a:xfrm>
                <a:off x="4590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81" name="Line 104"/>
              <p:cNvSpPr/>
              <p:nvPr/>
            </p:nvSpPr>
            <p:spPr>
              <a:xfrm>
                <a:off x="4651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82" name="Line 105"/>
              <p:cNvSpPr/>
              <p:nvPr/>
            </p:nvSpPr>
            <p:spPr>
              <a:xfrm>
                <a:off x="4707" y="303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83" name="Line 106"/>
              <p:cNvSpPr/>
              <p:nvPr/>
            </p:nvSpPr>
            <p:spPr>
              <a:xfrm>
                <a:off x="4422" y="3034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7684" name="Rectangle 107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85" name="Rectangle 108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86" name="Rectangle 109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87" name="Rectangle 110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88" name="Rectangle 111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689" name="Line 117"/>
            <p:cNvSpPr/>
            <p:nvPr/>
          </p:nvSpPr>
          <p:spPr>
            <a:xfrm flipV="1">
              <a:off x="3734" y="2350"/>
              <a:ext cx="708" cy="684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07690" name="Line 118"/>
            <p:cNvSpPr/>
            <p:nvPr/>
          </p:nvSpPr>
          <p:spPr>
            <a:xfrm flipH="1" flipV="1">
              <a:off x="3266" y="2020"/>
              <a:ext cx="0" cy="786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107691" name="Group 119"/>
            <p:cNvGrpSpPr/>
            <p:nvPr/>
          </p:nvGrpSpPr>
          <p:grpSpPr>
            <a:xfrm>
              <a:off x="3795" y="2535"/>
              <a:ext cx="650" cy="288"/>
              <a:chOff x="3745" y="2537"/>
              <a:chExt cx="650" cy="288"/>
            </a:xfrm>
          </p:grpSpPr>
          <p:sp>
            <p:nvSpPr>
              <p:cNvPr id="107692" name="Rectangle 120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93" name="Text Box 121"/>
              <p:cNvSpPr txBox="1"/>
              <p:nvPr/>
            </p:nvSpPr>
            <p:spPr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24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SMTP</a:t>
                </a:r>
                <a:endParaRPr lang="en-US" altLang="zh-CN" sz="2400" dirty="0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694" name="Group 122"/>
            <p:cNvGrpSpPr/>
            <p:nvPr/>
          </p:nvGrpSpPr>
          <p:grpSpPr>
            <a:xfrm>
              <a:off x="3771" y="1743"/>
              <a:ext cx="650" cy="288"/>
              <a:chOff x="3745" y="2537"/>
              <a:chExt cx="650" cy="288"/>
            </a:xfrm>
          </p:grpSpPr>
          <p:sp>
            <p:nvSpPr>
              <p:cNvPr id="107695" name="Rectangle 123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96" name="Text Box 124"/>
              <p:cNvSpPr txBox="1"/>
              <p:nvPr/>
            </p:nvSpPr>
            <p:spPr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24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SMTP</a:t>
                </a:r>
                <a:endParaRPr lang="en-US" altLang="zh-CN" sz="2400" dirty="0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697" name="Group 125"/>
            <p:cNvGrpSpPr/>
            <p:nvPr/>
          </p:nvGrpSpPr>
          <p:grpSpPr>
            <a:xfrm>
              <a:off x="2937" y="2193"/>
              <a:ext cx="650" cy="288"/>
              <a:chOff x="3745" y="2537"/>
              <a:chExt cx="650" cy="288"/>
            </a:xfrm>
          </p:grpSpPr>
          <p:sp>
            <p:nvSpPr>
              <p:cNvPr id="107698" name="Rectangle 126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99" name="Text Box 127"/>
              <p:cNvSpPr txBox="1"/>
              <p:nvPr/>
            </p:nvSpPr>
            <p:spPr>
              <a:xfrm>
                <a:off x="3745" y="2537"/>
                <a:ext cx="65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24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SMTP</a:t>
                </a:r>
                <a:endParaRPr lang="en-US" altLang="zh-CN" sz="2400" dirty="0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700" name="Group 423"/>
            <p:cNvGrpSpPr/>
            <p:nvPr/>
          </p:nvGrpSpPr>
          <p:grpSpPr>
            <a:xfrm>
              <a:off x="3587" y="886"/>
              <a:ext cx="575" cy="664"/>
              <a:chOff x="3574" y="550"/>
              <a:chExt cx="575" cy="664"/>
            </a:xfrm>
          </p:grpSpPr>
          <p:grpSp>
            <p:nvGrpSpPr>
              <p:cNvPr id="107701" name="Group 35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07702" name="Picture 354" descr="desktop_computer_stylized_medium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07703" name="Freeform 35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164" y="1678"/>
                    </a:cxn>
                    <a:cxn ang="0">
                      <a:pos x="28666" y="34959"/>
                    </a:cxn>
                    <a:cxn ang="0">
                      <a:pos x="6318" y="43721"/>
                    </a:cxn>
                    <a:cxn ang="0">
                      <a:pos x="0" y="0"/>
                    </a:cxn>
                  </a:cxnLst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07704" name="Rectangle 115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705" name="Text Box 116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user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agent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706" name="Group 424"/>
            <p:cNvGrpSpPr/>
            <p:nvPr/>
          </p:nvGrpSpPr>
          <p:grpSpPr>
            <a:xfrm>
              <a:off x="4870" y="1400"/>
              <a:ext cx="575" cy="664"/>
              <a:chOff x="3574" y="550"/>
              <a:chExt cx="575" cy="664"/>
            </a:xfrm>
          </p:grpSpPr>
          <p:grpSp>
            <p:nvGrpSpPr>
              <p:cNvPr id="107707" name="Group 425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07708" name="Picture 426" descr="desktop_computer_stylized_medium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07709" name="Freeform 4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164" y="1678"/>
                    </a:cxn>
                    <a:cxn ang="0">
                      <a:pos x="28666" y="34959"/>
                    </a:cxn>
                    <a:cxn ang="0">
                      <a:pos x="6318" y="43721"/>
                    </a:cxn>
                    <a:cxn ang="0">
                      <a:pos x="0" y="0"/>
                    </a:cxn>
                  </a:cxnLst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07710" name="Rectangle 115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711" name="Text Box 116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user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agent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712" name="Group 430"/>
            <p:cNvGrpSpPr/>
            <p:nvPr/>
          </p:nvGrpSpPr>
          <p:grpSpPr>
            <a:xfrm>
              <a:off x="5082" y="1880"/>
              <a:ext cx="575" cy="664"/>
              <a:chOff x="3574" y="550"/>
              <a:chExt cx="575" cy="664"/>
            </a:xfrm>
          </p:grpSpPr>
          <p:grpSp>
            <p:nvGrpSpPr>
              <p:cNvPr id="107713" name="Group 431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07714" name="Picture 432" descr="desktop_computer_stylized_medium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07715" name="Freeform 43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164" y="1678"/>
                    </a:cxn>
                    <a:cxn ang="0">
                      <a:pos x="28666" y="34959"/>
                    </a:cxn>
                    <a:cxn ang="0">
                      <a:pos x="6318" y="43721"/>
                    </a:cxn>
                    <a:cxn ang="0">
                      <a:pos x="0" y="0"/>
                    </a:cxn>
                  </a:cxnLst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07716" name="Rectangle 115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717" name="Text Box 116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user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agent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718" name="Group 436"/>
            <p:cNvGrpSpPr/>
            <p:nvPr/>
          </p:nvGrpSpPr>
          <p:grpSpPr>
            <a:xfrm>
              <a:off x="4999" y="2540"/>
              <a:ext cx="575" cy="664"/>
              <a:chOff x="3574" y="550"/>
              <a:chExt cx="575" cy="664"/>
            </a:xfrm>
          </p:grpSpPr>
          <p:grpSp>
            <p:nvGrpSpPr>
              <p:cNvPr id="107719" name="Group 437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07720" name="Picture 438" descr="desktop_computer_stylized_medium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07721" name="Freeform 43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164" y="1678"/>
                    </a:cxn>
                    <a:cxn ang="0">
                      <a:pos x="28666" y="34959"/>
                    </a:cxn>
                    <a:cxn ang="0">
                      <a:pos x="6318" y="43721"/>
                    </a:cxn>
                    <a:cxn ang="0">
                      <a:pos x="0" y="0"/>
                    </a:cxn>
                  </a:cxnLst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07722" name="Rectangle 115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723" name="Text Box 116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user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agent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724" name="Group 442"/>
            <p:cNvGrpSpPr/>
            <p:nvPr/>
          </p:nvGrpSpPr>
          <p:grpSpPr>
            <a:xfrm>
              <a:off x="3354" y="3446"/>
              <a:ext cx="575" cy="664"/>
              <a:chOff x="3574" y="550"/>
              <a:chExt cx="575" cy="664"/>
            </a:xfrm>
          </p:grpSpPr>
          <p:grpSp>
            <p:nvGrpSpPr>
              <p:cNvPr id="107725" name="Group 44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07726" name="Picture 444" descr="desktop_computer_stylized_medium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07727" name="Freeform 4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164" y="1678"/>
                    </a:cxn>
                    <a:cxn ang="0">
                      <a:pos x="28666" y="34959"/>
                    </a:cxn>
                    <a:cxn ang="0">
                      <a:pos x="6318" y="43721"/>
                    </a:cxn>
                    <a:cxn ang="0">
                      <a:pos x="0" y="0"/>
                    </a:cxn>
                  </a:cxnLst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07728" name="Rectangle 115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729" name="Text Box 116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user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agent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730" name="Group 448"/>
            <p:cNvGrpSpPr/>
            <p:nvPr/>
          </p:nvGrpSpPr>
          <p:grpSpPr>
            <a:xfrm>
              <a:off x="3813" y="3056"/>
              <a:ext cx="575" cy="664"/>
              <a:chOff x="3574" y="550"/>
              <a:chExt cx="575" cy="664"/>
            </a:xfrm>
          </p:grpSpPr>
          <p:grpSp>
            <p:nvGrpSpPr>
              <p:cNvPr id="107731" name="Group 449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107732" name="Picture 450" descr="desktop_computer_stylized_medium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07733" name="Freeform 451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164" y="1678"/>
                    </a:cxn>
                    <a:cxn ang="0">
                      <a:pos x="28666" y="34959"/>
                    </a:cxn>
                    <a:cxn ang="0">
                      <a:pos x="6318" y="43721"/>
                    </a:cxn>
                    <a:cxn ang="0">
                      <a:pos x="0" y="0"/>
                    </a:cxn>
                  </a:cxnLst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07734" name="Rectangle 115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735" name="Text Box 116"/>
              <p:cNvSpPr txBox="1"/>
              <p:nvPr/>
            </p:nvSpPr>
            <p:spPr>
              <a:xfrm>
                <a:off x="3574" y="550"/>
                <a:ext cx="436" cy="3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user</a:t>
                </a:r>
                <a:endParaRPr lang="en-US" altLang="zh-CN" sz="1600" dirty="0">
                  <a:latin typeface="Arial" panose="020B0604020202020204" pitchFamily="34" charset="0"/>
                </a:endParaRPr>
              </a:p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r>
                  <a:rPr lang="en-US" altLang="zh-CN" sz="1600" dirty="0">
                    <a:latin typeface="Arial" panose="020B0604020202020204" pitchFamily="34" charset="0"/>
                  </a:rPr>
                  <a:t>agent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0957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09571" name="Rectangle 2"/>
          <p:cNvSpPr>
            <a:spLocks noGrp="1"/>
          </p:cNvSpPr>
          <p:nvPr>
            <p:ph type="title"/>
          </p:nvPr>
        </p:nvSpPr>
        <p:spPr>
          <a:xfrm>
            <a:off x="376238" y="222250"/>
            <a:ext cx="7772400" cy="88265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Electronic mail: mail servers</a:t>
            </a:r>
            <a:endParaRPr lang="en-US" altLang="zh-CN" dirty="0"/>
          </a:p>
        </p:txBody>
      </p:sp>
      <p:sp>
        <p:nvSpPr>
          <p:cNvPr id="109572" name="Rectangle 3"/>
          <p:cNvSpPr>
            <a:spLocks noGrp="1"/>
          </p:cNvSpPr>
          <p:nvPr>
            <p:ph sz="half" idx="1"/>
          </p:nvPr>
        </p:nvSpPr>
        <p:spPr>
          <a:xfrm>
            <a:off x="457200" y="1398588"/>
            <a:ext cx="3933825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mail servers:</a:t>
            </a: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mailbox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contains incoming messages for user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message queue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of outgoing (to be sent) mail messages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SMTP protocol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between mail servers to send email messages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client: sending mail server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ja-JP" altLang="en-US" dirty="0">
                <a:latin typeface="Gill Sans MT" panose="020B0502020104020203" charset="0"/>
                <a:ea typeface="MS PGothic" panose="020B0600070205080204" charset="-128"/>
              </a:rPr>
              <a:t>“</a:t>
            </a:r>
            <a:r>
              <a:rPr lang="en-US" altLang="ja-JP" dirty="0">
                <a:latin typeface="Gill Sans MT" panose="020B0502020104020203" charset="0"/>
                <a:ea typeface="MS PGothic" panose="020B0600070205080204" charset="-128"/>
              </a:rPr>
              <a:t>server</a:t>
            </a:r>
            <a:r>
              <a:rPr lang="ja-JP" altLang="en-US" dirty="0">
                <a:latin typeface="Gill Sans MT" panose="020B0502020104020203" charset="0"/>
                <a:ea typeface="MS PGothic" panose="020B0600070205080204" charset="-128"/>
              </a:rPr>
              <a:t>”</a:t>
            </a:r>
            <a:r>
              <a:rPr lang="en-US" altLang="ja-JP" dirty="0">
                <a:latin typeface="Gill Sans MT" panose="020B0502020104020203" charset="0"/>
                <a:ea typeface="MS PGothic" panose="020B0600070205080204" charset="-128"/>
              </a:rPr>
              <a:t>: receiving mail server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pic>
        <p:nvPicPr>
          <p:cNvPr id="109573" name="Picture 15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84188" y="882650"/>
            <a:ext cx="5942012" cy="1730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9574" name="Group 271"/>
          <p:cNvGrpSpPr/>
          <p:nvPr/>
        </p:nvGrpSpPr>
        <p:grpSpPr>
          <a:xfrm>
            <a:off x="6899275" y="2787650"/>
            <a:ext cx="477838" cy="715963"/>
            <a:chOff x="4140" y="429"/>
            <a:chExt cx="1425" cy="2396"/>
          </a:xfrm>
        </p:grpSpPr>
        <p:sp>
          <p:nvSpPr>
            <p:cNvPr id="109575" name="Freeform 27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76" name="Rectangle 273"/>
            <p:cNvSpPr/>
            <p:nvPr/>
          </p:nvSpPr>
          <p:spPr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577" name="Freeform 27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78" name="Freeform 27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79" name="Rectangle 276"/>
            <p:cNvSpPr/>
            <p:nvPr/>
          </p:nvSpPr>
          <p:spPr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9580" name="Group 277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581" name="AutoShape 278"/>
              <p:cNvSpPr/>
              <p:nvPr/>
            </p:nvSpPr>
            <p:spPr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582" name="AutoShape 279"/>
              <p:cNvSpPr/>
              <p:nvPr/>
            </p:nvSpPr>
            <p:spPr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583" name="Rectangle 280"/>
            <p:cNvSpPr/>
            <p:nvPr/>
          </p:nvSpPr>
          <p:spPr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9584" name="Group 281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9585" name="AutoShape 282"/>
              <p:cNvSpPr/>
              <p:nvPr/>
            </p:nvSpPr>
            <p:spPr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586" name="AutoShape 283"/>
              <p:cNvSpPr/>
              <p:nvPr/>
            </p:nvSpPr>
            <p:spPr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587" name="Rectangle 284"/>
            <p:cNvSpPr/>
            <p:nvPr/>
          </p:nvSpPr>
          <p:spPr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588" name="Rectangle 285"/>
            <p:cNvSpPr/>
            <p:nvPr/>
          </p:nvSpPr>
          <p:spPr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9589" name="Group 286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9590" name="AutoShape 287"/>
              <p:cNvSpPr/>
              <p:nvPr/>
            </p:nvSpPr>
            <p:spPr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591" name="AutoShape 288"/>
              <p:cNvSpPr/>
              <p:nvPr/>
            </p:nvSpPr>
            <p:spPr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592" name="Freeform 28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9593" name="Group 29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9594" name="AutoShape 291"/>
              <p:cNvSpPr/>
              <p:nvPr/>
            </p:nvSpPr>
            <p:spPr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595" name="AutoShape 292"/>
              <p:cNvSpPr/>
              <p:nvPr/>
            </p:nvSpPr>
            <p:spPr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596" name="Rectangle 293"/>
            <p:cNvSpPr/>
            <p:nvPr/>
          </p:nvSpPr>
          <p:spPr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597" name="Freeform 29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98" name="Freeform 29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99" name="Oval 296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00" name="Freeform 29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01" name="AutoShape 298"/>
            <p:cNvSpPr/>
            <p:nvPr/>
          </p:nvSpPr>
          <p:spPr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02" name="AutoShape 299"/>
            <p:cNvSpPr/>
            <p:nvPr/>
          </p:nvSpPr>
          <p:spPr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03" name="Oval 300"/>
            <p:cNvSpPr/>
            <p:nvPr/>
          </p:nvSpPr>
          <p:spPr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04" name="Oval 301"/>
            <p:cNvSpPr/>
            <p:nvPr/>
          </p:nvSpPr>
          <p:spPr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9605" name="Oval 302"/>
            <p:cNvSpPr/>
            <p:nvPr/>
          </p:nvSpPr>
          <p:spPr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06" name="Rectangle 303"/>
            <p:cNvSpPr/>
            <p:nvPr/>
          </p:nvSpPr>
          <p:spPr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9607" name="Group 304"/>
          <p:cNvGrpSpPr/>
          <p:nvPr/>
        </p:nvGrpSpPr>
        <p:grpSpPr>
          <a:xfrm>
            <a:off x="4906963" y="4181475"/>
            <a:ext cx="477837" cy="715963"/>
            <a:chOff x="4140" y="429"/>
            <a:chExt cx="1425" cy="2396"/>
          </a:xfrm>
        </p:grpSpPr>
        <p:sp>
          <p:nvSpPr>
            <p:cNvPr id="109608" name="Freeform 305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09" name="Rectangle 306"/>
            <p:cNvSpPr/>
            <p:nvPr/>
          </p:nvSpPr>
          <p:spPr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10" name="Freeform 30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11" name="Freeform 30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12" name="Rectangle 309"/>
            <p:cNvSpPr/>
            <p:nvPr/>
          </p:nvSpPr>
          <p:spPr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9613" name="Group 310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614" name="AutoShape 311"/>
              <p:cNvSpPr/>
              <p:nvPr/>
            </p:nvSpPr>
            <p:spPr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615" name="AutoShape 312"/>
              <p:cNvSpPr/>
              <p:nvPr/>
            </p:nvSpPr>
            <p:spPr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616" name="Rectangle 313"/>
            <p:cNvSpPr/>
            <p:nvPr/>
          </p:nvSpPr>
          <p:spPr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9617" name="Group 314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9618" name="AutoShape 315"/>
              <p:cNvSpPr/>
              <p:nvPr/>
            </p:nvSpPr>
            <p:spPr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619" name="AutoShape 316"/>
              <p:cNvSpPr/>
              <p:nvPr/>
            </p:nvSpPr>
            <p:spPr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620" name="Rectangle 317"/>
            <p:cNvSpPr/>
            <p:nvPr/>
          </p:nvSpPr>
          <p:spPr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21" name="Rectangle 318"/>
            <p:cNvSpPr/>
            <p:nvPr/>
          </p:nvSpPr>
          <p:spPr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9622" name="Group 319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9623" name="AutoShape 320"/>
              <p:cNvSpPr/>
              <p:nvPr/>
            </p:nvSpPr>
            <p:spPr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624" name="AutoShape 321"/>
              <p:cNvSpPr/>
              <p:nvPr/>
            </p:nvSpPr>
            <p:spPr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625" name="Freeform 322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9626" name="Group 323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9627" name="AutoShape 324"/>
              <p:cNvSpPr/>
              <p:nvPr/>
            </p:nvSpPr>
            <p:spPr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628" name="AutoShape 325"/>
              <p:cNvSpPr/>
              <p:nvPr/>
            </p:nvSpPr>
            <p:spPr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629" name="Rectangle 326"/>
            <p:cNvSpPr/>
            <p:nvPr/>
          </p:nvSpPr>
          <p:spPr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30" name="Freeform 32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31" name="Freeform 32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32" name="Oval 329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33" name="Freeform 330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34" name="AutoShape 331"/>
            <p:cNvSpPr/>
            <p:nvPr/>
          </p:nvSpPr>
          <p:spPr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35" name="AutoShape 332"/>
            <p:cNvSpPr/>
            <p:nvPr/>
          </p:nvSpPr>
          <p:spPr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36" name="Oval 333"/>
            <p:cNvSpPr/>
            <p:nvPr/>
          </p:nvSpPr>
          <p:spPr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37" name="Oval 334"/>
            <p:cNvSpPr/>
            <p:nvPr/>
          </p:nvSpPr>
          <p:spPr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9638" name="Oval 335"/>
            <p:cNvSpPr/>
            <p:nvPr/>
          </p:nvSpPr>
          <p:spPr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39" name="Rectangle 336"/>
            <p:cNvSpPr/>
            <p:nvPr/>
          </p:nvSpPr>
          <p:spPr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9640" name="Group 337"/>
          <p:cNvGrpSpPr/>
          <p:nvPr/>
        </p:nvGrpSpPr>
        <p:grpSpPr>
          <a:xfrm>
            <a:off x="4929188" y="1839913"/>
            <a:ext cx="477837" cy="715962"/>
            <a:chOff x="4140" y="429"/>
            <a:chExt cx="1425" cy="2396"/>
          </a:xfrm>
        </p:grpSpPr>
        <p:sp>
          <p:nvSpPr>
            <p:cNvPr id="109641" name="Freeform 33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42" name="Rectangle 339"/>
            <p:cNvSpPr/>
            <p:nvPr/>
          </p:nvSpPr>
          <p:spPr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43" name="Freeform 34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44" name="Freeform 34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45" name="Rectangle 342"/>
            <p:cNvSpPr/>
            <p:nvPr/>
          </p:nvSpPr>
          <p:spPr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9646" name="Group 343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647" name="AutoShape 344"/>
              <p:cNvSpPr/>
              <p:nvPr/>
            </p:nvSpPr>
            <p:spPr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648" name="AutoShape 345"/>
              <p:cNvSpPr/>
              <p:nvPr/>
            </p:nvSpPr>
            <p:spPr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649" name="Rectangle 346"/>
            <p:cNvSpPr/>
            <p:nvPr/>
          </p:nvSpPr>
          <p:spPr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9650" name="Group 347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9651" name="AutoShape 348"/>
              <p:cNvSpPr/>
              <p:nvPr/>
            </p:nvSpPr>
            <p:spPr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652" name="AutoShape 349"/>
              <p:cNvSpPr/>
              <p:nvPr/>
            </p:nvSpPr>
            <p:spPr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653" name="Rectangle 350"/>
            <p:cNvSpPr/>
            <p:nvPr/>
          </p:nvSpPr>
          <p:spPr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54" name="Rectangle 351"/>
            <p:cNvSpPr/>
            <p:nvPr/>
          </p:nvSpPr>
          <p:spPr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09655" name="Group 352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9656" name="AutoShape 353"/>
              <p:cNvSpPr/>
              <p:nvPr/>
            </p:nvSpPr>
            <p:spPr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657" name="AutoShape 354"/>
              <p:cNvSpPr/>
              <p:nvPr/>
            </p:nvSpPr>
            <p:spPr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658" name="Freeform 35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9659" name="Group 356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9660" name="AutoShape 357"/>
              <p:cNvSpPr/>
              <p:nvPr/>
            </p:nvSpPr>
            <p:spPr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661" name="AutoShape 358"/>
              <p:cNvSpPr/>
              <p:nvPr/>
            </p:nvSpPr>
            <p:spPr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662" name="Rectangle 359"/>
            <p:cNvSpPr/>
            <p:nvPr/>
          </p:nvSpPr>
          <p:spPr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63" name="Freeform 36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64" name="Freeform 36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65" name="Oval 362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66" name="Freeform 36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67" name="AutoShape 364"/>
            <p:cNvSpPr/>
            <p:nvPr/>
          </p:nvSpPr>
          <p:spPr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68" name="AutoShape 365"/>
            <p:cNvSpPr/>
            <p:nvPr/>
          </p:nvSpPr>
          <p:spPr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69" name="Oval 366"/>
            <p:cNvSpPr/>
            <p:nvPr/>
          </p:nvSpPr>
          <p:spPr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70" name="Oval 367"/>
            <p:cNvSpPr/>
            <p:nvPr/>
          </p:nvSpPr>
          <p:spPr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9671" name="Oval 368"/>
            <p:cNvSpPr/>
            <p:nvPr/>
          </p:nvSpPr>
          <p:spPr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09672" name="Rectangle 369"/>
            <p:cNvSpPr/>
            <p:nvPr/>
          </p:nvSpPr>
          <p:spPr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sp>
        <p:nvSpPr>
          <p:cNvPr id="109673" name="Line 9"/>
          <p:cNvSpPr/>
          <p:nvPr/>
        </p:nvSpPr>
        <p:spPr>
          <a:xfrm>
            <a:off x="5927725" y="2606675"/>
            <a:ext cx="1123950" cy="790575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grpSp>
        <p:nvGrpSpPr>
          <p:cNvPr id="109674" name="Group 19"/>
          <p:cNvGrpSpPr/>
          <p:nvPr/>
        </p:nvGrpSpPr>
        <p:grpSpPr>
          <a:xfrm>
            <a:off x="7089775" y="2986088"/>
            <a:ext cx="809625" cy="1049337"/>
            <a:chOff x="4296" y="2627"/>
            <a:chExt cx="510" cy="661"/>
          </a:xfrm>
        </p:grpSpPr>
        <p:sp>
          <p:nvSpPr>
            <p:cNvPr id="109675" name="Rectangle 20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676" name="Text Box 21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mail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server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677" name="Rectangle 22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678" name="Line 23"/>
            <p:cNvSpPr/>
            <p:nvPr/>
          </p:nvSpPr>
          <p:spPr>
            <a:xfrm>
              <a:off x="4369" y="303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79" name="Line 24"/>
            <p:cNvSpPr/>
            <p:nvPr/>
          </p:nvSpPr>
          <p:spPr>
            <a:xfrm>
              <a:off x="4478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80" name="Line 25"/>
            <p:cNvSpPr/>
            <p:nvPr/>
          </p:nvSpPr>
          <p:spPr>
            <a:xfrm>
              <a:off x="4533" y="3035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81" name="Line 26"/>
            <p:cNvSpPr/>
            <p:nvPr/>
          </p:nvSpPr>
          <p:spPr>
            <a:xfrm>
              <a:off x="4590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82" name="Line 27"/>
            <p:cNvSpPr/>
            <p:nvPr/>
          </p:nvSpPr>
          <p:spPr>
            <a:xfrm>
              <a:off x="4651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83" name="Line 28"/>
            <p:cNvSpPr/>
            <p:nvPr/>
          </p:nvSpPr>
          <p:spPr>
            <a:xfrm>
              <a:off x="4707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84" name="Line 29"/>
            <p:cNvSpPr/>
            <p:nvPr/>
          </p:nvSpPr>
          <p:spPr>
            <a:xfrm>
              <a:off x="4422" y="303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85" name="Rectangle 30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686" name="Rectangle 31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687" name="Rectangle 32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688" name="Rectangle 33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689" name="Rectangle 34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9690" name="Group 60"/>
          <p:cNvGrpSpPr/>
          <p:nvPr/>
        </p:nvGrpSpPr>
        <p:grpSpPr>
          <a:xfrm>
            <a:off x="5089525" y="4386263"/>
            <a:ext cx="809625" cy="1049337"/>
            <a:chOff x="4296" y="2627"/>
            <a:chExt cx="510" cy="661"/>
          </a:xfrm>
        </p:grpSpPr>
        <p:sp>
          <p:nvSpPr>
            <p:cNvPr id="109691" name="Rectangle 61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692" name="Text Box 62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mail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server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693" name="Rectangle 63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694" name="Line 64"/>
            <p:cNvSpPr/>
            <p:nvPr/>
          </p:nvSpPr>
          <p:spPr>
            <a:xfrm>
              <a:off x="4369" y="303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95" name="Line 65"/>
            <p:cNvSpPr/>
            <p:nvPr/>
          </p:nvSpPr>
          <p:spPr>
            <a:xfrm>
              <a:off x="4478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96" name="Line 66"/>
            <p:cNvSpPr/>
            <p:nvPr/>
          </p:nvSpPr>
          <p:spPr>
            <a:xfrm>
              <a:off x="4533" y="3035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97" name="Line 67"/>
            <p:cNvSpPr/>
            <p:nvPr/>
          </p:nvSpPr>
          <p:spPr>
            <a:xfrm>
              <a:off x="4590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98" name="Line 68"/>
            <p:cNvSpPr/>
            <p:nvPr/>
          </p:nvSpPr>
          <p:spPr>
            <a:xfrm>
              <a:off x="4651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699" name="Line 69"/>
            <p:cNvSpPr/>
            <p:nvPr/>
          </p:nvSpPr>
          <p:spPr>
            <a:xfrm>
              <a:off x="4707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700" name="Line 70"/>
            <p:cNvSpPr/>
            <p:nvPr/>
          </p:nvSpPr>
          <p:spPr>
            <a:xfrm>
              <a:off x="4422" y="303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701" name="Rectangle 71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02" name="Rectangle 72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03" name="Rectangle 73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04" name="Rectangle 74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05" name="Rectangle 75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9706" name="Group 96"/>
          <p:cNvGrpSpPr/>
          <p:nvPr/>
        </p:nvGrpSpPr>
        <p:grpSpPr>
          <a:xfrm>
            <a:off x="5089525" y="2138363"/>
            <a:ext cx="809625" cy="1049337"/>
            <a:chOff x="4296" y="2627"/>
            <a:chExt cx="510" cy="661"/>
          </a:xfrm>
        </p:grpSpPr>
        <p:sp>
          <p:nvSpPr>
            <p:cNvPr id="109707" name="Rectangle 97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08" name="Text Box 98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mail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server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09" name="Rectangle 99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10" name="Line 100"/>
            <p:cNvSpPr/>
            <p:nvPr/>
          </p:nvSpPr>
          <p:spPr>
            <a:xfrm>
              <a:off x="4369" y="303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711" name="Line 101"/>
            <p:cNvSpPr/>
            <p:nvPr/>
          </p:nvSpPr>
          <p:spPr>
            <a:xfrm>
              <a:off x="4478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712" name="Line 102"/>
            <p:cNvSpPr/>
            <p:nvPr/>
          </p:nvSpPr>
          <p:spPr>
            <a:xfrm>
              <a:off x="4533" y="3035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713" name="Line 103"/>
            <p:cNvSpPr/>
            <p:nvPr/>
          </p:nvSpPr>
          <p:spPr>
            <a:xfrm>
              <a:off x="4590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714" name="Line 104"/>
            <p:cNvSpPr/>
            <p:nvPr/>
          </p:nvSpPr>
          <p:spPr>
            <a:xfrm>
              <a:off x="4651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715" name="Line 105"/>
            <p:cNvSpPr/>
            <p:nvPr/>
          </p:nvSpPr>
          <p:spPr>
            <a:xfrm>
              <a:off x="4707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716" name="Line 106"/>
            <p:cNvSpPr/>
            <p:nvPr/>
          </p:nvSpPr>
          <p:spPr>
            <a:xfrm>
              <a:off x="4422" y="303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717" name="Rectangle 107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18" name="Rectangle 108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19" name="Rectangle 109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20" name="Rectangle 110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21" name="Rectangle 111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09722" name="Line 117"/>
          <p:cNvSpPr/>
          <p:nvPr/>
        </p:nvSpPr>
        <p:spPr>
          <a:xfrm flipV="1">
            <a:off x="5927725" y="3730625"/>
            <a:ext cx="1123950" cy="108585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9723" name="Line 118"/>
          <p:cNvSpPr/>
          <p:nvPr/>
        </p:nvSpPr>
        <p:spPr>
          <a:xfrm flipH="1" flipV="1">
            <a:off x="5184775" y="3206750"/>
            <a:ext cx="0" cy="1247775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grpSp>
        <p:nvGrpSpPr>
          <p:cNvPr id="109724" name="Group 119"/>
          <p:cNvGrpSpPr/>
          <p:nvPr/>
        </p:nvGrpSpPr>
        <p:grpSpPr>
          <a:xfrm>
            <a:off x="6024563" y="4024313"/>
            <a:ext cx="1031875" cy="457200"/>
            <a:chOff x="3745" y="2537"/>
            <a:chExt cx="650" cy="288"/>
          </a:xfrm>
        </p:grpSpPr>
        <p:sp>
          <p:nvSpPr>
            <p:cNvPr id="109725" name="Rectangle 120"/>
            <p:cNvSpPr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26" name="Text Box 121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400" dirty="0">
                  <a:solidFill>
                    <a:srgbClr val="CC0000"/>
                  </a:solidFill>
                  <a:latin typeface="Arial" panose="020B0604020202020204" pitchFamily="34" charset="0"/>
                </a:rPr>
                <a:t>SMTP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9727" name="Group 122"/>
          <p:cNvGrpSpPr/>
          <p:nvPr/>
        </p:nvGrpSpPr>
        <p:grpSpPr>
          <a:xfrm>
            <a:off x="5986463" y="2767013"/>
            <a:ext cx="1031875" cy="457200"/>
            <a:chOff x="3745" y="2537"/>
            <a:chExt cx="650" cy="288"/>
          </a:xfrm>
        </p:grpSpPr>
        <p:sp>
          <p:nvSpPr>
            <p:cNvPr id="109728" name="Rectangle 123"/>
            <p:cNvSpPr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29" name="Text Box 124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400" dirty="0">
                  <a:solidFill>
                    <a:srgbClr val="CC0000"/>
                  </a:solidFill>
                  <a:latin typeface="Arial" panose="020B0604020202020204" pitchFamily="34" charset="0"/>
                </a:rPr>
                <a:t>SMTP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9730" name="Group 125"/>
          <p:cNvGrpSpPr/>
          <p:nvPr/>
        </p:nvGrpSpPr>
        <p:grpSpPr>
          <a:xfrm>
            <a:off x="4662488" y="3481388"/>
            <a:ext cx="1031875" cy="457200"/>
            <a:chOff x="3745" y="2537"/>
            <a:chExt cx="650" cy="288"/>
          </a:xfrm>
        </p:grpSpPr>
        <p:sp>
          <p:nvSpPr>
            <p:cNvPr id="109731" name="Rectangle 126"/>
            <p:cNvSpPr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32" name="Text Box 127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400" dirty="0">
                  <a:solidFill>
                    <a:srgbClr val="CC0000"/>
                  </a:solidFill>
                  <a:latin typeface="Arial" panose="020B0604020202020204" pitchFamily="34" charset="0"/>
                </a:rPr>
                <a:t>SMTP</a:t>
              </a:r>
              <a:endParaRPr lang="en-US" altLang="zh-CN" sz="24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9733" name="Group 430"/>
          <p:cNvGrpSpPr/>
          <p:nvPr/>
        </p:nvGrpSpPr>
        <p:grpSpPr>
          <a:xfrm>
            <a:off x="5694363" y="1406525"/>
            <a:ext cx="912812" cy="1054100"/>
            <a:chOff x="3574" y="550"/>
            <a:chExt cx="575" cy="664"/>
          </a:xfrm>
        </p:grpSpPr>
        <p:grpSp>
          <p:nvGrpSpPr>
            <p:cNvPr id="109734" name="Group 431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09735" name="Picture 432" descr="desktop_computer_stylized_mediu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9736" name="Freeform 43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9737" name="Rectangle 115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38" name="Text Box 11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user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agent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9739" name="Group 436"/>
          <p:cNvGrpSpPr/>
          <p:nvPr/>
        </p:nvGrpSpPr>
        <p:grpSpPr>
          <a:xfrm>
            <a:off x="7731125" y="2222500"/>
            <a:ext cx="912813" cy="1054100"/>
            <a:chOff x="3574" y="550"/>
            <a:chExt cx="575" cy="664"/>
          </a:xfrm>
        </p:grpSpPr>
        <p:grpSp>
          <p:nvGrpSpPr>
            <p:cNvPr id="109740" name="Group 437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09741" name="Picture 438" descr="desktop_computer_stylized_mediu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9742" name="Freeform 43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9743" name="Rectangle 115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44" name="Text Box 11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user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agent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9745" name="Group 442"/>
          <p:cNvGrpSpPr/>
          <p:nvPr/>
        </p:nvGrpSpPr>
        <p:grpSpPr>
          <a:xfrm>
            <a:off x="8067675" y="2984500"/>
            <a:ext cx="912813" cy="1054100"/>
            <a:chOff x="3574" y="550"/>
            <a:chExt cx="575" cy="664"/>
          </a:xfrm>
        </p:grpSpPr>
        <p:grpSp>
          <p:nvGrpSpPr>
            <p:cNvPr id="109746" name="Group 443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09747" name="Picture 444" descr="desktop_computer_stylized_mediu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9748" name="Freeform 44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9749" name="Rectangle 115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50" name="Text Box 11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user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agent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9751" name="Group 448"/>
          <p:cNvGrpSpPr/>
          <p:nvPr/>
        </p:nvGrpSpPr>
        <p:grpSpPr>
          <a:xfrm>
            <a:off x="7935913" y="4032250"/>
            <a:ext cx="912812" cy="1054100"/>
            <a:chOff x="3574" y="550"/>
            <a:chExt cx="575" cy="664"/>
          </a:xfrm>
        </p:grpSpPr>
        <p:grpSp>
          <p:nvGrpSpPr>
            <p:cNvPr id="109752" name="Group 449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09753" name="Picture 450" descr="desktop_computer_stylized_mediu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9754" name="Freeform 45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9755" name="Rectangle 115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56" name="Text Box 11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user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agent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9757" name="Group 454"/>
          <p:cNvGrpSpPr/>
          <p:nvPr/>
        </p:nvGrpSpPr>
        <p:grpSpPr>
          <a:xfrm>
            <a:off x="5324475" y="5470525"/>
            <a:ext cx="912813" cy="1054100"/>
            <a:chOff x="3574" y="550"/>
            <a:chExt cx="575" cy="664"/>
          </a:xfrm>
        </p:grpSpPr>
        <p:grpSp>
          <p:nvGrpSpPr>
            <p:cNvPr id="109758" name="Group 455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09759" name="Picture 456" descr="desktop_computer_stylized_mediu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9760" name="Freeform 45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9761" name="Rectangle 115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62" name="Text Box 11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user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agent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9763" name="Group 460"/>
          <p:cNvGrpSpPr/>
          <p:nvPr/>
        </p:nvGrpSpPr>
        <p:grpSpPr>
          <a:xfrm>
            <a:off x="6053138" y="4851400"/>
            <a:ext cx="912812" cy="1054100"/>
            <a:chOff x="3574" y="550"/>
            <a:chExt cx="575" cy="664"/>
          </a:xfrm>
        </p:grpSpPr>
        <p:grpSp>
          <p:nvGrpSpPr>
            <p:cNvPr id="109764" name="Group 461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09765" name="Picture 462" descr="desktop_computer_stylized_medium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9766" name="Freeform 46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9767" name="Rectangle 115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9768" name="Text Box 11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user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agent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1161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11619" name="Picture 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11175" y="942975"/>
            <a:ext cx="73136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0" name="Rectangle 2"/>
          <p:cNvSpPr>
            <a:spLocks noGrp="1"/>
          </p:cNvSpPr>
          <p:nvPr>
            <p:ph type="title"/>
          </p:nvPr>
        </p:nvSpPr>
        <p:spPr>
          <a:xfrm>
            <a:off x="466725" y="234950"/>
            <a:ext cx="7772400" cy="95885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Electronic Mail: SMTP </a:t>
            </a:r>
            <a:r>
              <a:rPr lang="en-US" altLang="zh-CN" sz="3600" dirty="0"/>
              <a:t>[RFC 2821]</a:t>
            </a:r>
            <a:endParaRPr lang="en-US" altLang="zh-CN" dirty="0"/>
          </a:p>
        </p:txBody>
      </p:sp>
      <p:sp>
        <p:nvSpPr>
          <p:cNvPr id="111621" name="Rectangle 3"/>
          <p:cNvSpPr>
            <a:spLocks noGrp="1"/>
          </p:cNvSpPr>
          <p:nvPr>
            <p:ph sz="half" idx="1"/>
          </p:nvPr>
        </p:nvSpPr>
        <p:spPr>
          <a:xfrm>
            <a:off x="588963" y="1422400"/>
            <a:ext cx="7629525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uses TCP to reliably transfer email message from client to server, port 25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direct transfer: sending server to receiving server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three phases of transfer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handshaking (greeting)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transfer of messages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closure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command/response interaction (like 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HTTP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)</a:t>
            </a:r>
            <a:endParaRPr lang="en-US" altLang="zh-CN" dirty="0">
              <a:solidFill>
                <a:schemeClr val="accent2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solidFill>
                  <a:srgbClr val="000099"/>
                </a:solidFill>
                <a:latin typeface="Gill Sans MT" panose="020B0502020104020203" charset="0"/>
                <a:ea typeface="MS PGothic" panose="020B0600070205080204" charset="-128"/>
              </a:rPr>
              <a:t>commands: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 ASCII text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solidFill>
                  <a:srgbClr val="000099"/>
                </a:solidFill>
                <a:latin typeface="Gill Sans MT" panose="020B0502020104020203" charset="0"/>
                <a:ea typeface="MS PGothic" panose="020B0600070205080204" charset="-128"/>
              </a:rPr>
              <a:t>response: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 status code and phrase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messages must be in 7-bit ASCI</a:t>
            </a:r>
            <a:endParaRPr lang="en-US" altLang="zh-CN" sz="3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1366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grpSp>
        <p:nvGrpSpPr>
          <p:cNvPr id="113667" name="Group 163"/>
          <p:cNvGrpSpPr/>
          <p:nvPr/>
        </p:nvGrpSpPr>
        <p:grpSpPr>
          <a:xfrm>
            <a:off x="1143000" y="4881563"/>
            <a:ext cx="912813" cy="1054100"/>
            <a:chOff x="3574" y="550"/>
            <a:chExt cx="575" cy="664"/>
          </a:xfrm>
        </p:grpSpPr>
        <p:grpSp>
          <p:nvGrpSpPr>
            <p:cNvPr id="113668" name="Group 164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13669" name="Picture 165" descr="desktop_computer_stylized_mediu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3670" name="Freeform 16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13671" name="Rectangle 115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672" name="Text Box 11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user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agent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13673" name="Group 130"/>
          <p:cNvGrpSpPr/>
          <p:nvPr/>
        </p:nvGrpSpPr>
        <p:grpSpPr>
          <a:xfrm>
            <a:off x="4852988" y="4613275"/>
            <a:ext cx="511175" cy="693738"/>
            <a:chOff x="4140" y="429"/>
            <a:chExt cx="1425" cy="2396"/>
          </a:xfrm>
        </p:grpSpPr>
        <p:sp>
          <p:nvSpPr>
            <p:cNvPr id="113674" name="Freeform 131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75" name="Rectangle 132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676" name="Freeform 13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77" name="Freeform 134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78" name="Rectangle 135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13679" name="Group 136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80" name="AutoShape 137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681" name="AutoShape 138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682" name="Rectangle 139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13683" name="Group 140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84" name="AutoShape 141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685" name="AutoShape 142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686" name="Rectangle 143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687" name="Rectangle 144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13688" name="Group 145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89" name="AutoShape 14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690" name="AutoShape 147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691" name="Freeform 14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3692" name="Group 149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693" name="AutoShape 150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694" name="AutoShape 151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695" name="Rectangle 152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696" name="Freeform 15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97" name="Freeform 154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98" name="Oval 155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699" name="Freeform 15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00" name="AutoShape 157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01" name="AutoShape 158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02" name="Oval 159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03" name="Oval 160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3704" name="Oval 161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05" name="Rectangle 162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13706" name="Group 97"/>
          <p:cNvGrpSpPr/>
          <p:nvPr/>
        </p:nvGrpSpPr>
        <p:grpSpPr>
          <a:xfrm>
            <a:off x="2674938" y="4668838"/>
            <a:ext cx="511175" cy="693737"/>
            <a:chOff x="4140" y="429"/>
            <a:chExt cx="1425" cy="2396"/>
          </a:xfrm>
        </p:grpSpPr>
        <p:sp>
          <p:nvSpPr>
            <p:cNvPr id="113707" name="Freeform 9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08" name="Rectangle 99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09" name="Freeform 10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10" name="Freeform 10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11" name="Rectangle 102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13712" name="Group 103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713" name="AutoShape 104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714" name="AutoShape 105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715" name="Rectangle 10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13716" name="Group 107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717" name="AutoShape 108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718" name="AutoShape 109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719" name="Rectangle 110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20" name="Rectangle 111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13721" name="Group 112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722" name="AutoShape 113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723" name="AutoShape 114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724" name="Freeform 11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3725" name="Group 116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726" name="AutoShape 117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727" name="AutoShape 118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728" name="Rectangle 119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29" name="Freeform 12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30" name="Freeform 12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31" name="Oval 122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32" name="Freeform 12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33" name="AutoShape 12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34" name="AutoShape 125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35" name="Oval 12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36" name="Oval 127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3737" name="Oval 128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13738" name="Rectangle 129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pic>
        <p:nvPicPr>
          <p:cNvPr id="113739" name="Picture 83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84200" y="801688"/>
            <a:ext cx="7769225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740" name="Rectangle 2"/>
          <p:cNvSpPr>
            <a:spLocks noGrp="1"/>
          </p:cNvSpPr>
          <p:nvPr>
            <p:ph type="title"/>
          </p:nvPr>
        </p:nvSpPr>
        <p:spPr>
          <a:xfrm>
            <a:off x="444500" y="22225"/>
            <a:ext cx="823595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Scenario: Alice sends message to Bob</a:t>
            </a:r>
            <a:endParaRPr lang="en-US" altLang="zh-CN" dirty="0"/>
          </a:p>
        </p:txBody>
      </p:sp>
      <p:sp>
        <p:nvSpPr>
          <p:cNvPr id="113741" name="Rectangle 3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321945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1) Alice uses UA(user agent) to compose message </a:t>
            </a:r>
            <a:r>
              <a:rPr lang="ja-JP" altLang="en-US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to</a:t>
            </a:r>
            <a:r>
              <a:rPr lang="ja-JP" altLang="en-US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ja-JP" sz="2200" dirty="0"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bob@someschool.edu</a:t>
            </a:r>
            <a:endParaRPr lang="en-US" altLang="ja-JP" sz="2200" dirty="0">
              <a:latin typeface="Courier New" panose="02070309020205020404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2) Alice</a:t>
            </a:r>
            <a:r>
              <a:rPr lang="ja-JP" altLang="en-US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 UA sends message to her mail server; message placed in message queue</a:t>
            </a:r>
            <a:endParaRPr lang="en-US" altLang="ja-JP" sz="2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3) client side of SMTP opens TCP connection with Bob</a:t>
            </a:r>
            <a:r>
              <a:rPr lang="ja-JP" altLang="en-US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 mail server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13742" name="Rectangle 4"/>
          <p:cNvSpPr>
            <a:spLocks noGrp="1"/>
          </p:cNvSpPr>
          <p:nvPr>
            <p:ph sz="half" idx="2"/>
          </p:nvPr>
        </p:nvSpPr>
        <p:spPr>
          <a:xfrm>
            <a:off x="4508500" y="1335088"/>
            <a:ext cx="3810000" cy="3268662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4) SMTP client sends Alice</a:t>
            </a:r>
            <a:r>
              <a:rPr lang="ja-JP" altLang="en-US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 message over the TCP connection</a:t>
            </a:r>
            <a:endParaRPr lang="en-US" altLang="ja-JP" sz="2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5) Bob</a:t>
            </a:r>
            <a:r>
              <a:rPr lang="ja-JP" altLang="en-US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 mail server places the message in Bob</a:t>
            </a:r>
            <a:r>
              <a:rPr lang="ja-JP" altLang="en-US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 mailbox</a:t>
            </a:r>
            <a:endParaRPr lang="en-US" altLang="ja-JP" sz="2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6) Bob invokes his user agent to read message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2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grpSp>
        <p:nvGrpSpPr>
          <p:cNvPr id="113743" name="Group 20"/>
          <p:cNvGrpSpPr/>
          <p:nvPr/>
        </p:nvGrpSpPr>
        <p:grpSpPr>
          <a:xfrm>
            <a:off x="2808288" y="4956175"/>
            <a:ext cx="809625" cy="1049338"/>
            <a:chOff x="4296" y="2627"/>
            <a:chExt cx="510" cy="661"/>
          </a:xfrm>
        </p:grpSpPr>
        <p:sp>
          <p:nvSpPr>
            <p:cNvPr id="113744" name="Rectangle 21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45" name="Text Box 22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mail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server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46" name="Rectangle 23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47" name="Line 24"/>
            <p:cNvSpPr/>
            <p:nvPr/>
          </p:nvSpPr>
          <p:spPr>
            <a:xfrm>
              <a:off x="4369" y="303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48" name="Line 25"/>
            <p:cNvSpPr/>
            <p:nvPr/>
          </p:nvSpPr>
          <p:spPr>
            <a:xfrm>
              <a:off x="4478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49" name="Line 26"/>
            <p:cNvSpPr/>
            <p:nvPr/>
          </p:nvSpPr>
          <p:spPr>
            <a:xfrm>
              <a:off x="4533" y="3035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50" name="Line 27"/>
            <p:cNvSpPr/>
            <p:nvPr/>
          </p:nvSpPr>
          <p:spPr>
            <a:xfrm>
              <a:off x="4590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51" name="Line 28"/>
            <p:cNvSpPr/>
            <p:nvPr/>
          </p:nvSpPr>
          <p:spPr>
            <a:xfrm>
              <a:off x="4651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52" name="Line 29"/>
            <p:cNvSpPr/>
            <p:nvPr/>
          </p:nvSpPr>
          <p:spPr>
            <a:xfrm>
              <a:off x="4707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53" name="Line 30"/>
            <p:cNvSpPr/>
            <p:nvPr/>
          </p:nvSpPr>
          <p:spPr>
            <a:xfrm>
              <a:off x="4422" y="303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54" name="Rectangle 31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55" name="Rectangle 32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56" name="Rectangle 33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57" name="Rectangle 34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58" name="Rectangle 35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13759" name="Picture 36" descr="Al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5121275"/>
            <a:ext cx="561975" cy="693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760" name="Picture 37" descr="Bo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038" y="5026025"/>
            <a:ext cx="676275" cy="6905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3761" name="Group 48"/>
          <p:cNvGrpSpPr/>
          <p:nvPr/>
        </p:nvGrpSpPr>
        <p:grpSpPr>
          <a:xfrm>
            <a:off x="4999038" y="4902200"/>
            <a:ext cx="809625" cy="1049338"/>
            <a:chOff x="4296" y="2627"/>
            <a:chExt cx="510" cy="661"/>
          </a:xfrm>
        </p:grpSpPr>
        <p:sp>
          <p:nvSpPr>
            <p:cNvPr id="113762" name="Rectangle 49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63" name="Text Box 50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mail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server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64" name="Rectangle 51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65" name="Line 52"/>
            <p:cNvSpPr/>
            <p:nvPr/>
          </p:nvSpPr>
          <p:spPr>
            <a:xfrm>
              <a:off x="4369" y="303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66" name="Line 53"/>
            <p:cNvSpPr/>
            <p:nvPr/>
          </p:nvSpPr>
          <p:spPr>
            <a:xfrm>
              <a:off x="4478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67" name="Line 54"/>
            <p:cNvSpPr/>
            <p:nvPr/>
          </p:nvSpPr>
          <p:spPr>
            <a:xfrm>
              <a:off x="4533" y="3035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68" name="Line 55"/>
            <p:cNvSpPr/>
            <p:nvPr/>
          </p:nvSpPr>
          <p:spPr>
            <a:xfrm>
              <a:off x="4590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69" name="Line 56"/>
            <p:cNvSpPr/>
            <p:nvPr/>
          </p:nvSpPr>
          <p:spPr>
            <a:xfrm>
              <a:off x="4651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70" name="Line 57"/>
            <p:cNvSpPr/>
            <p:nvPr/>
          </p:nvSpPr>
          <p:spPr>
            <a:xfrm>
              <a:off x="4707" y="303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71" name="Line 58"/>
            <p:cNvSpPr/>
            <p:nvPr/>
          </p:nvSpPr>
          <p:spPr>
            <a:xfrm>
              <a:off x="4422" y="303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772" name="Rectangle 59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73" name="Rectangle 60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74" name="Rectangle 61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75" name="Rectangle 62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76" name="Rectangle 63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13777" name="Line 69"/>
          <p:cNvSpPr/>
          <p:nvPr/>
        </p:nvSpPr>
        <p:spPr>
          <a:xfrm>
            <a:off x="1928813" y="5494338"/>
            <a:ext cx="892175" cy="146050"/>
          </a:xfrm>
          <a:prstGeom prst="line">
            <a:avLst/>
          </a:prstGeom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778" name="Line 70"/>
          <p:cNvSpPr/>
          <p:nvPr/>
        </p:nvSpPr>
        <p:spPr>
          <a:xfrm>
            <a:off x="3614738" y="5629275"/>
            <a:ext cx="1379537" cy="219075"/>
          </a:xfrm>
          <a:prstGeom prst="line">
            <a:avLst/>
          </a:prstGeom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779" name="Line 71"/>
          <p:cNvSpPr/>
          <p:nvPr/>
        </p:nvSpPr>
        <p:spPr>
          <a:xfrm flipV="1">
            <a:off x="5845175" y="5408613"/>
            <a:ext cx="1027113" cy="427037"/>
          </a:xfrm>
          <a:prstGeom prst="line">
            <a:avLst/>
          </a:prstGeom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3780" name="Oval 72"/>
          <p:cNvSpPr/>
          <p:nvPr/>
        </p:nvSpPr>
        <p:spPr>
          <a:xfrm>
            <a:off x="1058863" y="4943475"/>
            <a:ext cx="292100" cy="2444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600" dirty="0">
                <a:latin typeface="Arial" panose="020B0604020202020204" pitchFamily="34" charset="0"/>
              </a:rPr>
              <a:t>1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13781" name="Oval 74"/>
          <p:cNvSpPr/>
          <p:nvPr/>
        </p:nvSpPr>
        <p:spPr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600" dirty="0">
                <a:latin typeface="Arial" panose="020B0604020202020204" pitchFamily="34" charset="0"/>
              </a:rPr>
              <a:t>2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13782" name="Oval 75"/>
          <p:cNvSpPr/>
          <p:nvPr/>
        </p:nvSpPr>
        <p:spPr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600" dirty="0">
                <a:latin typeface="Arial" panose="020B0604020202020204" pitchFamily="34" charset="0"/>
              </a:rPr>
              <a:t>3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13783" name="Oval 76"/>
          <p:cNvSpPr/>
          <p:nvPr/>
        </p:nvSpPr>
        <p:spPr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600" dirty="0">
                <a:latin typeface="Arial" panose="020B0604020202020204" pitchFamily="34" charset="0"/>
              </a:rPr>
              <a:t>4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13784" name="Oval 77"/>
          <p:cNvSpPr/>
          <p:nvPr/>
        </p:nvSpPr>
        <p:spPr>
          <a:xfrm>
            <a:off x="5256213" y="5935663"/>
            <a:ext cx="292100" cy="2444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600" dirty="0">
                <a:latin typeface="Arial" panose="020B0604020202020204" pitchFamily="34" charset="0"/>
              </a:rPr>
              <a:t>5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13785" name="Oval 78"/>
          <p:cNvSpPr/>
          <p:nvPr/>
        </p:nvSpPr>
        <p:spPr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600" dirty="0">
                <a:latin typeface="Arial" panose="020B0604020202020204" pitchFamily="34" charset="0"/>
              </a:rPr>
              <a:t>6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13786" name="Text Box 95"/>
          <p:cNvSpPr txBox="1"/>
          <p:nvPr/>
        </p:nvSpPr>
        <p:spPr>
          <a:xfrm>
            <a:off x="2324100" y="6069013"/>
            <a:ext cx="1819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1600" dirty="0">
                <a:latin typeface="Arial" panose="020B0604020202020204" pitchFamily="34" charset="0"/>
              </a:rPr>
              <a:t>Alice</a:t>
            </a:r>
            <a:r>
              <a:rPr lang="ja-JP" altLang="en-US" sz="1600" dirty="0">
                <a:latin typeface="Arial" panose="020B0604020202020204" pitchFamily="34" charset="0"/>
              </a:rPr>
              <a:t>’</a:t>
            </a:r>
            <a:r>
              <a:rPr lang="en-US" altLang="ja-JP" sz="1600" dirty="0">
                <a:latin typeface="Arial" panose="020B0604020202020204" pitchFamily="34" charset="0"/>
              </a:rPr>
              <a:t>s mail server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113787" name="Text Box 96"/>
          <p:cNvSpPr txBox="1"/>
          <p:nvPr/>
        </p:nvSpPr>
        <p:spPr>
          <a:xfrm>
            <a:off x="4598988" y="6132513"/>
            <a:ext cx="1741487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1600" dirty="0">
                <a:latin typeface="Arial" panose="020B0604020202020204" pitchFamily="34" charset="0"/>
              </a:rPr>
              <a:t>Bob</a:t>
            </a:r>
            <a:r>
              <a:rPr lang="ja-JP" altLang="en-US" sz="1600" dirty="0">
                <a:latin typeface="Arial" panose="020B0604020202020204" pitchFamily="34" charset="0"/>
              </a:rPr>
              <a:t>’</a:t>
            </a:r>
            <a:r>
              <a:rPr lang="en-US" altLang="ja-JP" sz="1600" dirty="0">
                <a:latin typeface="Arial" panose="020B0604020202020204" pitchFamily="34" charset="0"/>
              </a:rPr>
              <a:t>s mail server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grpSp>
        <p:nvGrpSpPr>
          <p:cNvPr id="113788" name="Group 169"/>
          <p:cNvGrpSpPr/>
          <p:nvPr/>
        </p:nvGrpSpPr>
        <p:grpSpPr>
          <a:xfrm>
            <a:off x="6672263" y="4808538"/>
            <a:ext cx="912812" cy="1054100"/>
            <a:chOff x="3574" y="550"/>
            <a:chExt cx="575" cy="664"/>
          </a:xfrm>
        </p:grpSpPr>
        <p:grpSp>
          <p:nvGrpSpPr>
            <p:cNvPr id="113789" name="Group 170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13790" name="Picture 171" descr="desktop_computer_stylized_mediu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3791" name="Freeform 17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13792" name="Rectangle 115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13793" name="Text Box 11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user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agent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2560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grpSp>
        <p:nvGrpSpPr>
          <p:cNvPr id="25603" name="Group 1037"/>
          <p:cNvGrpSpPr/>
          <p:nvPr/>
        </p:nvGrpSpPr>
        <p:grpSpPr>
          <a:xfrm>
            <a:off x="5124450" y="1257300"/>
            <a:ext cx="3540125" cy="4545013"/>
            <a:chOff x="3277" y="974"/>
            <a:chExt cx="2230" cy="2863"/>
          </a:xfrm>
        </p:grpSpPr>
        <p:sp>
          <p:nvSpPr>
            <p:cNvPr id="25604" name="Freeform 1038"/>
            <p:cNvSpPr/>
            <p:nvPr/>
          </p:nvSpPr>
          <p:spPr>
            <a:xfrm>
              <a:off x="3277" y="1079"/>
              <a:ext cx="1094" cy="675"/>
            </a:xfrm>
            <a:custGeom>
              <a:avLst/>
              <a:gdLst/>
              <a:ahLst/>
              <a:cxnLst>
                <a:cxn ang="0">
                  <a:pos x="1466" y="11"/>
                </a:cxn>
                <a:cxn ang="0">
                  <a:pos x="884" y="53"/>
                </a:cxn>
                <a:cxn ang="0">
                  <a:pos x="467" y="129"/>
                </a:cxn>
                <a:cxn ang="0">
                  <a:pos x="347" y="229"/>
                </a:cxn>
                <a:cxn ang="0">
                  <a:pos x="48" y="297"/>
                </a:cxn>
                <a:cxn ang="0">
                  <a:pos x="39" y="459"/>
                </a:cxn>
                <a:cxn ang="0">
                  <a:pos x="298" y="489"/>
                </a:cxn>
                <a:cxn ang="0">
                  <a:pos x="1039" y="489"/>
                </a:cxn>
                <a:cxn ang="0">
                  <a:pos x="1353" y="555"/>
                </a:cxn>
                <a:cxn ang="0">
                  <a:pos x="1702" y="657"/>
                </a:cxn>
                <a:cxn ang="0">
                  <a:pos x="1969" y="661"/>
                </a:cxn>
                <a:cxn ang="0">
                  <a:pos x="2153" y="603"/>
                </a:cxn>
                <a:cxn ang="0">
                  <a:pos x="2247" y="445"/>
                </a:cxn>
                <a:cxn ang="0">
                  <a:pos x="2305" y="291"/>
                </a:cxn>
                <a:cxn ang="0">
                  <a:pos x="2312" y="107"/>
                </a:cxn>
                <a:cxn ang="0">
                  <a:pos x="2113" y="17"/>
                </a:cxn>
                <a:cxn ang="0">
                  <a:pos x="1755" y="3"/>
                </a:cxn>
                <a:cxn ang="0">
                  <a:pos x="1466" y="11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605" name="Group 1039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5606" name="Rectangle 1040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07" name="AutoShape 1041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608" name="Freeform 1042"/>
            <p:cNvSpPr/>
            <p:nvPr/>
          </p:nvSpPr>
          <p:spPr>
            <a:xfrm>
              <a:off x="3379" y="2788"/>
              <a:ext cx="2032" cy="1049"/>
            </a:xfrm>
            <a:custGeom>
              <a:avLst/>
              <a:gdLst/>
              <a:ahLst/>
              <a:cxnLst>
                <a:cxn ang="0">
                  <a:pos x="1044" y="26"/>
                </a:cxn>
                <a:cxn ang="0">
                  <a:pos x="847" y="125"/>
                </a:cxn>
                <a:cxn ang="0">
                  <a:pos x="580" y="68"/>
                </a:cxn>
                <a:cxn ang="0">
                  <a:pos x="143" y="170"/>
                </a:cxn>
                <a:cxn ang="0">
                  <a:pos x="48" y="374"/>
                </a:cxn>
                <a:cxn ang="0">
                  <a:pos x="41" y="680"/>
                </a:cxn>
                <a:cxn ang="0">
                  <a:pos x="294" y="744"/>
                </a:cxn>
                <a:cxn ang="0">
                  <a:pos x="660" y="893"/>
                </a:cxn>
                <a:cxn ang="0">
                  <a:pos x="1088" y="1014"/>
                </a:cxn>
                <a:cxn ang="0">
                  <a:pos x="1525" y="1031"/>
                </a:cxn>
                <a:cxn ang="0">
                  <a:pos x="1831" y="907"/>
                </a:cxn>
                <a:cxn ang="0">
                  <a:pos x="2015" y="714"/>
                </a:cxn>
                <a:cxn ang="0">
                  <a:pos x="1931" y="251"/>
                </a:cxn>
                <a:cxn ang="0">
                  <a:pos x="1658" y="114"/>
                </a:cxn>
                <a:cxn ang="0">
                  <a:pos x="1355" y="15"/>
                </a:cxn>
                <a:cxn ang="0">
                  <a:pos x="1044" y="26"/>
                </a:cxn>
              </a:cxnLst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09" name="Line 1043"/>
            <p:cNvSpPr/>
            <p:nvPr/>
          </p:nvSpPr>
          <p:spPr>
            <a:xfrm rot="-5400000">
              <a:off x="4942" y="3252"/>
              <a:ext cx="330" cy="88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0" name="Line 1044"/>
            <p:cNvSpPr/>
            <p:nvPr/>
          </p:nvSpPr>
          <p:spPr>
            <a:xfrm rot="5400000" flipV="1">
              <a:off x="5034" y="3429"/>
              <a:ext cx="2" cy="54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1" name="Line 1045"/>
            <p:cNvSpPr/>
            <p:nvPr/>
          </p:nvSpPr>
          <p:spPr>
            <a:xfrm rot="-5400000">
              <a:off x="5151" y="3225"/>
              <a:ext cx="0" cy="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2" name="Line 1047"/>
            <p:cNvSpPr/>
            <p:nvPr/>
          </p:nvSpPr>
          <p:spPr>
            <a:xfrm>
              <a:off x="3843" y="3009"/>
              <a:ext cx="124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3" name="Line 1048"/>
            <p:cNvSpPr/>
            <p:nvPr/>
          </p:nvSpPr>
          <p:spPr>
            <a:xfrm flipV="1">
              <a:off x="3680" y="3155"/>
              <a:ext cx="248" cy="6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4" name="Line 1051"/>
            <p:cNvSpPr/>
            <p:nvPr/>
          </p:nvSpPr>
          <p:spPr>
            <a:xfrm flipH="1">
              <a:off x="3948" y="3208"/>
              <a:ext cx="96" cy="113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5" name="Line 1052"/>
            <p:cNvSpPr/>
            <p:nvPr/>
          </p:nvSpPr>
          <p:spPr>
            <a:xfrm flipH="1" flipV="1">
              <a:off x="4144" y="3212"/>
              <a:ext cx="53" cy="11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6" name="Line 1053"/>
            <p:cNvSpPr/>
            <p:nvPr/>
          </p:nvSpPr>
          <p:spPr>
            <a:xfrm>
              <a:off x="4248" y="3185"/>
              <a:ext cx="317" cy="17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7" name="Line 1054"/>
            <p:cNvSpPr/>
            <p:nvPr/>
          </p:nvSpPr>
          <p:spPr>
            <a:xfrm>
              <a:off x="3898" y="3025"/>
              <a:ext cx="56" cy="6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8" name="Line 1055"/>
            <p:cNvSpPr/>
            <p:nvPr/>
          </p:nvSpPr>
          <p:spPr>
            <a:xfrm>
              <a:off x="3809" y="2257"/>
              <a:ext cx="148" cy="47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9" name="Line 1056"/>
            <p:cNvSpPr/>
            <p:nvPr/>
          </p:nvSpPr>
          <p:spPr>
            <a:xfrm flipV="1">
              <a:off x="3711" y="2354"/>
              <a:ext cx="106" cy="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620" name="Group 1057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5621" name="Picture 1058" descr="access_point_stylized_small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5622" name="Picture 1059" descr="antenna_radiation_stylized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5623" name="Freeform 1060"/>
            <p:cNvSpPr/>
            <p:nvPr/>
          </p:nvSpPr>
          <p:spPr>
            <a:xfrm>
              <a:off x="4419" y="2224"/>
              <a:ext cx="828" cy="425"/>
            </a:xfrm>
            <a:custGeom>
              <a:avLst/>
              <a:gdLst/>
              <a:ahLst/>
              <a:cxnLst>
                <a:cxn ang="0">
                  <a:pos x="382" y="30"/>
                </a:cxn>
                <a:cxn ang="0">
                  <a:pos x="370" y="30"/>
                </a:cxn>
                <a:cxn ang="0">
                  <a:pos x="126" y="32"/>
                </a:cxn>
                <a:cxn ang="0">
                  <a:pos x="6" y="126"/>
                </a:cxn>
                <a:cxn ang="0">
                  <a:pos x="92" y="274"/>
                </a:cxn>
                <a:cxn ang="0">
                  <a:pos x="292" y="384"/>
                </a:cxn>
                <a:cxn ang="0">
                  <a:pos x="540" y="416"/>
                </a:cxn>
                <a:cxn ang="0">
                  <a:pos x="698" y="330"/>
                </a:cxn>
                <a:cxn ang="0">
                  <a:pos x="776" y="170"/>
                </a:cxn>
                <a:cxn ang="0">
                  <a:pos x="792" y="22"/>
                </a:cxn>
                <a:cxn ang="0">
                  <a:pos x="560" y="38"/>
                </a:cxn>
                <a:cxn ang="0">
                  <a:pos x="382" y="30"/>
                </a:cxn>
              </a:cxnLst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4" name="Freeform 1061"/>
            <p:cNvSpPr/>
            <p:nvPr/>
          </p:nvSpPr>
          <p:spPr>
            <a:xfrm>
              <a:off x="4417" y="1263"/>
              <a:ext cx="1090" cy="709"/>
            </a:xfrm>
            <a:custGeom>
              <a:avLst/>
              <a:gdLst/>
              <a:ahLst/>
              <a:cxnLst>
                <a:cxn ang="0">
                  <a:pos x="85898" y="6712"/>
                </a:cxn>
                <a:cxn ang="0">
                  <a:pos x="58210" y="47662"/>
                </a:cxn>
                <a:cxn ang="0">
                  <a:pos x="19473" y="67835"/>
                </a:cxn>
                <a:cxn ang="0">
                  <a:pos x="2783" y="228588"/>
                </a:cxn>
                <a:cxn ang="0">
                  <a:pos x="36422" y="302028"/>
                </a:cxn>
                <a:cxn ang="0">
                  <a:pos x="70014" y="289496"/>
                </a:cxn>
                <a:cxn ang="0">
                  <a:pos x="118176" y="302028"/>
                </a:cxn>
                <a:cxn ang="0">
                  <a:pos x="141415" y="295017"/>
                </a:cxn>
                <a:cxn ang="0">
                  <a:pos x="152220" y="253122"/>
                </a:cxn>
                <a:cxn ang="0">
                  <a:pos x="151953" y="107441"/>
                </a:cxn>
                <a:cxn ang="0">
                  <a:pos x="134106" y="23437"/>
                </a:cxn>
                <a:cxn ang="0">
                  <a:pos x="85898" y="6712"/>
                </a:cxn>
              </a:cxnLst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5" name="Line 1062"/>
            <p:cNvSpPr/>
            <p:nvPr/>
          </p:nvSpPr>
          <p:spPr>
            <a:xfrm>
              <a:off x="4659" y="2404"/>
              <a:ext cx="103" cy="7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6" name="Line 1063"/>
            <p:cNvSpPr/>
            <p:nvPr/>
          </p:nvSpPr>
          <p:spPr>
            <a:xfrm>
              <a:off x="4720" y="2354"/>
              <a:ext cx="176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7" name="Line 1064"/>
            <p:cNvSpPr/>
            <p:nvPr/>
          </p:nvSpPr>
          <p:spPr>
            <a:xfrm flipV="1">
              <a:off x="4869" y="2408"/>
              <a:ext cx="85" cy="6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8" name="Line 1065"/>
            <p:cNvSpPr/>
            <p:nvPr/>
          </p:nvSpPr>
          <p:spPr>
            <a:xfrm>
              <a:off x="4235" y="1632"/>
              <a:ext cx="321" cy="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9" name="Line 1066"/>
            <p:cNvSpPr/>
            <p:nvPr/>
          </p:nvSpPr>
          <p:spPr>
            <a:xfrm>
              <a:off x="4635" y="2961"/>
              <a:ext cx="246" cy="11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0" name="Line 1067"/>
            <p:cNvSpPr/>
            <p:nvPr/>
          </p:nvSpPr>
          <p:spPr>
            <a:xfrm flipV="1">
              <a:off x="4244" y="2953"/>
              <a:ext cx="203" cy="12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1" name="Line 1068"/>
            <p:cNvSpPr/>
            <p:nvPr/>
          </p:nvSpPr>
          <p:spPr>
            <a:xfrm flipV="1">
              <a:off x="4271" y="3137"/>
              <a:ext cx="6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2" name="Line 1069"/>
            <p:cNvSpPr/>
            <p:nvPr/>
          </p:nvSpPr>
          <p:spPr>
            <a:xfrm flipV="1">
              <a:off x="4773" y="1572"/>
              <a:ext cx="78" cy="5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3" name="Line 1070"/>
            <p:cNvSpPr/>
            <p:nvPr/>
          </p:nvSpPr>
          <p:spPr>
            <a:xfrm>
              <a:off x="4665" y="1681"/>
              <a:ext cx="0" cy="5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4" name="Line 1071"/>
            <p:cNvSpPr/>
            <p:nvPr/>
          </p:nvSpPr>
          <p:spPr>
            <a:xfrm flipV="1">
              <a:off x="4773" y="1616"/>
              <a:ext cx="166" cy="18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5" name="Line 1072"/>
            <p:cNvSpPr/>
            <p:nvPr/>
          </p:nvSpPr>
          <p:spPr>
            <a:xfrm>
              <a:off x="5003" y="1615"/>
              <a:ext cx="0" cy="124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6" name="Line 1073"/>
            <p:cNvSpPr/>
            <p:nvPr/>
          </p:nvSpPr>
          <p:spPr>
            <a:xfrm>
              <a:off x="4785" y="1808"/>
              <a:ext cx="119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7" name="Line 1074"/>
            <p:cNvSpPr/>
            <p:nvPr/>
          </p:nvSpPr>
          <p:spPr>
            <a:xfrm>
              <a:off x="5134" y="1802"/>
              <a:ext cx="1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8" name="Line 1075"/>
            <p:cNvSpPr/>
            <p:nvPr/>
          </p:nvSpPr>
          <p:spPr>
            <a:xfrm flipH="1">
              <a:off x="4596" y="1850"/>
              <a:ext cx="62" cy="444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9" name="Line 1076"/>
            <p:cNvSpPr/>
            <p:nvPr/>
          </p:nvSpPr>
          <p:spPr>
            <a:xfrm flipH="1">
              <a:off x="4969" y="1850"/>
              <a:ext cx="70" cy="458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0" name="Line 1077"/>
            <p:cNvSpPr/>
            <p:nvPr/>
          </p:nvSpPr>
          <p:spPr>
            <a:xfrm flipV="1">
              <a:off x="4581" y="2569"/>
              <a:ext cx="143" cy="27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1" name="Line 1078"/>
            <p:cNvSpPr/>
            <p:nvPr/>
          </p:nvSpPr>
          <p:spPr>
            <a:xfrm>
              <a:off x="5257" y="1801"/>
              <a:ext cx="1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25642" name="Group 1079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5643" name="Line 270"/>
              <p:cNvSpPr/>
              <p:nvPr/>
            </p:nvSpPr>
            <p:spPr>
              <a:xfrm flipH="1">
                <a:off x="1766" y="3287"/>
                <a:ext cx="188" cy="586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4" name="Line 271"/>
              <p:cNvSpPr/>
              <p:nvPr/>
            </p:nvSpPr>
            <p:spPr>
              <a:xfrm>
                <a:off x="1954" y="3287"/>
                <a:ext cx="188" cy="58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5" name="Line 272"/>
              <p:cNvSpPr/>
              <p:nvPr/>
            </p:nvSpPr>
            <p:spPr>
              <a:xfrm>
                <a:off x="1766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6" name="Line 273"/>
              <p:cNvSpPr/>
              <p:nvPr/>
            </p:nvSpPr>
            <p:spPr>
              <a:xfrm flipH="1">
                <a:off x="1954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7" name="Line 274"/>
              <p:cNvSpPr/>
              <p:nvPr/>
            </p:nvSpPr>
            <p:spPr>
              <a:xfrm>
                <a:off x="1954" y="3300"/>
                <a:ext cx="0" cy="63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8" name="Line 275"/>
              <p:cNvSpPr/>
              <p:nvPr/>
            </p:nvSpPr>
            <p:spPr>
              <a:xfrm flipV="1">
                <a:off x="1766" y="3810"/>
                <a:ext cx="188" cy="6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9" name="Line 276"/>
              <p:cNvSpPr/>
              <p:nvPr/>
            </p:nvSpPr>
            <p:spPr>
              <a:xfrm flipH="1" flipV="1">
                <a:off x="1954" y="3810"/>
                <a:ext cx="188" cy="60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0" name="Line 277"/>
              <p:cNvSpPr/>
              <p:nvPr/>
            </p:nvSpPr>
            <p:spPr>
              <a:xfrm>
                <a:off x="1846" y="3618"/>
                <a:ext cx="108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1" name="Line 278"/>
              <p:cNvSpPr/>
              <p:nvPr/>
            </p:nvSpPr>
            <p:spPr>
              <a:xfrm flipV="1">
                <a:off x="1954" y="3618"/>
                <a:ext cx="114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2" name="Line 279"/>
              <p:cNvSpPr/>
              <p:nvPr/>
            </p:nvSpPr>
            <p:spPr>
              <a:xfrm>
                <a:off x="1810" y="3704"/>
                <a:ext cx="139" cy="65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3" name="Line 280"/>
              <p:cNvSpPr/>
              <p:nvPr/>
            </p:nvSpPr>
            <p:spPr>
              <a:xfrm flipV="1">
                <a:off x="1954" y="3717"/>
                <a:ext cx="140" cy="57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4" name="Line 281"/>
              <p:cNvSpPr/>
              <p:nvPr/>
            </p:nvSpPr>
            <p:spPr>
              <a:xfrm flipV="1">
                <a:off x="1954" y="3530"/>
                <a:ext cx="72" cy="2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5" name="Line 282"/>
              <p:cNvSpPr/>
              <p:nvPr/>
            </p:nvSpPr>
            <p:spPr>
              <a:xfrm flipV="1">
                <a:off x="1954" y="3409"/>
                <a:ext cx="45" cy="1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6" name="Line 283"/>
              <p:cNvSpPr/>
              <p:nvPr/>
            </p:nvSpPr>
            <p:spPr>
              <a:xfrm>
                <a:off x="1873" y="3522"/>
                <a:ext cx="87" cy="32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7" name="Line 284"/>
              <p:cNvSpPr/>
              <p:nvPr/>
            </p:nvSpPr>
            <p:spPr>
              <a:xfrm>
                <a:off x="1912" y="3404"/>
                <a:ext cx="50" cy="31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8" name="Oval 1095"/>
              <p:cNvSpPr/>
              <p:nvPr/>
            </p:nvSpPr>
            <p:spPr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pic>
            <p:nvPicPr>
              <p:cNvPr id="25659" name="Picture 1096" descr="cell_tower_radiation_gray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5660" name="Group 1097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5661" name="Line 1098"/>
              <p:cNvSpPr/>
              <p:nvPr/>
            </p:nvSpPr>
            <p:spPr>
              <a:xfrm>
                <a:off x="3843" y="1516"/>
                <a:ext cx="96" cy="60"/>
              </a:xfrm>
              <a:prstGeom prst="line">
                <a:avLst/>
              </a:prstGeom>
              <a:ln w="952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62" name="Oval 407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663" name="Rectangle 410"/>
              <p:cNvSpPr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664" name="Oval 411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665" name="Group 1102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5666" name="Freeform 1103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667" name="Freeform 110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668" name="Line 1105"/>
              <p:cNvSpPr/>
              <p:nvPr/>
            </p:nvSpPr>
            <p:spPr>
              <a:xfrm>
                <a:off x="3884" y="1602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69" name="Line 1106"/>
              <p:cNvSpPr/>
              <p:nvPr/>
            </p:nvSpPr>
            <p:spPr>
              <a:xfrm>
                <a:off x="4127" y="1604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670" name="Group 1107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5671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672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673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674" name="Group 11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675" name="Freeform 111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676" name="Freeform 1113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677" name="Line 1114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78" name="Line 1115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679" name="Group 1116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5680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681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682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683" name="Group 1120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684" name="Freeform 112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685" name="Freeform 112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686" name="Line 1123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87" name="Line 1124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688" name="Group 1125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5689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690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691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692" name="Group 112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693" name="Freeform 113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694" name="Freeform 11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695" name="Line 1132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96" name="Line 1133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697" name="Group 1134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5698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699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00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701" name="Group 113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702" name="Freeform 11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03" name="Freeform 11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704" name="Line 1141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05" name="Line 1142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706" name="Group 1143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5707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08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09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710" name="Group 114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711" name="Freeform 114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12" name="Freeform 114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713" name="Line 1150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14" name="Line 1151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715" name="Line 1152"/>
            <p:cNvSpPr/>
            <p:nvPr/>
          </p:nvSpPr>
          <p:spPr>
            <a:xfrm>
              <a:off x="4049" y="2358"/>
              <a:ext cx="428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716" name="Group 1153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5717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18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19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720" name="Group 115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721" name="Freeform 115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22" name="Freeform 115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723" name="Line 1160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24" name="Line 1161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725" name="Group 1162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5726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27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28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729" name="Group 1166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730" name="Freeform 116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31" name="Freeform 116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732" name="Line 1169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33" name="Line 1170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734" name="Group 1171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5735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36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37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738" name="Group 117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739" name="Freeform 1176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40" name="Freeform 117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741" name="Line 1178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42" name="Line 1179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743" name="Group 1180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5744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45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46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747" name="Group 118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748" name="Freeform 118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49" name="Freeform 1186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750" name="Line 1187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51" name="Line 1188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752" name="Group 1189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5753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54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55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756" name="Group 1193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757" name="Freeform 119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58" name="Freeform 119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759" name="Line 1196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60" name="Line 1197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761" name="Group 1198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5762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63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764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5765" name="Group 1202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766" name="Freeform 1203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67" name="Freeform 120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768" name="Line 1205"/>
              <p:cNvSpPr/>
              <p:nvPr/>
            </p:nvSpPr>
            <p:spPr>
              <a:xfrm>
                <a:off x="4335" y="1503"/>
                <a:ext cx="0" cy="5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69" name="Line 1206"/>
              <p:cNvSpPr/>
              <p:nvPr/>
            </p:nvSpPr>
            <p:spPr>
              <a:xfrm>
                <a:off x="4578" y="1505"/>
                <a:ext cx="0" cy="49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770" name="Group 1207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5771" name="Group 1208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772" name="Freeform 1209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73" name="Freeform 1210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74" name="Freeform 1211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75" name="Freeform 1212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76" name="Freeform 1213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77" name="Freeform 1214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78" name="Freeform 1215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79" name="Freeform 1216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80" name="Freeform 1217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81" name="Freeform 1218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82" name="Freeform 1219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83" name="Freeform 1220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25784" name="Picture 1221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5785" name="Group 1222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5786" name="Group 1223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5787" name="Freeform 1224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88" name="Freeform 1225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89" name="Freeform 1226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90" name="Freeform 1227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91" name="Freeform 1228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92" name="Freeform 1229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93" name="Freeform 1230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94" name="Freeform 1231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95" name="Freeform 1232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96" name="Freeform 1233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97" name="Freeform 1234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98" name="Freeform 1235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25799" name="Picture 1236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5800" name="Line 1237"/>
            <p:cNvSpPr/>
            <p:nvPr/>
          </p:nvSpPr>
          <p:spPr>
            <a:xfrm rot="5400000" flipV="1">
              <a:off x="5034" y="3427"/>
              <a:ext cx="2" cy="54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801" name="Group 1238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5802" name="Picture 1239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803" name="Freeform 124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804" name="Group 1241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5805" name="Picture 1242" descr="desktop_computer_stylized_medium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806" name="Freeform 124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807" name="Group 1244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5808" name="Picture 1245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809" name="Freeform 1246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810" name="Group 1247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5811" name="Picture 1248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812" name="Freeform 1249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25813" name="Picture 1250" descr="car_icon_small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5814" name="Group 1251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5815" name="Picture 1252" descr="iphone_stylized_small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5816" name="Picture 1253" descr="antenna_radiation_stylized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5817" name="Group 1254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5818" name="Freeform 125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23"/>
                  </a:cxn>
                  <a:cxn ang="0">
                    <a:pos x="12" y="171"/>
                  </a:cxn>
                  <a:cxn ang="0">
                    <a:pos x="0" y="179"/>
                  </a:cxn>
                  <a:cxn ang="0">
                    <a:pos x="2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9" name="Rectangle 1256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20" name="Freeform 125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15"/>
                  </a:cxn>
                  <a:cxn ang="0">
                    <a:pos x="2" y="163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1" name="Freeform 125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9"/>
                  </a:cxn>
                  <a:cxn ang="0">
                    <a:pos x="11" y="1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2" name="Rectangle 1259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23" name="Group 1260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824" name="AutoShape 1261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25" name="AutoShape 1262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26" name="Rectangle 1263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27" name="Group 1264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828" name="AutoShape 1265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29" name="AutoShape 1266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30" name="Rectangle 1267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31" name="Rectangle 1268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32" name="Group 1269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833" name="AutoShape 1270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34" name="AutoShape 1271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35" name="Freeform 127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36" name="Group 1273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837" name="AutoShape 127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38" name="AutoShape 1275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39" name="Rectangle 1276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40" name="Freeform 127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6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1" name="Freeform 1278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10" y="19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2" name="Oval 1279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43" name="Freeform 128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6"/>
                  </a:cxn>
                  <a:cxn ang="0">
                    <a:pos x="11" y="8"/>
                  </a:cxn>
                  <a:cxn ang="0">
                    <a:pos x="11" y="0"/>
                  </a:cxn>
                  <a:cxn ang="0">
                    <a:pos x="0" y="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4" name="AutoShape 1281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45" name="AutoShape 1282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46" name="Oval 1283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47" name="Oval 128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848" name="Oval 1285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49" name="Rectangle 1286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850" name="Group 1287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5851" name="Freeform 1288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23"/>
                  </a:cxn>
                  <a:cxn ang="0">
                    <a:pos x="12" y="171"/>
                  </a:cxn>
                  <a:cxn ang="0">
                    <a:pos x="0" y="179"/>
                  </a:cxn>
                  <a:cxn ang="0">
                    <a:pos x="2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2" name="Rectangle 1289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53" name="Freeform 1290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15"/>
                  </a:cxn>
                  <a:cxn ang="0">
                    <a:pos x="2" y="163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4" name="Freeform 1291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9"/>
                  </a:cxn>
                  <a:cxn ang="0">
                    <a:pos x="11" y="1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5" name="Rectangle 1292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56" name="Group 1293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857" name="AutoShape 1294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58" name="AutoShape 1295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59" name="Rectangle 1296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60" name="Group 1297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861" name="AutoShape 1298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62" name="AutoShape 1299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63" name="Rectangle 1300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64" name="Rectangle 1301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5865" name="Group 1302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866" name="AutoShape 1303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67" name="AutoShape 1304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68" name="Freeform 130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69" name="Group 1306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870" name="AutoShape 1307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71" name="AutoShape 1308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5872" name="Rectangle 1309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73" name="Freeform 131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6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4" name="Freeform 1311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10" y="19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5" name="Oval 1312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76" name="Freeform 1313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6"/>
                  </a:cxn>
                  <a:cxn ang="0">
                    <a:pos x="11" y="8"/>
                  </a:cxn>
                  <a:cxn ang="0">
                    <a:pos x="11" y="0"/>
                  </a:cxn>
                  <a:cxn ang="0">
                    <a:pos x="0" y="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7" name="AutoShape 1314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78" name="AutoShape 1315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79" name="Oval 1316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80" name="Oval 1317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881" name="Oval 1318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882" name="Rectangle 1319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883" name="Group 1320"/>
            <p:cNvGrpSpPr/>
            <p:nvPr/>
          </p:nvGrpSpPr>
          <p:grpSpPr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5884" name="Picture 1321" descr="antenna_stylized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5885" name="Picture 1322" descr="laptop_keyboard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886" name="Freeform 1323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25887" name="Picture 1324" descr="screen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888" name="Freeform 1325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9" name="Freeform 1326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0" name="Freeform 1327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1" name="Freeform 1328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2" name="Freeform 1329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3" name="Freeform 1330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94" name="Group 133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895" name="Freeform 1332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96" name="Freeform 1333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97" name="Freeform 1334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98" name="Freeform 133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99" name="Freeform 1336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00" name="Freeform 133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901" name="Freeform 1338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2" name="Freeform 1339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3" name="Freeform 1340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4" name="Freeform 134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5" name="Freeform 1342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6" name="Freeform 1343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907" name="Group 1344"/>
            <p:cNvGrpSpPr/>
            <p:nvPr/>
          </p:nvGrpSpPr>
          <p:grpSpPr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5908" name="Picture 1345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5909" name="Picture 1346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910" name="Freeform 1347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25911" name="Picture 1348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912" name="Freeform 1349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3" name="Freeform 1350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4" name="Freeform 135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5" name="Freeform 1352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6" name="Freeform 1353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7" name="Freeform 1354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918" name="Group 1355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919" name="Freeform 1356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20" name="Freeform 135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21" name="Freeform 135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22" name="Freeform 1359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23" name="Freeform 1360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24" name="Freeform 136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925" name="Freeform 1362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6" name="Freeform 1363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7" name="Freeform 1364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8" name="Freeform 1365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9" name="Freeform 1366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0" name="Freeform 1367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931" name="Group 1368"/>
            <p:cNvGrpSpPr/>
            <p:nvPr/>
          </p:nvGrpSpPr>
          <p:grpSpPr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5932" name="Picture 1369" descr="antenna_stylized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5933" name="Picture 1370" descr="laptop_keyboard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934" name="Freeform 1371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25935" name="Picture 1372" descr="screen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936" name="Freeform 1373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7" name="Freeform 1374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8" name="Freeform 1375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9" name="Freeform 1376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0" name="Freeform 1377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1" name="Freeform 1378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942" name="Group 1379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943" name="Freeform 1380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44" name="Freeform 1381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45" name="Freeform 1382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46" name="Freeform 1383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47" name="Freeform 1384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48" name="Freeform 1385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949" name="Freeform 1386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0" name="Freeform 1387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1" name="Freeform 1388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2" name="Freeform 1389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3" name="Freeform 1390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4" name="Freeform 1391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955" name="Group 1392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5956" name="Picture 1393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957" name="Freeform 1394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958" name="Group 1395"/>
            <p:cNvGrpSpPr/>
            <p:nvPr/>
          </p:nvGrpSpPr>
          <p:grpSpPr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5959" name="Picture 1396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5960" name="Picture 1397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961" name="Freeform 139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25962" name="Picture 1399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963" name="Freeform 1400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4" name="Freeform 140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5" name="Freeform 1402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6" name="Freeform 1403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7" name="Freeform 1404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8" name="Freeform 140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969" name="Group 1406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5970" name="Freeform 140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71" name="Freeform 140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72" name="Freeform 1409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73" name="Freeform 141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74" name="Freeform 14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975" name="Freeform 1412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976" name="Freeform 1413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7" name="Freeform 1414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8" name="Freeform 1415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9" name="Freeform 1416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80" name="Freeform 141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81" name="Freeform 1418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35729" name="Line 913"/>
          <p:cNvSpPr/>
          <p:nvPr/>
        </p:nvSpPr>
        <p:spPr>
          <a:xfrm>
            <a:off x="6850063" y="3786188"/>
            <a:ext cx="1290637" cy="541337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pic>
        <p:nvPicPr>
          <p:cNvPr id="25983" name="Picture 616" descr="underline_base"/>
          <p:cNvPicPr/>
          <p:nvPr/>
        </p:nvPicPr>
        <p:blipFill>
          <a:blip r:embed="rId20"/>
          <a:stretch>
            <a:fillRect/>
          </a:stretch>
        </p:blipFill>
        <p:spPr>
          <a:xfrm>
            <a:off x="417513" y="766763"/>
            <a:ext cx="50276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727" name="Line 911"/>
          <p:cNvSpPr/>
          <p:nvPr/>
        </p:nvSpPr>
        <p:spPr>
          <a:xfrm>
            <a:off x="6945313" y="660400"/>
            <a:ext cx="1700212" cy="3386138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25985" name="Rectangle 2"/>
          <p:cNvSpPr>
            <a:spLocks noGrp="1"/>
          </p:cNvSpPr>
          <p:nvPr>
            <p:ph type="title"/>
          </p:nvPr>
        </p:nvSpPr>
        <p:spPr>
          <a:xfrm>
            <a:off x="295275" y="0"/>
            <a:ext cx="8382000" cy="10414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Creating a network app</a:t>
            </a:r>
            <a:endParaRPr lang="en-US" altLang="zh-CN" sz="4000" dirty="0"/>
          </a:p>
        </p:txBody>
      </p:sp>
      <p:sp>
        <p:nvSpPr>
          <p:cNvPr id="25986" name="Rectangle 3"/>
          <p:cNvSpPr>
            <a:spLocks noGrp="1"/>
          </p:cNvSpPr>
          <p:nvPr>
            <p:ph type="body" sz="half"/>
          </p:nvPr>
        </p:nvSpPr>
        <p:spPr>
          <a:xfrm>
            <a:off x="477838" y="1206500"/>
            <a:ext cx="4300537" cy="5114925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rgbClr val="000099"/>
              </a:buClr>
              <a:buSzPct val="100000"/>
              <a:buFont typeface="Wingdings" panose="05000000000000000000" charset="0"/>
              <a:defRPr sz="2800"/>
            </a:lvl1pPr>
            <a:lvl2pPr lvl="1">
              <a:buClr>
                <a:srgbClr val="000099"/>
              </a:buClr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0000"/>
                </a:solidFill>
              </a:rPr>
              <a:t>write programs that:</a:t>
            </a:r>
            <a:endParaRPr lang="en-US" altLang="zh-CN" sz="2800" dirty="0">
              <a:solidFill>
                <a:srgbClr val="CC0000"/>
              </a:solidFill>
            </a:endParaRPr>
          </a:p>
          <a:p>
            <a:pPr lvl="0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dirty="0"/>
              <a:t>run on (different) </a:t>
            </a:r>
            <a:r>
              <a:rPr lang="en-US" altLang="zh-CN" sz="2400" i="1" dirty="0"/>
              <a:t>end systems</a:t>
            </a:r>
            <a:endParaRPr lang="en-US" altLang="zh-CN" sz="2400" i="1" dirty="0"/>
          </a:p>
          <a:p>
            <a:pPr lvl="0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dirty="0"/>
              <a:t>communicate over network</a:t>
            </a:r>
            <a:endParaRPr lang="en-US" altLang="zh-CN" sz="2400" dirty="0"/>
          </a:p>
          <a:p>
            <a:pPr lvl="0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dirty="0"/>
              <a:t>e.g., web server software communicates with browser software</a:t>
            </a:r>
            <a:endParaRPr lang="en-US" altLang="zh-CN" sz="2400" dirty="0"/>
          </a:p>
          <a:p>
            <a:pPr lvl="0">
              <a:spcBef>
                <a:spcPct val="8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0000"/>
                </a:solidFill>
              </a:rPr>
              <a:t>no need to write software for network-core devices</a:t>
            </a:r>
            <a:endParaRPr lang="en-US" altLang="zh-CN" sz="2800" dirty="0">
              <a:solidFill>
                <a:srgbClr val="CC0000"/>
              </a:solidFill>
            </a:endParaRPr>
          </a:p>
          <a:p>
            <a:pPr lvl="0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dirty="0"/>
              <a:t>network-core devices do not run user applications </a:t>
            </a:r>
            <a:endParaRPr lang="en-US" altLang="zh-CN" sz="2400" dirty="0"/>
          </a:p>
          <a:p>
            <a:pPr lvl="0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dirty="0"/>
              <a:t>applications on end systems  allows for rapid app development, propagation</a:t>
            </a:r>
            <a:endParaRPr lang="en-US" altLang="zh-CN" sz="2400" dirty="0"/>
          </a:p>
          <a:p>
            <a:pPr lvl="0">
              <a:buClr>
                <a:srgbClr val="000099"/>
              </a:buClr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35725" name="Group 618"/>
          <p:cNvGrpSpPr/>
          <p:nvPr/>
        </p:nvGrpSpPr>
        <p:grpSpPr>
          <a:xfrm>
            <a:off x="5857875" y="503238"/>
            <a:ext cx="1044575" cy="965200"/>
            <a:chOff x="4047" y="420"/>
            <a:chExt cx="658" cy="608"/>
          </a:xfrm>
        </p:grpSpPr>
        <p:sp>
          <p:nvSpPr>
            <p:cNvPr id="25988" name="Rectangle 227"/>
            <p:cNvSpPr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5989" name="Rectangle 228"/>
            <p:cNvSpPr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5990" name="Rectangle 229"/>
            <p:cNvSpPr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5991" name="Text Box 230"/>
            <p:cNvSpPr txBox="1"/>
            <p:nvPr/>
          </p:nvSpPr>
          <p:spPr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</a:rPr>
                <a:t>application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transport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network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data link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physical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5992" name="Line 231"/>
            <p:cNvSpPr/>
            <p:nvPr/>
          </p:nvSpPr>
          <p:spPr>
            <a:xfrm>
              <a:off x="4245" y="651"/>
              <a:ext cx="435" cy="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93" name="Line 232"/>
            <p:cNvSpPr/>
            <p:nvPr/>
          </p:nvSpPr>
          <p:spPr>
            <a:xfrm>
              <a:off x="4251" y="738"/>
              <a:ext cx="435" cy="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94" name="Line 233"/>
            <p:cNvSpPr/>
            <p:nvPr/>
          </p:nvSpPr>
          <p:spPr>
            <a:xfrm>
              <a:off x="4251" y="825"/>
              <a:ext cx="435" cy="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95" name="Freeform 917"/>
            <p:cNvSpPr/>
            <p:nvPr/>
          </p:nvSpPr>
          <p:spPr>
            <a:xfrm>
              <a:off x="4047" y="434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5726" name="Group 619"/>
          <p:cNvGrpSpPr/>
          <p:nvPr/>
        </p:nvGrpSpPr>
        <p:grpSpPr>
          <a:xfrm>
            <a:off x="7956550" y="4087813"/>
            <a:ext cx="1044575" cy="965200"/>
            <a:chOff x="4047" y="420"/>
            <a:chExt cx="658" cy="608"/>
          </a:xfrm>
        </p:grpSpPr>
        <p:sp>
          <p:nvSpPr>
            <p:cNvPr id="25997" name="Rectangle 227"/>
            <p:cNvSpPr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5998" name="Rectangle 228"/>
            <p:cNvSpPr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5999" name="Rectangle 229"/>
            <p:cNvSpPr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6000" name="Text Box 230"/>
            <p:cNvSpPr txBox="1"/>
            <p:nvPr/>
          </p:nvSpPr>
          <p:spPr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</a:rPr>
                <a:t>application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transport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network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data link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physical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6001" name="Line 231"/>
            <p:cNvSpPr/>
            <p:nvPr/>
          </p:nvSpPr>
          <p:spPr>
            <a:xfrm>
              <a:off x="4245" y="651"/>
              <a:ext cx="435" cy="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02" name="Line 232"/>
            <p:cNvSpPr/>
            <p:nvPr/>
          </p:nvSpPr>
          <p:spPr>
            <a:xfrm>
              <a:off x="4251" y="738"/>
              <a:ext cx="435" cy="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03" name="Line 233"/>
            <p:cNvSpPr/>
            <p:nvPr/>
          </p:nvSpPr>
          <p:spPr>
            <a:xfrm>
              <a:off x="4251" y="825"/>
              <a:ext cx="435" cy="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04" name="Freeform 917"/>
            <p:cNvSpPr/>
            <p:nvPr/>
          </p:nvSpPr>
          <p:spPr>
            <a:xfrm>
              <a:off x="4047" y="434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5728" name="Group 628"/>
          <p:cNvGrpSpPr/>
          <p:nvPr/>
        </p:nvGrpSpPr>
        <p:grpSpPr>
          <a:xfrm>
            <a:off x="5815013" y="3651250"/>
            <a:ext cx="1044575" cy="965200"/>
            <a:chOff x="4047" y="420"/>
            <a:chExt cx="658" cy="608"/>
          </a:xfrm>
        </p:grpSpPr>
        <p:sp>
          <p:nvSpPr>
            <p:cNvPr id="26006" name="Rectangle 227"/>
            <p:cNvSpPr/>
            <p:nvPr/>
          </p:nvSpPr>
          <p:spPr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6007" name="Rectangle 228"/>
            <p:cNvSpPr/>
            <p:nvPr/>
          </p:nvSpPr>
          <p:spPr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6008" name="Rectangle 229"/>
            <p:cNvSpPr/>
            <p:nvPr/>
          </p:nvSpPr>
          <p:spPr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6009" name="Text Box 230"/>
            <p:cNvSpPr txBox="1"/>
            <p:nvPr/>
          </p:nvSpPr>
          <p:spPr>
            <a:xfrm>
              <a:off x="4192" y="420"/>
              <a:ext cx="513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</a:rPr>
                <a:t>application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transport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network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data link</a:t>
              </a:r>
              <a:endParaRPr lang="en-US" altLang="zh-CN" sz="10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000" dirty="0">
                  <a:latin typeface="Arial" panose="020B0604020202020204" pitchFamily="34" charset="0"/>
                </a:rPr>
                <a:t>physical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6010" name="Line 231"/>
            <p:cNvSpPr/>
            <p:nvPr/>
          </p:nvSpPr>
          <p:spPr>
            <a:xfrm>
              <a:off x="4245" y="651"/>
              <a:ext cx="435" cy="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11" name="Line 232"/>
            <p:cNvSpPr/>
            <p:nvPr/>
          </p:nvSpPr>
          <p:spPr>
            <a:xfrm>
              <a:off x="4251" y="738"/>
              <a:ext cx="435" cy="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12" name="Line 233"/>
            <p:cNvSpPr/>
            <p:nvPr/>
          </p:nvSpPr>
          <p:spPr>
            <a:xfrm>
              <a:off x="4251" y="825"/>
              <a:ext cx="435" cy="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13" name="Freeform 917"/>
            <p:cNvSpPr/>
            <p:nvPr/>
          </p:nvSpPr>
          <p:spPr>
            <a:xfrm>
              <a:off x="4047" y="434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1571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15715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28638" y="854075"/>
            <a:ext cx="54848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16" name="Rectangle 2"/>
          <p:cNvSpPr>
            <a:spLocks noGrp="1"/>
          </p:cNvSpPr>
          <p:nvPr>
            <p:ph type="title"/>
          </p:nvPr>
        </p:nvSpPr>
        <p:spPr>
          <a:xfrm>
            <a:off x="533400" y="201613"/>
            <a:ext cx="7772400" cy="903287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Sample SMTP interaction</a:t>
            </a:r>
            <a:endParaRPr lang="en-US" altLang="zh-CN" dirty="0"/>
          </a:p>
        </p:txBody>
      </p:sp>
      <p:sp>
        <p:nvSpPr>
          <p:cNvPr id="115717" name="Rectangle 3"/>
          <p:cNvSpPr/>
          <p:nvPr/>
        </p:nvSpPr>
        <p:spPr>
          <a:xfrm>
            <a:off x="0" y="1273175"/>
            <a:ext cx="8716963" cy="4708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S: 220 hamburger.edu   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C: HELO crepes.fr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S: 250  Hello crepes.fr, pleased to meet you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C: MAIL FROM: &lt;alice@crepes.fr&gt;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S: 250 alice@crepes.fr... Sender ok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C: RCPT TO: &lt;bob@hamburger.edu&gt;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S: 250 bob@hamburger.edu ... Recipient ok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C: DATA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S: 354 Enter mail, end with "." on a line by itself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C: Do you like ketchup?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C: How about pickles?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C: .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S: 250 Message accepted for delivery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C: QUIT </a:t>
            </a:r>
            <a:endParaRPr lang="en-US" altLang="zh-CN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b="1" dirty="0">
                <a:latin typeface="Courier New" panose="02070309020205020404" charset="0"/>
              </a:rPr>
              <a:t>     S: 221 hamburger.edu closing connection</a:t>
            </a:r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115718" name="文本框 1"/>
          <p:cNvSpPr txBox="1"/>
          <p:nvPr/>
        </p:nvSpPr>
        <p:spPr>
          <a:xfrm>
            <a:off x="884238" y="6048375"/>
            <a:ext cx="5129212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状态码：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220,250,.....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9" name="文本框 1"/>
          <p:cNvSpPr txBox="1"/>
          <p:nvPr/>
        </p:nvSpPr>
        <p:spPr>
          <a:xfrm>
            <a:off x="5848350" y="854075"/>
            <a:ext cx="2624138" cy="903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c:crepes.fr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s:hamberger.edu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>
                <a:ea typeface="宋体" panose="02010600030101010101" pitchFamily="2" charset="-122"/>
              </a:rPr>
              <a:t>状态码的含义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776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zh-CN" dirty="0"/>
              <a:t>220：服务就绪。</a:t>
            </a:r>
            <a:endParaRPr lang="zh-CN" altLang="zh-CN" dirty="0"/>
          </a:p>
          <a:p>
            <a:r>
              <a:rPr lang="zh-CN" altLang="zh-CN" dirty="0"/>
              <a:t>250：请求动作正确完成（HELO、MAIL FROM、RCPT TO、QUIT指令执行成功会返回此信息）。</a:t>
            </a:r>
            <a:endParaRPr lang="zh-CN" altLang="zh-CN" dirty="0"/>
          </a:p>
          <a:p>
            <a:r>
              <a:rPr lang="zh-CN" altLang="zh-CN" dirty="0"/>
              <a:t>235：认证通过。</a:t>
            </a:r>
            <a:endParaRPr lang="zh-CN" altLang="zh-CN" dirty="0"/>
          </a:p>
          <a:p>
            <a:r>
              <a:rPr lang="zh-CN" altLang="zh-CN" dirty="0"/>
              <a:t>221：正在处理。</a:t>
            </a:r>
            <a:endParaRPr lang="zh-CN" altLang="zh-CN" dirty="0"/>
          </a:p>
          <a:p>
            <a:r>
              <a:rPr lang="zh-CN" altLang="zh-CN" dirty="0"/>
              <a:t>354：开始发送邮件内容，提示以特殊行.结束邮件内容。</a:t>
            </a:r>
            <a:endParaRPr lang="zh-CN" altLang="zh-CN" dirty="0"/>
          </a:p>
          <a:p>
            <a:r>
              <a:rPr lang="zh-CN" altLang="zh-CN" dirty="0"/>
              <a:t>500：语法错误，命令不能识别。</a:t>
            </a:r>
            <a:endParaRPr lang="zh-CN" altLang="zh-CN" dirty="0"/>
          </a:p>
          <a:p>
            <a:r>
              <a:rPr lang="zh-CN" altLang="zh-CN" dirty="0"/>
              <a:t>552：中断处理。</a:t>
            </a:r>
            <a:endParaRPr lang="zh-CN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1981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19811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82600" y="1030288"/>
            <a:ext cx="63992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812" name="Rectangle 2"/>
          <p:cNvSpPr>
            <a:spLocks noGrp="1"/>
          </p:cNvSpPr>
          <p:nvPr>
            <p:ph type="title"/>
          </p:nvPr>
        </p:nvSpPr>
        <p:spPr>
          <a:xfrm>
            <a:off x="373063" y="414338"/>
            <a:ext cx="7772400" cy="884237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Try SMTP interaction for yourself:</a:t>
            </a:r>
            <a:endParaRPr lang="en-US" altLang="zh-CN" dirty="0"/>
          </a:p>
        </p:txBody>
      </p:sp>
      <p:sp>
        <p:nvSpPr>
          <p:cNvPr id="119813" name="Rectangle 3"/>
          <p:cNvSpPr>
            <a:spLocks noGrp="1"/>
          </p:cNvSpPr>
          <p:nvPr>
            <p:ph idx="1"/>
          </p:nvPr>
        </p:nvSpPr>
        <p:spPr>
          <a:xfrm>
            <a:off x="598488" y="1579563"/>
            <a:ext cx="77724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b="1" dirty="0">
                <a:latin typeface="Courier New" panose="02070309020205020404" charset="0"/>
              </a:rPr>
              <a:t>telnet servername 25</a:t>
            </a:r>
            <a:endParaRPr lang="en-US" altLang="zh-CN" sz="2400" dirty="0"/>
          </a:p>
          <a:p>
            <a:r>
              <a:rPr lang="en-US" altLang="zh-CN" sz="2400" dirty="0"/>
              <a:t>see 220 reply from server</a:t>
            </a:r>
            <a:endParaRPr lang="en-US" altLang="zh-CN" sz="2400" dirty="0"/>
          </a:p>
          <a:p>
            <a:r>
              <a:rPr lang="en-US" altLang="zh-CN" sz="2400" dirty="0"/>
              <a:t>enter HELO, MAIL FROM, RCPT TO, DATA, QUIT commands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above lets you send email without using email client (reader)</a:t>
            </a:r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2185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21859" name="Rectangle 2"/>
          <p:cNvSpPr>
            <a:spLocks noGrp="1"/>
          </p:cNvSpPr>
          <p:nvPr>
            <p:ph type="title"/>
          </p:nvPr>
        </p:nvSpPr>
        <p:spPr>
          <a:xfrm>
            <a:off x="533400" y="161925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SMTP: final words</a:t>
            </a:r>
            <a:endParaRPr lang="en-US" altLang="zh-CN" dirty="0"/>
          </a:p>
        </p:txBody>
      </p:sp>
      <p:sp>
        <p:nvSpPr>
          <p:cNvPr id="119812" name="Rectangle 3"/>
          <p:cNvSpPr>
            <a:spLocks noGrp="1"/>
          </p:cNvSpPr>
          <p:nvPr>
            <p:ph sz="half" idx="1"/>
          </p:nvPr>
        </p:nvSpPr>
        <p:spPr>
          <a:xfrm>
            <a:off x="501650" y="1555750"/>
            <a:ext cx="3810000" cy="46482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SMTP uses persistent connections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SMTP requires message (header &amp; body) to be in 7-bit ASCII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SMTP server uses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CRLF.CRLF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to determine end of message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    message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：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报文</a:t>
            </a:r>
            <a:endParaRPr kumimoji="0" lang="zh-CN" altLang="en-US" sz="2400" b="0" i="0" u="none" strike="noStrike" kern="0" cap="none" spc="0" normalizeH="0" baseline="0" noProof="1" dirty="0">
              <a:solidFill>
                <a:schemeClr val="tx1"/>
              </a:solidFill>
              <a:latin typeface="Gill Sans MT" panose="020B0502020104020203" charset="0"/>
              <a:ea typeface="宋体" panose="02010600030101010101" pitchFamily="2" charset="-122"/>
              <a:cs typeface="MS PGothic" panose="020B0600070205080204" charset="-128"/>
            </a:endParaRPr>
          </a:p>
        </p:txBody>
      </p:sp>
      <p:sp>
        <p:nvSpPr>
          <p:cNvPr id="121861" name="Rectangle 4"/>
          <p:cNvSpPr>
            <a:spLocks noGrp="1"/>
          </p:cNvSpPr>
          <p:nvPr>
            <p:ph sz="half" idx="2"/>
          </p:nvPr>
        </p:nvSpPr>
        <p:spPr>
          <a:xfrm>
            <a:off x="4495800" y="1511300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comparison with HTTP: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Bef>
                <a:spcPct val="5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HTTP: pull(</a:t>
            </a:r>
            <a:r>
              <a:rPr lang="zh-CN" altLang="en-US" sz="24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拉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)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Aft>
                <a:spcPct val="50000"/>
              </a:spcAft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SMTP: push </a:t>
            </a:r>
            <a:r>
              <a:rPr lang="zh-CN" altLang="en-US" sz="24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（推）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spcAft>
                <a:spcPct val="50000"/>
              </a:spcAft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both have ASCII command/response interaction, status codes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HTTP: each object encapsulated in its own response message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SMTP: multiple objects sent in multipart message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121862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88950" y="968375"/>
            <a:ext cx="4570413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2390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23907" name="Rectangle 2"/>
          <p:cNvSpPr>
            <a:spLocks noGrp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Mail message format</a:t>
            </a:r>
            <a:endParaRPr lang="en-US" altLang="zh-CN" dirty="0"/>
          </a:p>
        </p:txBody>
      </p:sp>
      <p:sp>
        <p:nvSpPr>
          <p:cNvPr id="123908" name="Rectangle 3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927475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SMTP: protocol for exchanging email messages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RFC 822: standard for text message format: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header lines, e.g.,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To: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From: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Subject: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FF0000"/>
                </a:solidFill>
                <a:latin typeface="Gill Sans MT" panose="020B0502020104020203" charset="0"/>
                <a:ea typeface="MS PGothic" panose="020B0600070205080204" charset="-128"/>
              </a:rPr>
              <a:t>different</a:t>
            </a:r>
            <a:r>
              <a:rPr lang="en-US" altLang="zh-CN" i="1" dirty="0">
                <a:solidFill>
                  <a:srgbClr val="66FFCC"/>
                </a:solidFill>
                <a:latin typeface="Gill Sans MT" panose="020B0502020104020203" charset="0"/>
                <a:ea typeface="MS PGothic" panose="020B0600070205080204" charset="-128"/>
              </a:rPr>
              <a:t> </a:t>
            </a:r>
            <a:r>
              <a:rPr lang="en-US" altLang="zh-CN" i="1" dirty="0">
                <a:latin typeface="Gill Sans MT" panose="020B0502020104020203" charset="0"/>
                <a:ea typeface="MS PGothic" panose="020B0600070205080204" charset="-128"/>
              </a:rPr>
              <a:t>from </a:t>
            </a: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</a:rPr>
              <a:t>SMTP MAIL FROM, RCPT TO: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 commands!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Body: the 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message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endParaRPr lang="en-US" altLang="ja-JP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ASCII characters only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123909" name="Rectangle 5"/>
          <p:cNvSpPr/>
          <p:nvPr/>
        </p:nvSpPr>
        <p:spPr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header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3910" name="Rectangle 7"/>
          <p:cNvSpPr/>
          <p:nvPr/>
        </p:nvSpPr>
        <p:spPr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body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3911" name="Rectangle 9"/>
          <p:cNvSpPr/>
          <p:nvPr/>
        </p:nvSpPr>
        <p:spPr>
          <a:xfrm>
            <a:off x="4775200" y="1778000"/>
            <a:ext cx="3238500" cy="3073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23912" name="Line 10"/>
          <p:cNvSpPr/>
          <p:nvPr/>
        </p:nvSpPr>
        <p:spPr>
          <a:xfrm flipV="1">
            <a:off x="3162300" y="2159000"/>
            <a:ext cx="1765300" cy="10160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3913" name="Line 11"/>
          <p:cNvSpPr/>
          <p:nvPr/>
        </p:nvSpPr>
        <p:spPr>
          <a:xfrm flipV="1">
            <a:off x="3009900" y="3327400"/>
            <a:ext cx="1905000" cy="1879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3914" name="Text Box 13"/>
          <p:cNvSpPr txBox="1"/>
          <p:nvPr/>
        </p:nvSpPr>
        <p:spPr>
          <a:xfrm>
            <a:off x="8139113" y="2112963"/>
            <a:ext cx="792162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blank</a:t>
            </a:r>
            <a:endParaRPr lang="en-US" altLang="zh-CN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</a:rPr>
              <a:t>line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23915" name="Line 14"/>
          <p:cNvSpPr/>
          <p:nvPr/>
        </p:nvSpPr>
        <p:spPr>
          <a:xfrm flipH="1">
            <a:off x="7251700" y="2552700"/>
            <a:ext cx="9652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123916" name="Picture 1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88950" y="912813"/>
            <a:ext cx="45704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917" name="文本框 1"/>
          <p:cNvSpPr txBox="1"/>
          <p:nvPr/>
        </p:nvSpPr>
        <p:spPr>
          <a:xfrm>
            <a:off x="161925" y="3327400"/>
            <a:ext cx="625475" cy="2552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握手协议的一部分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2595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grpSp>
        <p:nvGrpSpPr>
          <p:cNvPr id="125955" name="Group 133"/>
          <p:cNvGrpSpPr/>
          <p:nvPr/>
        </p:nvGrpSpPr>
        <p:grpSpPr>
          <a:xfrm>
            <a:off x="2962275" y="1577975"/>
            <a:ext cx="511175" cy="693738"/>
            <a:chOff x="4140" y="429"/>
            <a:chExt cx="1425" cy="2396"/>
          </a:xfrm>
        </p:grpSpPr>
        <p:sp>
          <p:nvSpPr>
            <p:cNvPr id="125956" name="Freeform 134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57" name="Rectangle 135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5958" name="Freeform 13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59" name="Freeform 13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60" name="Rectangle 138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25961" name="Group 139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962" name="AutoShape 140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963" name="AutoShape 141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5964" name="Rectangle 142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25965" name="Group 143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966" name="AutoShape 144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967" name="AutoShape 145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5968" name="Rectangle 14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5969" name="Rectangle 147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25970" name="Group 148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971" name="AutoShape 149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972" name="AutoShape 150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5973" name="Freeform 151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5974" name="Group 152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975" name="AutoShape 153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976" name="AutoShape 154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5977" name="Rectangle 155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5978" name="Freeform 15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79" name="Freeform 15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80" name="Oval 158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5981" name="Freeform 15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82" name="AutoShape 160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5983" name="AutoShape 161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5984" name="Oval 162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5985" name="Oval 163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5986" name="Oval 164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5987" name="Rectangle 165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5988" name="Group 100"/>
          <p:cNvGrpSpPr/>
          <p:nvPr/>
        </p:nvGrpSpPr>
        <p:grpSpPr>
          <a:xfrm>
            <a:off x="4648200" y="1587500"/>
            <a:ext cx="511175" cy="693738"/>
            <a:chOff x="4140" y="429"/>
            <a:chExt cx="1425" cy="2396"/>
          </a:xfrm>
        </p:grpSpPr>
        <p:sp>
          <p:nvSpPr>
            <p:cNvPr id="125989" name="Freeform 101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90" name="Rectangle 102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5991" name="Freeform 103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92" name="Freeform 104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93" name="Rectangle 105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25994" name="Group 106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995" name="AutoShape 107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996" name="AutoShape 108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5997" name="Rectangle 109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25998" name="Group 110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999" name="AutoShape 111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6000" name="AutoShape 112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6001" name="Rectangle 113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6002" name="Rectangle 114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26003" name="Group 115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6004" name="AutoShape 11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6005" name="AutoShape 117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6006" name="Freeform 11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6007" name="Group 119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6008" name="AutoShape 120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6009" name="AutoShape 121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6010" name="Rectangle 122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6011" name="Freeform 123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012" name="Freeform 124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013" name="Oval 125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6014" name="Freeform 126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015" name="AutoShape 127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6016" name="AutoShape 128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6017" name="Oval 129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6018" name="Oval 130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26019" name="Oval 131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6020" name="Rectangle 132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pic>
        <p:nvPicPr>
          <p:cNvPr id="126021" name="Picture 98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17525" y="963613"/>
            <a:ext cx="50276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6022" name="Rectangle 2"/>
          <p:cNvSpPr>
            <a:spLocks noGrp="1"/>
          </p:cNvSpPr>
          <p:nvPr>
            <p:ph type="title"/>
          </p:nvPr>
        </p:nvSpPr>
        <p:spPr>
          <a:xfrm>
            <a:off x="500063" y="255588"/>
            <a:ext cx="7772400" cy="893762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Mail access protocols</a:t>
            </a:r>
            <a:endParaRPr lang="en-US" altLang="zh-CN" dirty="0"/>
          </a:p>
        </p:txBody>
      </p:sp>
      <p:sp>
        <p:nvSpPr>
          <p:cNvPr id="126023" name="Rectangle 3"/>
          <p:cNvSpPr>
            <a:spLocks noGrp="1"/>
          </p:cNvSpPr>
          <p:nvPr>
            <p:ph sz="half" idx="1"/>
          </p:nvPr>
        </p:nvSpPr>
        <p:spPr>
          <a:xfrm>
            <a:off x="581025" y="3230563"/>
            <a:ext cx="7381875" cy="22098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SMTP: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delivery/storage to receiver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altLang="ja-JP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 server</a:t>
            </a:r>
            <a:endParaRPr lang="en-US" altLang="ja-JP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mail access protocol: retrieval from server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2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</a:rPr>
              <a:t>POP:</a:t>
            </a: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</a:rPr>
              <a:t> Post Office Protocol [RFC 1939]: authorization, download 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2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</a:rPr>
              <a:t>IMAP:</a:t>
            </a: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</a:rPr>
              <a:t> Internet Mail Access Protocol [RFC 1730]: more features, including manipulation of stored messages on server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2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</a:rPr>
              <a:t>HTTP:</a:t>
            </a: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</a:rPr>
              <a:t> gmail, Hotmail, Yahoo! Mail, etc.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endParaRPr lang="en-US" altLang="zh-CN" sz="2200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grpSp>
        <p:nvGrpSpPr>
          <p:cNvPr id="126024" name="Group 158"/>
          <p:cNvGrpSpPr/>
          <p:nvPr/>
        </p:nvGrpSpPr>
        <p:grpSpPr>
          <a:xfrm>
            <a:off x="2797175" y="1987550"/>
            <a:ext cx="1436688" cy="1131888"/>
            <a:chOff x="1796" y="1206"/>
            <a:chExt cx="905" cy="713"/>
          </a:xfrm>
        </p:grpSpPr>
        <p:sp>
          <p:nvSpPr>
            <p:cNvPr id="126025" name="Text Box 95"/>
            <p:cNvSpPr txBox="1"/>
            <p:nvPr/>
          </p:nvSpPr>
          <p:spPr>
            <a:xfrm>
              <a:off x="1796" y="1583"/>
              <a:ext cx="905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sender</a:t>
              </a:r>
              <a:r>
                <a:rPr lang="ja-JP" altLang="en-US" sz="1600" dirty="0">
                  <a:latin typeface="Arial" panose="020B0604020202020204" pitchFamily="34" charset="0"/>
                </a:rPr>
                <a:t>’</a:t>
              </a:r>
              <a:r>
                <a:rPr lang="en-US" altLang="ja-JP" sz="1600" dirty="0">
                  <a:latin typeface="Arial" panose="020B0604020202020204" pitchFamily="34" charset="0"/>
                </a:rPr>
                <a:t>s mail </a:t>
              </a:r>
              <a:endParaRPr lang="en-US" altLang="ja-JP" sz="1600" dirty="0">
                <a:latin typeface="Arial" panose="020B0604020202020204" pitchFamily="34" charset="0"/>
              </a:endParaRPr>
            </a:p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server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126026" name="Group 157"/>
            <p:cNvGrpSpPr/>
            <p:nvPr/>
          </p:nvGrpSpPr>
          <p:grpSpPr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126027" name="Rectangle 94"/>
              <p:cNvSpPr/>
              <p:nvPr/>
            </p:nvSpPr>
            <p:spPr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  <p:sp>
            <p:nvSpPr>
              <p:cNvPr id="126028" name="Rectangle 96"/>
              <p:cNvSpPr/>
              <p:nvPr/>
            </p:nvSpPr>
            <p:spPr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  <p:sp>
            <p:nvSpPr>
              <p:cNvPr id="126029" name="Line 97"/>
              <p:cNvSpPr/>
              <p:nvPr/>
            </p:nvSpPr>
            <p:spPr>
              <a:xfrm>
                <a:off x="2143" y="2104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6030" name="Line 98"/>
              <p:cNvSpPr/>
              <p:nvPr/>
            </p:nvSpPr>
            <p:spPr>
              <a:xfrm>
                <a:off x="2252" y="210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6031" name="Line 99"/>
              <p:cNvSpPr/>
              <p:nvPr/>
            </p:nvSpPr>
            <p:spPr>
              <a:xfrm>
                <a:off x="2307" y="2105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6032" name="Line 100"/>
              <p:cNvSpPr/>
              <p:nvPr/>
            </p:nvSpPr>
            <p:spPr>
              <a:xfrm>
                <a:off x="2364" y="210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6033" name="Line 101"/>
              <p:cNvSpPr/>
              <p:nvPr/>
            </p:nvSpPr>
            <p:spPr>
              <a:xfrm>
                <a:off x="2425" y="210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6034" name="Line 102"/>
              <p:cNvSpPr/>
              <p:nvPr/>
            </p:nvSpPr>
            <p:spPr>
              <a:xfrm>
                <a:off x="2481" y="2103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6035" name="Line 103"/>
              <p:cNvSpPr/>
              <p:nvPr/>
            </p:nvSpPr>
            <p:spPr>
              <a:xfrm>
                <a:off x="2196" y="2104"/>
                <a:ext cx="0" cy="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6036" name="Rectangle 104"/>
              <p:cNvSpPr/>
              <p:nvPr/>
            </p:nvSpPr>
            <p:spPr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  <p:sp>
            <p:nvSpPr>
              <p:cNvPr id="126037" name="Rectangle 105"/>
              <p:cNvSpPr/>
              <p:nvPr/>
            </p:nvSpPr>
            <p:spPr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  <p:sp>
            <p:nvSpPr>
              <p:cNvPr id="126038" name="Rectangle 106"/>
              <p:cNvSpPr/>
              <p:nvPr/>
            </p:nvSpPr>
            <p:spPr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  <p:sp>
            <p:nvSpPr>
              <p:cNvPr id="126039" name="Rectangle 107"/>
              <p:cNvSpPr/>
              <p:nvPr/>
            </p:nvSpPr>
            <p:spPr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  <p:sp>
            <p:nvSpPr>
              <p:cNvPr id="126040" name="Rectangle 108"/>
              <p:cNvSpPr/>
              <p:nvPr/>
            </p:nvSpPr>
            <p:spPr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sz="2400" dirty="0">
                  <a:latin typeface="Comic Sans MS" panose="030F0702030302020204" charset="0"/>
                </a:endParaRPr>
              </a:p>
            </p:txBody>
          </p:sp>
        </p:grpSp>
      </p:grpSp>
      <p:sp>
        <p:nvSpPr>
          <p:cNvPr id="126041" name="Text Box 121"/>
          <p:cNvSpPr txBox="1"/>
          <p:nvPr/>
        </p:nvSpPr>
        <p:spPr>
          <a:xfrm>
            <a:off x="2020888" y="1466850"/>
            <a:ext cx="89058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SMTP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26042" name="Rectangle 153"/>
          <p:cNvSpPr/>
          <p:nvPr/>
        </p:nvSpPr>
        <p:spPr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Comic Sans MS" panose="030F0702030302020204" charset="0"/>
            </a:endParaRPr>
          </a:p>
        </p:txBody>
      </p:sp>
      <p:sp>
        <p:nvSpPr>
          <p:cNvPr id="126043" name="Text Box 154"/>
          <p:cNvSpPr txBox="1"/>
          <p:nvPr/>
        </p:nvSpPr>
        <p:spPr>
          <a:xfrm>
            <a:off x="3622675" y="1477963"/>
            <a:ext cx="8905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SMTP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26044" name="Text Box 156"/>
          <p:cNvSpPr txBox="1"/>
          <p:nvPr/>
        </p:nvSpPr>
        <p:spPr>
          <a:xfrm>
            <a:off x="5484813" y="1308100"/>
            <a:ext cx="151130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i="1" dirty="0">
                <a:solidFill>
                  <a:srgbClr val="CC0000"/>
                </a:solidFill>
                <a:latin typeface="Arial" panose="020B0604020202020204" pitchFamily="34" charset="0"/>
              </a:rPr>
              <a:t>mail access</a:t>
            </a:r>
            <a:endParaRPr lang="en-US" altLang="zh-CN" i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i="1" dirty="0">
                <a:solidFill>
                  <a:srgbClr val="CC0000"/>
                </a:solidFill>
                <a:latin typeface="Arial" panose="020B0604020202020204" pitchFamily="34" charset="0"/>
              </a:rPr>
              <a:t>protocol</a:t>
            </a:r>
            <a:endParaRPr lang="en-US" altLang="zh-CN" sz="18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26045" name="Text Box 160"/>
          <p:cNvSpPr txBox="1"/>
          <p:nvPr/>
        </p:nvSpPr>
        <p:spPr>
          <a:xfrm>
            <a:off x="4371975" y="2598738"/>
            <a:ext cx="1538288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receiver</a:t>
            </a:r>
            <a:r>
              <a:rPr lang="ja-JP" altLang="en-US" sz="1600" dirty="0">
                <a:latin typeface="Arial" panose="020B0604020202020204" pitchFamily="34" charset="0"/>
              </a:rPr>
              <a:t>’</a:t>
            </a:r>
            <a:r>
              <a:rPr lang="en-US" altLang="ja-JP" sz="1600" dirty="0">
                <a:latin typeface="Arial" panose="020B0604020202020204" pitchFamily="34" charset="0"/>
              </a:rPr>
              <a:t>s mail </a:t>
            </a:r>
            <a:endParaRPr lang="en-US" altLang="ja-JP" sz="1600" dirty="0">
              <a:latin typeface="Arial" panose="020B0604020202020204" pitchFamily="34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server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126046" name="Group 161"/>
          <p:cNvGrpSpPr/>
          <p:nvPr/>
        </p:nvGrpSpPr>
        <p:grpSpPr>
          <a:xfrm>
            <a:off x="4800600" y="2000250"/>
            <a:ext cx="809625" cy="561975"/>
            <a:chOff x="2070" y="2004"/>
            <a:chExt cx="510" cy="354"/>
          </a:xfrm>
        </p:grpSpPr>
        <p:sp>
          <p:nvSpPr>
            <p:cNvPr id="126047" name="Rectangle 162"/>
            <p:cNvSpPr/>
            <p:nvPr/>
          </p:nvSpPr>
          <p:spPr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Comic Sans MS" panose="030F0702030302020204" charset="0"/>
              </a:endParaRPr>
            </a:p>
          </p:txBody>
        </p:sp>
        <p:sp>
          <p:nvSpPr>
            <p:cNvPr id="126048" name="Rectangle 163"/>
            <p:cNvSpPr/>
            <p:nvPr/>
          </p:nvSpPr>
          <p:spPr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Comic Sans MS" panose="030F0702030302020204" charset="0"/>
              </a:endParaRPr>
            </a:p>
          </p:txBody>
        </p:sp>
        <p:sp>
          <p:nvSpPr>
            <p:cNvPr id="126049" name="Line 164"/>
            <p:cNvSpPr/>
            <p:nvPr/>
          </p:nvSpPr>
          <p:spPr>
            <a:xfrm>
              <a:off x="2143" y="210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050" name="Line 165"/>
            <p:cNvSpPr/>
            <p:nvPr/>
          </p:nvSpPr>
          <p:spPr>
            <a:xfrm>
              <a:off x="2252" y="210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051" name="Line 166"/>
            <p:cNvSpPr/>
            <p:nvPr/>
          </p:nvSpPr>
          <p:spPr>
            <a:xfrm>
              <a:off x="2307" y="2105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052" name="Line 167"/>
            <p:cNvSpPr/>
            <p:nvPr/>
          </p:nvSpPr>
          <p:spPr>
            <a:xfrm>
              <a:off x="2364" y="210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053" name="Line 168"/>
            <p:cNvSpPr/>
            <p:nvPr/>
          </p:nvSpPr>
          <p:spPr>
            <a:xfrm>
              <a:off x="2425" y="210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054" name="Line 169"/>
            <p:cNvSpPr/>
            <p:nvPr/>
          </p:nvSpPr>
          <p:spPr>
            <a:xfrm>
              <a:off x="2481" y="2103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055" name="Line 170"/>
            <p:cNvSpPr/>
            <p:nvPr/>
          </p:nvSpPr>
          <p:spPr>
            <a:xfrm>
              <a:off x="2196" y="2104"/>
              <a:ext cx="0" cy="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056" name="Rectangle 171"/>
            <p:cNvSpPr/>
            <p:nvPr/>
          </p:nvSpPr>
          <p:spPr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Comic Sans MS" panose="030F0702030302020204" charset="0"/>
              </a:endParaRPr>
            </a:p>
          </p:txBody>
        </p:sp>
        <p:sp>
          <p:nvSpPr>
            <p:cNvPr id="126057" name="Rectangle 172"/>
            <p:cNvSpPr/>
            <p:nvPr/>
          </p:nvSpPr>
          <p:spPr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Comic Sans MS" panose="030F0702030302020204" charset="0"/>
              </a:endParaRPr>
            </a:p>
          </p:txBody>
        </p:sp>
        <p:sp>
          <p:nvSpPr>
            <p:cNvPr id="126058" name="Rectangle 173"/>
            <p:cNvSpPr/>
            <p:nvPr/>
          </p:nvSpPr>
          <p:spPr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Comic Sans MS" panose="030F0702030302020204" charset="0"/>
              </a:endParaRPr>
            </a:p>
          </p:txBody>
        </p:sp>
        <p:sp>
          <p:nvSpPr>
            <p:cNvPr id="126059" name="Rectangle 174"/>
            <p:cNvSpPr/>
            <p:nvPr/>
          </p:nvSpPr>
          <p:spPr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Comic Sans MS" panose="030F0702030302020204" charset="0"/>
              </a:endParaRPr>
            </a:p>
          </p:txBody>
        </p:sp>
        <p:sp>
          <p:nvSpPr>
            <p:cNvPr id="126060" name="Rectangle 175"/>
            <p:cNvSpPr/>
            <p:nvPr/>
          </p:nvSpPr>
          <p:spPr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Comic Sans MS" panose="030F0702030302020204" charset="0"/>
              </a:endParaRPr>
            </a:p>
          </p:txBody>
        </p:sp>
      </p:grpSp>
      <p:pic>
        <p:nvPicPr>
          <p:cNvPr id="126061" name="Picture 176" descr="Al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57338"/>
            <a:ext cx="561975" cy="693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6062" name="Picture 179" descr="Bo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0" y="1571625"/>
            <a:ext cx="676275" cy="690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6063" name="Line 94"/>
          <p:cNvSpPr/>
          <p:nvPr/>
        </p:nvSpPr>
        <p:spPr>
          <a:xfrm>
            <a:off x="2003425" y="1905000"/>
            <a:ext cx="903288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6064" name="Line 95"/>
          <p:cNvSpPr/>
          <p:nvPr/>
        </p:nvSpPr>
        <p:spPr>
          <a:xfrm>
            <a:off x="3633788" y="1901825"/>
            <a:ext cx="903287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6065" name="Line 96"/>
          <p:cNvSpPr/>
          <p:nvPr/>
        </p:nvSpPr>
        <p:spPr>
          <a:xfrm>
            <a:off x="5253038" y="1898650"/>
            <a:ext cx="1697037" cy="1588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6066" name="Text Box 156"/>
          <p:cNvSpPr txBox="1"/>
          <p:nvPr/>
        </p:nvSpPr>
        <p:spPr>
          <a:xfrm>
            <a:off x="5710238" y="1927225"/>
            <a:ext cx="1311275" cy="558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800" i="1" dirty="0">
                <a:solidFill>
                  <a:srgbClr val="CC0000"/>
                </a:solidFill>
                <a:latin typeface="Arial" panose="020B0604020202020204" pitchFamily="34" charset="0"/>
              </a:rPr>
              <a:t>(e.g., </a:t>
            </a:r>
            <a:r>
              <a:rPr lang="en-US" altLang="zh-CN" sz="1600" i="1" dirty="0">
                <a:solidFill>
                  <a:srgbClr val="CC0000"/>
                </a:solidFill>
                <a:latin typeface="Arial" panose="020B0604020202020204" pitchFamily="34" charset="0"/>
              </a:rPr>
              <a:t>POP, </a:t>
            </a:r>
            <a:endParaRPr lang="en-US" altLang="zh-CN" sz="1600" i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ct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solidFill>
                  <a:srgbClr val="CC0000"/>
                </a:solidFill>
                <a:latin typeface="Arial" panose="020B0604020202020204" pitchFamily="34" charset="0"/>
              </a:rPr>
              <a:t>         IMAP</a:t>
            </a:r>
            <a:r>
              <a:rPr lang="en-US" altLang="zh-CN" sz="1800" i="1" dirty="0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endParaRPr lang="en-US" altLang="zh-CN" sz="18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126067" name="Group 166"/>
          <p:cNvGrpSpPr/>
          <p:nvPr/>
        </p:nvGrpSpPr>
        <p:grpSpPr>
          <a:xfrm>
            <a:off x="1066800" y="1419225"/>
            <a:ext cx="912813" cy="1054100"/>
            <a:chOff x="3574" y="550"/>
            <a:chExt cx="575" cy="664"/>
          </a:xfrm>
        </p:grpSpPr>
        <p:grpSp>
          <p:nvGrpSpPr>
            <p:cNvPr id="126068" name="Group 167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6069" name="Picture 168" descr="desktop_computer_stylized_medium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6070" name="Freeform 16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26071" name="Rectangle 115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26072" name="Text Box 11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user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agent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6073" name="Group 172"/>
          <p:cNvGrpSpPr/>
          <p:nvPr/>
        </p:nvGrpSpPr>
        <p:grpSpPr>
          <a:xfrm>
            <a:off x="6967538" y="1422400"/>
            <a:ext cx="912812" cy="1054100"/>
            <a:chOff x="3574" y="550"/>
            <a:chExt cx="575" cy="664"/>
          </a:xfrm>
        </p:grpSpPr>
        <p:grpSp>
          <p:nvGrpSpPr>
            <p:cNvPr id="126074" name="Group 173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126075" name="Picture 174" descr="desktop_computer_stylized_medium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6076" name="Freeform 17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26077" name="Rectangle 115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26078" name="Text Box 11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user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latin typeface="Arial" panose="020B0604020202020204" pitchFamily="34" charset="0"/>
                </a:rPr>
                <a:t>agent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2800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28003" name="Picture 1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68313" y="858838"/>
            <a:ext cx="3317875" cy="163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8004" name="Rectangle 2"/>
          <p:cNvSpPr>
            <a:spLocks noGrp="1"/>
          </p:cNvSpPr>
          <p:nvPr>
            <p:ph type="title"/>
          </p:nvPr>
        </p:nvSpPr>
        <p:spPr>
          <a:xfrm>
            <a:off x="403225" y="131763"/>
            <a:ext cx="7772400" cy="968375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POP3 protocol (</a:t>
            </a:r>
            <a:r>
              <a:rPr lang="zh-CN" altLang="en-US" sz="4000" dirty="0">
                <a:ea typeface="宋体" panose="02010600030101010101" pitchFamily="2" charset="-122"/>
              </a:rPr>
              <a:t>邮件访问协议</a:t>
            </a:r>
            <a:r>
              <a:rPr lang="en-US" altLang="zh-CN" sz="4000" dirty="0"/>
              <a:t>)</a:t>
            </a:r>
            <a:endParaRPr lang="en-US" altLang="zh-CN" dirty="0"/>
          </a:p>
        </p:txBody>
      </p:sp>
      <p:sp>
        <p:nvSpPr>
          <p:cNvPr id="128005" name="Rectangle 3"/>
          <p:cNvSpPr>
            <a:spLocks noGrp="1"/>
          </p:cNvSpPr>
          <p:nvPr>
            <p:ph sz="half" idx="1"/>
          </p:nvPr>
        </p:nvSpPr>
        <p:spPr>
          <a:xfrm>
            <a:off x="495300" y="1438275"/>
            <a:ext cx="3971925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authorization phase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client commands: 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</a:rPr>
              <a:t>user:</a:t>
            </a: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 declare username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</a:rPr>
              <a:t>pass:</a:t>
            </a: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 password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server responses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</a:rPr>
              <a:t>+OK</a:t>
            </a:r>
            <a:endParaRPr lang="en-US" altLang="zh-CN" sz="2000" b="1" dirty="0">
              <a:latin typeface="Courier New" panose="02070309020205020404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</a:rPr>
              <a:t>-ERR</a:t>
            </a:r>
            <a:endParaRPr lang="en-US" altLang="zh-CN" sz="18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transaction phase,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client: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list:</a:t>
            </a: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list message numbers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retr:</a:t>
            </a: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retrieve message by number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dele:</a:t>
            </a: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delete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rPr>
              <a:t>quit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28006" name="Text Box 7"/>
          <p:cNvSpPr txBox="1"/>
          <p:nvPr/>
        </p:nvSpPr>
        <p:spPr>
          <a:xfrm>
            <a:off x="4340225" y="2309813"/>
            <a:ext cx="4324350" cy="40624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2400" dirty="0">
                <a:latin typeface="Times New Roman" panose="02020603050405020304" charset="0"/>
              </a:rPr>
              <a:t>         </a:t>
            </a:r>
            <a:r>
              <a:rPr lang="en-US" altLang="zh-CN" sz="1800" b="1" dirty="0">
                <a:latin typeface="Courier New" panose="02070309020205020404" charset="0"/>
              </a:rPr>
              <a:t>C: list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S: 1 498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S: 2 912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S: .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C: retr 1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S: &lt;message 1 contents&gt;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S: .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C: dele 1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C: retr 2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S: &lt;message 1 contents&gt;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S: .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C: dele 2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C: quit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     S: +OK </a:t>
            </a:r>
            <a:r>
              <a:rPr lang="en-US" altLang="zh-CN" sz="1400" b="1" dirty="0">
                <a:latin typeface="Courier New" panose="02070309020205020404" charset="0"/>
              </a:rPr>
              <a:t>POP3 server signing off</a:t>
            </a:r>
            <a:endParaRPr lang="en-US" altLang="zh-CN" sz="1800" b="1" dirty="0">
              <a:latin typeface="Courier New" panose="02070309020205020404" charset="0"/>
            </a:endParaRPr>
          </a:p>
        </p:txBody>
      </p:sp>
      <p:sp>
        <p:nvSpPr>
          <p:cNvPr id="128007" name="Text Box 10"/>
          <p:cNvSpPr txBox="1"/>
          <p:nvPr/>
        </p:nvSpPr>
        <p:spPr>
          <a:xfrm>
            <a:off x="4989513" y="590550"/>
            <a:ext cx="3981450" cy="17399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S: +OK POP3 server ready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C: user bob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S: +OK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C: pass hungry </a:t>
            </a:r>
            <a:endParaRPr lang="en-US" altLang="zh-CN" sz="1800" b="1" dirty="0">
              <a:latin typeface="Courier New" panose="0207030902020502040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b="1" dirty="0">
                <a:latin typeface="Courier New" panose="02070309020205020404" charset="0"/>
              </a:rPr>
              <a:t>S: +OK</a:t>
            </a:r>
            <a:r>
              <a:rPr lang="en-US" altLang="zh-CN" sz="1400" b="1" dirty="0">
                <a:latin typeface="Courier New" panose="02070309020205020404" charset="0"/>
              </a:rPr>
              <a:t> user successfully logged on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128008" name="Freeform 11"/>
          <p:cNvSpPr/>
          <p:nvPr/>
        </p:nvSpPr>
        <p:spPr>
          <a:xfrm>
            <a:off x="4972050" y="847725"/>
            <a:ext cx="371475" cy="14573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8009" name="Line 13"/>
          <p:cNvSpPr/>
          <p:nvPr/>
        </p:nvSpPr>
        <p:spPr>
          <a:xfrm flipV="1">
            <a:off x="3486150" y="1449388"/>
            <a:ext cx="1400175" cy="23812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010" name="Freeform 14"/>
          <p:cNvSpPr/>
          <p:nvPr/>
        </p:nvSpPr>
        <p:spPr>
          <a:xfrm>
            <a:off x="4973638" y="2428875"/>
            <a:ext cx="371475" cy="38957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8011" name="Line 15"/>
          <p:cNvSpPr/>
          <p:nvPr/>
        </p:nvSpPr>
        <p:spPr>
          <a:xfrm flipV="1">
            <a:off x="3152775" y="3941763"/>
            <a:ext cx="1733550" cy="32385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3005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30051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28625" y="957263"/>
            <a:ext cx="59420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052" name="Rectangle 2"/>
          <p:cNvSpPr>
            <a:spLocks noGrp="1"/>
          </p:cNvSpPr>
          <p:nvPr>
            <p:ph type="title"/>
          </p:nvPr>
        </p:nvSpPr>
        <p:spPr>
          <a:xfrm>
            <a:off x="381000" y="293688"/>
            <a:ext cx="7772400" cy="795337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POP3 (more) and IMAP</a:t>
            </a:r>
            <a:endParaRPr lang="en-US" altLang="zh-CN" dirty="0"/>
          </a:p>
        </p:txBody>
      </p:sp>
      <p:sp>
        <p:nvSpPr>
          <p:cNvPr id="130053" name="Rectangle 3"/>
          <p:cNvSpPr>
            <a:spLocks noGrp="1"/>
          </p:cNvSpPr>
          <p:nvPr>
            <p:ph sz="half" idx="1"/>
          </p:nvPr>
        </p:nvSpPr>
        <p:spPr>
          <a:xfrm>
            <a:off x="520700" y="1343025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more about POP3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previous example uses POP3 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download and delete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mode</a:t>
            </a:r>
            <a:endParaRPr lang="en-US" altLang="ja-JP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Bob cannot re-read e-mail if he changes client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POP3 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“</a:t>
            </a:r>
            <a:r>
              <a:rPr lang="en-US" altLang="ja-JP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download-and-keep</a:t>
            </a:r>
            <a:r>
              <a:rPr lang="ja-JP" altLang="en-US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”</a:t>
            </a:r>
            <a:r>
              <a:rPr lang="en-US" altLang="ja-JP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: copies of messages on different clients</a:t>
            </a:r>
            <a:endParaRPr lang="en-US" altLang="ja-JP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POP3 is stateless across sessions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28006" name="Rectangle 4"/>
          <p:cNvSpPr>
            <a:spLocks noGrp="1"/>
          </p:cNvSpPr>
          <p:nvPr>
            <p:ph sz="half" idx="2"/>
          </p:nvPr>
        </p:nvSpPr>
        <p:spPr>
          <a:xfrm>
            <a:off x="4483100" y="1381125"/>
            <a:ext cx="3810000" cy="46482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1" u="none" strike="noStrike" kern="0" cap="none" spc="0" normalizeH="0" baseline="0" noProof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IMAP</a:t>
            </a:r>
            <a:endParaRPr kumimoji="0" lang="en-US" altLang="zh-CN" sz="2800" b="0" i="1" u="none" strike="noStrike" kern="0" cap="none" spc="0" normalizeH="0" baseline="0" noProof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keeps all messages in one place: at server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allows user to organize messages in folders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keeps user state across sessions: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MS PGothic" panose="020B0600070205080204" charset="-128"/>
                <a:cs typeface="+mn-ea"/>
              </a:rPr>
              <a:t>names of folders and mappings between message IDs and folder name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IMAP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可以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tx1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允许用户只读取报文的某些部分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tx1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2097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1663" y="1068388"/>
            <a:ext cx="4113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2098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32099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321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Chapter 2: outline</a:t>
            </a:r>
            <a:endParaRPr lang="en-US" altLang="zh-CN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2.1 principles of network applications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2.2 Web and HTTP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2.3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electronic mail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738505" marR="0" lvl="1" indent="-2876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SMTP, POP3, IMAP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2.4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32102" name="Rectangle 4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76675" cy="4648200"/>
          </a:xfrm>
        </p:spPr>
        <p:txBody>
          <a:bodyPr vert="horz" wrap="square" lIns="91440" tIns="45720" rIns="91440" bIns="45720" anchor="t" anchorCtr="0"/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2.5 P2P applications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2.6 video streaming and content distribution networks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2.7 socket programming with UDP and TCP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134146" name="内容占位符 2"/>
          <p:cNvSpPr>
            <a:spLocks noGrp="1"/>
          </p:cNvSpPr>
          <p:nvPr>
            <p:ph sz="half" idx="1"/>
          </p:nvPr>
        </p:nvSpPr>
        <p:spPr/>
        <p:txBody>
          <a:bodyPr anchor="t" anchorCtr="0"/>
          <a:p>
            <a:pPr>
              <a:buClr>
                <a:srgbClr val="000099"/>
              </a:buClr>
              <a:buSzPct val="100000"/>
            </a:pPr>
            <a:r>
              <a:rPr lang="en-US" altLang="zh-CN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Telnet</a:t>
            </a:r>
            <a:r>
              <a:rPr lang="zh-CN" altLang="en-US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上一台邮件服务器实验一下相应的命令</a:t>
            </a:r>
            <a:endParaRPr lang="zh-CN" altLang="en-US">
              <a:latin typeface="Gill Sans MT" panose="020B0502020104020203" charset="0"/>
              <a:ea typeface="宋体" panose="02010600030101010101" pitchFamily="2" charset="-122"/>
              <a:cs typeface="MS PGothic" panose="020B0600070205080204" charset="-128"/>
            </a:endParaRPr>
          </a:p>
        </p:txBody>
      </p:sp>
      <p:sp>
        <p:nvSpPr>
          <p:cNvPr id="134147" name="内容占位符 3"/>
          <p:cNvSpPr>
            <a:spLocks noGrp="1"/>
          </p:cNvSpPr>
          <p:nvPr>
            <p:ph sz="half" idx="2"/>
          </p:nvPr>
        </p:nvSpPr>
        <p:spPr/>
        <p:txBody>
          <a:bodyPr anchor="t" anchorCtr="0"/>
          <a:p>
            <a:pPr>
              <a:buClr>
                <a:srgbClr val="000099"/>
              </a:buClr>
              <a:buSzTx/>
            </a:pPr>
            <a:r>
              <a:rPr lang="zh-CN" altLang="en-US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在浏览器端配置代理服务器，并用wireshark观察在与代理服务器之间的http请求。</a:t>
            </a:r>
            <a:endParaRPr lang="zh-CN" altLang="en-US">
              <a:latin typeface="Gill Sans MT" panose="020B0502020104020203" charset="0"/>
              <a:ea typeface="宋体" panose="02010600030101010101" pitchFamily="2" charset="-122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2765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27651" name="Picture 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60375" y="960438"/>
            <a:ext cx="59420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xfrm>
            <a:off x="444500" y="207963"/>
            <a:ext cx="7772400" cy="1030287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Application architectures</a:t>
            </a:r>
            <a:endParaRPr lang="en-US" altLang="zh-CN" dirty="0"/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solidFill>
                  <a:srgbClr val="000099"/>
                </a:solidFill>
              </a:rPr>
              <a:t>possible structure of applications:</a:t>
            </a:r>
            <a:endParaRPr lang="en-US" altLang="zh-CN" dirty="0">
              <a:solidFill>
                <a:srgbClr val="000099"/>
              </a:solidFill>
            </a:endParaRPr>
          </a:p>
          <a:p>
            <a:r>
              <a:rPr lang="en-US" altLang="zh-CN" dirty="0"/>
              <a:t>client-server</a:t>
            </a:r>
            <a:r>
              <a:rPr lang="zh-CN" altLang="en-US" dirty="0">
                <a:ea typeface="宋体" panose="02010600030101010101" pitchFamily="2" charset="-122"/>
              </a:rPr>
              <a:t>（客户服务器）</a:t>
            </a:r>
            <a:endParaRPr lang="en-US" altLang="zh-CN" dirty="0"/>
          </a:p>
          <a:p>
            <a:r>
              <a:rPr lang="en-US" altLang="zh-CN" dirty="0"/>
              <a:t>peer-to-peer (P2P) </a:t>
            </a:r>
            <a:r>
              <a:rPr lang="zh-CN" altLang="en-US" dirty="0">
                <a:ea typeface="宋体" panose="02010600030101010101" pitchFamily="2" charset="-122"/>
              </a:rPr>
              <a:t>（对等）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3517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35171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81025" y="990600"/>
            <a:ext cx="59420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2" name="Rectangle 2"/>
          <p:cNvSpPr>
            <a:spLocks noGrp="1"/>
          </p:cNvSpPr>
          <p:nvPr>
            <p:ph type="title"/>
          </p:nvPr>
        </p:nvSpPr>
        <p:spPr>
          <a:xfrm>
            <a:off x="533400" y="301625"/>
            <a:ext cx="7772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DNS: domain name system</a:t>
            </a:r>
            <a:endParaRPr lang="en-US" altLang="zh-CN" dirty="0"/>
          </a:p>
        </p:txBody>
      </p:sp>
      <p:sp>
        <p:nvSpPr>
          <p:cNvPr id="135173" name="Rectangle 3"/>
          <p:cNvSpPr>
            <a:spLocks noGrp="1"/>
          </p:cNvSpPr>
          <p:nvPr>
            <p:ph sz="half" idx="1"/>
          </p:nvPr>
        </p:nvSpPr>
        <p:spPr>
          <a:xfrm>
            <a:off x="468313" y="1511300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people: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many identifiers: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SSN, name, passport #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Internet hosts, routers:</a:t>
            </a:r>
            <a:endParaRPr lang="en-US" altLang="zh-CN" sz="2400" i="1" dirty="0">
              <a:solidFill>
                <a:srgbClr val="000099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IP address (32 bit) - used for addressing datagrams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ja-JP" altLang="en-US" dirty="0">
                <a:latin typeface="Gill Sans MT" panose="020B0502020104020203" charset="0"/>
                <a:ea typeface="MS PGothic" panose="020B0600070205080204" charset="-128"/>
              </a:rPr>
              <a:t>“</a:t>
            </a:r>
            <a:r>
              <a:rPr lang="en-US" altLang="ja-JP" dirty="0">
                <a:latin typeface="Gill Sans MT" panose="020B0502020104020203" charset="0"/>
                <a:ea typeface="MS PGothic" panose="020B0600070205080204" charset="-128"/>
              </a:rPr>
              <a:t>name</a:t>
            </a:r>
            <a:r>
              <a:rPr lang="ja-JP" altLang="en-US" dirty="0">
                <a:latin typeface="Gill Sans MT" panose="020B0502020104020203" charset="0"/>
                <a:ea typeface="MS PGothic" panose="020B0600070205080204" charset="-128"/>
              </a:rPr>
              <a:t>”</a:t>
            </a:r>
            <a:r>
              <a:rPr lang="en-US" altLang="ja-JP" dirty="0">
                <a:latin typeface="Gill Sans MT" panose="020B0502020104020203" charset="0"/>
                <a:ea typeface="MS PGothic" panose="020B0600070205080204" charset="-128"/>
              </a:rPr>
              <a:t>, e.g., www.yahoo.com - used by humans</a:t>
            </a:r>
            <a:endParaRPr lang="en-US" altLang="ja-JP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 u="sng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Q: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how to map between IP address and name, and vice versa ?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69990" name="Rectangle 4"/>
          <p:cNvSpPr>
            <a:spLocks noGrp="1"/>
          </p:cNvSpPr>
          <p:nvPr>
            <p:ph sz="half" idx="2"/>
          </p:nvPr>
        </p:nvSpPr>
        <p:spPr>
          <a:xfrm>
            <a:off x="4495800" y="1489075"/>
            <a:ext cx="4283075" cy="500697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Domain Name System: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 dirty="0">
                <a:solidFill>
                  <a:srgbClr val="000099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distributed database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implemented in hierarchy of many </a:t>
            </a:r>
            <a:r>
              <a:rPr lang="en-US" altLang="zh-CN" sz="2400" i="1" dirty="0">
                <a:solidFill>
                  <a:srgbClr val="000099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name servers</a:t>
            </a:r>
            <a:endParaRPr lang="en-US" altLang="zh-CN" sz="2400" dirty="0">
              <a:solidFill>
                <a:srgbClr val="000099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i="1" dirty="0">
                <a:solidFill>
                  <a:srgbClr val="000099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application-layer protocol: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hosts, name servers communicate to </a:t>
            </a:r>
            <a:r>
              <a:rPr lang="en-US" altLang="zh-CN" sz="2400" i="1" dirty="0">
                <a:solidFill>
                  <a:srgbClr val="000099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resolve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names (address/name translation)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lnSpc>
                <a:spcPct val="90000"/>
              </a:lnSpc>
              <a:buClr>
                <a:srgbClr val="000099"/>
              </a:buClr>
              <a:buSzTx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</a:rPr>
              <a:t>note: core Internet function, implemented as application-layer protocol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lnSpc>
                <a:spcPct val="90000"/>
              </a:lnSpc>
              <a:buClr>
                <a:srgbClr val="000099"/>
              </a:buClr>
              <a:buSzTx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</a:rPr>
              <a:t>complexity at network</a:t>
            </a:r>
            <a:r>
              <a:rPr lang="ja-JP" altLang="en-US" sz="2200" dirty="0">
                <a:latin typeface="Gill Sans MT" panose="020B0502020104020203" charset="0"/>
                <a:ea typeface="MS PGothic" panose="020B0600070205080204" charset="-128"/>
              </a:rPr>
              <a:t>’</a:t>
            </a:r>
            <a:r>
              <a:rPr lang="en-US" altLang="ja-JP" sz="2200" dirty="0">
                <a:latin typeface="Gill Sans MT" panose="020B0502020104020203" charset="0"/>
                <a:ea typeface="MS PGothic" panose="020B0600070205080204" charset="-128"/>
              </a:rPr>
              <a:t>s </a:t>
            </a:r>
            <a:r>
              <a:rPr lang="ja-JP" altLang="en-US" sz="2200" dirty="0">
                <a:latin typeface="Gill Sans MT" panose="020B0502020104020203" charset="0"/>
                <a:ea typeface="MS PGothic" panose="020B0600070205080204" charset="-128"/>
              </a:rPr>
              <a:t>“</a:t>
            </a:r>
            <a:r>
              <a:rPr lang="en-US" altLang="ja-JP" sz="2200" dirty="0">
                <a:latin typeface="Gill Sans MT" panose="020B0502020104020203" charset="0"/>
                <a:ea typeface="MS PGothic" panose="020B0600070205080204" charset="-128"/>
              </a:rPr>
              <a:t>edge</a:t>
            </a:r>
            <a:r>
              <a:rPr lang="ja-JP" altLang="en-US" sz="2200" dirty="0">
                <a:latin typeface="Gill Sans MT" panose="020B0502020104020203" charset="0"/>
                <a:ea typeface="MS PGothic" panose="020B0600070205080204" charset="-128"/>
              </a:rPr>
              <a:t>”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3721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37219" name="Rectangle 2"/>
          <p:cNvSpPr>
            <a:spLocks noGrp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DNS: services, structure </a:t>
            </a:r>
            <a:endParaRPr lang="en-US" altLang="zh-CN" dirty="0"/>
          </a:p>
        </p:txBody>
      </p:sp>
      <p:sp>
        <p:nvSpPr>
          <p:cNvPr id="137220" name="Rectangle 4"/>
          <p:cNvSpPr>
            <a:spLocks noGrp="1"/>
          </p:cNvSpPr>
          <p:nvPr>
            <p:ph sz="half" idx="2"/>
          </p:nvPr>
        </p:nvSpPr>
        <p:spPr>
          <a:xfrm>
            <a:off x="4572000" y="1271588"/>
            <a:ext cx="4191000" cy="226377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why not centralize DNS?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single point of failure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traffic volume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distant centralized database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maintenance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37221" name="Rectangle 5"/>
          <p:cNvSpPr>
            <a:spLocks noGrp="1"/>
          </p:cNvSpPr>
          <p:nvPr>
            <p:ph sz="half" idx="1"/>
          </p:nvPr>
        </p:nvSpPr>
        <p:spPr>
          <a:xfrm>
            <a:off x="731838" y="1300163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DNS services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hostname to IP address translation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host aliasing </a:t>
            </a:r>
            <a:r>
              <a:rPr lang="zh-CN" altLang="en-US" sz="24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（别名）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canonical, alias names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mail server aliasing </a:t>
            </a:r>
            <a:r>
              <a:rPr lang="zh-CN" altLang="en-US" sz="24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（别名）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load distribution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replicated Web servers: many IP addresses correspond to one name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137222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71500" y="915988"/>
            <a:ext cx="54848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7" name="Text Box 11"/>
          <p:cNvSpPr txBox="1"/>
          <p:nvPr/>
        </p:nvSpPr>
        <p:spPr>
          <a:xfrm>
            <a:off x="5208588" y="3429000"/>
            <a:ext cx="290671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2800" i="1" dirty="0">
                <a:latin typeface="Arial" panose="020B0604020202020204" pitchFamily="34" charset="0"/>
              </a:rPr>
              <a:t>A: </a:t>
            </a:r>
            <a:r>
              <a:rPr lang="en-US" altLang="zh-CN" sz="2800" i="1" dirty="0">
                <a:solidFill>
                  <a:srgbClr val="CC0000"/>
                </a:solidFill>
                <a:latin typeface="Arial" panose="020B0604020202020204" pitchFamily="34" charset="0"/>
              </a:rPr>
              <a:t>doesn</a:t>
            </a:r>
            <a:r>
              <a:rPr lang="en-US" altLang="en-US" sz="2800" i="1" dirty="0">
                <a:solidFill>
                  <a:srgbClr val="CC0000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2800" i="1" dirty="0">
                <a:solidFill>
                  <a:srgbClr val="CC0000"/>
                </a:solidFill>
                <a:latin typeface="Arial" panose="020B0604020202020204" pitchFamily="34" charset="0"/>
              </a:rPr>
              <a:t>t</a:t>
            </a:r>
            <a:r>
              <a:rPr lang="en-US" altLang="ja-JP" sz="2800" i="1" dirty="0">
                <a:solidFill>
                  <a:srgbClr val="CC0000"/>
                </a:solidFill>
                <a:latin typeface="Arial" panose="020B0604020202020204" pitchFamily="34" charset="0"/>
              </a:rPr>
              <a:t> scale!</a:t>
            </a:r>
            <a:endParaRPr lang="en-US" altLang="zh-CN" sz="2800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3926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grpSp>
        <p:nvGrpSpPr>
          <p:cNvPr id="139267" name="Group 23"/>
          <p:cNvGrpSpPr/>
          <p:nvPr/>
        </p:nvGrpSpPr>
        <p:grpSpPr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139268" name="Text Box 2"/>
            <p:cNvSpPr txBox="1"/>
            <p:nvPr/>
          </p:nvSpPr>
          <p:spPr>
            <a:xfrm>
              <a:off x="2256" y="576"/>
              <a:ext cx="1385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Root DNS Servers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9269" name="Text Box 4"/>
            <p:cNvSpPr txBox="1"/>
            <p:nvPr/>
          </p:nvSpPr>
          <p:spPr>
            <a:xfrm>
              <a:off x="528" y="1344"/>
              <a:ext cx="1325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com DNS servers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9270" name="Text Box 5"/>
            <p:cNvSpPr txBox="1"/>
            <p:nvPr/>
          </p:nvSpPr>
          <p:spPr>
            <a:xfrm>
              <a:off x="2304" y="1296"/>
              <a:ext cx="1257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org DNS servers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9271" name="Text Box 6"/>
            <p:cNvSpPr txBox="1"/>
            <p:nvPr/>
          </p:nvSpPr>
          <p:spPr>
            <a:xfrm>
              <a:off x="4032" y="1296"/>
              <a:ext cx="1291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edu DNS servers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9272" name="Line 7"/>
            <p:cNvSpPr/>
            <p:nvPr/>
          </p:nvSpPr>
          <p:spPr>
            <a:xfrm flipH="1">
              <a:off x="1344" y="864"/>
              <a:ext cx="1392" cy="43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273" name="Line 8"/>
            <p:cNvSpPr/>
            <p:nvPr/>
          </p:nvSpPr>
          <p:spPr>
            <a:xfrm>
              <a:off x="2928" y="816"/>
              <a:ext cx="0" cy="4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274" name="Line 9"/>
            <p:cNvSpPr/>
            <p:nvPr/>
          </p:nvSpPr>
          <p:spPr>
            <a:xfrm>
              <a:off x="3168" y="864"/>
              <a:ext cx="1440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275" name="Text Box 10"/>
            <p:cNvSpPr txBox="1"/>
            <p:nvPr/>
          </p:nvSpPr>
          <p:spPr>
            <a:xfrm>
              <a:off x="3878" y="1752"/>
              <a:ext cx="992" cy="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poly.edu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DNS servers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9276" name="Text Box 11"/>
            <p:cNvSpPr txBox="1"/>
            <p:nvPr/>
          </p:nvSpPr>
          <p:spPr>
            <a:xfrm>
              <a:off x="4742" y="1752"/>
              <a:ext cx="992" cy="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umass.edu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DNS servers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9277" name="Line 12"/>
            <p:cNvSpPr/>
            <p:nvPr/>
          </p:nvSpPr>
          <p:spPr>
            <a:xfrm flipH="1">
              <a:off x="4224" y="1536"/>
              <a:ext cx="336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278" name="Line 13"/>
            <p:cNvSpPr/>
            <p:nvPr/>
          </p:nvSpPr>
          <p:spPr>
            <a:xfrm>
              <a:off x="4848" y="1536"/>
              <a:ext cx="288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279" name="Text Box 14"/>
            <p:cNvSpPr txBox="1"/>
            <p:nvPr/>
          </p:nvSpPr>
          <p:spPr>
            <a:xfrm>
              <a:off x="230" y="1848"/>
              <a:ext cx="1010" cy="4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yahoo.com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DNS servers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9280" name="Text Box 15"/>
            <p:cNvSpPr txBox="1"/>
            <p:nvPr/>
          </p:nvSpPr>
          <p:spPr>
            <a:xfrm>
              <a:off x="1248" y="1872"/>
              <a:ext cx="1001" cy="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amazon.com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DNS servers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9281" name="Line 16"/>
            <p:cNvSpPr/>
            <p:nvPr/>
          </p:nvSpPr>
          <p:spPr>
            <a:xfrm flipH="1">
              <a:off x="768" y="1584"/>
              <a:ext cx="192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282" name="Line 17"/>
            <p:cNvSpPr/>
            <p:nvPr/>
          </p:nvSpPr>
          <p:spPr>
            <a:xfrm>
              <a:off x="1392" y="1584"/>
              <a:ext cx="24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283" name="Text Box 18"/>
            <p:cNvSpPr txBox="1"/>
            <p:nvPr/>
          </p:nvSpPr>
          <p:spPr>
            <a:xfrm>
              <a:off x="2534" y="1799"/>
              <a:ext cx="993" cy="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pbs.org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DNS servers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9284" name="Line 19"/>
            <p:cNvSpPr/>
            <p:nvPr/>
          </p:nvSpPr>
          <p:spPr>
            <a:xfrm>
              <a:off x="2928" y="1536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9285" name="Rectangle 20"/>
          <p:cNvSpPr>
            <a:spLocks noGrp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DNS: a distributed, hierarchical database</a:t>
            </a:r>
            <a:endParaRPr lang="en-US" altLang="zh-CN" sz="3600" dirty="0"/>
          </a:p>
        </p:txBody>
      </p:sp>
      <p:sp>
        <p:nvSpPr>
          <p:cNvPr id="139286" name="Rectangle 22"/>
          <p:cNvSpPr>
            <a:spLocks noGrp="1"/>
          </p:cNvSpPr>
          <p:nvPr>
            <p:ph type="body" sz="half" idx="2"/>
          </p:nvPr>
        </p:nvSpPr>
        <p:spPr>
          <a:xfrm>
            <a:off x="520700" y="3971925"/>
            <a:ext cx="8172450" cy="21336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000099"/>
                </a:solidFill>
              </a:rPr>
              <a:t>client wants IP for www.amazon.com; 1</a:t>
            </a:r>
            <a:r>
              <a:rPr lang="en-US" altLang="zh-CN" sz="2400" i="1" baseline="30000" dirty="0">
                <a:solidFill>
                  <a:srgbClr val="000099"/>
                </a:solidFill>
              </a:rPr>
              <a:t>st</a:t>
            </a:r>
            <a:r>
              <a:rPr lang="en-US" altLang="zh-CN" sz="2400" i="1" dirty="0">
                <a:solidFill>
                  <a:srgbClr val="000099"/>
                </a:solidFill>
              </a:rPr>
              <a:t> approximation:</a:t>
            </a:r>
            <a:endParaRPr lang="en-US" altLang="zh-CN" sz="2400" i="1" dirty="0">
              <a:solidFill>
                <a:srgbClr val="000099"/>
              </a:solidFill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200" dirty="0"/>
              <a:t>client queries root server to find com DNS server</a:t>
            </a:r>
            <a:endParaRPr lang="en-US" altLang="zh-CN" sz="22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200" dirty="0"/>
              <a:t>client queries .com DNS server to get amazon.com DNS server</a:t>
            </a:r>
            <a:endParaRPr lang="en-US" altLang="zh-CN" sz="22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200" dirty="0"/>
              <a:t>client queries amazon.com DNS server to get  IP address for www.amazon.com</a:t>
            </a:r>
            <a:endParaRPr lang="en-US" altLang="zh-CN" sz="2200" dirty="0"/>
          </a:p>
        </p:txBody>
      </p:sp>
      <p:pic>
        <p:nvPicPr>
          <p:cNvPr id="139287" name="Picture 28" descr="underline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849313"/>
            <a:ext cx="8043863" cy="160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9288" name="Text Box 29"/>
          <p:cNvSpPr txBox="1"/>
          <p:nvPr/>
        </p:nvSpPr>
        <p:spPr>
          <a:xfrm>
            <a:off x="3957638" y="1687513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39289" name="Text Box 30"/>
          <p:cNvSpPr txBox="1"/>
          <p:nvPr/>
        </p:nvSpPr>
        <p:spPr>
          <a:xfrm>
            <a:off x="4521200" y="1685925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39290" name="文本框 1"/>
          <p:cNvSpPr txBox="1"/>
          <p:nvPr/>
        </p:nvSpPr>
        <p:spPr>
          <a:xfrm>
            <a:off x="258763" y="1193800"/>
            <a:ext cx="3224212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根</a:t>
            </a:r>
            <a:r>
              <a:rPr lang="en-US" altLang="zh-CN">
                <a:latin typeface="Arial" panose="020B0604020202020204" pitchFamily="34" charset="0"/>
              </a:rPr>
              <a:t>DNS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服务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91" name="文本框 2"/>
          <p:cNvSpPr txBox="1"/>
          <p:nvPr/>
        </p:nvSpPr>
        <p:spPr>
          <a:xfrm>
            <a:off x="0" y="2197100"/>
            <a:ext cx="322262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顶级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92" name="文本框 3"/>
          <p:cNvSpPr txBox="1"/>
          <p:nvPr/>
        </p:nvSpPr>
        <p:spPr>
          <a:xfrm>
            <a:off x="0" y="2863850"/>
            <a:ext cx="322262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权威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4131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41315" name="Rectangle 2"/>
          <p:cNvSpPr>
            <a:spLocks noGrp="1"/>
          </p:cNvSpPr>
          <p:nvPr>
            <p:ph type="title"/>
          </p:nvPr>
        </p:nvSpPr>
        <p:spPr>
          <a:xfrm>
            <a:off x="533400" y="222250"/>
            <a:ext cx="7772400" cy="88265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DNS: root name servers</a:t>
            </a:r>
            <a:r>
              <a:rPr lang="zh-CN" altLang="en-US" sz="4000" dirty="0">
                <a:ea typeface="宋体" panose="02010600030101010101" pitchFamily="2" charset="-122"/>
              </a:rPr>
              <a:t>（</a:t>
            </a:r>
            <a:r>
              <a:rPr lang="zh-CN" altLang="en-US" sz="2800" dirty="0">
                <a:ea typeface="宋体" panose="02010600030101010101" pitchFamily="2" charset="-122"/>
              </a:rPr>
              <a:t>根</a:t>
            </a:r>
            <a:r>
              <a:rPr lang="en-US" altLang="zh-CN" sz="2800" dirty="0">
                <a:ea typeface="宋体" panose="02010600030101010101" pitchFamily="2" charset="-122"/>
              </a:rPr>
              <a:t>DNS</a:t>
            </a:r>
            <a:r>
              <a:rPr lang="zh-CN" altLang="en-US" sz="4000" dirty="0">
                <a:ea typeface="宋体" panose="02010600030101010101" pitchFamily="2" charset="-122"/>
              </a:rPr>
              <a:t>）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141316" name="Rectangle 3"/>
          <p:cNvSpPr>
            <a:spLocks noGrp="1"/>
          </p:cNvSpPr>
          <p:nvPr>
            <p:ph sz="half" idx="1"/>
          </p:nvPr>
        </p:nvSpPr>
        <p:spPr>
          <a:xfrm>
            <a:off x="484188" y="1362075"/>
            <a:ext cx="8478837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contacted by local name server</a:t>
            </a:r>
            <a:r>
              <a:rPr lang="zh-CN" altLang="en-US" sz="18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（本地</a:t>
            </a:r>
            <a:r>
              <a:rPr lang="en-US" altLang="zh-CN" sz="18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DNS</a:t>
            </a:r>
            <a:r>
              <a:rPr lang="zh-CN" altLang="en-US" sz="18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服务器）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that can not resolve name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root name server: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</a:rPr>
              <a:t>contacts authoritative name server if name mapping not known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</a:rPr>
              <a:t>gets mapping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200" dirty="0">
                <a:latin typeface="Gill Sans MT" panose="020B0502020104020203" charset="0"/>
                <a:ea typeface="MS PGothic" panose="020B0600070205080204" charset="-128"/>
              </a:rPr>
              <a:t>returns mapping to local name server</a:t>
            </a:r>
            <a:endParaRPr lang="en-US" altLang="zh-CN" sz="2200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141317" name="Rectangle 20"/>
          <p:cNvSpPr/>
          <p:nvPr/>
        </p:nvSpPr>
        <p:spPr>
          <a:xfrm>
            <a:off x="6096000" y="4992688"/>
            <a:ext cx="2957513" cy="811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lnSpc>
                <a:spcPct val="85000"/>
              </a:lnSpc>
            </a:pPr>
            <a:r>
              <a:rPr lang="ja-JP" altLang="en-US" i="1">
                <a:latin typeface="Arial" panose="020B0604020202020204" pitchFamily="34" charset="0"/>
              </a:rPr>
              <a:t> 13 logical root name “</a:t>
            </a:r>
            <a:r>
              <a:rPr lang="en-US" altLang="ja-JP" i="1">
                <a:latin typeface="Arial" panose="020B0604020202020204" pitchFamily="34" charset="0"/>
              </a:rPr>
              <a:t>servers</a:t>
            </a:r>
            <a:r>
              <a:rPr lang="ja-JP" altLang="en-US" i="1">
                <a:latin typeface="Arial" panose="020B0604020202020204" pitchFamily="34" charset="0"/>
              </a:rPr>
              <a:t>”</a:t>
            </a:r>
            <a:r>
              <a:rPr lang="en-US" altLang="ja-JP" i="1">
                <a:latin typeface="Arial" panose="020B0604020202020204" pitchFamily="34" charset="0"/>
              </a:rPr>
              <a:t> worldwide</a:t>
            </a:r>
            <a:endParaRPr lang="en-US" altLang="ja-JP" i="1">
              <a:latin typeface="Arial" panose="020B0604020202020204" pitchFamily="34" charset="0"/>
            </a:endParaRPr>
          </a:p>
          <a:p>
            <a:pPr eaLnBrk="0" hangingPunct="0">
              <a:lnSpc>
                <a:spcPct val="85000"/>
              </a:lnSpc>
              <a:buClr>
                <a:srgbClr val="00009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i="1">
                <a:latin typeface="Arial" panose="020B0604020202020204" pitchFamily="34" charset="0"/>
              </a:rPr>
              <a:t>each “server” replicated many times</a:t>
            </a:r>
            <a:endParaRPr lang="en-US" altLang="ja-JP" sz="1800" i="1">
              <a:latin typeface="Arial" panose="020B0604020202020204" pitchFamily="34" charset="0"/>
            </a:endParaRPr>
          </a:p>
        </p:txBody>
      </p:sp>
      <p:sp>
        <p:nvSpPr>
          <p:cNvPr id="141318" name="AutoShape 22"/>
          <p:cNvSpPr>
            <a:spLocks noChangeAspect="1"/>
          </p:cNvSpPr>
          <p:nvPr/>
        </p:nvSpPr>
        <p:spPr>
          <a:xfrm>
            <a:off x="481013" y="3581400"/>
            <a:ext cx="5784850" cy="2974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zh-CN" sz="2400" dirty="0">
              <a:latin typeface="Comic Sans MS" panose="030F0702030302020204" charset="0"/>
            </a:endParaRPr>
          </a:p>
        </p:txBody>
      </p:sp>
      <p:pic>
        <p:nvPicPr>
          <p:cNvPr id="141319" name="Picture 23" descr="worl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813" y="4378325"/>
            <a:ext cx="4319587" cy="217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1320" name="Text Box 25"/>
          <p:cNvSpPr txBox="1"/>
          <p:nvPr/>
        </p:nvSpPr>
        <p:spPr>
          <a:xfrm>
            <a:off x="207963" y="5160963"/>
            <a:ext cx="2090737" cy="835025"/>
          </a:xfrm>
          <a:prstGeom prst="rect">
            <a:avLst/>
          </a:prstGeom>
          <a:noFill/>
          <a:ln w="9525">
            <a:noFill/>
          </a:ln>
        </p:spPr>
        <p:txBody>
          <a:bodyPr lIns="71323" tIns="35662" rIns="71323" bIns="35662" anchor="t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a. Verisign, Los Angeles CA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(5 other sites)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b. USC-ISI Marina del Rey, CA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l. ICANN Los Angeles, CA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   (41 other sites)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141321" name="Freeform 26"/>
          <p:cNvSpPr/>
          <p:nvPr/>
        </p:nvSpPr>
        <p:spPr>
          <a:xfrm>
            <a:off x="1757363" y="5113338"/>
            <a:ext cx="531812" cy="341312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22" name="Text Box 27"/>
          <p:cNvSpPr txBox="1"/>
          <p:nvPr/>
        </p:nvSpPr>
        <p:spPr>
          <a:xfrm>
            <a:off x="204788" y="4333875"/>
            <a:ext cx="1949450" cy="368300"/>
          </a:xfrm>
          <a:prstGeom prst="rect">
            <a:avLst/>
          </a:prstGeom>
          <a:noFill/>
          <a:ln w="9525">
            <a:noFill/>
          </a:ln>
        </p:spPr>
        <p:txBody>
          <a:bodyPr lIns="71323" tIns="35662" rIns="71323" bIns="35662" anchor="t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e. NASA Mt View, CA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f. Internet Software C.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Palo Alto, CA (and 48 other   sites)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141323" name="Freeform 28"/>
          <p:cNvSpPr/>
          <p:nvPr/>
        </p:nvSpPr>
        <p:spPr>
          <a:xfrm flipV="1">
            <a:off x="1423988" y="4868863"/>
            <a:ext cx="817562" cy="1841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24" name="Text Box 29"/>
          <p:cNvSpPr txBox="1"/>
          <p:nvPr/>
        </p:nvSpPr>
        <p:spPr>
          <a:xfrm>
            <a:off x="4297363" y="3973513"/>
            <a:ext cx="2278062" cy="223837"/>
          </a:xfrm>
          <a:prstGeom prst="rect">
            <a:avLst/>
          </a:prstGeom>
          <a:noFill/>
          <a:ln w="9525">
            <a:noFill/>
          </a:ln>
        </p:spPr>
        <p:txBody>
          <a:bodyPr lIns="71323" tIns="35662" rIns="71323" bIns="35662" anchor="t" anchorCtr="0"/>
          <a:p>
            <a:pPr algn="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i. Netnod, Stockholm (37 other sites)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5" name="Freeform 30"/>
          <p:cNvSpPr/>
          <p:nvPr/>
        </p:nvSpPr>
        <p:spPr>
          <a:xfrm>
            <a:off x="3932238" y="4068763"/>
            <a:ext cx="446087" cy="6540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</a:cxnLst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26" name="Text Box 31"/>
          <p:cNvSpPr txBox="1"/>
          <p:nvPr/>
        </p:nvSpPr>
        <p:spPr>
          <a:xfrm>
            <a:off x="4333875" y="3684588"/>
            <a:ext cx="2519363" cy="214312"/>
          </a:xfrm>
          <a:prstGeom prst="rect">
            <a:avLst/>
          </a:prstGeom>
          <a:noFill/>
          <a:ln w="9525">
            <a:noFill/>
          </a:ln>
        </p:spPr>
        <p:txBody>
          <a:bodyPr lIns="71323" tIns="35662" rIns="71323" bIns="35662" anchor="t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k. RIPE London (17 other sites)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141327" name="Freeform 32"/>
          <p:cNvSpPr/>
          <p:nvPr/>
        </p:nvSpPr>
        <p:spPr>
          <a:xfrm>
            <a:off x="3751263" y="3862388"/>
            <a:ext cx="615950" cy="9461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</a:cxnLst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28" name="Text Box 33"/>
          <p:cNvSpPr txBox="1"/>
          <p:nvPr/>
        </p:nvSpPr>
        <p:spPr>
          <a:xfrm>
            <a:off x="5911850" y="4303713"/>
            <a:ext cx="1766888" cy="233362"/>
          </a:xfrm>
          <a:prstGeom prst="rect">
            <a:avLst/>
          </a:prstGeom>
          <a:noFill/>
          <a:ln w="9525">
            <a:noFill/>
          </a:ln>
        </p:spPr>
        <p:txBody>
          <a:bodyPr lIns="71323" tIns="35662" rIns="71323" bIns="35662" anchor="t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m. WIDE Tokyo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(5 other sites)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141329" name="Freeform 34"/>
          <p:cNvSpPr/>
          <p:nvPr/>
        </p:nvSpPr>
        <p:spPr>
          <a:xfrm>
            <a:off x="5575300" y="4598988"/>
            <a:ext cx="400050" cy="4318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</a:cxnLst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30" name="Text Box 35"/>
          <p:cNvSpPr txBox="1"/>
          <p:nvPr/>
        </p:nvSpPr>
        <p:spPr>
          <a:xfrm>
            <a:off x="1597025" y="3541713"/>
            <a:ext cx="2598738" cy="752475"/>
          </a:xfrm>
          <a:prstGeom prst="rect">
            <a:avLst/>
          </a:prstGeom>
          <a:noFill/>
          <a:ln w="9525">
            <a:noFill/>
          </a:ln>
        </p:spPr>
        <p:txBody>
          <a:bodyPr lIns="71323" tIns="35662" rIns="71323" bIns="35662" anchor="t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c. Cogent, Herndon, VA (5 other sites)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d. U Maryland College Park, MD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h. ARL Aberdeen, MD</a:t>
            </a: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j. Verisign, Dulles VA (69 other sites )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pic>
        <p:nvPicPr>
          <p:cNvPr id="141331" name="Picture 24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28638" y="884238"/>
            <a:ext cx="5484812" cy="1730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1332" name="Straight Arrow Connector 2"/>
          <p:cNvCxnSpPr/>
          <p:nvPr/>
        </p:nvCxnSpPr>
        <p:spPr>
          <a:xfrm flipH="1">
            <a:off x="2878138" y="4278313"/>
            <a:ext cx="7937" cy="690562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333" name="Text Box 35"/>
          <p:cNvSpPr txBox="1"/>
          <p:nvPr/>
        </p:nvSpPr>
        <p:spPr>
          <a:xfrm>
            <a:off x="1550988" y="5889625"/>
            <a:ext cx="1470025" cy="519113"/>
          </a:xfrm>
          <a:prstGeom prst="rect">
            <a:avLst/>
          </a:prstGeom>
          <a:noFill/>
          <a:ln w="9525">
            <a:noFill/>
          </a:ln>
        </p:spPr>
        <p:txBody>
          <a:bodyPr lIns="71323" tIns="35662" rIns="71323" bIns="35662" anchor="t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</a:rPr>
              <a:t>g. US DoD Columbus, OH (5 other sites)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cxnSp>
        <p:nvCxnSpPr>
          <p:cNvPr id="141334" name="Straight Arrow Connector 24"/>
          <p:cNvCxnSpPr>
            <a:stCxn id="141333" idx="0"/>
          </p:cNvCxnSpPr>
          <p:nvPr/>
        </p:nvCxnSpPr>
        <p:spPr>
          <a:xfrm flipV="1">
            <a:off x="2286000" y="4945063"/>
            <a:ext cx="481013" cy="944562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4336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43363" name="Rectangle 2"/>
          <p:cNvSpPr>
            <a:spLocks noGrp="1"/>
          </p:cNvSpPr>
          <p:nvPr>
            <p:ph type="title"/>
          </p:nvPr>
        </p:nvSpPr>
        <p:spPr>
          <a:xfrm>
            <a:off x="533400" y="234950"/>
            <a:ext cx="7772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TLD, authoritative servers</a:t>
            </a:r>
            <a:endParaRPr lang="en-US" altLang="zh-CN" dirty="0"/>
          </a:p>
        </p:txBody>
      </p:sp>
      <p:sp>
        <p:nvSpPr>
          <p:cNvPr id="14336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15975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000099"/>
                </a:solidFill>
              </a:rPr>
              <a:t>top-level domain (TLD) servers</a:t>
            </a:r>
            <a:r>
              <a:rPr lang="zh-CN" altLang="en-US" i="1" dirty="0">
                <a:solidFill>
                  <a:srgbClr val="000099"/>
                </a:solidFill>
                <a:ea typeface="宋体" panose="02010600030101010101" pitchFamily="2" charset="-122"/>
              </a:rPr>
              <a:t>（顶级域名服务）</a:t>
            </a:r>
            <a:r>
              <a:rPr lang="en-US" altLang="zh-CN" i="1" dirty="0">
                <a:solidFill>
                  <a:srgbClr val="000099"/>
                </a:solidFill>
              </a:rPr>
              <a:t>: </a:t>
            </a:r>
            <a:endParaRPr lang="en-US" altLang="zh-CN" i="1" dirty="0">
              <a:solidFill>
                <a:srgbClr val="000099"/>
              </a:solidFill>
            </a:endParaRPr>
          </a:p>
          <a:p>
            <a:pPr lvl="1"/>
            <a:r>
              <a:rPr lang="en-US" altLang="zh-CN" dirty="0"/>
              <a:t>responsible for com, org, net, edu, aero, jobs, museums, and all top-level country domains, e.g.: uk, fr, ca, jp</a:t>
            </a:r>
            <a:endParaRPr lang="en-US" altLang="zh-CN" dirty="0"/>
          </a:p>
          <a:p>
            <a:pPr lvl="1"/>
            <a:r>
              <a:rPr lang="en-US" altLang="zh-CN" dirty="0"/>
              <a:t>Network Solutions maintains servers for .com TLD</a:t>
            </a:r>
            <a:endParaRPr lang="en-US" altLang="zh-CN" dirty="0"/>
          </a:p>
          <a:p>
            <a:pPr lvl="1"/>
            <a:r>
              <a:rPr lang="en-US" altLang="zh-CN" dirty="0"/>
              <a:t>Educause for .edu TLD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000099"/>
                </a:solidFill>
              </a:rPr>
              <a:t>authoritative DNS servers</a:t>
            </a:r>
            <a:r>
              <a:rPr lang="zh-CN" altLang="en-US" i="1" dirty="0">
                <a:solidFill>
                  <a:srgbClr val="000099"/>
                </a:solidFill>
                <a:ea typeface="宋体" panose="02010600030101010101" pitchFamily="2" charset="-122"/>
              </a:rPr>
              <a:t>（权威域名服务）</a:t>
            </a:r>
            <a:r>
              <a:rPr lang="en-US" altLang="zh-CN" i="1" dirty="0">
                <a:solidFill>
                  <a:srgbClr val="000099"/>
                </a:solidFill>
              </a:rPr>
              <a:t>: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organization</a:t>
            </a:r>
            <a:r>
              <a:rPr lang="ja-JP" altLang="en-US" dirty="0"/>
              <a:t>’</a:t>
            </a:r>
            <a:r>
              <a:rPr lang="en-US" altLang="ja-JP" dirty="0"/>
              <a:t>s own DNS server(s), providing authoritative hostname to IP mappings for organization</a:t>
            </a:r>
            <a:r>
              <a:rPr lang="ja-JP" altLang="en-US" dirty="0"/>
              <a:t>’</a:t>
            </a:r>
            <a:r>
              <a:rPr lang="en-US" altLang="ja-JP" dirty="0"/>
              <a:t>s named hosts </a:t>
            </a:r>
            <a:endParaRPr lang="en-US" altLang="ja-JP" dirty="0"/>
          </a:p>
          <a:p>
            <a:pPr lvl="1"/>
            <a:r>
              <a:rPr lang="en-US" altLang="zh-CN" dirty="0"/>
              <a:t>can be maintained by organization or service provider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43365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65163" y="944563"/>
            <a:ext cx="6399212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4541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45411" name="Rectangle 2"/>
          <p:cNvSpPr>
            <a:spLocks noGrp="1"/>
          </p:cNvSpPr>
          <p:nvPr>
            <p:ph type="title"/>
          </p:nvPr>
        </p:nvSpPr>
        <p:spPr>
          <a:xfrm>
            <a:off x="533400" y="236538"/>
            <a:ext cx="7772400" cy="957262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Local </a:t>
            </a:r>
            <a:r>
              <a:rPr lang="en-US" altLang="zh-CN" sz="4000" dirty="0"/>
              <a:t>DNS</a:t>
            </a:r>
            <a:r>
              <a:rPr lang="en-US" altLang="zh-CN" dirty="0"/>
              <a:t> name server</a:t>
            </a:r>
            <a:r>
              <a:rPr lang="zh-CN" altLang="en-US" sz="2800" dirty="0">
                <a:ea typeface="宋体" panose="02010600030101010101" pitchFamily="2" charset="-122"/>
              </a:rPr>
              <a:t>（本地域名服务）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454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does not strictly belong to hierarchy</a:t>
            </a:r>
            <a:endParaRPr lang="en-US" altLang="zh-CN" dirty="0"/>
          </a:p>
          <a:p>
            <a:r>
              <a:rPr lang="en-US" altLang="zh-CN" dirty="0"/>
              <a:t>each ISP (residential ISP, company, university) has one</a:t>
            </a:r>
            <a:endParaRPr lang="en-US" altLang="zh-CN" dirty="0"/>
          </a:p>
          <a:p>
            <a:pPr lvl="1"/>
            <a:r>
              <a:rPr lang="en-US" altLang="zh-CN" dirty="0"/>
              <a:t>also called </a:t>
            </a:r>
            <a:r>
              <a:rPr lang="ja-JP" altLang="en-US" dirty="0"/>
              <a:t>“</a:t>
            </a:r>
            <a:r>
              <a:rPr lang="en-US" altLang="ja-JP" dirty="0"/>
              <a:t>default name server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zh-CN" dirty="0"/>
              <a:t>when host makes DNS query, query is sent to its local DNS server</a:t>
            </a:r>
            <a:endParaRPr lang="en-US" altLang="zh-CN" dirty="0"/>
          </a:p>
          <a:p>
            <a:pPr lvl="1"/>
            <a:r>
              <a:rPr lang="en-US" altLang="zh-CN" dirty="0"/>
              <a:t>has local cache of recent name-to-address translation pairs (but may be out of date!)</a:t>
            </a:r>
            <a:endParaRPr lang="en-US" altLang="zh-CN" dirty="0"/>
          </a:p>
          <a:p>
            <a:pPr lvl="1"/>
            <a:r>
              <a:rPr lang="en-US" altLang="zh-CN" dirty="0"/>
              <a:t>acts as proxy, forwards query into hierarchy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45413" name="Picture 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38163" y="969963"/>
            <a:ext cx="5548312" cy="204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4745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47459" name="Picture 7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19125" y="1287463"/>
            <a:ext cx="41132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7460" name="Text Box 5"/>
          <p:cNvSpPr txBox="1"/>
          <p:nvPr/>
        </p:nvSpPr>
        <p:spPr>
          <a:xfrm>
            <a:off x="4206875" y="4881563"/>
            <a:ext cx="1746250" cy="6111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requesting host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solidFill>
                  <a:srgbClr val="000099"/>
                </a:solidFill>
                <a:latin typeface="Arial" panose="020B0604020202020204" pitchFamily="34" charset="0"/>
              </a:rPr>
              <a:t>cis.poly.edu</a:t>
            </a:r>
            <a:endParaRPr lang="en-US" altLang="zh-CN" sz="1600" i="1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47461" name="Text Box 6"/>
          <p:cNvSpPr txBox="1"/>
          <p:nvPr/>
        </p:nvSpPr>
        <p:spPr>
          <a:xfrm>
            <a:off x="6683375" y="5775325"/>
            <a:ext cx="187801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latin typeface="Arial" panose="020B0604020202020204" pitchFamily="34" charset="0"/>
              </a:rPr>
              <a:t>gaia.cs.umass.edu</a:t>
            </a:r>
            <a:endParaRPr lang="en-US" altLang="zh-CN" sz="1600" i="1" dirty="0">
              <a:latin typeface="Arial" panose="020B0604020202020204" pitchFamily="34" charset="0"/>
            </a:endParaRPr>
          </a:p>
        </p:txBody>
      </p:sp>
      <p:sp>
        <p:nvSpPr>
          <p:cNvPr id="147462" name="Text Box 17"/>
          <p:cNvSpPr txBox="1"/>
          <p:nvPr/>
        </p:nvSpPr>
        <p:spPr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root DNS server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202770" name="Line 18"/>
          <p:cNvSpPr/>
          <p:nvPr/>
        </p:nvSpPr>
        <p:spPr>
          <a:xfrm flipH="1" flipV="1">
            <a:off x="5286375" y="2916238"/>
            <a:ext cx="0" cy="131445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2771" name="Line 19"/>
          <p:cNvSpPr/>
          <p:nvPr/>
        </p:nvSpPr>
        <p:spPr>
          <a:xfrm flipV="1">
            <a:off x="5400675" y="1220788"/>
            <a:ext cx="914400" cy="97155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2772" name="Line 20"/>
          <p:cNvSpPr/>
          <p:nvPr/>
        </p:nvSpPr>
        <p:spPr>
          <a:xfrm flipV="1">
            <a:off x="5686425" y="2382838"/>
            <a:ext cx="1485900" cy="9525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2773" name="Line 21"/>
          <p:cNvSpPr/>
          <p:nvPr/>
        </p:nvSpPr>
        <p:spPr>
          <a:xfrm flipH="1" flipV="1">
            <a:off x="5686425" y="2554288"/>
            <a:ext cx="1419225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2774" name="Line 22"/>
          <p:cNvSpPr/>
          <p:nvPr/>
        </p:nvSpPr>
        <p:spPr>
          <a:xfrm flipH="1">
            <a:off x="5610225" y="1449388"/>
            <a:ext cx="733425" cy="76200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2775" name="Line 23"/>
          <p:cNvSpPr/>
          <p:nvPr/>
        </p:nvSpPr>
        <p:spPr>
          <a:xfrm>
            <a:off x="5476875" y="2933700"/>
            <a:ext cx="9525" cy="1323975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47469" name="Group 24"/>
          <p:cNvGrpSpPr/>
          <p:nvPr/>
        </p:nvGrpSpPr>
        <p:grpSpPr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47470" name="Rectangle 25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47471" name="Text Box 26"/>
            <p:cNvSpPr txBox="1"/>
            <p:nvPr/>
          </p:nvSpPr>
          <p:spPr>
            <a:xfrm>
              <a:off x="2831" y="2132"/>
              <a:ext cx="1196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local DNS server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i="1" dirty="0">
                  <a:solidFill>
                    <a:srgbClr val="000099"/>
                  </a:solidFill>
                  <a:latin typeface="Arial" panose="020B0604020202020204" pitchFamily="34" charset="0"/>
                </a:rPr>
                <a:t>dns.poly.edu</a:t>
              </a:r>
              <a:endParaRPr lang="en-US" altLang="zh-CN" sz="1600" i="1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2779" name="Text Box 27"/>
          <p:cNvSpPr txBox="1"/>
          <p:nvPr/>
        </p:nvSpPr>
        <p:spPr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780" name="Text Box 28"/>
          <p:cNvSpPr txBox="1"/>
          <p:nvPr/>
        </p:nvSpPr>
        <p:spPr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781" name="Text Box 29"/>
          <p:cNvSpPr txBox="1"/>
          <p:nvPr/>
        </p:nvSpPr>
        <p:spPr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3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782" name="Text Box 30"/>
          <p:cNvSpPr txBox="1"/>
          <p:nvPr/>
        </p:nvSpPr>
        <p:spPr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4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783" name="Text Box 31"/>
          <p:cNvSpPr txBox="1"/>
          <p:nvPr/>
        </p:nvSpPr>
        <p:spPr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5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784" name="Text Box 32"/>
          <p:cNvSpPr txBox="1"/>
          <p:nvPr/>
        </p:nvSpPr>
        <p:spPr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6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7478" name="Text Box 60"/>
          <p:cNvSpPr txBox="1"/>
          <p:nvPr/>
        </p:nvSpPr>
        <p:spPr>
          <a:xfrm>
            <a:off x="6353175" y="4429125"/>
            <a:ext cx="2397125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authoritative DNS server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b="1" dirty="0">
                <a:latin typeface="Arial" panose="020B0604020202020204" pitchFamily="34" charset="0"/>
              </a:rPr>
              <a:t>dns.cs.umass.edu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202813" name="Text Box 61"/>
          <p:cNvSpPr txBox="1"/>
          <p:nvPr/>
        </p:nvSpPr>
        <p:spPr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7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814" name="Text Box 62"/>
          <p:cNvSpPr txBox="1"/>
          <p:nvPr/>
        </p:nvSpPr>
        <p:spPr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8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815" name="Line 63"/>
          <p:cNvSpPr/>
          <p:nvPr/>
        </p:nvSpPr>
        <p:spPr>
          <a:xfrm>
            <a:off x="5619750" y="2714625"/>
            <a:ext cx="1493838" cy="1314450"/>
          </a:xfrm>
          <a:prstGeom prst="line">
            <a:avLst/>
          </a:prstGeom>
          <a:ln w="254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2816" name="Line 64"/>
          <p:cNvSpPr/>
          <p:nvPr/>
        </p:nvSpPr>
        <p:spPr>
          <a:xfrm flipH="1" flipV="1">
            <a:off x="5580063" y="2840038"/>
            <a:ext cx="1493837" cy="1301750"/>
          </a:xfrm>
          <a:prstGeom prst="line">
            <a:avLst/>
          </a:prstGeom>
          <a:ln w="254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7483" name="Text Box 65"/>
          <p:cNvSpPr txBox="1"/>
          <p:nvPr/>
        </p:nvSpPr>
        <p:spPr>
          <a:xfrm>
            <a:off x="6551613" y="1852613"/>
            <a:ext cx="20113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TLD DNS server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147484" name="Rectangle 66"/>
          <p:cNvSpPr>
            <a:spLocks noGrp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 vert="horz" wrap="square" lIns="91440" tIns="45720" rIns="91440" bIns="45720" anchor="ctr" anchorCtr="0"/>
          <a:p>
            <a:pPr>
              <a:lnSpc>
                <a:spcPct val="85000"/>
              </a:lnSpc>
            </a:pPr>
            <a:r>
              <a:rPr lang="en-US" altLang="zh-CN" sz="4000" dirty="0"/>
              <a:t>DNS name </a:t>
            </a:r>
            <a:br>
              <a:rPr lang="en-US" altLang="zh-CN" sz="4000" dirty="0"/>
            </a:br>
            <a:r>
              <a:rPr lang="en-US" altLang="zh-CN" sz="4000" dirty="0"/>
              <a:t>resolution example</a:t>
            </a:r>
            <a:endParaRPr lang="en-US" altLang="zh-CN" sz="4000" dirty="0"/>
          </a:p>
        </p:txBody>
      </p:sp>
      <p:sp>
        <p:nvSpPr>
          <p:cNvPr id="147485" name="Rectangle 67"/>
          <p:cNvSpPr>
            <a:spLocks noGrp="1"/>
          </p:cNvSpPr>
          <p:nvPr>
            <p:ph sz="half" idx="1"/>
          </p:nvPr>
        </p:nvSpPr>
        <p:spPr>
          <a:xfrm>
            <a:off x="431800" y="1725613"/>
            <a:ext cx="3565525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host at cis.poly.edu wants IP address for gaia.cs.umass.edu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47486" name="Rectangle 69"/>
          <p:cNvSpPr/>
          <p:nvPr/>
        </p:nvSpPr>
        <p:spPr>
          <a:xfrm>
            <a:off x="582613" y="3094038"/>
            <a:ext cx="3478212" cy="2617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sz="2800" i="1" dirty="0">
                <a:solidFill>
                  <a:srgbClr val="CC0000"/>
                </a:solidFill>
                <a:latin typeface="Gill Sans MT" panose="020B0502020104020203" charset="0"/>
              </a:rPr>
              <a:t>iterated query:</a:t>
            </a:r>
            <a:endParaRPr lang="en-US" altLang="zh-CN" sz="2800" i="1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contacted server replies with name of server to contact</a:t>
            </a:r>
            <a:endParaRPr lang="en-US" altLang="zh-CN" sz="2400" dirty="0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ja-JP" altLang="en-US" sz="2400" dirty="0">
                <a:latin typeface="Gill Sans MT" panose="020B0502020104020203" charset="0"/>
              </a:rPr>
              <a:t>“</a:t>
            </a:r>
            <a:r>
              <a:rPr lang="en-US" altLang="ja-JP" sz="2400" dirty="0">
                <a:latin typeface="Gill Sans MT" panose="020B0502020104020203" charset="0"/>
              </a:rPr>
              <a:t>I don</a:t>
            </a:r>
            <a:r>
              <a:rPr lang="ja-JP" altLang="en-US" sz="2400" dirty="0">
                <a:latin typeface="Gill Sans MT" panose="020B0502020104020203" charset="0"/>
              </a:rPr>
              <a:t>’</a:t>
            </a:r>
            <a:r>
              <a:rPr lang="en-US" altLang="ja-JP" sz="2400" dirty="0">
                <a:latin typeface="Gill Sans MT" panose="020B0502020104020203" charset="0"/>
              </a:rPr>
              <a:t>t know this name, but ask this server</a:t>
            </a:r>
            <a:r>
              <a:rPr lang="ja-JP" altLang="en-US" sz="2400" dirty="0">
                <a:latin typeface="Gill Sans MT" panose="020B0502020104020203" charset="0"/>
              </a:rPr>
              <a:t>”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grpSp>
        <p:nvGrpSpPr>
          <p:cNvPr id="147487" name="Group 86"/>
          <p:cNvGrpSpPr/>
          <p:nvPr/>
        </p:nvGrpSpPr>
        <p:grpSpPr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47488" name="Picture 87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7489" name="Freeform 8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47490" name="Group 89"/>
          <p:cNvGrpSpPr/>
          <p:nvPr/>
        </p:nvGrpSpPr>
        <p:grpSpPr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47491" name="Picture 90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7492" name="Freeform 9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47493" name="Group 125"/>
          <p:cNvGrpSpPr/>
          <p:nvPr/>
        </p:nvGrpSpPr>
        <p:grpSpPr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147494" name="Freeform 12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5" name="Rectangle 127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496" name="Freeform 12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7" name="Freeform 12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8" name="Rectangle 130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499" name="Group 131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7500" name="AutoShape 13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01" name="AutoShape 13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02" name="Rectangle 134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503" name="Group 135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7504" name="AutoShape 136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05" name="AutoShape 137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06" name="Rectangle 138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07" name="Rectangle 139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508" name="Group 140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7509" name="AutoShape 141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10" name="AutoShape 14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11" name="Freeform 14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7512" name="Group 144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513" name="AutoShape 145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14" name="AutoShape 146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15" name="Rectangle 147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16" name="Freeform 14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17" name="Freeform 14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18" name="Oval 150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19" name="Freeform 151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20" name="AutoShape 15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21" name="AutoShape 15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22" name="Oval 154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23" name="Oval 155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7524" name="Oval 156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25" name="Rectangle 157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7526" name="Group 158"/>
          <p:cNvGrpSpPr/>
          <p:nvPr/>
        </p:nvGrpSpPr>
        <p:grpSpPr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147527" name="Freeform 159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28" name="Rectangle 160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29" name="Freeform 161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30" name="Freeform 162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31" name="Rectangle 16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532" name="Group 164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7533" name="AutoShape 165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34" name="AutoShape 166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35" name="Rectangle 167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536" name="Group 168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7537" name="AutoShape 169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38" name="AutoShape 170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39" name="Rectangle 171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40" name="Rectangle 17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541" name="Group 173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7542" name="AutoShape 174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43" name="AutoShape 175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44" name="Freeform 176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7545" name="Group 177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546" name="AutoShape 178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47" name="AutoShape 179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48" name="Rectangle 180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49" name="Freeform 181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50" name="Freeform 182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51" name="Oval 18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52" name="Freeform 184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53" name="AutoShape 185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54" name="AutoShape 186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55" name="Oval 187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56" name="Oval 188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7557" name="Oval 189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58" name="Rectangle 190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7559" name="Group 224"/>
          <p:cNvGrpSpPr/>
          <p:nvPr/>
        </p:nvGrpSpPr>
        <p:grpSpPr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147560" name="Freeform 225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61" name="Rectangle 226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62" name="Freeform 22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63" name="Freeform 22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64" name="Rectangle 229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565" name="Group 230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7566" name="AutoShape 231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67" name="AutoShape 23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68" name="Rectangle 23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569" name="Group 234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7570" name="AutoShape 235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71" name="AutoShape 236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72" name="Rectangle 237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73" name="Rectangle 238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574" name="Group 239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7575" name="AutoShape 240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76" name="AutoShape 241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77" name="Freeform 242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7578" name="Group 243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579" name="AutoShape 244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580" name="AutoShape 245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581" name="Rectangle 246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82" name="Freeform 24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83" name="Freeform 24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84" name="Oval 249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85" name="Freeform 250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86" name="AutoShape 251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87" name="AutoShape 25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88" name="Oval 25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89" name="Oval 254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7590" name="Oval 255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91" name="Rectangle 256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7592" name="Group 257"/>
          <p:cNvGrpSpPr/>
          <p:nvPr/>
        </p:nvGrpSpPr>
        <p:grpSpPr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147593" name="Freeform 25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94" name="Rectangle 259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595" name="Freeform 260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96" name="Freeform 261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597" name="Rectangle 26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598" name="Group 263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7599" name="AutoShape 264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600" name="AutoShape 265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601" name="Rectangle 266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602" name="Group 267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7603" name="AutoShape 268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604" name="AutoShape 269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605" name="Rectangle 270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606" name="Rectangle 271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7607" name="Group 272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7608" name="AutoShape 27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609" name="AutoShape 274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610" name="Freeform 275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7611" name="Group 276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7612" name="AutoShape 277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7613" name="AutoShape 278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614" name="Rectangle 279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615" name="Freeform 280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616" name="Freeform 281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617" name="Oval 28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618" name="Freeform 283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619" name="AutoShape 28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620" name="AutoShape 285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621" name="Oval 286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622" name="Oval 287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7623" name="Oval 288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7624" name="Rectangle 289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4950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49507" name="Text Box 24"/>
          <p:cNvSpPr txBox="1"/>
          <p:nvPr/>
        </p:nvSpPr>
        <p:spPr>
          <a:xfrm>
            <a:off x="7462838" y="325755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4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9508" name="Text Box 25"/>
          <p:cNvSpPr txBox="1"/>
          <p:nvPr/>
        </p:nvSpPr>
        <p:spPr>
          <a:xfrm>
            <a:off x="7005638" y="333375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5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9509" name="Text Box 26"/>
          <p:cNvSpPr txBox="1"/>
          <p:nvPr/>
        </p:nvSpPr>
        <p:spPr>
          <a:xfrm>
            <a:off x="6724650" y="1817688"/>
            <a:ext cx="311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6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9510" name="Line 60"/>
          <p:cNvSpPr/>
          <p:nvPr/>
        </p:nvSpPr>
        <p:spPr>
          <a:xfrm>
            <a:off x="7440613" y="2941638"/>
            <a:ext cx="0" cy="674687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11" name="Line 61"/>
          <p:cNvSpPr/>
          <p:nvPr/>
        </p:nvSpPr>
        <p:spPr>
          <a:xfrm flipH="1" flipV="1">
            <a:off x="7319963" y="2952750"/>
            <a:ext cx="0" cy="719138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12" name="Line 62"/>
          <p:cNvSpPr/>
          <p:nvPr/>
        </p:nvSpPr>
        <p:spPr>
          <a:xfrm flipH="1" flipV="1">
            <a:off x="6799263" y="1541463"/>
            <a:ext cx="458787" cy="566737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13" name="Text Box 63"/>
          <p:cNvSpPr txBox="1"/>
          <p:nvPr/>
        </p:nvSpPr>
        <p:spPr>
          <a:xfrm>
            <a:off x="7143750" y="139065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3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9514" name="Rectangle 67"/>
          <p:cNvSpPr/>
          <p:nvPr/>
        </p:nvSpPr>
        <p:spPr>
          <a:xfrm>
            <a:off x="468313" y="1687513"/>
            <a:ext cx="3162300" cy="23161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sz="2800" i="1" dirty="0">
                <a:solidFill>
                  <a:srgbClr val="CC0000"/>
                </a:solidFill>
                <a:latin typeface="Gill Sans MT" panose="020B0502020104020203" charset="0"/>
              </a:rPr>
              <a:t>recursive query</a:t>
            </a:r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charset="0"/>
              </a:rPr>
              <a:t>:</a:t>
            </a:r>
            <a:endParaRPr lang="en-US" altLang="zh-CN" sz="2800" i="1" dirty="0">
              <a:solidFill>
                <a:srgbClr val="CC0000"/>
              </a:solidFill>
              <a:latin typeface="Comic Sans MS" panose="030F0702030302020204" charset="0"/>
            </a:endParaRPr>
          </a:p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puts burden of name resolution on contacted name server</a:t>
            </a:r>
            <a:endParaRPr lang="en-US" altLang="zh-CN" sz="2400" dirty="0">
              <a:latin typeface="Gill Sans MT" panose="020B0502020104020203" charset="0"/>
            </a:endParaRPr>
          </a:p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heavy load at upper levels of hierarchy?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sp>
        <p:nvSpPr>
          <p:cNvPr id="149515" name="Text Box 5"/>
          <p:cNvSpPr txBox="1"/>
          <p:nvPr/>
        </p:nvSpPr>
        <p:spPr>
          <a:xfrm>
            <a:off x="4206875" y="4881563"/>
            <a:ext cx="1746250" cy="6111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requesting host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solidFill>
                  <a:srgbClr val="000099"/>
                </a:solidFill>
                <a:latin typeface="Arial" panose="020B0604020202020204" pitchFamily="34" charset="0"/>
              </a:rPr>
              <a:t>cis.poly.edu</a:t>
            </a:r>
            <a:endParaRPr lang="en-US" altLang="zh-CN" sz="1600" i="1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49516" name="Text Box 6"/>
          <p:cNvSpPr txBox="1"/>
          <p:nvPr/>
        </p:nvSpPr>
        <p:spPr>
          <a:xfrm>
            <a:off x="6683375" y="5775325"/>
            <a:ext cx="187801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latin typeface="Arial" panose="020B0604020202020204" pitchFamily="34" charset="0"/>
              </a:rPr>
              <a:t>gaia.cs.umass.edu</a:t>
            </a:r>
            <a:endParaRPr lang="en-US" altLang="zh-CN" sz="1600" i="1" dirty="0">
              <a:latin typeface="Arial" panose="020B0604020202020204" pitchFamily="34" charset="0"/>
            </a:endParaRPr>
          </a:p>
        </p:txBody>
      </p:sp>
      <p:sp>
        <p:nvSpPr>
          <p:cNvPr id="149517" name="Text Box 17"/>
          <p:cNvSpPr txBox="1"/>
          <p:nvPr/>
        </p:nvSpPr>
        <p:spPr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root DNS server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149518" name="Line 18"/>
          <p:cNvSpPr/>
          <p:nvPr/>
        </p:nvSpPr>
        <p:spPr>
          <a:xfrm flipH="1" flipV="1">
            <a:off x="5286375" y="2916238"/>
            <a:ext cx="0" cy="131445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19" name="Line 19"/>
          <p:cNvSpPr/>
          <p:nvPr/>
        </p:nvSpPr>
        <p:spPr>
          <a:xfrm flipV="1">
            <a:off x="5391150" y="1220788"/>
            <a:ext cx="914400" cy="97155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20" name="Line 22"/>
          <p:cNvSpPr/>
          <p:nvPr/>
        </p:nvSpPr>
        <p:spPr>
          <a:xfrm flipH="1">
            <a:off x="5619750" y="1449388"/>
            <a:ext cx="733425" cy="76200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9521" name="Line 23"/>
          <p:cNvSpPr/>
          <p:nvPr/>
        </p:nvSpPr>
        <p:spPr>
          <a:xfrm>
            <a:off x="5476875" y="2944813"/>
            <a:ext cx="9525" cy="1323975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49522" name="Group 24"/>
          <p:cNvGrpSpPr/>
          <p:nvPr/>
        </p:nvGrpSpPr>
        <p:grpSpPr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149523" name="Rectangle 25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49524" name="Text Box 26"/>
            <p:cNvSpPr txBox="1"/>
            <p:nvPr/>
          </p:nvSpPr>
          <p:spPr>
            <a:xfrm>
              <a:off x="2831" y="2132"/>
              <a:ext cx="1196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dirty="0">
                  <a:latin typeface="Arial" panose="020B0604020202020204" pitchFamily="34" charset="0"/>
                </a:rPr>
                <a:t>local DNS server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i="1" dirty="0">
                  <a:solidFill>
                    <a:srgbClr val="000099"/>
                  </a:solidFill>
                  <a:latin typeface="Arial" panose="020B0604020202020204" pitchFamily="34" charset="0"/>
                </a:rPr>
                <a:t>dns.poly.edu</a:t>
              </a:r>
              <a:endParaRPr lang="en-US" altLang="zh-CN" sz="1600" i="1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9525" name="Text Box 27"/>
          <p:cNvSpPr txBox="1"/>
          <p:nvPr/>
        </p:nvSpPr>
        <p:spPr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9526" name="Text Box 28"/>
          <p:cNvSpPr txBox="1"/>
          <p:nvPr/>
        </p:nvSpPr>
        <p:spPr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9527" name="Text Box 29"/>
          <p:cNvSpPr txBox="1"/>
          <p:nvPr/>
        </p:nvSpPr>
        <p:spPr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7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9528" name="Text Box 60"/>
          <p:cNvSpPr txBox="1"/>
          <p:nvPr/>
        </p:nvSpPr>
        <p:spPr>
          <a:xfrm>
            <a:off x="6353175" y="4429125"/>
            <a:ext cx="2397125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latin typeface="Arial" panose="020B0604020202020204" pitchFamily="34" charset="0"/>
              </a:rPr>
              <a:t>authoritative DNS server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600" b="1" dirty="0">
                <a:latin typeface="Arial" panose="020B0604020202020204" pitchFamily="34" charset="0"/>
              </a:rPr>
              <a:t>dns.cs.umass.edu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149529" name="Text Box 62"/>
          <p:cNvSpPr txBox="1"/>
          <p:nvPr/>
        </p:nvSpPr>
        <p:spPr>
          <a:xfrm>
            <a:off x="5549900" y="3781425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rgbClr val="CC0000"/>
                </a:solidFill>
                <a:latin typeface="Arial" panose="020B0604020202020204" pitchFamily="34" charset="0"/>
              </a:rPr>
              <a:t>8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9530" name="Line 62"/>
          <p:cNvSpPr/>
          <p:nvPr/>
        </p:nvSpPr>
        <p:spPr>
          <a:xfrm flipH="1" flipV="1">
            <a:off x="6853238" y="1333500"/>
            <a:ext cx="600075" cy="741363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</p:spPr>
      </p:sp>
      <p:pic>
        <p:nvPicPr>
          <p:cNvPr id="149531" name="Picture 13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19125" y="1287463"/>
            <a:ext cx="41132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9532" name="Rectangle 66"/>
          <p:cNvSpPr/>
          <p:nvPr/>
        </p:nvSpPr>
        <p:spPr>
          <a:xfrm>
            <a:off x="533400" y="217488"/>
            <a:ext cx="4910138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4000" dirty="0">
                <a:solidFill>
                  <a:srgbClr val="000099"/>
                </a:solidFill>
                <a:latin typeface="Gill Sans MT" panose="020B0502020104020203" charset="0"/>
              </a:rPr>
              <a:t>DNS name </a:t>
            </a:r>
            <a:br>
              <a:rPr lang="en-US" altLang="zh-CN" sz="4000" dirty="0">
                <a:solidFill>
                  <a:srgbClr val="000099"/>
                </a:solidFill>
                <a:latin typeface="Gill Sans MT" panose="020B0502020104020203" charset="0"/>
              </a:rPr>
            </a:br>
            <a:r>
              <a:rPr lang="en-US" altLang="zh-CN" sz="4000" dirty="0">
                <a:solidFill>
                  <a:srgbClr val="000099"/>
                </a:solidFill>
                <a:latin typeface="Gill Sans MT" panose="020B0502020104020203" charset="0"/>
              </a:rPr>
              <a:t>resolution example</a:t>
            </a:r>
            <a:endParaRPr lang="en-US" altLang="zh-CN" sz="40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sp>
        <p:nvSpPr>
          <p:cNvPr id="149533" name="Text Box 65"/>
          <p:cNvSpPr txBox="1"/>
          <p:nvPr/>
        </p:nvSpPr>
        <p:spPr>
          <a:xfrm>
            <a:off x="7600950" y="2287588"/>
            <a:ext cx="1325563" cy="55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TLD DNS 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server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grpSp>
        <p:nvGrpSpPr>
          <p:cNvPr id="149534" name="Group 140"/>
          <p:cNvGrpSpPr/>
          <p:nvPr/>
        </p:nvGrpSpPr>
        <p:grpSpPr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149535" name="Picture 141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9536" name="Freeform 14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49537" name="Group 143"/>
          <p:cNvGrpSpPr/>
          <p:nvPr/>
        </p:nvGrpSpPr>
        <p:grpSpPr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149538" name="Picture 144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9539" name="Freeform 14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49540" name="Group 146"/>
          <p:cNvGrpSpPr/>
          <p:nvPr/>
        </p:nvGrpSpPr>
        <p:grpSpPr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149541" name="Freeform 147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42" name="Rectangle 148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43" name="Freeform 149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44" name="Freeform 150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45" name="Rectangle 151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546" name="Group 152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9547" name="AutoShape 15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548" name="AutoShape 154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549" name="Rectangle 155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550" name="Group 156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9551" name="AutoShape 157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552" name="AutoShape 158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553" name="Rectangle 159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54" name="Rectangle 160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555" name="Group 161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9556" name="AutoShape 16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557" name="AutoShape 16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558" name="Freeform 164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9559" name="Group 165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9560" name="AutoShape 166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561" name="AutoShape 167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562" name="Rectangle 168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63" name="Freeform 169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64" name="Freeform 170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65" name="Oval 171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66" name="Freeform 172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67" name="AutoShape 17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68" name="AutoShape 174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69" name="Oval 175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70" name="Oval 176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9571" name="Oval 177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72" name="Rectangle 178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9573" name="Group 212"/>
          <p:cNvGrpSpPr/>
          <p:nvPr/>
        </p:nvGrpSpPr>
        <p:grpSpPr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149574" name="Freeform 213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75" name="Rectangle 214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76" name="Freeform 215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77" name="Freeform 216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78" name="Rectangle 217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579" name="Group 218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9580" name="AutoShape 219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581" name="AutoShape 220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582" name="Rectangle 221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583" name="Group 222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9584" name="AutoShape 2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585" name="AutoShape 224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586" name="Rectangle 225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87" name="Rectangle 226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588" name="Group 227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9589" name="AutoShape 228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590" name="AutoShape 229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591" name="Freeform 230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9592" name="Group 231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9593" name="AutoShape 23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594" name="AutoShape 23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595" name="Rectangle 234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96" name="Freeform 235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97" name="Freeform 236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98" name="Oval 237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599" name="Freeform 23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00" name="AutoShape 239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01" name="AutoShape 240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02" name="Oval 241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03" name="Oval 24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9604" name="Oval 24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05" name="Rectangle 244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9606" name="Group 245"/>
          <p:cNvGrpSpPr/>
          <p:nvPr/>
        </p:nvGrpSpPr>
        <p:grpSpPr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149607" name="Freeform 246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08" name="Rectangle 247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09" name="Freeform 24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10" name="Freeform 249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11" name="Rectangle 250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612" name="Group 251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9613" name="AutoShape 25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614" name="AutoShape 25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615" name="Rectangle 254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616" name="Group 255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9617" name="AutoShape 256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618" name="AutoShape 257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619" name="Rectangle 258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20" name="Rectangle 259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621" name="Group 260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9622" name="AutoShape 261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623" name="AutoShape 26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624" name="Freeform 263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9625" name="Group 264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9626" name="AutoShape 265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627" name="AutoShape 266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628" name="Rectangle 267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29" name="Freeform 26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30" name="Freeform 269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31" name="Oval 270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32" name="Freeform 271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33" name="AutoShape 27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34" name="AutoShape 27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35" name="Oval 274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36" name="Oval 275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9637" name="Oval 276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38" name="Rectangle 277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9639" name="Group 311"/>
          <p:cNvGrpSpPr/>
          <p:nvPr/>
        </p:nvGrpSpPr>
        <p:grpSpPr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149640" name="Freeform 31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41" name="Rectangle 31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42" name="Freeform 31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43" name="Freeform 31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44" name="Rectangle 316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645" name="Group 317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9646" name="AutoShape 318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647" name="AutoShape 319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648" name="Rectangle 320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649" name="Group 321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9650" name="AutoShape 3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651" name="AutoShape 3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652" name="Rectangle 324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53" name="Rectangle 325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49654" name="Group 326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9655" name="AutoShape 327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656" name="AutoShape 328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657" name="Freeform 32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9658" name="Group 33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9659" name="AutoShape 331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9660" name="AutoShape 33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9661" name="Rectangle 33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62" name="Freeform 33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63" name="Freeform 33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64" name="Oval 336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65" name="Freeform 33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666" name="AutoShape 338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67" name="AutoShape 339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68" name="Oval 340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69" name="Oval 341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9670" name="Oval 34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49671" name="Rectangle 34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5155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51555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65150" y="862013"/>
            <a:ext cx="6856413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1556" name="Rectangle 2"/>
          <p:cNvSpPr>
            <a:spLocks noGrp="1"/>
          </p:cNvSpPr>
          <p:nvPr>
            <p:ph type="title"/>
          </p:nvPr>
        </p:nvSpPr>
        <p:spPr>
          <a:xfrm>
            <a:off x="533400" y="146050"/>
            <a:ext cx="7772400" cy="969963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DNS: caching, updating records</a:t>
            </a:r>
            <a:endParaRPr lang="en-US" altLang="zh-CN" sz="4000" dirty="0"/>
          </a:p>
        </p:txBody>
      </p:sp>
      <p:sp>
        <p:nvSpPr>
          <p:cNvPr id="151557" name="Rectangle 3"/>
          <p:cNvSpPr>
            <a:spLocks noGrp="1"/>
          </p:cNvSpPr>
          <p:nvPr>
            <p:ph sz="half" idx="1"/>
          </p:nvPr>
        </p:nvSpPr>
        <p:spPr>
          <a:xfrm>
            <a:off x="619125" y="1438275"/>
            <a:ext cx="7926388" cy="473392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once (any) name server learns mapping, it </a:t>
            </a:r>
            <a:r>
              <a:rPr lang="en-US" altLang="zh-CN" i="1" dirty="0">
                <a:solidFill>
                  <a:srgbClr val="000099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caches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mapping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cache entries timeout (disappear) after some time (TTL)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TLD servers typically cached in local name servers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2">
              <a:buClrTx/>
              <a:buFont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thus root name servers not often visited</a:t>
            </a:r>
            <a:endParaRPr lang="en-US" altLang="zh-CN" dirty="0">
              <a:latin typeface="+mn-lt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cached entries may be </a:t>
            </a: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out-of-date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(best effort name-to-address translation!)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if name host changes IP address, may not be known Internet-wide until all TTLs expire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update/notify mechanisms proposed IETF standard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RFC 2136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5360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53603" name="Rectangle 2"/>
          <p:cNvSpPr>
            <a:spLocks noGrp="1"/>
          </p:cNvSpPr>
          <p:nvPr>
            <p:ph type="title"/>
          </p:nvPr>
        </p:nvSpPr>
        <p:spPr>
          <a:xfrm>
            <a:off x="455613" y="201613"/>
            <a:ext cx="7772400" cy="892175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DNS records</a:t>
            </a:r>
            <a:endParaRPr lang="en-US" altLang="zh-CN" dirty="0"/>
          </a:p>
        </p:txBody>
      </p:sp>
      <p:sp>
        <p:nvSpPr>
          <p:cNvPr id="153604" name="Rectangle 3"/>
          <p:cNvSpPr>
            <a:spLocks noGrp="1"/>
          </p:cNvSpPr>
          <p:nvPr>
            <p:ph sz="half" idx="1"/>
          </p:nvPr>
        </p:nvSpPr>
        <p:spPr>
          <a:xfrm>
            <a:off x="542925" y="1343025"/>
            <a:ext cx="8458200" cy="51435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DNS: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distributed database storing resource records </a:t>
            </a: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(RR</a:t>
            </a:r>
            <a:r>
              <a:rPr lang="zh-CN" altLang="en-US" sz="2400" dirty="0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，资源记录</a:t>
            </a: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)</a:t>
            </a:r>
            <a:endParaRPr lang="en-US" altLang="zh-CN" sz="2400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53605" name="Rectangle 4"/>
          <p:cNvSpPr>
            <a:spLocks noGrp="1"/>
          </p:cNvSpPr>
          <p:nvPr>
            <p:ph sz="half" idx="2"/>
          </p:nvPr>
        </p:nvSpPr>
        <p:spPr>
          <a:xfrm>
            <a:off x="533400" y="3897313"/>
            <a:ext cx="3514725" cy="19050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type=NS</a:t>
            </a:r>
            <a:endParaRPr lang="en-US" altLang="zh-CN" u="sng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</a:rPr>
              <a:t>name</a:t>
            </a: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 is domain (e.g., foo.com)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sz="2000" b="1" dirty="0">
                <a:latin typeface="Courier New" panose="02070309020205020404" charset="0"/>
                <a:ea typeface="MS PGothic" panose="020B0600070205080204" charset="-128"/>
              </a:rPr>
              <a:t>value</a:t>
            </a:r>
            <a:r>
              <a:rPr lang="en-US" altLang="zh-CN" sz="2000" dirty="0">
                <a:latin typeface="Gill Sans MT" panose="020B0502020104020203" charset="0"/>
                <a:ea typeface="MS PGothic" panose="020B0600070205080204" charset="-128"/>
              </a:rPr>
              <a:t> is hostname of authoritative name server for this domain</a:t>
            </a:r>
            <a:endParaRPr lang="en-US" altLang="zh-CN" sz="2000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53606" name="Text Box 6"/>
          <p:cNvSpPr txBox="1"/>
          <p:nvPr/>
        </p:nvSpPr>
        <p:spPr>
          <a:xfrm>
            <a:off x="1795463" y="1908175"/>
            <a:ext cx="5364162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2400" dirty="0">
                <a:latin typeface="Arial" panose="020B0604020202020204" pitchFamily="34" charset="0"/>
              </a:rPr>
              <a:t>RR format:</a:t>
            </a:r>
            <a:r>
              <a:rPr lang="en-US" altLang="zh-CN" sz="2400" dirty="0">
                <a:latin typeface="Comic Sans MS" panose="030F0702030302020204" charset="0"/>
              </a:rPr>
              <a:t> </a:t>
            </a:r>
            <a:r>
              <a:rPr lang="en-US" altLang="zh-CN" sz="1800" b="1" dirty="0">
                <a:latin typeface="Courier New" panose="02070309020205020404" charset="0"/>
              </a:rPr>
              <a:t>(name, value, type, ttl)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153607" name="Rectangle 7"/>
          <p:cNvSpPr/>
          <p:nvPr/>
        </p:nvSpPr>
        <p:spPr>
          <a:xfrm>
            <a:off x="1876425" y="1895475"/>
            <a:ext cx="5267325" cy="571500"/>
          </a:xfrm>
          <a:prstGeom prst="rect">
            <a:avLst/>
          </a:prstGeom>
          <a:noFill/>
          <a:ln w="19050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endParaRPr lang="zh-CN" altLang="zh-CN" sz="2400" dirty="0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153608" name="Rectangle 8"/>
          <p:cNvSpPr/>
          <p:nvPr/>
        </p:nvSpPr>
        <p:spPr>
          <a:xfrm>
            <a:off x="523875" y="2657475"/>
            <a:ext cx="3810000" cy="1304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buClr>
                <a:srgbClr val="000099"/>
              </a:buClr>
              <a:buSzPct val="75000"/>
              <a:buFont typeface="Wingdings" panose="05000000000000000000" pitchFamily="2" charset="2"/>
            </a:pPr>
            <a:r>
              <a:rPr lang="en-US" altLang="zh-CN" sz="2800" u="sng" dirty="0">
                <a:solidFill>
                  <a:srgbClr val="CC0000"/>
                </a:solidFill>
                <a:latin typeface="Gill Sans MT" panose="020B0502020104020203" charset="0"/>
              </a:rPr>
              <a:t>type=A</a:t>
            </a:r>
            <a:endParaRPr lang="en-US" altLang="zh-CN" sz="2800" u="sng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742950" lvl="1" indent="-285750" eaLnBrk="0" hangingPunct="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Courier New" panose="02070309020205020404" charset="0"/>
              </a:rPr>
              <a:t>name</a:t>
            </a:r>
            <a:r>
              <a:rPr lang="en-US" altLang="zh-CN" dirty="0">
                <a:latin typeface="Comic Sans MS" panose="030F0702030302020204" charset="0"/>
              </a:rPr>
              <a:t> </a:t>
            </a:r>
            <a:r>
              <a:rPr lang="en-US" altLang="zh-CN" dirty="0">
                <a:latin typeface="Gill Sans MT" panose="020B0502020104020203" charset="0"/>
              </a:rPr>
              <a:t>is hostname</a:t>
            </a:r>
            <a:endParaRPr lang="en-US" altLang="zh-CN" dirty="0">
              <a:latin typeface="Gill Sans MT" panose="020B0502020104020203" charset="0"/>
            </a:endParaRPr>
          </a:p>
          <a:p>
            <a:pPr marL="742950" lvl="1" indent="-285750" eaLnBrk="0" hangingPunct="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Courier New" panose="02070309020205020404" charset="0"/>
              </a:rPr>
              <a:t>value</a:t>
            </a:r>
            <a:r>
              <a:rPr lang="en-US" altLang="zh-CN" dirty="0">
                <a:latin typeface="Comic Sans MS" panose="030F0702030302020204" charset="0"/>
              </a:rPr>
              <a:t> </a:t>
            </a:r>
            <a:r>
              <a:rPr lang="en-US" altLang="zh-CN" dirty="0">
                <a:latin typeface="Gill Sans MT" panose="020B0502020104020203" charset="0"/>
              </a:rPr>
              <a:t>is IP address</a:t>
            </a:r>
            <a:endParaRPr lang="en-US" altLang="zh-CN" dirty="0">
              <a:latin typeface="Gill Sans MT" panose="020B0502020104020203" charset="0"/>
            </a:endParaRPr>
          </a:p>
          <a:p>
            <a:pPr marL="342900" indent="-342900" eaLnBrk="0" hangingPunct="0">
              <a:buFont typeface="ZapfDingbats" charset="2"/>
              <a:buChar char="r"/>
            </a:pPr>
            <a:endParaRPr lang="en-US" altLang="zh-CN" sz="2400" dirty="0">
              <a:latin typeface="Gill Sans MT" panose="020B0502020104020203" charset="0"/>
            </a:endParaRPr>
          </a:p>
        </p:txBody>
      </p:sp>
      <p:sp>
        <p:nvSpPr>
          <p:cNvPr id="153609" name="Rectangle 9"/>
          <p:cNvSpPr/>
          <p:nvPr/>
        </p:nvSpPr>
        <p:spPr>
          <a:xfrm>
            <a:off x="4229100" y="2697163"/>
            <a:ext cx="4514850" cy="2171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sz="2800" u="sng" dirty="0">
                <a:solidFill>
                  <a:srgbClr val="CC0000"/>
                </a:solidFill>
                <a:latin typeface="Gill Sans MT" panose="020B0502020104020203" charset="0"/>
              </a:rPr>
              <a:t>type=CNAME </a:t>
            </a:r>
            <a:r>
              <a:rPr lang="zh-CN" altLang="en-US" sz="2800" u="sng" dirty="0">
                <a:solidFill>
                  <a:srgbClr val="CC0000"/>
                </a:solidFill>
                <a:latin typeface="Gill Sans MT" panose="020B0502020104020203" charset="0"/>
              </a:rPr>
              <a:t>别名记录</a:t>
            </a:r>
            <a:endParaRPr lang="en-US" altLang="zh-CN" sz="2800" u="sng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742950" lvl="1" indent="-285750" eaLnBrk="0" hangingPunct="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Courier New" panose="02070309020205020404" charset="0"/>
              </a:rPr>
              <a:t>name</a:t>
            </a:r>
            <a:r>
              <a:rPr lang="en-US" altLang="zh-CN" dirty="0">
                <a:latin typeface="Comic Sans MS" panose="030F0702030302020204" charset="0"/>
              </a:rPr>
              <a:t> is </a:t>
            </a:r>
            <a:r>
              <a:rPr lang="en-US" altLang="zh-CN" dirty="0">
                <a:latin typeface="Gill Sans MT" panose="020B0502020104020203" charset="0"/>
              </a:rPr>
              <a:t>alias name for some </a:t>
            </a:r>
            <a:r>
              <a:rPr lang="ja-JP" altLang="en-US" dirty="0">
                <a:latin typeface="Gill Sans MT" panose="020B0502020104020203" charset="0"/>
              </a:rPr>
              <a:t>“</a:t>
            </a:r>
            <a:r>
              <a:rPr lang="en-US" altLang="ja-JP" dirty="0">
                <a:latin typeface="Gill Sans MT" panose="020B0502020104020203" charset="0"/>
              </a:rPr>
              <a:t>canonical</a:t>
            </a:r>
            <a:r>
              <a:rPr lang="ja-JP" altLang="en-US" dirty="0">
                <a:latin typeface="Gill Sans MT" panose="020B0502020104020203" charset="0"/>
              </a:rPr>
              <a:t>”</a:t>
            </a:r>
            <a:r>
              <a:rPr lang="en-US" altLang="ja-JP" dirty="0">
                <a:latin typeface="Gill Sans MT" panose="020B0502020104020203" charset="0"/>
              </a:rPr>
              <a:t> (the real) name</a:t>
            </a:r>
            <a:endParaRPr lang="en-US" altLang="ja-JP" dirty="0">
              <a:latin typeface="Gill Sans MT" panose="020B0502020104020203" charset="0"/>
            </a:endParaRPr>
          </a:p>
          <a:p>
            <a:pPr marL="742950" lvl="1" indent="-285750" eaLnBrk="0" hangingPunct="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1800" b="1" dirty="0">
                <a:latin typeface="Courier New" panose="02070309020205020404" charset="0"/>
              </a:rPr>
              <a:t>www.ibm.com</a:t>
            </a:r>
            <a:r>
              <a:rPr lang="en-US" altLang="zh-CN" sz="1800" dirty="0">
                <a:latin typeface="Courier New" panose="02070309020205020404" charset="0"/>
              </a:rPr>
              <a:t> </a:t>
            </a:r>
            <a:r>
              <a:rPr lang="en-US" altLang="zh-CN" dirty="0">
                <a:latin typeface="Gill Sans MT" panose="020B0502020104020203" charset="0"/>
              </a:rPr>
              <a:t>is really</a:t>
            </a:r>
            <a:endParaRPr lang="en-US" altLang="zh-CN" sz="1800" dirty="0">
              <a:latin typeface="Gill Sans MT" panose="020B0502020104020203" charset="0"/>
            </a:endParaRPr>
          </a:p>
          <a:p>
            <a:pPr marL="742950" lvl="1" indent="-285750" eaLnBrk="0" hangingPunct="0">
              <a:buClr>
                <a:srgbClr val="000099"/>
              </a:buClr>
              <a:buSzTx/>
              <a:buFont typeface="Wingdings" panose="05000000000000000000" pitchFamily="2" charset="2"/>
            </a:pPr>
            <a:r>
              <a:rPr lang="en-US" altLang="zh-CN" sz="1800" dirty="0">
                <a:latin typeface="Courier New" panose="02070309020205020404" charset="0"/>
              </a:rPr>
              <a:t>  </a:t>
            </a:r>
            <a:r>
              <a:rPr lang="en-US" altLang="zh-CN" sz="1800" b="1" dirty="0">
                <a:latin typeface="Courier New" panose="02070309020205020404" charset="0"/>
              </a:rPr>
              <a:t>servereast.backup2.ibm.com</a:t>
            </a:r>
            <a:endParaRPr lang="en-US" altLang="zh-CN" sz="1800" b="1" dirty="0">
              <a:latin typeface="Courier New" panose="02070309020205020404" charset="0"/>
            </a:endParaRPr>
          </a:p>
          <a:p>
            <a:pPr marL="742950" lvl="1" indent="-285750" eaLnBrk="0" hangingPunct="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Courier New" panose="02070309020205020404" charset="0"/>
              </a:rPr>
              <a:t>value</a:t>
            </a:r>
            <a:r>
              <a:rPr lang="en-US" altLang="zh-CN" dirty="0">
                <a:latin typeface="Comic Sans MS" panose="030F0702030302020204" charset="0"/>
              </a:rPr>
              <a:t> </a:t>
            </a:r>
            <a:r>
              <a:rPr lang="en-US" altLang="zh-CN" dirty="0">
                <a:latin typeface="Gill Sans MT" panose="020B0502020104020203" charset="0"/>
              </a:rPr>
              <a:t>is canonical name</a:t>
            </a:r>
            <a:endParaRPr lang="en-US" altLang="zh-CN" dirty="0">
              <a:latin typeface="Gill Sans MT" panose="020B0502020104020203" charset="0"/>
            </a:endParaRPr>
          </a:p>
          <a:p>
            <a:pPr marL="342900" indent="-342900" eaLnBrk="0" hangingPunct="0">
              <a:buFont typeface="ZapfDingbats" charset="2"/>
              <a:buChar char="r"/>
            </a:pPr>
            <a:endParaRPr lang="en-US" altLang="zh-CN" sz="2400" dirty="0">
              <a:latin typeface="Gill Sans MT" panose="020B0502020104020203" charset="0"/>
            </a:endParaRPr>
          </a:p>
        </p:txBody>
      </p:sp>
      <p:sp>
        <p:nvSpPr>
          <p:cNvPr id="153610" name="Rectangle 10"/>
          <p:cNvSpPr/>
          <p:nvPr/>
        </p:nvSpPr>
        <p:spPr>
          <a:xfrm>
            <a:off x="4252913" y="5022850"/>
            <a:ext cx="4408487" cy="13096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sz="2800" u="sng" dirty="0">
                <a:solidFill>
                  <a:srgbClr val="CC0000"/>
                </a:solidFill>
                <a:latin typeface="Gill Sans MT" panose="020B0502020104020203" charset="0"/>
              </a:rPr>
              <a:t>type=MX</a:t>
            </a:r>
            <a:endParaRPr lang="en-US" altLang="zh-CN" sz="2800" u="sng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marL="742950" lvl="1" indent="-285750" eaLnBrk="0" hangingPunct="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Courier New" panose="02070309020205020404" charset="0"/>
              </a:rPr>
              <a:t>value</a:t>
            </a:r>
            <a:r>
              <a:rPr lang="en-US" altLang="zh-CN" dirty="0">
                <a:latin typeface="Comic Sans MS" panose="030F0702030302020204" charset="0"/>
              </a:rPr>
              <a:t> </a:t>
            </a:r>
            <a:r>
              <a:rPr lang="en-US" altLang="zh-CN" dirty="0">
                <a:latin typeface="Gill Sans MT" panose="020B0502020104020203" charset="0"/>
              </a:rPr>
              <a:t>is name of mailserver associated with</a:t>
            </a:r>
            <a:r>
              <a:rPr lang="en-US" altLang="zh-CN" dirty="0">
                <a:latin typeface="Comic Sans MS" panose="030F0702030302020204" charset="0"/>
              </a:rPr>
              <a:t> </a:t>
            </a:r>
            <a:r>
              <a:rPr lang="en-US" altLang="zh-CN" b="1" dirty="0">
                <a:latin typeface="Courier New" panose="02070309020205020404" charset="0"/>
              </a:rPr>
              <a:t>name</a:t>
            </a:r>
            <a:endParaRPr lang="en-US" altLang="zh-CN" dirty="0">
              <a:latin typeface="Comic Sans MS" panose="030F0702030302020204" charset="0"/>
            </a:endParaRPr>
          </a:p>
          <a:p>
            <a:pPr marL="342900" indent="-342900" eaLnBrk="0" hangingPunct="0">
              <a:buFont typeface="ZapfDingbats" charset="2"/>
              <a:buChar char="r"/>
            </a:pPr>
            <a:endParaRPr lang="en-US" altLang="zh-CN" sz="2400" dirty="0">
              <a:latin typeface="Comic Sans MS" panose="030F0702030302020204" charset="0"/>
            </a:endParaRPr>
          </a:p>
        </p:txBody>
      </p:sp>
      <p:pic>
        <p:nvPicPr>
          <p:cNvPr id="153611" name="Picture 1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46088" y="881063"/>
            <a:ext cx="3198812" cy="173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2969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grpSp>
        <p:nvGrpSpPr>
          <p:cNvPr id="29699" name="Group 582"/>
          <p:cNvGrpSpPr/>
          <p:nvPr/>
        </p:nvGrpSpPr>
        <p:grpSpPr>
          <a:xfrm>
            <a:off x="542925" y="1492250"/>
            <a:ext cx="3540125" cy="4545013"/>
            <a:chOff x="3277" y="974"/>
            <a:chExt cx="2230" cy="2863"/>
          </a:xfrm>
        </p:grpSpPr>
        <p:sp>
          <p:nvSpPr>
            <p:cNvPr id="29700" name="Freeform 583"/>
            <p:cNvSpPr/>
            <p:nvPr/>
          </p:nvSpPr>
          <p:spPr>
            <a:xfrm>
              <a:off x="3277" y="1079"/>
              <a:ext cx="1094" cy="675"/>
            </a:xfrm>
            <a:custGeom>
              <a:avLst/>
              <a:gdLst/>
              <a:ahLst/>
              <a:cxnLst>
                <a:cxn ang="0">
                  <a:pos x="1466" y="11"/>
                </a:cxn>
                <a:cxn ang="0">
                  <a:pos x="884" y="53"/>
                </a:cxn>
                <a:cxn ang="0">
                  <a:pos x="467" y="129"/>
                </a:cxn>
                <a:cxn ang="0">
                  <a:pos x="347" y="229"/>
                </a:cxn>
                <a:cxn ang="0">
                  <a:pos x="48" y="297"/>
                </a:cxn>
                <a:cxn ang="0">
                  <a:pos x="39" y="459"/>
                </a:cxn>
                <a:cxn ang="0">
                  <a:pos x="298" y="489"/>
                </a:cxn>
                <a:cxn ang="0">
                  <a:pos x="1039" y="489"/>
                </a:cxn>
                <a:cxn ang="0">
                  <a:pos x="1353" y="555"/>
                </a:cxn>
                <a:cxn ang="0">
                  <a:pos x="1702" y="657"/>
                </a:cxn>
                <a:cxn ang="0">
                  <a:pos x="1969" y="661"/>
                </a:cxn>
                <a:cxn ang="0">
                  <a:pos x="2153" y="603"/>
                </a:cxn>
                <a:cxn ang="0">
                  <a:pos x="2247" y="445"/>
                </a:cxn>
                <a:cxn ang="0">
                  <a:pos x="2305" y="291"/>
                </a:cxn>
                <a:cxn ang="0">
                  <a:pos x="2312" y="107"/>
                </a:cxn>
                <a:cxn ang="0">
                  <a:pos x="2113" y="17"/>
                </a:cxn>
                <a:cxn ang="0">
                  <a:pos x="1755" y="3"/>
                </a:cxn>
                <a:cxn ang="0">
                  <a:pos x="1466" y="11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9701" name="Group 584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9702" name="Rectangle 585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703" name="AutoShape 586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04" name="Freeform 587"/>
            <p:cNvSpPr/>
            <p:nvPr/>
          </p:nvSpPr>
          <p:spPr>
            <a:xfrm>
              <a:off x="3379" y="2788"/>
              <a:ext cx="2032" cy="1049"/>
            </a:xfrm>
            <a:custGeom>
              <a:avLst/>
              <a:gdLst/>
              <a:ahLst/>
              <a:cxnLst>
                <a:cxn ang="0">
                  <a:pos x="1044" y="26"/>
                </a:cxn>
                <a:cxn ang="0">
                  <a:pos x="847" y="125"/>
                </a:cxn>
                <a:cxn ang="0">
                  <a:pos x="580" y="68"/>
                </a:cxn>
                <a:cxn ang="0">
                  <a:pos x="143" y="170"/>
                </a:cxn>
                <a:cxn ang="0">
                  <a:pos x="48" y="374"/>
                </a:cxn>
                <a:cxn ang="0">
                  <a:pos x="41" y="680"/>
                </a:cxn>
                <a:cxn ang="0">
                  <a:pos x="294" y="744"/>
                </a:cxn>
                <a:cxn ang="0">
                  <a:pos x="660" y="893"/>
                </a:cxn>
                <a:cxn ang="0">
                  <a:pos x="1088" y="1014"/>
                </a:cxn>
                <a:cxn ang="0">
                  <a:pos x="1525" y="1031"/>
                </a:cxn>
                <a:cxn ang="0">
                  <a:pos x="1831" y="907"/>
                </a:cxn>
                <a:cxn ang="0">
                  <a:pos x="2015" y="714"/>
                </a:cxn>
                <a:cxn ang="0">
                  <a:pos x="1931" y="251"/>
                </a:cxn>
                <a:cxn ang="0">
                  <a:pos x="1658" y="114"/>
                </a:cxn>
                <a:cxn ang="0">
                  <a:pos x="1355" y="15"/>
                </a:cxn>
                <a:cxn ang="0">
                  <a:pos x="1044" y="26"/>
                </a:cxn>
              </a:cxnLst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05" name="Line 588"/>
            <p:cNvSpPr/>
            <p:nvPr/>
          </p:nvSpPr>
          <p:spPr>
            <a:xfrm rot="-5400000" flipV="1">
              <a:off x="4903" y="3301"/>
              <a:ext cx="285" cy="11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06" name="Line 589"/>
            <p:cNvSpPr/>
            <p:nvPr/>
          </p:nvSpPr>
          <p:spPr>
            <a:xfrm rot="5400000" flipV="1">
              <a:off x="5034" y="3429"/>
              <a:ext cx="2" cy="54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07" name="Line 590"/>
            <p:cNvSpPr/>
            <p:nvPr/>
          </p:nvSpPr>
          <p:spPr>
            <a:xfrm rot="-5400000" flipH="1">
              <a:off x="5103" y="3178"/>
              <a:ext cx="96" cy="45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08" name="Line 592"/>
            <p:cNvSpPr/>
            <p:nvPr/>
          </p:nvSpPr>
          <p:spPr>
            <a:xfrm>
              <a:off x="3843" y="3009"/>
              <a:ext cx="94" cy="107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09" name="Line 593"/>
            <p:cNvSpPr/>
            <p:nvPr/>
          </p:nvSpPr>
          <p:spPr>
            <a:xfrm flipV="1">
              <a:off x="3680" y="3150"/>
              <a:ext cx="261" cy="7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0" name="Line 596"/>
            <p:cNvSpPr/>
            <p:nvPr/>
          </p:nvSpPr>
          <p:spPr>
            <a:xfrm flipH="1">
              <a:off x="3948" y="3209"/>
              <a:ext cx="98" cy="11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1" name="Line 597"/>
            <p:cNvSpPr/>
            <p:nvPr/>
          </p:nvSpPr>
          <p:spPr>
            <a:xfrm flipH="1" flipV="1">
              <a:off x="4132" y="3213"/>
              <a:ext cx="65" cy="109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2" name="Line 598"/>
            <p:cNvSpPr/>
            <p:nvPr/>
          </p:nvSpPr>
          <p:spPr>
            <a:xfrm>
              <a:off x="4248" y="3185"/>
              <a:ext cx="317" cy="17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3" name="Line 600"/>
            <p:cNvSpPr/>
            <p:nvPr/>
          </p:nvSpPr>
          <p:spPr>
            <a:xfrm>
              <a:off x="3809" y="2257"/>
              <a:ext cx="148" cy="47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4" name="Line 601"/>
            <p:cNvSpPr/>
            <p:nvPr/>
          </p:nvSpPr>
          <p:spPr>
            <a:xfrm flipV="1">
              <a:off x="3711" y="2354"/>
              <a:ext cx="106" cy="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9715" name="Group 602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9716" name="Picture 603" descr="access_point_stylized_small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9717" name="Picture 604" descr="antenna_radiation_stylized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9718" name="Freeform 605"/>
            <p:cNvSpPr/>
            <p:nvPr/>
          </p:nvSpPr>
          <p:spPr>
            <a:xfrm>
              <a:off x="4419" y="2224"/>
              <a:ext cx="828" cy="425"/>
            </a:xfrm>
            <a:custGeom>
              <a:avLst/>
              <a:gdLst/>
              <a:ahLst/>
              <a:cxnLst>
                <a:cxn ang="0">
                  <a:pos x="382" y="30"/>
                </a:cxn>
                <a:cxn ang="0">
                  <a:pos x="370" y="30"/>
                </a:cxn>
                <a:cxn ang="0">
                  <a:pos x="126" y="32"/>
                </a:cxn>
                <a:cxn ang="0">
                  <a:pos x="6" y="126"/>
                </a:cxn>
                <a:cxn ang="0">
                  <a:pos x="92" y="274"/>
                </a:cxn>
                <a:cxn ang="0">
                  <a:pos x="292" y="384"/>
                </a:cxn>
                <a:cxn ang="0">
                  <a:pos x="540" y="416"/>
                </a:cxn>
                <a:cxn ang="0">
                  <a:pos x="698" y="330"/>
                </a:cxn>
                <a:cxn ang="0">
                  <a:pos x="776" y="170"/>
                </a:cxn>
                <a:cxn ang="0">
                  <a:pos x="792" y="22"/>
                </a:cxn>
                <a:cxn ang="0">
                  <a:pos x="560" y="38"/>
                </a:cxn>
                <a:cxn ang="0">
                  <a:pos x="382" y="30"/>
                </a:cxn>
              </a:cxnLst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19" name="Freeform 606"/>
            <p:cNvSpPr/>
            <p:nvPr/>
          </p:nvSpPr>
          <p:spPr>
            <a:xfrm>
              <a:off x="4417" y="1263"/>
              <a:ext cx="1090" cy="709"/>
            </a:xfrm>
            <a:custGeom>
              <a:avLst/>
              <a:gdLst/>
              <a:ahLst/>
              <a:cxnLst>
                <a:cxn ang="0">
                  <a:pos x="85898" y="6712"/>
                </a:cxn>
                <a:cxn ang="0">
                  <a:pos x="58210" y="47662"/>
                </a:cxn>
                <a:cxn ang="0">
                  <a:pos x="19473" y="67835"/>
                </a:cxn>
                <a:cxn ang="0">
                  <a:pos x="2783" y="228588"/>
                </a:cxn>
                <a:cxn ang="0">
                  <a:pos x="36422" y="302028"/>
                </a:cxn>
                <a:cxn ang="0">
                  <a:pos x="70014" y="289496"/>
                </a:cxn>
                <a:cxn ang="0">
                  <a:pos x="118176" y="302028"/>
                </a:cxn>
                <a:cxn ang="0">
                  <a:pos x="141415" y="295017"/>
                </a:cxn>
                <a:cxn ang="0">
                  <a:pos x="152220" y="253122"/>
                </a:cxn>
                <a:cxn ang="0">
                  <a:pos x="151953" y="107441"/>
                </a:cxn>
                <a:cxn ang="0">
                  <a:pos x="134106" y="23437"/>
                </a:cxn>
                <a:cxn ang="0">
                  <a:pos x="85898" y="6712"/>
                </a:cxn>
              </a:cxnLst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0" name="Line 607"/>
            <p:cNvSpPr/>
            <p:nvPr/>
          </p:nvSpPr>
          <p:spPr>
            <a:xfrm>
              <a:off x="4659" y="2404"/>
              <a:ext cx="103" cy="7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1" name="Line 608"/>
            <p:cNvSpPr/>
            <p:nvPr/>
          </p:nvSpPr>
          <p:spPr>
            <a:xfrm>
              <a:off x="4720" y="2354"/>
              <a:ext cx="176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2" name="Line 609"/>
            <p:cNvSpPr/>
            <p:nvPr/>
          </p:nvSpPr>
          <p:spPr>
            <a:xfrm flipV="1">
              <a:off x="4869" y="2408"/>
              <a:ext cx="85" cy="6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3" name="Line 610"/>
            <p:cNvSpPr/>
            <p:nvPr/>
          </p:nvSpPr>
          <p:spPr>
            <a:xfrm>
              <a:off x="4235" y="1632"/>
              <a:ext cx="321" cy="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4" name="Line 611"/>
            <p:cNvSpPr/>
            <p:nvPr/>
          </p:nvSpPr>
          <p:spPr>
            <a:xfrm>
              <a:off x="4635" y="2961"/>
              <a:ext cx="246" cy="11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5" name="Line 612"/>
            <p:cNvSpPr/>
            <p:nvPr/>
          </p:nvSpPr>
          <p:spPr>
            <a:xfrm flipV="1">
              <a:off x="4244" y="2953"/>
              <a:ext cx="203" cy="12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6" name="Line 613"/>
            <p:cNvSpPr/>
            <p:nvPr/>
          </p:nvSpPr>
          <p:spPr>
            <a:xfrm flipV="1">
              <a:off x="4271" y="3137"/>
              <a:ext cx="6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7" name="Line 614"/>
            <p:cNvSpPr/>
            <p:nvPr/>
          </p:nvSpPr>
          <p:spPr>
            <a:xfrm flipV="1">
              <a:off x="4773" y="1572"/>
              <a:ext cx="78" cy="5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8" name="Line 615"/>
            <p:cNvSpPr/>
            <p:nvPr/>
          </p:nvSpPr>
          <p:spPr>
            <a:xfrm>
              <a:off x="4665" y="1681"/>
              <a:ext cx="0" cy="5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9" name="Line 616"/>
            <p:cNvSpPr/>
            <p:nvPr/>
          </p:nvSpPr>
          <p:spPr>
            <a:xfrm flipV="1">
              <a:off x="4773" y="1616"/>
              <a:ext cx="166" cy="18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0" name="Line 617"/>
            <p:cNvSpPr/>
            <p:nvPr/>
          </p:nvSpPr>
          <p:spPr>
            <a:xfrm>
              <a:off x="5003" y="1615"/>
              <a:ext cx="0" cy="124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1" name="Line 618"/>
            <p:cNvSpPr/>
            <p:nvPr/>
          </p:nvSpPr>
          <p:spPr>
            <a:xfrm>
              <a:off x="4785" y="1808"/>
              <a:ext cx="119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2" name="Line 619"/>
            <p:cNvSpPr/>
            <p:nvPr/>
          </p:nvSpPr>
          <p:spPr>
            <a:xfrm>
              <a:off x="5134" y="1802"/>
              <a:ext cx="1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3" name="Line 620"/>
            <p:cNvSpPr/>
            <p:nvPr/>
          </p:nvSpPr>
          <p:spPr>
            <a:xfrm flipH="1">
              <a:off x="4596" y="1850"/>
              <a:ext cx="62" cy="444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4" name="Line 621"/>
            <p:cNvSpPr/>
            <p:nvPr/>
          </p:nvSpPr>
          <p:spPr>
            <a:xfrm flipH="1">
              <a:off x="4969" y="1850"/>
              <a:ext cx="70" cy="458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5" name="Line 622"/>
            <p:cNvSpPr/>
            <p:nvPr/>
          </p:nvSpPr>
          <p:spPr>
            <a:xfrm flipV="1">
              <a:off x="4581" y="2569"/>
              <a:ext cx="143" cy="27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36" name="Line 623"/>
            <p:cNvSpPr/>
            <p:nvPr/>
          </p:nvSpPr>
          <p:spPr>
            <a:xfrm>
              <a:off x="5257" y="1801"/>
              <a:ext cx="1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29737" name="Group 624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9738" name="Line 270"/>
              <p:cNvSpPr/>
              <p:nvPr/>
            </p:nvSpPr>
            <p:spPr>
              <a:xfrm flipH="1">
                <a:off x="1766" y="3287"/>
                <a:ext cx="188" cy="586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9" name="Line 271"/>
              <p:cNvSpPr/>
              <p:nvPr/>
            </p:nvSpPr>
            <p:spPr>
              <a:xfrm>
                <a:off x="1954" y="3287"/>
                <a:ext cx="188" cy="58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0" name="Line 272"/>
              <p:cNvSpPr/>
              <p:nvPr/>
            </p:nvSpPr>
            <p:spPr>
              <a:xfrm>
                <a:off x="1766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1" name="Line 273"/>
              <p:cNvSpPr/>
              <p:nvPr/>
            </p:nvSpPr>
            <p:spPr>
              <a:xfrm flipH="1">
                <a:off x="1954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2" name="Line 274"/>
              <p:cNvSpPr/>
              <p:nvPr/>
            </p:nvSpPr>
            <p:spPr>
              <a:xfrm>
                <a:off x="1954" y="3300"/>
                <a:ext cx="0" cy="63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3" name="Line 275"/>
              <p:cNvSpPr/>
              <p:nvPr/>
            </p:nvSpPr>
            <p:spPr>
              <a:xfrm flipV="1">
                <a:off x="1766" y="3810"/>
                <a:ext cx="188" cy="6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4" name="Line 276"/>
              <p:cNvSpPr/>
              <p:nvPr/>
            </p:nvSpPr>
            <p:spPr>
              <a:xfrm flipH="1" flipV="1">
                <a:off x="1954" y="3810"/>
                <a:ext cx="188" cy="60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5" name="Line 277"/>
              <p:cNvSpPr/>
              <p:nvPr/>
            </p:nvSpPr>
            <p:spPr>
              <a:xfrm>
                <a:off x="1846" y="3618"/>
                <a:ext cx="108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6" name="Line 278"/>
              <p:cNvSpPr/>
              <p:nvPr/>
            </p:nvSpPr>
            <p:spPr>
              <a:xfrm flipV="1">
                <a:off x="1954" y="3618"/>
                <a:ext cx="114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7" name="Line 279"/>
              <p:cNvSpPr/>
              <p:nvPr/>
            </p:nvSpPr>
            <p:spPr>
              <a:xfrm>
                <a:off x="1810" y="3704"/>
                <a:ext cx="139" cy="65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8" name="Line 280"/>
              <p:cNvSpPr/>
              <p:nvPr/>
            </p:nvSpPr>
            <p:spPr>
              <a:xfrm flipV="1">
                <a:off x="1954" y="3717"/>
                <a:ext cx="140" cy="57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49" name="Line 281"/>
              <p:cNvSpPr/>
              <p:nvPr/>
            </p:nvSpPr>
            <p:spPr>
              <a:xfrm flipV="1">
                <a:off x="1954" y="3530"/>
                <a:ext cx="72" cy="2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50" name="Line 282"/>
              <p:cNvSpPr/>
              <p:nvPr/>
            </p:nvSpPr>
            <p:spPr>
              <a:xfrm flipV="1">
                <a:off x="1954" y="3409"/>
                <a:ext cx="45" cy="1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51" name="Line 283"/>
              <p:cNvSpPr/>
              <p:nvPr/>
            </p:nvSpPr>
            <p:spPr>
              <a:xfrm>
                <a:off x="1873" y="3522"/>
                <a:ext cx="87" cy="32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52" name="Line 284"/>
              <p:cNvSpPr/>
              <p:nvPr/>
            </p:nvSpPr>
            <p:spPr>
              <a:xfrm>
                <a:off x="1912" y="3404"/>
                <a:ext cx="50" cy="31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53" name="Oval 640"/>
              <p:cNvSpPr/>
              <p:nvPr/>
            </p:nvSpPr>
            <p:spPr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pic>
            <p:nvPicPr>
              <p:cNvPr id="29754" name="Picture 641" descr="cell_tower_radiation_gray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9755" name="Group 642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9756" name="Line 643"/>
              <p:cNvSpPr/>
              <p:nvPr/>
            </p:nvSpPr>
            <p:spPr>
              <a:xfrm>
                <a:off x="3843" y="1516"/>
                <a:ext cx="96" cy="60"/>
              </a:xfrm>
              <a:prstGeom prst="line">
                <a:avLst/>
              </a:prstGeom>
              <a:ln w="952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57" name="Oval 407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758" name="Rectangle 410"/>
              <p:cNvSpPr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759" name="Oval 411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760" name="Group 647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9761" name="Freeform 64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762" name="Freeform 64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763" name="Line 650"/>
              <p:cNvSpPr/>
              <p:nvPr/>
            </p:nvSpPr>
            <p:spPr>
              <a:xfrm>
                <a:off x="3884" y="1602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64" name="Line 651"/>
              <p:cNvSpPr/>
              <p:nvPr/>
            </p:nvSpPr>
            <p:spPr>
              <a:xfrm>
                <a:off x="4127" y="1604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765" name="Group 652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9766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767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768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769" name="Group 656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770" name="Freeform 65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771" name="Freeform 65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772" name="Line 659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73" name="Line 660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774" name="Group 661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9775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776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777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778" name="Group 66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779" name="Freeform 666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780" name="Freeform 66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781" name="Line 668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82" name="Line 669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783" name="Group 670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9784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785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786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787" name="Group 67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788" name="Freeform 67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789" name="Freeform 676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790" name="Line 677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91" name="Line 678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792" name="Group 679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9793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794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795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796" name="Group 683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797" name="Freeform 68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798" name="Freeform 68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799" name="Line 686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800" name="Line 687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801" name="Group 688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9802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03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04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805" name="Group 692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806" name="Freeform 693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07" name="Freeform 69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808" name="Line 695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809" name="Line 696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810" name="Line 697"/>
            <p:cNvSpPr/>
            <p:nvPr/>
          </p:nvSpPr>
          <p:spPr>
            <a:xfrm>
              <a:off x="4049" y="2358"/>
              <a:ext cx="428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9811" name="Group 698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9812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13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14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815" name="Group 702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816" name="Freeform 703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17" name="Freeform 70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818" name="Line 705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819" name="Line 706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820" name="Group 707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9821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22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23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824" name="Group 7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825" name="Freeform 71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26" name="Freeform 713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827" name="Line 714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828" name="Line 715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829" name="Group 716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9830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31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32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833" name="Group 720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834" name="Freeform 72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35" name="Freeform 72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836" name="Line 723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837" name="Line 724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838" name="Group 725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9839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40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41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842" name="Group 72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843" name="Freeform 73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44" name="Freeform 7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845" name="Line 732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846" name="Line 733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847" name="Group 734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9848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49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50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851" name="Group 73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852" name="Freeform 7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53" name="Freeform 7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854" name="Line 741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855" name="Line 742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856" name="Group 743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9857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58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859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29860" name="Group 74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861" name="Freeform 74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62" name="Freeform 74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863" name="Line 750"/>
              <p:cNvSpPr/>
              <p:nvPr/>
            </p:nvSpPr>
            <p:spPr>
              <a:xfrm>
                <a:off x="4335" y="1503"/>
                <a:ext cx="0" cy="5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864" name="Line 751"/>
              <p:cNvSpPr/>
              <p:nvPr/>
            </p:nvSpPr>
            <p:spPr>
              <a:xfrm>
                <a:off x="4578" y="1505"/>
                <a:ext cx="0" cy="49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9865" name="Group 752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9866" name="Group 753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9867" name="Freeform 754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68" name="Freeform 755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69" name="Freeform 756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70" name="Freeform 757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71" name="Freeform 758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72" name="Freeform 759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73" name="Freeform 760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74" name="Freeform 761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75" name="Freeform 762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76" name="Freeform 763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77" name="Freeform 764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78" name="Freeform 765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29879" name="Picture 766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9880" name="Group 767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9881" name="Group 768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9882" name="Freeform 769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83" name="Freeform 770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84" name="Freeform 771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85" name="Freeform 772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86" name="Freeform 773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87" name="Freeform 774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88" name="Freeform 775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89" name="Freeform 776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90" name="Freeform 777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91" name="Freeform 778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92" name="Freeform 779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893" name="Freeform 780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29894" name="Picture 781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9895" name="Line 782"/>
            <p:cNvSpPr/>
            <p:nvPr/>
          </p:nvSpPr>
          <p:spPr>
            <a:xfrm rot="5400000" flipV="1">
              <a:off x="5034" y="3427"/>
              <a:ext cx="2" cy="54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9896" name="Group 783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9897" name="Picture 784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898" name="Freeform 78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9899" name="Group 786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9900" name="Picture 787" descr="desktop_computer_stylized_medium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901" name="Freeform 78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9902" name="Group 789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9903" name="Picture 790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904" name="Freeform 79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9905" name="Group 792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9906" name="Picture 793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907" name="Freeform 794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29908" name="Picture 795" descr="car_icon_small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9909" name="Group 796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9910" name="Picture 797" descr="iphone_stylized_small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9911" name="Picture 798" descr="antenna_radiation_stylized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9912" name="Group 799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9913" name="Freeform 80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23"/>
                  </a:cxn>
                  <a:cxn ang="0">
                    <a:pos x="12" y="171"/>
                  </a:cxn>
                  <a:cxn ang="0">
                    <a:pos x="0" y="179"/>
                  </a:cxn>
                  <a:cxn ang="0">
                    <a:pos x="2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14" name="Rectangle 801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15" name="Freeform 80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15"/>
                  </a:cxn>
                  <a:cxn ang="0">
                    <a:pos x="2" y="163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16" name="Freeform 80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9"/>
                  </a:cxn>
                  <a:cxn ang="0">
                    <a:pos x="11" y="1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17" name="Rectangle 804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18" name="Group 805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9919" name="AutoShape 806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20" name="AutoShape 807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21" name="Rectangle 808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22" name="Group 809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23" name="AutoShape 810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24" name="AutoShape 811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25" name="Rectangle 812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26" name="Rectangle 813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27" name="Group 814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928" name="AutoShape 815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29" name="AutoShape 816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30" name="Freeform 8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9931" name="Group 818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932" name="AutoShape 819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33" name="AutoShape 820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34" name="Rectangle 821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35" name="Freeform 82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6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36" name="Freeform 823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10" y="19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37" name="Oval 824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38" name="Freeform 82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6"/>
                  </a:cxn>
                  <a:cxn ang="0">
                    <a:pos x="11" y="8"/>
                  </a:cxn>
                  <a:cxn ang="0">
                    <a:pos x="11" y="0"/>
                  </a:cxn>
                  <a:cxn ang="0">
                    <a:pos x="0" y="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39" name="AutoShape 826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40" name="AutoShape 827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41" name="Oval 828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42" name="Oval 829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943" name="Oval 830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44" name="Rectangle 831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945" name="Group 832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9946" name="Freeform 833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23"/>
                  </a:cxn>
                  <a:cxn ang="0">
                    <a:pos x="12" y="171"/>
                  </a:cxn>
                  <a:cxn ang="0">
                    <a:pos x="0" y="179"/>
                  </a:cxn>
                  <a:cxn ang="0">
                    <a:pos x="2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47" name="Rectangle 834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48" name="Freeform 835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15"/>
                  </a:cxn>
                  <a:cxn ang="0">
                    <a:pos x="2" y="163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49" name="Freeform 836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9"/>
                  </a:cxn>
                  <a:cxn ang="0">
                    <a:pos x="11" y="1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50" name="Rectangle 837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51" name="Group 838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9952" name="AutoShape 839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53" name="AutoShape 840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54" name="Rectangle 841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55" name="Group 842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56" name="AutoShape 843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57" name="AutoShape 844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58" name="Rectangle 845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59" name="Rectangle 846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9960" name="Group 847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961" name="AutoShape 848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62" name="AutoShape 849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63" name="Freeform 85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9964" name="Group 851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965" name="AutoShape 852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66" name="AutoShape 853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967" name="Rectangle 854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68" name="Freeform 85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6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69" name="Freeform 856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10" y="19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70" name="Oval 857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71" name="Freeform 858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6"/>
                  </a:cxn>
                  <a:cxn ang="0">
                    <a:pos x="11" y="8"/>
                  </a:cxn>
                  <a:cxn ang="0">
                    <a:pos x="11" y="0"/>
                  </a:cxn>
                  <a:cxn ang="0">
                    <a:pos x="0" y="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72" name="AutoShape 859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73" name="AutoShape 860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74" name="Oval 861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75" name="Oval 862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9976" name="Oval 863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977" name="Rectangle 864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978" name="Group 865"/>
            <p:cNvGrpSpPr/>
            <p:nvPr/>
          </p:nvGrpSpPr>
          <p:grpSpPr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9979" name="Picture 866" descr="antenna_stylized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9980" name="Picture 867" descr="laptop_keyboard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981" name="Freeform 86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29982" name="Picture 869" descr="screen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9983" name="Freeform 870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84" name="Freeform 87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85" name="Freeform 872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86" name="Freeform 873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87" name="Freeform 874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88" name="Freeform 87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9989" name="Group 876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9990" name="Freeform 87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991" name="Freeform 87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992" name="Freeform 879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993" name="Freeform 88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994" name="Freeform 88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995" name="Freeform 882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9996" name="Freeform 883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97" name="Freeform 884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98" name="Freeform 885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999" name="Freeform 886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00" name="Freeform 88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01" name="Freeform 888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002" name="Group 889"/>
            <p:cNvGrpSpPr/>
            <p:nvPr/>
          </p:nvGrpSpPr>
          <p:grpSpPr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30003" name="Picture 890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0004" name="Picture 891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005" name="Freeform 892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30006" name="Picture 893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007" name="Freeform 894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08" name="Freeform 895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09" name="Freeform 896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10" name="Freeform 897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11" name="Freeform 898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12" name="Freeform 899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0013" name="Group 900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0014" name="Freeform 90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15" name="Freeform 902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16" name="Freeform 903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17" name="Freeform 904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18" name="Freeform 90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19" name="Freeform 906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0020" name="Freeform 907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21" name="Freeform 908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22" name="Freeform 909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23" name="Freeform 910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24" name="Freeform 91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25" name="Freeform 912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026" name="Group 913"/>
            <p:cNvGrpSpPr/>
            <p:nvPr/>
          </p:nvGrpSpPr>
          <p:grpSpPr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30027" name="Picture 914" descr="antenna_stylized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0028" name="Picture 915" descr="laptop_keyboard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029" name="Freeform 916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30030" name="Picture 917" descr="screen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031" name="Freeform 91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32" name="Freeform 919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33" name="Freeform 920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34" name="Freeform 92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35" name="Freeform 922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36" name="Freeform 923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0037" name="Group 924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0038" name="Freeform 92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39" name="Freeform 926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40" name="Freeform 92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41" name="Freeform 92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42" name="Freeform 929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43" name="Freeform 930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0044" name="Freeform 93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45" name="Freeform 932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46" name="Freeform 933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47" name="Freeform 934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48" name="Freeform 935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49" name="Freeform 936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050" name="Group 937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30051" name="Picture 938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052" name="Freeform 939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053" name="Group 940"/>
            <p:cNvGrpSpPr/>
            <p:nvPr/>
          </p:nvGrpSpPr>
          <p:grpSpPr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30054" name="Picture 941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0055" name="Picture 942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056" name="Freeform 943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30057" name="Picture 944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058" name="Freeform 945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59" name="Freeform 946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60" name="Freeform 947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61" name="Freeform 948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62" name="Freeform 949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63" name="Freeform 950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0064" name="Group 951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0065" name="Freeform 952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66" name="Freeform 953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67" name="Freeform 954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68" name="Freeform 955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69" name="Freeform 956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070" name="Freeform 95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0071" name="Freeform 958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72" name="Freeform 959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73" name="Freeform 960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74" name="Freeform 961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75" name="Freeform 962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076" name="Freeform 963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30077" name="Rectangle 4"/>
          <p:cNvSpPr>
            <a:spLocks noGrp="1"/>
          </p:cNvSpPr>
          <p:nvPr>
            <p:ph type="title"/>
          </p:nvPr>
        </p:nvSpPr>
        <p:spPr>
          <a:xfrm>
            <a:off x="366713" y="184150"/>
            <a:ext cx="7772400" cy="852488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Client-server architecture</a:t>
            </a:r>
            <a:endParaRPr lang="en-US" altLang="zh-CN" dirty="0"/>
          </a:p>
        </p:txBody>
      </p:sp>
      <p:sp>
        <p:nvSpPr>
          <p:cNvPr id="30078" name="Rectangle 460"/>
          <p:cNvSpPr>
            <a:spLocks noGrp="1"/>
          </p:cNvSpPr>
          <p:nvPr>
            <p:ph type="body" sz="half" idx="2"/>
          </p:nvPr>
        </p:nvSpPr>
        <p:spPr>
          <a:xfrm>
            <a:off x="4752975" y="1416050"/>
            <a:ext cx="4143375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server: </a:t>
            </a:r>
            <a:endParaRPr lang="en-US" altLang="zh-CN" dirty="0">
              <a:solidFill>
                <a:srgbClr val="CC0000"/>
              </a:solidFill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always-on host</a:t>
            </a: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permanent IP address</a:t>
            </a: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data centers for scaling</a:t>
            </a:r>
            <a:endParaRPr lang="en-US" altLang="zh-CN" sz="2400" dirty="0"/>
          </a:p>
          <a:p>
            <a:pPr>
              <a:spcBef>
                <a:spcPct val="75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clients:</a:t>
            </a:r>
            <a:endParaRPr lang="en-US" altLang="zh-CN" dirty="0">
              <a:solidFill>
                <a:srgbClr val="CC0000"/>
              </a:solidFill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communicate with server</a:t>
            </a: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may be intermittently connected</a:t>
            </a: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may have dynamic IP addresses</a:t>
            </a: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do not communicate directly with each other</a:t>
            </a:r>
            <a:endParaRPr lang="en-US" altLang="zh-CN" sz="2400" dirty="0"/>
          </a:p>
        </p:txBody>
      </p:sp>
      <p:pic>
        <p:nvPicPr>
          <p:cNvPr id="30079" name="Picture 351" descr="underline_base"/>
          <p:cNvPicPr/>
          <p:nvPr/>
        </p:nvPicPr>
        <p:blipFill>
          <a:blip r:embed="rId20"/>
          <a:stretch>
            <a:fillRect/>
          </a:stretch>
        </p:blipFill>
        <p:spPr>
          <a:xfrm>
            <a:off x="368300" y="842963"/>
            <a:ext cx="6057900" cy="15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080" name="Line 913"/>
          <p:cNvSpPr/>
          <p:nvPr/>
        </p:nvSpPr>
        <p:spPr>
          <a:xfrm>
            <a:off x="1249363" y="3235325"/>
            <a:ext cx="2006600" cy="1978025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0081" name="Line 800"/>
          <p:cNvSpPr/>
          <p:nvPr/>
        </p:nvSpPr>
        <p:spPr>
          <a:xfrm>
            <a:off x="2211388" y="1844675"/>
            <a:ext cx="1481137" cy="3109913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0082" name="Text Box 803"/>
          <p:cNvSpPr txBox="1"/>
          <p:nvPr/>
        </p:nvSpPr>
        <p:spPr>
          <a:xfrm>
            <a:off x="254000" y="4067175"/>
            <a:ext cx="1552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client/server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5565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55651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95300" y="885825"/>
            <a:ext cx="54848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5652" name="Rectangle 2"/>
          <p:cNvSpPr>
            <a:spLocks noGrp="1"/>
          </p:cNvSpPr>
          <p:nvPr>
            <p:ph type="title"/>
          </p:nvPr>
        </p:nvSpPr>
        <p:spPr>
          <a:xfrm>
            <a:off x="446088" y="217488"/>
            <a:ext cx="7772400" cy="860425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DNS protocol, messages</a:t>
            </a:r>
            <a:endParaRPr lang="en-US" altLang="zh-CN" dirty="0"/>
          </a:p>
        </p:txBody>
      </p:sp>
      <p:sp>
        <p:nvSpPr>
          <p:cNvPr id="155653" name="Rectangle 3"/>
          <p:cNvSpPr>
            <a:spLocks noGrp="1"/>
          </p:cNvSpPr>
          <p:nvPr>
            <p:ph sz="half" idx="1"/>
          </p:nvPr>
        </p:nvSpPr>
        <p:spPr>
          <a:xfrm>
            <a:off x="477838" y="1333500"/>
            <a:ext cx="7820025" cy="51435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query</a:t>
            </a:r>
            <a:r>
              <a:rPr lang="en-US" altLang="zh-CN" dirty="0">
                <a:solidFill>
                  <a:srgbClr val="FF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and </a:t>
            </a: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reply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messages, both with same </a:t>
            </a: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message format</a:t>
            </a: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90470" name="Rectangle 4"/>
          <p:cNvSpPr>
            <a:spLocks noChangeArrowheads="1"/>
          </p:cNvSpPr>
          <p:nvPr/>
        </p:nvSpPr>
        <p:spPr bwMode="auto">
          <a:xfrm>
            <a:off x="490538" y="2352675"/>
            <a:ext cx="3575050" cy="3838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message header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27330" marR="0" lvl="0" indent="-22733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identification: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16 bit # for query, reply to query uses same #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27330" marR="0" lvl="0" indent="-22733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flags: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74675" marR="0" lvl="1" indent="-22733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query or reply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74675" marR="0" lvl="1" indent="-22733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recursion desired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74675" marR="0" lvl="1" indent="-22733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recursion available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74675" marR="0" lvl="1" indent="-22733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reply is authoritative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grpSp>
        <p:nvGrpSpPr>
          <p:cNvPr id="155655" name="Group 36"/>
          <p:cNvGrpSpPr/>
          <p:nvPr/>
        </p:nvGrpSpPr>
        <p:grpSpPr>
          <a:xfrm>
            <a:off x="4241800" y="2216150"/>
            <a:ext cx="3725863" cy="4184650"/>
            <a:chOff x="2672" y="1396"/>
            <a:chExt cx="2347" cy="2636"/>
          </a:xfrm>
        </p:grpSpPr>
        <p:sp>
          <p:nvSpPr>
            <p:cNvPr id="155656" name="Rectangle 33"/>
            <p:cNvSpPr/>
            <p:nvPr/>
          </p:nvSpPr>
          <p:spPr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55657" name="Rectangle 12"/>
            <p:cNvSpPr/>
            <p:nvPr/>
          </p:nvSpPr>
          <p:spPr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55658" name="Line 13"/>
            <p:cNvSpPr/>
            <p:nvPr/>
          </p:nvSpPr>
          <p:spPr>
            <a:xfrm>
              <a:off x="2681" y="3606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659" name="Line 14"/>
            <p:cNvSpPr/>
            <p:nvPr/>
          </p:nvSpPr>
          <p:spPr>
            <a:xfrm>
              <a:off x="2688" y="3174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660" name="Line 15"/>
            <p:cNvSpPr/>
            <p:nvPr/>
          </p:nvSpPr>
          <p:spPr>
            <a:xfrm>
              <a:off x="2681" y="2742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661" name="Line 16"/>
            <p:cNvSpPr/>
            <p:nvPr/>
          </p:nvSpPr>
          <p:spPr>
            <a:xfrm>
              <a:off x="2681" y="2317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662" name="Line 17"/>
            <p:cNvSpPr/>
            <p:nvPr/>
          </p:nvSpPr>
          <p:spPr>
            <a:xfrm>
              <a:off x="2680" y="2029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663" name="Line 18"/>
            <p:cNvSpPr/>
            <p:nvPr/>
          </p:nvSpPr>
          <p:spPr>
            <a:xfrm>
              <a:off x="2672" y="1745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664" name="Line 19"/>
            <p:cNvSpPr/>
            <p:nvPr/>
          </p:nvSpPr>
          <p:spPr>
            <a:xfrm>
              <a:off x="3826" y="1454"/>
              <a:ext cx="2" cy="85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665" name="Text Box 20"/>
            <p:cNvSpPr txBox="1"/>
            <p:nvPr/>
          </p:nvSpPr>
          <p:spPr>
            <a:xfrm>
              <a:off x="2842" y="1492"/>
              <a:ext cx="82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identification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5666" name="Text Box 21"/>
            <p:cNvSpPr txBox="1"/>
            <p:nvPr/>
          </p:nvSpPr>
          <p:spPr>
            <a:xfrm>
              <a:off x="4180" y="1492"/>
              <a:ext cx="3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flags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5667" name="Text Box 22"/>
            <p:cNvSpPr txBox="1"/>
            <p:nvPr/>
          </p:nvSpPr>
          <p:spPr>
            <a:xfrm>
              <a:off x="2862" y="1780"/>
              <a:ext cx="77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# questions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5668" name="Text Box 23"/>
            <p:cNvSpPr txBox="1"/>
            <p:nvPr/>
          </p:nvSpPr>
          <p:spPr>
            <a:xfrm>
              <a:off x="2789" y="2417"/>
              <a:ext cx="206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questions (variable # of questions)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5669" name="Text Box 26"/>
            <p:cNvSpPr txBox="1"/>
            <p:nvPr/>
          </p:nvSpPr>
          <p:spPr>
            <a:xfrm>
              <a:off x="3866" y="2067"/>
              <a:ext cx="105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# additional RRs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5670" name="Text Box 27"/>
            <p:cNvSpPr txBox="1"/>
            <p:nvPr/>
          </p:nvSpPr>
          <p:spPr>
            <a:xfrm>
              <a:off x="2762" y="2068"/>
              <a:ext cx="99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# authority RRs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5671" name="Text Box 28"/>
            <p:cNvSpPr txBox="1"/>
            <p:nvPr/>
          </p:nvSpPr>
          <p:spPr>
            <a:xfrm>
              <a:off x="3928" y="1786"/>
              <a:ext cx="91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# answer RRs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5672" name="Text Box 30"/>
            <p:cNvSpPr txBox="1"/>
            <p:nvPr/>
          </p:nvSpPr>
          <p:spPr>
            <a:xfrm>
              <a:off x="2983" y="2848"/>
              <a:ext cx="169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answers (variable # of RRs)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5673" name="Text Box 31"/>
            <p:cNvSpPr txBox="1"/>
            <p:nvPr/>
          </p:nvSpPr>
          <p:spPr>
            <a:xfrm>
              <a:off x="3002" y="3280"/>
              <a:ext cx="17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authority (variable # of RRs)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5674" name="Text Box 32"/>
            <p:cNvSpPr txBox="1"/>
            <p:nvPr/>
          </p:nvSpPr>
          <p:spPr>
            <a:xfrm>
              <a:off x="2811" y="3700"/>
              <a:ext cx="200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additional info (variable # of RRs)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</p:grpSp>
      <p:sp>
        <p:nvSpPr>
          <p:cNvPr id="155675" name="Line 34"/>
          <p:cNvSpPr/>
          <p:nvPr/>
        </p:nvSpPr>
        <p:spPr>
          <a:xfrm flipV="1">
            <a:off x="3417888" y="2568575"/>
            <a:ext cx="1165225" cy="327025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676" name="Line 35"/>
          <p:cNvSpPr/>
          <p:nvPr/>
        </p:nvSpPr>
        <p:spPr>
          <a:xfrm flipV="1">
            <a:off x="1522413" y="2547938"/>
            <a:ext cx="5183187" cy="1404937"/>
          </a:xfrm>
          <a:prstGeom prst="line">
            <a:avLst/>
          </a:prstGeom>
          <a:ln w="127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5677" name="Group 60"/>
          <p:cNvGrpSpPr/>
          <p:nvPr/>
        </p:nvGrpSpPr>
        <p:grpSpPr>
          <a:xfrm>
            <a:off x="4271963" y="1895475"/>
            <a:ext cx="1747837" cy="274638"/>
            <a:chOff x="2691" y="1194"/>
            <a:chExt cx="1101" cy="173"/>
          </a:xfrm>
        </p:grpSpPr>
        <p:sp>
          <p:nvSpPr>
            <p:cNvPr id="155678" name="Text Box 57"/>
            <p:cNvSpPr txBox="1"/>
            <p:nvPr/>
          </p:nvSpPr>
          <p:spPr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200" dirty="0">
                  <a:latin typeface="Arial" panose="020B0604020202020204" pitchFamily="34" charset="0"/>
                </a:rPr>
                <a:t>2 bytes</a:t>
              </a:r>
              <a:endParaRPr lang="en-US" altLang="zh-CN" sz="1200" dirty="0">
                <a:latin typeface="Arial" panose="020B0604020202020204" pitchFamily="34" charset="0"/>
              </a:endParaRPr>
            </a:p>
          </p:txBody>
        </p:sp>
        <p:sp>
          <p:nvSpPr>
            <p:cNvPr id="155679" name="Line 58"/>
            <p:cNvSpPr/>
            <p:nvPr/>
          </p:nvSpPr>
          <p:spPr>
            <a:xfrm>
              <a:off x="3465" y="1284"/>
              <a:ext cx="3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5680" name="Line 59"/>
            <p:cNvSpPr/>
            <p:nvPr/>
          </p:nvSpPr>
          <p:spPr>
            <a:xfrm flipH="1" flipV="1">
              <a:off x="2691" y="1284"/>
              <a:ext cx="3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55681" name="Group 61"/>
          <p:cNvGrpSpPr/>
          <p:nvPr/>
        </p:nvGrpSpPr>
        <p:grpSpPr>
          <a:xfrm>
            <a:off x="6046788" y="1895475"/>
            <a:ext cx="1747837" cy="274638"/>
            <a:chOff x="2691" y="1194"/>
            <a:chExt cx="1101" cy="173"/>
          </a:xfrm>
        </p:grpSpPr>
        <p:sp>
          <p:nvSpPr>
            <p:cNvPr id="155682" name="Text Box 62"/>
            <p:cNvSpPr txBox="1"/>
            <p:nvPr/>
          </p:nvSpPr>
          <p:spPr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200" dirty="0">
                  <a:latin typeface="Arial" panose="020B0604020202020204" pitchFamily="34" charset="0"/>
                </a:rPr>
                <a:t>2 bytes</a:t>
              </a:r>
              <a:endParaRPr lang="en-US" altLang="zh-CN" sz="1200" dirty="0">
                <a:latin typeface="Arial" panose="020B0604020202020204" pitchFamily="34" charset="0"/>
              </a:endParaRPr>
            </a:p>
          </p:txBody>
        </p:sp>
        <p:sp>
          <p:nvSpPr>
            <p:cNvPr id="155683" name="Line 63"/>
            <p:cNvSpPr/>
            <p:nvPr/>
          </p:nvSpPr>
          <p:spPr>
            <a:xfrm>
              <a:off x="3465" y="1284"/>
              <a:ext cx="3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5684" name="Line 64"/>
            <p:cNvSpPr/>
            <p:nvPr/>
          </p:nvSpPr>
          <p:spPr>
            <a:xfrm flipH="1" flipV="1">
              <a:off x="2691" y="1284"/>
              <a:ext cx="3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5769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57699" name="Text Box 4"/>
          <p:cNvSpPr txBox="1"/>
          <p:nvPr/>
        </p:nvSpPr>
        <p:spPr>
          <a:xfrm>
            <a:off x="1185863" y="3703638"/>
            <a:ext cx="1901825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name, type fields</a:t>
            </a:r>
            <a:endParaRPr lang="en-US" altLang="zh-CN" dirty="0">
              <a:latin typeface="Gill Sans MT" panose="020B0502020104020203" charset="0"/>
            </a:endParaRPr>
          </a:p>
          <a:p>
            <a:pPr algn="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 for a query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sp>
        <p:nvSpPr>
          <p:cNvPr id="157700" name="Text Box 5"/>
          <p:cNvSpPr txBox="1"/>
          <p:nvPr/>
        </p:nvSpPr>
        <p:spPr>
          <a:xfrm>
            <a:off x="922338" y="4425950"/>
            <a:ext cx="2168525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RRs in response</a:t>
            </a:r>
            <a:endParaRPr lang="en-US" altLang="zh-CN" dirty="0">
              <a:latin typeface="Gill Sans MT" panose="020B0502020104020203" charset="0"/>
            </a:endParaRPr>
          </a:p>
          <a:p>
            <a:pPr algn="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to query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sp>
        <p:nvSpPr>
          <p:cNvPr id="157701" name="Text Box 6"/>
          <p:cNvSpPr txBox="1"/>
          <p:nvPr/>
        </p:nvSpPr>
        <p:spPr>
          <a:xfrm>
            <a:off x="781050" y="5078413"/>
            <a:ext cx="2312988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records for</a:t>
            </a:r>
            <a:endParaRPr lang="en-US" altLang="zh-CN" dirty="0">
              <a:latin typeface="Gill Sans MT" panose="020B0502020104020203" charset="0"/>
            </a:endParaRPr>
          </a:p>
          <a:p>
            <a:pPr algn="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authoritative servers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sp>
        <p:nvSpPr>
          <p:cNvPr id="157702" name="Text Box 7"/>
          <p:cNvSpPr txBox="1"/>
          <p:nvPr/>
        </p:nvSpPr>
        <p:spPr>
          <a:xfrm>
            <a:off x="687388" y="5797550"/>
            <a:ext cx="239395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additional </a:t>
            </a:r>
            <a:r>
              <a:rPr lang="ja-JP" altLang="en-US" dirty="0">
                <a:latin typeface="Gill Sans MT" panose="020B0502020104020203" charset="0"/>
              </a:rPr>
              <a:t>“</a:t>
            </a:r>
            <a:r>
              <a:rPr lang="en-US" altLang="ja-JP" dirty="0">
                <a:latin typeface="Gill Sans MT" panose="020B0502020104020203" charset="0"/>
              </a:rPr>
              <a:t>helpful</a:t>
            </a:r>
            <a:r>
              <a:rPr lang="ja-JP" altLang="en-US" dirty="0">
                <a:latin typeface="Gill Sans MT" panose="020B0502020104020203" charset="0"/>
              </a:rPr>
              <a:t>”</a:t>
            </a:r>
            <a:endParaRPr lang="en-US" altLang="ja-JP" dirty="0">
              <a:latin typeface="Gill Sans MT" panose="020B0502020104020203" charset="0"/>
            </a:endParaRPr>
          </a:p>
          <a:p>
            <a:pPr algn="r"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info that may be used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grpSp>
        <p:nvGrpSpPr>
          <p:cNvPr id="157703" name="Group 17"/>
          <p:cNvGrpSpPr/>
          <p:nvPr/>
        </p:nvGrpSpPr>
        <p:grpSpPr>
          <a:xfrm>
            <a:off x="4241800" y="2216150"/>
            <a:ext cx="3725863" cy="4184650"/>
            <a:chOff x="2672" y="1396"/>
            <a:chExt cx="2347" cy="2636"/>
          </a:xfrm>
        </p:grpSpPr>
        <p:sp>
          <p:nvSpPr>
            <p:cNvPr id="157704" name="Rectangle 18"/>
            <p:cNvSpPr/>
            <p:nvPr/>
          </p:nvSpPr>
          <p:spPr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57705" name="Rectangle 19"/>
            <p:cNvSpPr/>
            <p:nvPr/>
          </p:nvSpPr>
          <p:spPr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57706" name="Line 20"/>
            <p:cNvSpPr/>
            <p:nvPr/>
          </p:nvSpPr>
          <p:spPr>
            <a:xfrm>
              <a:off x="2681" y="3606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07" name="Line 21"/>
            <p:cNvSpPr/>
            <p:nvPr/>
          </p:nvSpPr>
          <p:spPr>
            <a:xfrm>
              <a:off x="2688" y="3174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08" name="Line 22"/>
            <p:cNvSpPr/>
            <p:nvPr/>
          </p:nvSpPr>
          <p:spPr>
            <a:xfrm>
              <a:off x="2681" y="2742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09" name="Line 23"/>
            <p:cNvSpPr/>
            <p:nvPr/>
          </p:nvSpPr>
          <p:spPr>
            <a:xfrm>
              <a:off x="2681" y="2317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10" name="Line 24"/>
            <p:cNvSpPr/>
            <p:nvPr/>
          </p:nvSpPr>
          <p:spPr>
            <a:xfrm>
              <a:off x="2680" y="2029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11" name="Line 25"/>
            <p:cNvSpPr/>
            <p:nvPr/>
          </p:nvSpPr>
          <p:spPr>
            <a:xfrm>
              <a:off x="2672" y="1745"/>
              <a:ext cx="22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12" name="Line 26"/>
            <p:cNvSpPr/>
            <p:nvPr/>
          </p:nvSpPr>
          <p:spPr>
            <a:xfrm>
              <a:off x="3826" y="1454"/>
              <a:ext cx="2" cy="85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7713" name="Text Box 27"/>
            <p:cNvSpPr txBox="1"/>
            <p:nvPr/>
          </p:nvSpPr>
          <p:spPr>
            <a:xfrm>
              <a:off x="2842" y="1492"/>
              <a:ext cx="82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identification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7714" name="Text Box 28"/>
            <p:cNvSpPr txBox="1"/>
            <p:nvPr/>
          </p:nvSpPr>
          <p:spPr>
            <a:xfrm>
              <a:off x="4180" y="1492"/>
              <a:ext cx="3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flags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7715" name="Text Box 29"/>
            <p:cNvSpPr txBox="1"/>
            <p:nvPr/>
          </p:nvSpPr>
          <p:spPr>
            <a:xfrm>
              <a:off x="2862" y="1780"/>
              <a:ext cx="77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# questions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7716" name="Text Box 30"/>
            <p:cNvSpPr txBox="1"/>
            <p:nvPr/>
          </p:nvSpPr>
          <p:spPr>
            <a:xfrm>
              <a:off x="2789" y="2417"/>
              <a:ext cx="206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questions (variable # of questions)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7717" name="Text Box 31"/>
            <p:cNvSpPr txBox="1"/>
            <p:nvPr/>
          </p:nvSpPr>
          <p:spPr>
            <a:xfrm>
              <a:off x="3866" y="2067"/>
              <a:ext cx="105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# additional RRs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7718" name="Text Box 32"/>
            <p:cNvSpPr txBox="1"/>
            <p:nvPr/>
          </p:nvSpPr>
          <p:spPr>
            <a:xfrm>
              <a:off x="2762" y="2068"/>
              <a:ext cx="99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# authority RRs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7719" name="Text Box 33"/>
            <p:cNvSpPr txBox="1"/>
            <p:nvPr/>
          </p:nvSpPr>
          <p:spPr>
            <a:xfrm>
              <a:off x="3928" y="1786"/>
              <a:ext cx="91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# answer RRs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7720" name="Text Box 34"/>
            <p:cNvSpPr txBox="1"/>
            <p:nvPr/>
          </p:nvSpPr>
          <p:spPr>
            <a:xfrm>
              <a:off x="2983" y="2848"/>
              <a:ext cx="169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answers (variable # of RRs)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7721" name="Text Box 35"/>
            <p:cNvSpPr txBox="1"/>
            <p:nvPr/>
          </p:nvSpPr>
          <p:spPr>
            <a:xfrm>
              <a:off x="3002" y="3280"/>
              <a:ext cx="17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authority (variable # of RRs)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  <p:sp>
          <p:nvSpPr>
            <p:cNvPr id="157722" name="Text Box 36"/>
            <p:cNvSpPr txBox="1"/>
            <p:nvPr/>
          </p:nvSpPr>
          <p:spPr>
            <a:xfrm>
              <a:off x="2811" y="3700"/>
              <a:ext cx="200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600" dirty="0">
                  <a:latin typeface="Arial" panose="020B0604020202020204" pitchFamily="34" charset="0"/>
                </a:rPr>
                <a:t>additional info (variable # of RRs)</a:t>
              </a:r>
              <a:endParaRPr lang="en-US" altLang="zh-CN" sz="1600" dirty="0">
                <a:latin typeface="Arial" panose="020B0604020202020204" pitchFamily="34" charset="0"/>
              </a:endParaRPr>
            </a:p>
          </p:txBody>
        </p:sp>
      </p:grpSp>
      <p:sp>
        <p:nvSpPr>
          <p:cNvPr id="157723" name="Line 37"/>
          <p:cNvSpPr/>
          <p:nvPr/>
        </p:nvSpPr>
        <p:spPr>
          <a:xfrm flipH="1">
            <a:off x="3101975" y="6062663"/>
            <a:ext cx="1371600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724" name="Line 38"/>
          <p:cNvSpPr/>
          <p:nvPr/>
        </p:nvSpPr>
        <p:spPr>
          <a:xfrm flipH="1">
            <a:off x="3109913" y="5403850"/>
            <a:ext cx="1371600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725" name="Line 39"/>
          <p:cNvSpPr/>
          <p:nvPr/>
        </p:nvSpPr>
        <p:spPr>
          <a:xfrm flipH="1">
            <a:off x="3117850" y="4745038"/>
            <a:ext cx="1371600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726" name="Line 40"/>
          <p:cNvSpPr/>
          <p:nvPr/>
        </p:nvSpPr>
        <p:spPr>
          <a:xfrm flipH="1">
            <a:off x="3103563" y="4019550"/>
            <a:ext cx="1371600" cy="0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57727" name="Picture 4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95300" y="885825"/>
            <a:ext cx="54848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728" name="Rectangle 2"/>
          <p:cNvSpPr/>
          <p:nvPr/>
        </p:nvSpPr>
        <p:spPr>
          <a:xfrm>
            <a:off x="446088" y="217488"/>
            <a:ext cx="7772400" cy="860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4000" dirty="0">
                <a:solidFill>
                  <a:srgbClr val="000099"/>
                </a:solidFill>
                <a:latin typeface="Gill Sans MT" panose="020B0502020104020203" charset="0"/>
              </a:rPr>
              <a:t>DNS protocol, messages</a:t>
            </a:r>
            <a:endParaRPr lang="en-US" altLang="zh-CN" sz="44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grpSp>
        <p:nvGrpSpPr>
          <p:cNvPr id="157729" name="Group 43"/>
          <p:cNvGrpSpPr/>
          <p:nvPr/>
        </p:nvGrpSpPr>
        <p:grpSpPr>
          <a:xfrm>
            <a:off x="4271963" y="1895475"/>
            <a:ext cx="1747837" cy="274638"/>
            <a:chOff x="2691" y="1194"/>
            <a:chExt cx="1101" cy="173"/>
          </a:xfrm>
        </p:grpSpPr>
        <p:sp>
          <p:nvSpPr>
            <p:cNvPr id="157730" name="Text Box 44"/>
            <p:cNvSpPr txBox="1"/>
            <p:nvPr/>
          </p:nvSpPr>
          <p:spPr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200" dirty="0">
                  <a:latin typeface="Arial" panose="020B0604020202020204" pitchFamily="34" charset="0"/>
                </a:rPr>
                <a:t>2 bytes</a:t>
              </a:r>
              <a:endParaRPr lang="en-US" altLang="zh-CN" sz="1200" dirty="0">
                <a:latin typeface="Arial" panose="020B0604020202020204" pitchFamily="34" charset="0"/>
              </a:endParaRPr>
            </a:p>
          </p:txBody>
        </p:sp>
        <p:sp>
          <p:nvSpPr>
            <p:cNvPr id="157731" name="Line 45"/>
            <p:cNvSpPr/>
            <p:nvPr/>
          </p:nvSpPr>
          <p:spPr>
            <a:xfrm>
              <a:off x="3465" y="1284"/>
              <a:ext cx="3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7732" name="Line 46"/>
            <p:cNvSpPr/>
            <p:nvPr/>
          </p:nvSpPr>
          <p:spPr>
            <a:xfrm flipH="1" flipV="1">
              <a:off x="2691" y="1284"/>
              <a:ext cx="3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57733" name="Group 47"/>
          <p:cNvGrpSpPr/>
          <p:nvPr/>
        </p:nvGrpSpPr>
        <p:grpSpPr>
          <a:xfrm>
            <a:off x="6046788" y="1895475"/>
            <a:ext cx="1747837" cy="274638"/>
            <a:chOff x="2691" y="1194"/>
            <a:chExt cx="1101" cy="173"/>
          </a:xfrm>
        </p:grpSpPr>
        <p:sp>
          <p:nvSpPr>
            <p:cNvPr id="157734" name="Text Box 48"/>
            <p:cNvSpPr txBox="1"/>
            <p:nvPr/>
          </p:nvSpPr>
          <p:spPr>
            <a:xfrm>
              <a:off x="3032" y="1194"/>
              <a:ext cx="42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marL="342900" indent="-342900" eaLnBrk="0" hangingPunct="0"/>
              <a:r>
                <a:rPr lang="en-US" altLang="zh-CN" sz="1200" dirty="0">
                  <a:latin typeface="Arial" panose="020B0604020202020204" pitchFamily="34" charset="0"/>
                </a:rPr>
                <a:t>2 bytes</a:t>
              </a:r>
              <a:endParaRPr lang="en-US" altLang="zh-CN" sz="1200" dirty="0">
                <a:latin typeface="Arial" panose="020B0604020202020204" pitchFamily="34" charset="0"/>
              </a:endParaRPr>
            </a:p>
          </p:txBody>
        </p:sp>
        <p:sp>
          <p:nvSpPr>
            <p:cNvPr id="157735" name="Line 49"/>
            <p:cNvSpPr/>
            <p:nvPr/>
          </p:nvSpPr>
          <p:spPr>
            <a:xfrm>
              <a:off x="3465" y="1284"/>
              <a:ext cx="3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7736" name="Line 50"/>
            <p:cNvSpPr/>
            <p:nvPr/>
          </p:nvSpPr>
          <p:spPr>
            <a:xfrm flipH="1" flipV="1">
              <a:off x="2691" y="1284"/>
              <a:ext cx="3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5974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59747" name="Picture 9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11188" y="889000"/>
            <a:ext cx="6399212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9748" name="Rectangle 2"/>
          <p:cNvSpPr>
            <a:spLocks noGrp="1"/>
          </p:cNvSpPr>
          <p:nvPr>
            <p:ph type="title"/>
          </p:nvPr>
        </p:nvSpPr>
        <p:spPr>
          <a:xfrm>
            <a:off x="533400" y="179388"/>
            <a:ext cx="7772400" cy="903287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Inserting records into </a:t>
            </a:r>
            <a:r>
              <a:rPr lang="en-US" altLang="zh-CN" sz="4000" dirty="0"/>
              <a:t>DNS</a:t>
            </a:r>
            <a:endParaRPr lang="en-US" altLang="zh-CN" sz="4000" dirty="0"/>
          </a:p>
        </p:txBody>
      </p:sp>
      <p:sp>
        <p:nvSpPr>
          <p:cNvPr id="159749" name="Rectangle 4"/>
          <p:cNvSpPr>
            <a:spLocks noGrp="1"/>
          </p:cNvSpPr>
          <p:nvPr>
            <p:ph idx="1"/>
          </p:nvPr>
        </p:nvSpPr>
        <p:spPr>
          <a:xfrm>
            <a:off x="501650" y="1370013"/>
            <a:ext cx="8456613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example: new startup </a:t>
            </a:r>
            <a:r>
              <a:rPr lang="ja-JP" altLang="en-US" dirty="0"/>
              <a:t>“</a:t>
            </a:r>
            <a:r>
              <a:rPr lang="en-US" altLang="ja-JP" dirty="0"/>
              <a:t>Network Utopia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ea typeface="宋体" panose="02010600030101010101" pitchFamily="2" charset="-122"/>
              </a:rPr>
              <a:t>网络乌托邦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zh-CN" dirty="0"/>
              <a:t>register name networkuptopia.com at </a:t>
            </a:r>
            <a:r>
              <a:rPr lang="en-US" altLang="zh-CN" i="1" dirty="0">
                <a:solidFill>
                  <a:srgbClr val="CC0000"/>
                </a:solidFill>
              </a:rPr>
              <a:t>DNS registrar</a:t>
            </a:r>
            <a:r>
              <a:rPr lang="en-US" altLang="zh-CN" dirty="0"/>
              <a:t> (e.g., Network Solutions)</a:t>
            </a:r>
            <a:endParaRPr lang="en-US" altLang="zh-CN" dirty="0"/>
          </a:p>
          <a:p>
            <a:pPr lvl="1"/>
            <a:r>
              <a:rPr lang="en-US" altLang="zh-CN" dirty="0"/>
              <a:t>provide names, IP addresses of authoritative name server (primary and secondary)</a:t>
            </a:r>
            <a:endParaRPr lang="en-US" altLang="zh-CN" dirty="0"/>
          </a:p>
          <a:p>
            <a:pPr lvl="1"/>
            <a:r>
              <a:rPr lang="en-US" altLang="zh-CN" dirty="0"/>
              <a:t>registrar inserts two RRs into .com TLD server:</a:t>
            </a:r>
            <a:br>
              <a:rPr lang="en-US" altLang="zh-CN" sz="2800" dirty="0"/>
            </a:br>
            <a:r>
              <a:rPr lang="en-US" altLang="zh-CN" sz="2000" b="1" dirty="0">
                <a:latin typeface="Courier New" panose="02070309020205020404" charset="0"/>
              </a:rPr>
              <a:t>(networkutopia.com, dns1.networkutopia.com, NS)</a:t>
            </a:r>
            <a:endParaRPr lang="en-US" altLang="zh-CN" sz="2000" b="1" dirty="0">
              <a:latin typeface="Courier New" panose="0207030902020502040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charset="0"/>
              </a:rPr>
              <a:t>  (dns1.networkutopia.com, 212.212.212.1, A)</a:t>
            </a:r>
            <a:endParaRPr lang="en-US" altLang="zh-CN" dirty="0">
              <a:solidFill>
                <a:schemeClr val="accent2"/>
              </a:solidFill>
              <a:latin typeface="Courier New" panose="02070309020205020404" charset="0"/>
            </a:endParaRPr>
          </a:p>
          <a:p>
            <a:r>
              <a:rPr lang="en-US" altLang="zh-CN" dirty="0"/>
              <a:t>create authoritative server type A record for www.networkuptopia.com; type MX record for networkutopia.com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Title 1"/>
          <p:cNvSpPr>
            <a:spLocks noGrp="1"/>
          </p:cNvSpPr>
          <p:nvPr>
            <p:ph type="title"/>
          </p:nvPr>
        </p:nvSpPr>
        <p:spPr>
          <a:xfrm>
            <a:off x="533400" y="92075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Attacking DNS</a:t>
            </a:r>
            <a:endParaRPr lang="en-US" altLang="zh-CN" dirty="0"/>
          </a:p>
        </p:txBody>
      </p:sp>
      <p:sp>
        <p:nvSpPr>
          <p:cNvPr id="161794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463675"/>
            <a:ext cx="3810000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22228B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DDoS attacks</a:t>
            </a:r>
            <a:endParaRPr lang="en-US" altLang="zh-CN" dirty="0">
              <a:solidFill>
                <a:srgbClr val="22228B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bombard root servers with traffic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74675" lvl="1" indent="-226695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not successful to date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marL="574675" lvl="1" indent="-226695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traffic filtering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marL="574675" lvl="1" indent="-226695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local DNS servers cache IPs of TLD servers, allowing root server bypass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bombard TLD servers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74675" lvl="1" indent="-226695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potentially more dangerous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Comic Sans MS" panose="030F0702030302020204" charset="0"/>
              <a:buChar char="•"/>
            </a:pP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92650" y="1463675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redirect attacks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man-in-middle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Intercept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（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+mn-ea"/>
              </a:rPr>
              <a:t>拦截）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 queries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DNS poisoning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Send bogus relies to DNS server, which caches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exploit DNS for DDoS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send queries with spoofed source address: target IP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requires amplification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+mn-ea"/>
                <a:cs typeface="+mn-cs"/>
              </a:rPr>
              <a:t>Application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+mn-ea"/>
              <a:cs typeface="+mn-cs"/>
            </a:endParaRPr>
          </a:p>
        </p:txBody>
      </p:sp>
      <p:sp>
        <p:nvSpPr>
          <p:cNvPr id="1617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pic>
        <p:nvPicPr>
          <p:cNvPr id="161798" name="Picture 16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6425" y="914400"/>
            <a:ext cx="3533775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162818" name="内容占位符 2"/>
          <p:cNvSpPr>
            <a:spLocks noGrp="1"/>
          </p:cNvSpPr>
          <p:nvPr>
            <p:ph sz="half" idx="1"/>
          </p:nvPr>
        </p:nvSpPr>
        <p:spPr/>
        <p:txBody>
          <a:bodyPr anchor="t" anchorCtr="0"/>
          <a:p>
            <a:pPr>
              <a:buClr>
                <a:srgbClr val="000099"/>
              </a:buClr>
              <a:buSzPct val="100000"/>
            </a:pPr>
            <a:r>
              <a:rPr lang="zh-CN" altLang="en-US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调查域名注册，登记过程。</a:t>
            </a:r>
            <a:endParaRPr lang="zh-CN" altLang="en-US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62819" name="内容占位符 3"/>
          <p:cNvSpPr>
            <a:spLocks noGrp="1"/>
          </p:cNvSpPr>
          <p:nvPr>
            <p:ph sz="half" idx="2"/>
          </p:nvPr>
        </p:nvSpPr>
        <p:spPr/>
        <p:txBody>
          <a:bodyPr anchor="t" anchorCtr="0"/>
          <a:p>
            <a:pPr>
              <a:buClr>
                <a:srgbClr val="000099"/>
              </a:buClr>
              <a:buSzPct val="100000"/>
            </a:pPr>
            <a:endParaRPr lang="zh-CN" altLang="en-US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41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1663" y="1068388"/>
            <a:ext cx="4113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42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63843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638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Chapter 2: outline</a:t>
            </a:r>
            <a:endParaRPr lang="en-US" altLang="zh-CN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2.1 principles of network applications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2.2 Web and HTTP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2.3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electronic mail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738505" marR="0" lvl="1" indent="-2876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SMTP, POP3, IMAP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2.4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63846" name="Rectangle 4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76675" cy="4648200"/>
          </a:xfrm>
        </p:spPr>
        <p:txBody>
          <a:bodyPr vert="horz" wrap="square" lIns="91440" tIns="45720" rIns="91440" bIns="45720" anchor="t" anchorCtr="0"/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2.5 P2P applications</a:t>
            </a: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2.6 video streaming and content distribution networks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2.7 socket programming with UDP and TCP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6589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grpSp>
        <p:nvGrpSpPr>
          <p:cNvPr id="165891" name="Group 564"/>
          <p:cNvGrpSpPr/>
          <p:nvPr/>
        </p:nvGrpSpPr>
        <p:grpSpPr>
          <a:xfrm>
            <a:off x="5124450" y="1257300"/>
            <a:ext cx="3540125" cy="4545013"/>
            <a:chOff x="3277" y="974"/>
            <a:chExt cx="2230" cy="2863"/>
          </a:xfrm>
        </p:grpSpPr>
        <p:sp>
          <p:nvSpPr>
            <p:cNvPr id="165892" name="Freeform 565"/>
            <p:cNvSpPr/>
            <p:nvPr/>
          </p:nvSpPr>
          <p:spPr>
            <a:xfrm>
              <a:off x="3277" y="1079"/>
              <a:ext cx="1094" cy="675"/>
            </a:xfrm>
            <a:custGeom>
              <a:avLst/>
              <a:gdLst/>
              <a:ahLst/>
              <a:cxnLst>
                <a:cxn ang="0">
                  <a:pos x="1466" y="11"/>
                </a:cxn>
                <a:cxn ang="0">
                  <a:pos x="884" y="53"/>
                </a:cxn>
                <a:cxn ang="0">
                  <a:pos x="467" y="129"/>
                </a:cxn>
                <a:cxn ang="0">
                  <a:pos x="347" y="229"/>
                </a:cxn>
                <a:cxn ang="0">
                  <a:pos x="48" y="297"/>
                </a:cxn>
                <a:cxn ang="0">
                  <a:pos x="39" y="459"/>
                </a:cxn>
                <a:cxn ang="0">
                  <a:pos x="298" y="489"/>
                </a:cxn>
                <a:cxn ang="0">
                  <a:pos x="1039" y="489"/>
                </a:cxn>
                <a:cxn ang="0">
                  <a:pos x="1353" y="555"/>
                </a:cxn>
                <a:cxn ang="0">
                  <a:pos x="1702" y="657"/>
                </a:cxn>
                <a:cxn ang="0">
                  <a:pos x="1969" y="661"/>
                </a:cxn>
                <a:cxn ang="0">
                  <a:pos x="2153" y="603"/>
                </a:cxn>
                <a:cxn ang="0">
                  <a:pos x="2247" y="445"/>
                </a:cxn>
                <a:cxn ang="0">
                  <a:pos x="2305" y="291"/>
                </a:cxn>
                <a:cxn ang="0">
                  <a:pos x="2312" y="107"/>
                </a:cxn>
                <a:cxn ang="0">
                  <a:pos x="2113" y="17"/>
                </a:cxn>
                <a:cxn ang="0">
                  <a:pos x="1755" y="3"/>
                </a:cxn>
                <a:cxn ang="0">
                  <a:pos x="1466" y="11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5893" name="Group 566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65894" name="Rectangle 567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5895" name="AutoShape 568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5896" name="Freeform 569"/>
            <p:cNvSpPr/>
            <p:nvPr/>
          </p:nvSpPr>
          <p:spPr>
            <a:xfrm>
              <a:off x="3379" y="2788"/>
              <a:ext cx="2032" cy="1049"/>
            </a:xfrm>
            <a:custGeom>
              <a:avLst/>
              <a:gdLst/>
              <a:ahLst/>
              <a:cxnLst>
                <a:cxn ang="0">
                  <a:pos x="1044" y="26"/>
                </a:cxn>
                <a:cxn ang="0">
                  <a:pos x="847" y="125"/>
                </a:cxn>
                <a:cxn ang="0">
                  <a:pos x="580" y="68"/>
                </a:cxn>
                <a:cxn ang="0">
                  <a:pos x="143" y="170"/>
                </a:cxn>
                <a:cxn ang="0">
                  <a:pos x="48" y="374"/>
                </a:cxn>
                <a:cxn ang="0">
                  <a:pos x="41" y="680"/>
                </a:cxn>
                <a:cxn ang="0">
                  <a:pos x="294" y="744"/>
                </a:cxn>
                <a:cxn ang="0">
                  <a:pos x="660" y="893"/>
                </a:cxn>
                <a:cxn ang="0">
                  <a:pos x="1088" y="1014"/>
                </a:cxn>
                <a:cxn ang="0">
                  <a:pos x="1525" y="1031"/>
                </a:cxn>
                <a:cxn ang="0">
                  <a:pos x="1831" y="907"/>
                </a:cxn>
                <a:cxn ang="0">
                  <a:pos x="2015" y="714"/>
                </a:cxn>
                <a:cxn ang="0">
                  <a:pos x="1931" y="251"/>
                </a:cxn>
                <a:cxn ang="0">
                  <a:pos x="1658" y="114"/>
                </a:cxn>
                <a:cxn ang="0">
                  <a:pos x="1355" y="15"/>
                </a:cxn>
                <a:cxn ang="0">
                  <a:pos x="1044" y="26"/>
                </a:cxn>
              </a:cxnLst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897" name="Line 570"/>
            <p:cNvSpPr/>
            <p:nvPr/>
          </p:nvSpPr>
          <p:spPr>
            <a:xfrm rot="-5400000">
              <a:off x="4911" y="3306"/>
              <a:ext cx="282" cy="5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898" name="Line 571"/>
            <p:cNvSpPr/>
            <p:nvPr/>
          </p:nvSpPr>
          <p:spPr>
            <a:xfrm rot="5400000" flipV="1">
              <a:off x="5034" y="3429"/>
              <a:ext cx="2" cy="54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899" name="Line 572"/>
            <p:cNvSpPr/>
            <p:nvPr/>
          </p:nvSpPr>
          <p:spPr>
            <a:xfrm rot="-5400000" flipH="1">
              <a:off x="5097" y="3173"/>
              <a:ext cx="82" cy="71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00" name="Line 574"/>
            <p:cNvSpPr/>
            <p:nvPr/>
          </p:nvSpPr>
          <p:spPr>
            <a:xfrm>
              <a:off x="3843" y="3009"/>
              <a:ext cx="115" cy="68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01" name="Line 575"/>
            <p:cNvSpPr/>
            <p:nvPr/>
          </p:nvSpPr>
          <p:spPr>
            <a:xfrm flipV="1">
              <a:off x="3680" y="3164"/>
              <a:ext cx="257" cy="57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02" name="Line 578"/>
            <p:cNvSpPr/>
            <p:nvPr/>
          </p:nvSpPr>
          <p:spPr>
            <a:xfrm flipH="1">
              <a:off x="3948" y="3206"/>
              <a:ext cx="91" cy="11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03" name="Line 579"/>
            <p:cNvSpPr/>
            <p:nvPr/>
          </p:nvSpPr>
          <p:spPr>
            <a:xfrm flipH="1" flipV="1">
              <a:off x="4144" y="3212"/>
              <a:ext cx="53" cy="11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04" name="Line 580"/>
            <p:cNvSpPr/>
            <p:nvPr/>
          </p:nvSpPr>
          <p:spPr>
            <a:xfrm>
              <a:off x="4248" y="3185"/>
              <a:ext cx="317" cy="17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05" name="Line 582"/>
            <p:cNvSpPr/>
            <p:nvPr/>
          </p:nvSpPr>
          <p:spPr>
            <a:xfrm>
              <a:off x="3809" y="2257"/>
              <a:ext cx="148" cy="47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06" name="Line 583"/>
            <p:cNvSpPr/>
            <p:nvPr/>
          </p:nvSpPr>
          <p:spPr>
            <a:xfrm flipV="1">
              <a:off x="3711" y="2354"/>
              <a:ext cx="106" cy="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5907" name="Group 584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65908" name="Picture 585" descr="access_point_stylized_small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65909" name="Picture 586" descr="antenna_radiation_stylized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65910" name="Freeform 587"/>
            <p:cNvSpPr/>
            <p:nvPr/>
          </p:nvSpPr>
          <p:spPr>
            <a:xfrm>
              <a:off x="4419" y="2224"/>
              <a:ext cx="828" cy="425"/>
            </a:xfrm>
            <a:custGeom>
              <a:avLst/>
              <a:gdLst/>
              <a:ahLst/>
              <a:cxnLst>
                <a:cxn ang="0">
                  <a:pos x="382" y="30"/>
                </a:cxn>
                <a:cxn ang="0">
                  <a:pos x="370" y="30"/>
                </a:cxn>
                <a:cxn ang="0">
                  <a:pos x="126" y="32"/>
                </a:cxn>
                <a:cxn ang="0">
                  <a:pos x="6" y="126"/>
                </a:cxn>
                <a:cxn ang="0">
                  <a:pos x="92" y="274"/>
                </a:cxn>
                <a:cxn ang="0">
                  <a:pos x="292" y="384"/>
                </a:cxn>
                <a:cxn ang="0">
                  <a:pos x="540" y="416"/>
                </a:cxn>
                <a:cxn ang="0">
                  <a:pos x="698" y="330"/>
                </a:cxn>
                <a:cxn ang="0">
                  <a:pos x="776" y="170"/>
                </a:cxn>
                <a:cxn ang="0">
                  <a:pos x="792" y="22"/>
                </a:cxn>
                <a:cxn ang="0">
                  <a:pos x="560" y="38"/>
                </a:cxn>
                <a:cxn ang="0">
                  <a:pos x="382" y="30"/>
                </a:cxn>
              </a:cxnLst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911" name="Freeform 588"/>
            <p:cNvSpPr/>
            <p:nvPr/>
          </p:nvSpPr>
          <p:spPr>
            <a:xfrm>
              <a:off x="4417" y="1263"/>
              <a:ext cx="1090" cy="709"/>
            </a:xfrm>
            <a:custGeom>
              <a:avLst/>
              <a:gdLst/>
              <a:ahLst/>
              <a:cxnLst>
                <a:cxn ang="0">
                  <a:pos x="85898" y="6712"/>
                </a:cxn>
                <a:cxn ang="0">
                  <a:pos x="58210" y="47662"/>
                </a:cxn>
                <a:cxn ang="0">
                  <a:pos x="19473" y="67835"/>
                </a:cxn>
                <a:cxn ang="0">
                  <a:pos x="2783" y="228588"/>
                </a:cxn>
                <a:cxn ang="0">
                  <a:pos x="36422" y="302028"/>
                </a:cxn>
                <a:cxn ang="0">
                  <a:pos x="70014" y="289496"/>
                </a:cxn>
                <a:cxn ang="0">
                  <a:pos x="118176" y="302028"/>
                </a:cxn>
                <a:cxn ang="0">
                  <a:pos x="141415" y="295017"/>
                </a:cxn>
                <a:cxn ang="0">
                  <a:pos x="152220" y="253122"/>
                </a:cxn>
                <a:cxn ang="0">
                  <a:pos x="151953" y="107441"/>
                </a:cxn>
                <a:cxn ang="0">
                  <a:pos x="134106" y="23437"/>
                </a:cxn>
                <a:cxn ang="0">
                  <a:pos x="85898" y="6712"/>
                </a:cxn>
              </a:cxnLst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912" name="Line 589"/>
            <p:cNvSpPr/>
            <p:nvPr/>
          </p:nvSpPr>
          <p:spPr>
            <a:xfrm>
              <a:off x="4659" y="2404"/>
              <a:ext cx="103" cy="7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13" name="Line 590"/>
            <p:cNvSpPr/>
            <p:nvPr/>
          </p:nvSpPr>
          <p:spPr>
            <a:xfrm>
              <a:off x="4720" y="2354"/>
              <a:ext cx="176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14" name="Line 591"/>
            <p:cNvSpPr/>
            <p:nvPr/>
          </p:nvSpPr>
          <p:spPr>
            <a:xfrm flipV="1">
              <a:off x="4869" y="2408"/>
              <a:ext cx="85" cy="6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15" name="Line 592"/>
            <p:cNvSpPr/>
            <p:nvPr/>
          </p:nvSpPr>
          <p:spPr>
            <a:xfrm>
              <a:off x="4235" y="1632"/>
              <a:ext cx="321" cy="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16" name="Line 593"/>
            <p:cNvSpPr/>
            <p:nvPr/>
          </p:nvSpPr>
          <p:spPr>
            <a:xfrm>
              <a:off x="4635" y="2961"/>
              <a:ext cx="246" cy="11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17" name="Line 594"/>
            <p:cNvSpPr/>
            <p:nvPr/>
          </p:nvSpPr>
          <p:spPr>
            <a:xfrm flipV="1">
              <a:off x="4244" y="2953"/>
              <a:ext cx="203" cy="12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18" name="Line 595"/>
            <p:cNvSpPr/>
            <p:nvPr/>
          </p:nvSpPr>
          <p:spPr>
            <a:xfrm flipV="1">
              <a:off x="4271" y="3137"/>
              <a:ext cx="6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19" name="Line 596"/>
            <p:cNvSpPr/>
            <p:nvPr/>
          </p:nvSpPr>
          <p:spPr>
            <a:xfrm flipV="1">
              <a:off x="4773" y="1572"/>
              <a:ext cx="78" cy="5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20" name="Line 597"/>
            <p:cNvSpPr/>
            <p:nvPr/>
          </p:nvSpPr>
          <p:spPr>
            <a:xfrm>
              <a:off x="4665" y="1681"/>
              <a:ext cx="0" cy="5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21" name="Line 598"/>
            <p:cNvSpPr/>
            <p:nvPr/>
          </p:nvSpPr>
          <p:spPr>
            <a:xfrm flipV="1">
              <a:off x="4773" y="1616"/>
              <a:ext cx="166" cy="18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22" name="Line 599"/>
            <p:cNvSpPr/>
            <p:nvPr/>
          </p:nvSpPr>
          <p:spPr>
            <a:xfrm>
              <a:off x="5003" y="1615"/>
              <a:ext cx="0" cy="124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23" name="Line 600"/>
            <p:cNvSpPr/>
            <p:nvPr/>
          </p:nvSpPr>
          <p:spPr>
            <a:xfrm>
              <a:off x="4785" y="1808"/>
              <a:ext cx="119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24" name="Line 601"/>
            <p:cNvSpPr/>
            <p:nvPr/>
          </p:nvSpPr>
          <p:spPr>
            <a:xfrm>
              <a:off x="5134" y="1802"/>
              <a:ext cx="1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25" name="Line 602"/>
            <p:cNvSpPr/>
            <p:nvPr/>
          </p:nvSpPr>
          <p:spPr>
            <a:xfrm flipH="1">
              <a:off x="4596" y="1850"/>
              <a:ext cx="62" cy="444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26" name="Line 603"/>
            <p:cNvSpPr/>
            <p:nvPr/>
          </p:nvSpPr>
          <p:spPr>
            <a:xfrm flipH="1">
              <a:off x="4969" y="1850"/>
              <a:ext cx="70" cy="458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27" name="Line 604"/>
            <p:cNvSpPr/>
            <p:nvPr/>
          </p:nvSpPr>
          <p:spPr>
            <a:xfrm flipV="1">
              <a:off x="4581" y="2569"/>
              <a:ext cx="143" cy="27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928" name="Line 605"/>
            <p:cNvSpPr/>
            <p:nvPr/>
          </p:nvSpPr>
          <p:spPr>
            <a:xfrm>
              <a:off x="5257" y="1801"/>
              <a:ext cx="1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165929" name="Group 606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65930" name="Line 270"/>
              <p:cNvSpPr/>
              <p:nvPr/>
            </p:nvSpPr>
            <p:spPr>
              <a:xfrm flipH="1">
                <a:off x="1766" y="3287"/>
                <a:ext cx="188" cy="586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31" name="Line 271"/>
              <p:cNvSpPr/>
              <p:nvPr/>
            </p:nvSpPr>
            <p:spPr>
              <a:xfrm>
                <a:off x="1954" y="3287"/>
                <a:ext cx="188" cy="58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32" name="Line 272"/>
              <p:cNvSpPr/>
              <p:nvPr/>
            </p:nvSpPr>
            <p:spPr>
              <a:xfrm>
                <a:off x="1766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33" name="Line 273"/>
              <p:cNvSpPr/>
              <p:nvPr/>
            </p:nvSpPr>
            <p:spPr>
              <a:xfrm flipH="1">
                <a:off x="1954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34" name="Line 274"/>
              <p:cNvSpPr/>
              <p:nvPr/>
            </p:nvSpPr>
            <p:spPr>
              <a:xfrm>
                <a:off x="1954" y="3300"/>
                <a:ext cx="0" cy="63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35" name="Line 275"/>
              <p:cNvSpPr/>
              <p:nvPr/>
            </p:nvSpPr>
            <p:spPr>
              <a:xfrm flipV="1">
                <a:off x="1766" y="3810"/>
                <a:ext cx="188" cy="6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36" name="Line 276"/>
              <p:cNvSpPr/>
              <p:nvPr/>
            </p:nvSpPr>
            <p:spPr>
              <a:xfrm flipH="1" flipV="1">
                <a:off x="1954" y="3810"/>
                <a:ext cx="188" cy="60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37" name="Line 277"/>
              <p:cNvSpPr/>
              <p:nvPr/>
            </p:nvSpPr>
            <p:spPr>
              <a:xfrm>
                <a:off x="1846" y="3618"/>
                <a:ext cx="108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38" name="Line 278"/>
              <p:cNvSpPr/>
              <p:nvPr/>
            </p:nvSpPr>
            <p:spPr>
              <a:xfrm flipV="1">
                <a:off x="1954" y="3618"/>
                <a:ext cx="114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39" name="Line 279"/>
              <p:cNvSpPr/>
              <p:nvPr/>
            </p:nvSpPr>
            <p:spPr>
              <a:xfrm>
                <a:off x="1810" y="3704"/>
                <a:ext cx="139" cy="65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40" name="Line 280"/>
              <p:cNvSpPr/>
              <p:nvPr/>
            </p:nvSpPr>
            <p:spPr>
              <a:xfrm flipV="1">
                <a:off x="1954" y="3717"/>
                <a:ext cx="140" cy="57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41" name="Line 281"/>
              <p:cNvSpPr/>
              <p:nvPr/>
            </p:nvSpPr>
            <p:spPr>
              <a:xfrm flipV="1">
                <a:off x="1954" y="3530"/>
                <a:ext cx="72" cy="2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42" name="Line 282"/>
              <p:cNvSpPr/>
              <p:nvPr/>
            </p:nvSpPr>
            <p:spPr>
              <a:xfrm flipV="1">
                <a:off x="1954" y="3409"/>
                <a:ext cx="45" cy="1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43" name="Line 283"/>
              <p:cNvSpPr/>
              <p:nvPr/>
            </p:nvSpPr>
            <p:spPr>
              <a:xfrm>
                <a:off x="1873" y="3522"/>
                <a:ext cx="87" cy="32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44" name="Line 284"/>
              <p:cNvSpPr/>
              <p:nvPr/>
            </p:nvSpPr>
            <p:spPr>
              <a:xfrm>
                <a:off x="1912" y="3404"/>
                <a:ext cx="50" cy="31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45" name="Oval 622"/>
              <p:cNvSpPr/>
              <p:nvPr/>
            </p:nvSpPr>
            <p:spPr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pic>
            <p:nvPicPr>
              <p:cNvPr id="165946" name="Picture 623" descr="cell_tower_radiation_gray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65947" name="Group 624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165948" name="Line 625"/>
              <p:cNvSpPr/>
              <p:nvPr/>
            </p:nvSpPr>
            <p:spPr>
              <a:xfrm>
                <a:off x="3843" y="1516"/>
                <a:ext cx="96" cy="60"/>
              </a:xfrm>
              <a:prstGeom prst="line">
                <a:avLst/>
              </a:prstGeom>
              <a:ln w="952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49" name="Oval 407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50" name="Rectangle 410"/>
              <p:cNvSpPr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51" name="Oval 411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5952" name="Group 629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65953" name="Freeform 63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5954" name="Freeform 6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5955" name="Line 632"/>
              <p:cNvSpPr/>
              <p:nvPr/>
            </p:nvSpPr>
            <p:spPr>
              <a:xfrm>
                <a:off x="3884" y="1602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56" name="Line 633"/>
              <p:cNvSpPr/>
              <p:nvPr/>
            </p:nvSpPr>
            <p:spPr>
              <a:xfrm>
                <a:off x="4127" y="1604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5957" name="Group 634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65958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59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60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5961" name="Group 63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5962" name="Freeform 63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5963" name="Freeform 64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5964" name="Line 641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65" name="Line 642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5966" name="Group 643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65967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68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69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5970" name="Group 64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5971" name="Freeform 64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5972" name="Freeform 64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5973" name="Line 650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74" name="Line 651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5975" name="Group 652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65976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77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78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5979" name="Group 656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5980" name="Freeform 65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5981" name="Freeform 65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5982" name="Line 659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83" name="Line 660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5984" name="Group 661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65985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86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87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5988" name="Group 66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5989" name="Freeform 666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5990" name="Freeform 66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5991" name="Line 668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5992" name="Line 669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5993" name="Group 670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65994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95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5996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5997" name="Group 67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5998" name="Freeform 67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5999" name="Freeform 676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6000" name="Line 677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6001" name="Line 678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6002" name="Line 679"/>
            <p:cNvSpPr/>
            <p:nvPr/>
          </p:nvSpPr>
          <p:spPr>
            <a:xfrm>
              <a:off x="4049" y="2358"/>
              <a:ext cx="428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6003" name="Group 680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66004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05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06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6007" name="Group 68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6008" name="Freeform 68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09" name="Freeform 686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6010" name="Line 687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6011" name="Line 688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6012" name="Group 689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66013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14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15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6016" name="Group 693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6017" name="Freeform 69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18" name="Freeform 69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6019" name="Line 696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6020" name="Line 697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6021" name="Group 698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66022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23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24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6025" name="Group 702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6026" name="Freeform 703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27" name="Freeform 70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6028" name="Line 705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6029" name="Line 706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6030" name="Group 707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66031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32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33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6034" name="Group 71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6035" name="Freeform 71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36" name="Freeform 713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6037" name="Line 714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6038" name="Line 715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6039" name="Group 716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66040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41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42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6043" name="Group 720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6044" name="Freeform 72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45" name="Freeform 72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6046" name="Line 724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6047" name="Group 725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66048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49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050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166051" name="Group 72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66052" name="Freeform 73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53" name="Freeform 7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6054" name="Line 732"/>
              <p:cNvSpPr/>
              <p:nvPr/>
            </p:nvSpPr>
            <p:spPr>
              <a:xfrm>
                <a:off x="4335" y="1503"/>
                <a:ext cx="0" cy="5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6055" name="Line 733"/>
              <p:cNvSpPr/>
              <p:nvPr/>
            </p:nvSpPr>
            <p:spPr>
              <a:xfrm>
                <a:off x="4578" y="1505"/>
                <a:ext cx="0" cy="49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66056" name="Group 734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66057" name="Group 735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66058" name="Freeform 736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59" name="Freeform 737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60" name="Freeform 738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61" name="Freeform 739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62" name="Freeform 740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63" name="Freeform 741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64" name="Freeform 742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65" name="Freeform 743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66" name="Freeform 744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67" name="Freeform 745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68" name="Freeform 746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69" name="Freeform 747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166070" name="Picture 748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66071" name="Group 749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66072" name="Group 750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66073" name="Freeform 751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74" name="Freeform 752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75" name="Freeform 753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76" name="Freeform 754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77" name="Freeform 755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78" name="Freeform 756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79" name="Freeform 757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80" name="Freeform 758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81" name="Freeform 759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82" name="Freeform 760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83" name="Freeform 761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084" name="Freeform 762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166085" name="Picture 763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66086" name="Line 764"/>
            <p:cNvSpPr/>
            <p:nvPr/>
          </p:nvSpPr>
          <p:spPr>
            <a:xfrm rot="5400000" flipV="1">
              <a:off x="5034" y="3427"/>
              <a:ext cx="2" cy="54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6087" name="Group 765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66088" name="Picture 766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089" name="Freeform 767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6090" name="Group 768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66091" name="Picture 769" descr="desktop_computer_stylized_medium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092" name="Freeform 77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6093" name="Group 771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66094" name="Picture 772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095" name="Freeform 77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6096" name="Group 774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66097" name="Picture 775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098" name="Freeform 776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166099" name="Picture 777" descr="car_icon_small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66100" name="Group 778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66101" name="Picture 779" descr="iphone_stylized_small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66102" name="Picture 780" descr="antenna_radiation_stylized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66103" name="Group 781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66104" name="Freeform 782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23"/>
                  </a:cxn>
                  <a:cxn ang="0">
                    <a:pos x="12" y="171"/>
                  </a:cxn>
                  <a:cxn ang="0">
                    <a:pos x="0" y="179"/>
                  </a:cxn>
                  <a:cxn ang="0">
                    <a:pos x="2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05" name="Rectangle 783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06" name="Freeform 78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15"/>
                  </a:cxn>
                  <a:cxn ang="0">
                    <a:pos x="2" y="163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07" name="Freeform 78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9"/>
                  </a:cxn>
                  <a:cxn ang="0">
                    <a:pos x="11" y="1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08" name="Rectangle 786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66109" name="Group 787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66110" name="AutoShape 788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6111" name="AutoShape 789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6112" name="Rectangle 790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66113" name="Group 791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66114" name="AutoShape 792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6115" name="AutoShape 793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6116" name="Rectangle 794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17" name="Rectangle 795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66118" name="Group 796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66119" name="AutoShape 797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6120" name="AutoShape 798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6121" name="Freeform 79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66122" name="Group 800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66123" name="AutoShape 801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6124" name="AutoShape 802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6125" name="Rectangle 803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26" name="Freeform 80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6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27" name="Freeform 805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10" y="19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28" name="Oval 806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29" name="Freeform 80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6"/>
                  </a:cxn>
                  <a:cxn ang="0">
                    <a:pos x="11" y="8"/>
                  </a:cxn>
                  <a:cxn ang="0">
                    <a:pos x="11" y="0"/>
                  </a:cxn>
                  <a:cxn ang="0">
                    <a:pos x="0" y="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30" name="AutoShape 808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31" name="AutoShape 809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32" name="Oval 810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33" name="Oval 811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134" name="Oval 812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35" name="Rectangle 813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6136" name="Group 814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66137" name="Freeform 815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23"/>
                  </a:cxn>
                  <a:cxn ang="0">
                    <a:pos x="12" y="171"/>
                  </a:cxn>
                  <a:cxn ang="0">
                    <a:pos x="0" y="179"/>
                  </a:cxn>
                  <a:cxn ang="0">
                    <a:pos x="2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38" name="Rectangle 816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39" name="Freeform 81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15"/>
                  </a:cxn>
                  <a:cxn ang="0">
                    <a:pos x="2" y="163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40" name="Freeform 81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9"/>
                  </a:cxn>
                  <a:cxn ang="0">
                    <a:pos x="11" y="1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41" name="Rectangle 819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66142" name="Group 820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66143" name="AutoShape 821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6144" name="AutoShape 822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6145" name="Rectangle 823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66146" name="Group 824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66147" name="AutoShape 825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6148" name="AutoShape 826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6149" name="Rectangle 827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50" name="Rectangle 828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66151" name="Group 829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66152" name="AutoShape 830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6153" name="AutoShape 831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6154" name="Freeform 83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66155" name="Group 833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66156" name="AutoShape 834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6157" name="AutoShape 835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6158" name="Rectangle 836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59" name="Freeform 83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6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60" name="Freeform 838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10" y="19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61" name="Oval 839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62" name="Freeform 84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6"/>
                  </a:cxn>
                  <a:cxn ang="0">
                    <a:pos x="11" y="8"/>
                  </a:cxn>
                  <a:cxn ang="0">
                    <a:pos x="11" y="0"/>
                  </a:cxn>
                  <a:cxn ang="0">
                    <a:pos x="0" y="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63" name="AutoShape 841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64" name="AutoShape 842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65" name="Oval 843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66" name="Oval 844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6167" name="Oval 845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6168" name="Rectangle 846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6169" name="Group 847"/>
            <p:cNvGrpSpPr/>
            <p:nvPr/>
          </p:nvGrpSpPr>
          <p:grpSpPr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66170" name="Picture 848" descr="antenna_stylized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66171" name="Picture 849" descr="laptop_keyboard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172" name="Freeform 850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166173" name="Picture 851" descr="screen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174" name="Freeform 852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75" name="Freeform 853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76" name="Freeform 854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77" name="Freeform 85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78" name="Freeform 856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79" name="Freeform 85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66180" name="Group 85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6181" name="Freeform 859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182" name="Freeform 86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183" name="Freeform 86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184" name="Freeform 862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185" name="Freeform 863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186" name="Freeform 864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6187" name="Freeform 86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88" name="Freeform 866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89" name="Freeform 867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90" name="Freeform 86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91" name="Freeform 869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92" name="Freeform 870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6193" name="Group 871"/>
            <p:cNvGrpSpPr/>
            <p:nvPr/>
          </p:nvGrpSpPr>
          <p:grpSpPr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66194" name="Picture 872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66195" name="Picture 873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196" name="Freeform 874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166197" name="Picture 875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198" name="Freeform 876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199" name="Freeform 877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00" name="Freeform 878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01" name="Freeform 879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02" name="Freeform 880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03" name="Freeform 881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66204" name="Group 882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6205" name="Freeform 883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06" name="Freeform 884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07" name="Freeform 885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08" name="Freeform 886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09" name="Freeform 88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10" name="Freeform 88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6211" name="Freeform 889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12" name="Freeform 890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13" name="Freeform 891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14" name="Freeform 892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15" name="Freeform 893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16" name="Freeform 894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6217" name="Group 895"/>
            <p:cNvGrpSpPr/>
            <p:nvPr/>
          </p:nvGrpSpPr>
          <p:grpSpPr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66218" name="Picture 896" descr="antenna_stylized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66219" name="Picture 897" descr="laptop_keyboard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220" name="Freeform 898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166221" name="Picture 899" descr="screen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222" name="Freeform 900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23" name="Freeform 901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24" name="Freeform 902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25" name="Freeform 903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26" name="Freeform 904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27" name="Freeform 905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66228" name="Group 906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6229" name="Freeform 90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30" name="Freeform 90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31" name="Freeform 909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32" name="Freeform 91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33" name="Freeform 911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34" name="Freeform 912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6235" name="Freeform 913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36" name="Freeform 914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37" name="Freeform 915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38" name="Freeform 916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39" name="Freeform 917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40" name="Freeform 918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6241" name="Group 919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66242" name="Picture 920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243" name="Freeform 921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66244" name="Group 922"/>
            <p:cNvGrpSpPr/>
            <p:nvPr/>
          </p:nvGrpSpPr>
          <p:grpSpPr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66245" name="Picture 923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66246" name="Picture 924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247" name="Freeform 925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166248" name="Picture 926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6249" name="Freeform 927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50" name="Freeform 928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51" name="Freeform 929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52" name="Freeform 930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53" name="Freeform 931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54" name="Freeform 932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66255" name="Group 933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6256" name="Freeform 934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57" name="Freeform 935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58" name="Freeform 936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59" name="Freeform 93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60" name="Freeform 93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66261" name="Freeform 939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66262" name="Freeform 940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63" name="Freeform 941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64" name="Freeform 942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65" name="Freeform 943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66" name="Freeform 944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6267" name="Freeform 945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66268" name="Rectangle 2"/>
          <p:cNvSpPr>
            <a:spLocks noGrp="1"/>
          </p:cNvSpPr>
          <p:nvPr>
            <p:ph type="title"/>
          </p:nvPr>
        </p:nvSpPr>
        <p:spPr>
          <a:xfrm>
            <a:off x="411163" y="138113"/>
            <a:ext cx="7772400" cy="871537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Pure </a:t>
            </a:r>
            <a:r>
              <a:rPr lang="en-US" altLang="zh-CN" sz="4000" dirty="0"/>
              <a:t>P2P</a:t>
            </a:r>
            <a:r>
              <a:rPr lang="en-US" altLang="zh-CN" dirty="0"/>
              <a:t> architecture</a:t>
            </a:r>
            <a:endParaRPr lang="en-US" altLang="zh-CN" dirty="0"/>
          </a:p>
        </p:txBody>
      </p:sp>
      <p:sp>
        <p:nvSpPr>
          <p:cNvPr id="166269" name="Rectangle 3"/>
          <p:cNvSpPr>
            <a:spLocks noGrp="1"/>
          </p:cNvSpPr>
          <p:nvPr>
            <p:ph type="body" sz="half" idx="1"/>
          </p:nvPr>
        </p:nvSpPr>
        <p:spPr>
          <a:xfrm>
            <a:off x="355600" y="1276350"/>
            <a:ext cx="4049713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i="1" dirty="0"/>
              <a:t>no</a:t>
            </a:r>
            <a:r>
              <a:rPr lang="en-US" altLang="zh-CN" dirty="0"/>
              <a:t> always-on server</a:t>
            </a:r>
            <a:endParaRPr lang="en-US" altLang="zh-CN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dirty="0"/>
              <a:t>arbitrary end systems directly communicate</a:t>
            </a:r>
            <a:endParaRPr lang="en-US" altLang="zh-CN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dirty="0"/>
              <a:t>peers are intermittently connected and change IP addresses</a:t>
            </a:r>
            <a:endParaRPr lang="en-US" altLang="zh-CN" i="1" dirty="0">
              <a:solidFill>
                <a:srgbClr val="000099"/>
              </a:solidFill>
            </a:endParaRPr>
          </a:p>
          <a:p>
            <a:pPr>
              <a:spcBef>
                <a:spcPct val="6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0099"/>
                </a:solidFill>
              </a:rPr>
              <a:t>examples:</a:t>
            </a:r>
            <a:endParaRPr lang="en-US" altLang="zh-CN" i="1" dirty="0">
              <a:solidFill>
                <a:srgbClr val="000099"/>
              </a:solidFill>
            </a:endParaRPr>
          </a:p>
          <a:p>
            <a:pPr lvl="1">
              <a:buClr>
                <a:srgbClr val="000099"/>
              </a:buClr>
              <a:buSzTx/>
              <a:buFont typeface="Arial" panose="020B0604020202020204" pitchFamily="34" charset="0"/>
            </a:pPr>
            <a:r>
              <a:rPr lang="en-US" altLang="zh-CN" dirty="0"/>
              <a:t>file distribution (BitTorrent)</a:t>
            </a:r>
            <a:endParaRPr lang="en-US" altLang="zh-CN" dirty="0"/>
          </a:p>
          <a:p>
            <a:pPr lvl="1">
              <a:buClr>
                <a:srgbClr val="000099"/>
              </a:buClr>
              <a:buSzTx/>
              <a:buFont typeface="Arial" panose="020B0604020202020204" pitchFamily="34" charset="0"/>
            </a:pPr>
            <a:r>
              <a:rPr lang="en-US" altLang="zh-CN" dirty="0"/>
              <a:t>Streaming (KanKan)</a:t>
            </a:r>
            <a:endParaRPr lang="en-US" altLang="zh-CN" dirty="0"/>
          </a:p>
          <a:p>
            <a:pPr lvl="1">
              <a:buClr>
                <a:srgbClr val="000099"/>
              </a:buClr>
              <a:buSzTx/>
              <a:buFont typeface="Arial" panose="020B0604020202020204" pitchFamily="34" charset="0"/>
            </a:pPr>
            <a:r>
              <a:rPr lang="en-US" altLang="zh-CN" dirty="0"/>
              <a:t>VoIP (Skype) </a:t>
            </a:r>
            <a:endParaRPr lang="en-US" altLang="zh-CN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endParaRPr lang="en-US" altLang="zh-CN" sz="2400" dirty="0"/>
          </a:p>
        </p:txBody>
      </p:sp>
      <p:sp>
        <p:nvSpPr>
          <p:cNvPr id="166270" name="Line 1034"/>
          <p:cNvSpPr/>
          <p:nvPr/>
        </p:nvSpPr>
        <p:spPr>
          <a:xfrm flipH="1">
            <a:off x="5783263" y="1597025"/>
            <a:ext cx="828675" cy="1203325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66271" name="Line 1035"/>
          <p:cNvSpPr/>
          <p:nvPr/>
        </p:nvSpPr>
        <p:spPr>
          <a:xfrm>
            <a:off x="5657850" y="3160713"/>
            <a:ext cx="30163" cy="1555750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66272" name="Line 1036"/>
          <p:cNvSpPr/>
          <p:nvPr/>
        </p:nvSpPr>
        <p:spPr>
          <a:xfrm>
            <a:off x="6118225" y="3260725"/>
            <a:ext cx="1296988" cy="2038350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pic>
        <p:nvPicPr>
          <p:cNvPr id="166273" name="Picture 563" descr="underline_base"/>
          <p:cNvPicPr/>
          <p:nvPr/>
        </p:nvPicPr>
        <p:blipFill>
          <a:blip r:embed="rId20"/>
          <a:stretch>
            <a:fillRect/>
          </a:stretch>
        </p:blipFill>
        <p:spPr>
          <a:xfrm>
            <a:off x="441325" y="796925"/>
            <a:ext cx="5484813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6793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67939" name="Rectangle 2"/>
          <p:cNvSpPr>
            <a:spLocks noGrp="1"/>
          </p:cNvSpPr>
          <p:nvPr>
            <p:ph type="title"/>
          </p:nvPr>
        </p:nvSpPr>
        <p:spPr>
          <a:xfrm>
            <a:off x="298450" y="153988"/>
            <a:ext cx="8520113" cy="773112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File distribution: client-server vs P2P</a:t>
            </a:r>
            <a:endParaRPr lang="en-US" altLang="zh-CN" sz="3600" dirty="0"/>
          </a:p>
        </p:txBody>
      </p:sp>
      <p:sp>
        <p:nvSpPr>
          <p:cNvPr id="167940" name="Rectangle 3"/>
          <p:cNvSpPr>
            <a:spLocks noGrp="1"/>
          </p:cNvSpPr>
          <p:nvPr>
            <p:ph idx="1"/>
          </p:nvPr>
        </p:nvSpPr>
        <p:spPr>
          <a:xfrm>
            <a:off x="465138" y="1227138"/>
            <a:ext cx="8258175" cy="88265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i="1" u="sng" dirty="0">
                <a:solidFill>
                  <a:srgbClr val="CC0000"/>
                </a:solidFill>
              </a:rPr>
              <a:t>Question</a:t>
            </a:r>
            <a:r>
              <a:rPr lang="en-US" altLang="zh-CN" i="1" dirty="0">
                <a:solidFill>
                  <a:srgbClr val="CC0000"/>
                </a:solidFill>
              </a:rPr>
              <a:t>:</a:t>
            </a:r>
            <a:r>
              <a:rPr lang="en-US" altLang="zh-CN" dirty="0"/>
              <a:t> how much time to distribute file (size </a:t>
            </a:r>
            <a:r>
              <a:rPr lang="en-US" altLang="zh-CN" i="1" dirty="0"/>
              <a:t>F</a:t>
            </a:r>
            <a:r>
              <a:rPr lang="en-US" altLang="zh-CN" dirty="0"/>
              <a:t>) from one server to </a:t>
            </a:r>
            <a:r>
              <a:rPr lang="en-US" altLang="zh-CN" i="1" dirty="0"/>
              <a:t>N  peers</a:t>
            </a:r>
            <a:r>
              <a:rPr lang="en-US" altLang="zh-CN" dirty="0"/>
              <a:t>?</a:t>
            </a:r>
            <a:endParaRPr lang="en-US" altLang="zh-CN" dirty="0"/>
          </a:p>
          <a:p>
            <a:pPr lvl="1"/>
            <a:r>
              <a:rPr lang="en-US" altLang="zh-CN" dirty="0"/>
              <a:t>peer upload/download capacity is limited resource</a:t>
            </a:r>
            <a:endParaRPr lang="en-US" altLang="zh-CN" dirty="0"/>
          </a:p>
        </p:txBody>
      </p:sp>
      <p:sp>
        <p:nvSpPr>
          <p:cNvPr id="167941" name="Freeform 4"/>
          <p:cNvSpPr/>
          <p:nvPr/>
        </p:nvSpPr>
        <p:spPr>
          <a:xfrm>
            <a:off x="2284413" y="4087813"/>
            <a:ext cx="3775075" cy="17557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7942" name="Line 14"/>
          <p:cNvSpPr/>
          <p:nvPr/>
        </p:nvSpPr>
        <p:spPr>
          <a:xfrm>
            <a:off x="1819275" y="4051300"/>
            <a:ext cx="803275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7943" name="Text Box 15"/>
          <p:cNvSpPr txBox="1"/>
          <p:nvPr/>
        </p:nvSpPr>
        <p:spPr>
          <a:xfrm>
            <a:off x="2103438" y="3849688"/>
            <a:ext cx="3873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800" i="1" dirty="0">
                <a:latin typeface="Arial" panose="020B0604020202020204" pitchFamily="34" charset="0"/>
              </a:rPr>
              <a:t>u</a:t>
            </a:r>
            <a:r>
              <a:rPr lang="en-US" altLang="zh-CN" sz="1800" i="1" baseline="-25000" dirty="0">
                <a:latin typeface="Arial" panose="020B0604020202020204" pitchFamily="34" charset="0"/>
              </a:rPr>
              <a:t>s</a:t>
            </a:r>
            <a:endParaRPr lang="en-US" altLang="zh-CN" sz="1800" i="1" baseline="-25000" dirty="0">
              <a:latin typeface="Arial" panose="020B0604020202020204" pitchFamily="34" charset="0"/>
            </a:endParaRPr>
          </a:p>
        </p:txBody>
      </p:sp>
      <p:sp>
        <p:nvSpPr>
          <p:cNvPr id="167944" name="Line 39"/>
          <p:cNvSpPr/>
          <p:nvPr/>
        </p:nvSpPr>
        <p:spPr>
          <a:xfrm>
            <a:off x="1376363" y="4962525"/>
            <a:ext cx="101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7945" name="Line 40"/>
          <p:cNvSpPr/>
          <p:nvPr/>
        </p:nvSpPr>
        <p:spPr>
          <a:xfrm flipH="1">
            <a:off x="1431925" y="5110163"/>
            <a:ext cx="1003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7946" name="Text Box 41"/>
          <p:cNvSpPr txBox="1"/>
          <p:nvPr/>
        </p:nvSpPr>
        <p:spPr>
          <a:xfrm>
            <a:off x="1665288" y="4573588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800" i="1" dirty="0">
                <a:latin typeface="Arial" panose="020B0604020202020204" pitchFamily="34" charset="0"/>
              </a:rPr>
              <a:t>u</a:t>
            </a:r>
            <a:r>
              <a:rPr lang="en-US" altLang="zh-CN" sz="1800" i="1" baseline="-25000" dirty="0">
                <a:latin typeface="Arial" panose="020B0604020202020204" pitchFamily="34" charset="0"/>
              </a:rPr>
              <a:t>N</a:t>
            </a:r>
            <a:endParaRPr lang="en-US" altLang="zh-CN" sz="1800" i="1" baseline="-25000" dirty="0">
              <a:latin typeface="Arial" panose="020B0604020202020204" pitchFamily="34" charset="0"/>
            </a:endParaRPr>
          </a:p>
        </p:txBody>
      </p:sp>
      <p:sp>
        <p:nvSpPr>
          <p:cNvPr id="167947" name="Text Box 42"/>
          <p:cNvSpPr txBox="1"/>
          <p:nvPr/>
        </p:nvSpPr>
        <p:spPr>
          <a:xfrm>
            <a:off x="1646238" y="5087938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800" i="1" dirty="0">
                <a:latin typeface="Arial" panose="020B0604020202020204" pitchFamily="34" charset="0"/>
              </a:rPr>
              <a:t>d</a:t>
            </a:r>
            <a:r>
              <a:rPr lang="en-US" altLang="zh-CN" sz="1800" i="1" baseline="-25000" dirty="0">
                <a:latin typeface="Arial" panose="020B0604020202020204" pitchFamily="34" charset="0"/>
              </a:rPr>
              <a:t>N</a:t>
            </a:r>
            <a:endParaRPr lang="en-US" altLang="zh-CN" sz="1800" i="1" baseline="-25000" dirty="0">
              <a:latin typeface="Arial" panose="020B0604020202020204" pitchFamily="34" charset="0"/>
            </a:endParaRPr>
          </a:p>
        </p:txBody>
      </p:sp>
      <p:sp>
        <p:nvSpPr>
          <p:cNvPr id="167948" name="Text Box 43"/>
          <p:cNvSpPr txBox="1"/>
          <p:nvPr/>
        </p:nvSpPr>
        <p:spPr>
          <a:xfrm>
            <a:off x="1146175" y="4071938"/>
            <a:ext cx="11731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server</a:t>
            </a:r>
            <a:endParaRPr lang="en-US" altLang="zh-CN" sz="1800" baseline="-25000" dirty="0">
              <a:latin typeface="Arial" panose="020B0604020202020204" pitchFamily="34" charset="0"/>
            </a:endParaRPr>
          </a:p>
        </p:txBody>
      </p:sp>
      <p:sp>
        <p:nvSpPr>
          <p:cNvPr id="167949" name="Text Box 44"/>
          <p:cNvSpPr txBox="1"/>
          <p:nvPr/>
        </p:nvSpPr>
        <p:spPr>
          <a:xfrm>
            <a:off x="2825750" y="4598988"/>
            <a:ext cx="2546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  <a:t>network (with abundant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  <a:t> bandwidth)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7950" name="Text Box 47"/>
          <p:cNvSpPr txBox="1"/>
          <p:nvPr/>
        </p:nvSpPr>
        <p:spPr>
          <a:xfrm>
            <a:off x="254000" y="3824288"/>
            <a:ext cx="13970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latin typeface="Arial" panose="020B0604020202020204" pitchFamily="34" charset="0"/>
              </a:rPr>
              <a:t>file, size F</a:t>
            </a:r>
            <a:endParaRPr lang="en-US" altLang="zh-CN" sz="1600" i="1" baseline="-25000" dirty="0">
              <a:latin typeface="Arial" panose="020B0604020202020204" pitchFamily="34" charset="0"/>
            </a:endParaRPr>
          </a:p>
        </p:txBody>
      </p:sp>
      <p:sp>
        <p:nvSpPr>
          <p:cNvPr id="167951" name="Text Box 49"/>
          <p:cNvSpPr txBox="1"/>
          <p:nvPr/>
        </p:nvSpPr>
        <p:spPr>
          <a:xfrm>
            <a:off x="1492250" y="2725738"/>
            <a:ext cx="2014538" cy="55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800" b="1" i="1" dirty="0">
                <a:solidFill>
                  <a:srgbClr val="CC0000"/>
                </a:solidFill>
                <a:latin typeface="Arial" panose="020B0604020202020204" pitchFamily="34" charset="0"/>
              </a:rPr>
              <a:t>u</a:t>
            </a:r>
            <a:r>
              <a:rPr lang="en-US" altLang="zh-CN" sz="1800" b="1" i="1" baseline="-25000" dirty="0">
                <a:solidFill>
                  <a:srgbClr val="CC0000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b="1" i="1" dirty="0">
                <a:solidFill>
                  <a:srgbClr val="CC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800" dirty="0">
                <a:latin typeface="Arial" panose="020B0604020202020204" pitchFamily="34" charset="0"/>
              </a:rPr>
              <a:t> server upload capacity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67952" name="Text Box 50"/>
          <p:cNvSpPr txBox="1"/>
          <p:nvPr/>
        </p:nvSpPr>
        <p:spPr>
          <a:xfrm>
            <a:off x="6276975" y="5491163"/>
            <a:ext cx="2590800" cy="5699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800" b="1" i="1" dirty="0">
                <a:solidFill>
                  <a:srgbClr val="CC0000"/>
                </a:solidFill>
                <a:latin typeface="Arial" panose="020B0604020202020204" pitchFamily="34" charset="0"/>
              </a:rPr>
              <a:t>u</a:t>
            </a:r>
            <a:r>
              <a:rPr lang="en-US" altLang="zh-CN" sz="1800" b="1" i="1" baseline="-25000" dirty="0">
                <a:solidFill>
                  <a:srgbClr val="CC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b="1" i="1" dirty="0">
                <a:solidFill>
                  <a:srgbClr val="CC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800" dirty="0">
                <a:latin typeface="Arial" panose="020B0604020202020204" pitchFamily="34" charset="0"/>
              </a:rPr>
              <a:t> peer i upload capacity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67953" name="Text Box 51"/>
          <p:cNvSpPr txBox="1"/>
          <p:nvPr/>
        </p:nvSpPr>
        <p:spPr>
          <a:xfrm>
            <a:off x="6357938" y="3622675"/>
            <a:ext cx="2122487" cy="55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800" b="1" i="1" dirty="0">
                <a:solidFill>
                  <a:srgbClr val="CC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800" b="1" i="1" baseline="-25000" dirty="0">
                <a:solidFill>
                  <a:srgbClr val="CC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800" b="1" i="1" dirty="0">
                <a:solidFill>
                  <a:srgbClr val="CC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800" dirty="0">
                <a:latin typeface="Arial" panose="020B0604020202020204" pitchFamily="34" charset="0"/>
              </a:rPr>
              <a:t> peer i download capacity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pic>
        <p:nvPicPr>
          <p:cNvPr id="167954" name="Picture 5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71475" y="720725"/>
            <a:ext cx="68564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7955" name="AutoShape 327"/>
          <p:cNvSpPr/>
          <p:nvPr/>
        </p:nvSpPr>
        <p:spPr>
          <a:xfrm>
            <a:off x="763588" y="3270250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zh-CN" altLang="zh-CN" sz="2400" dirty="0">
              <a:latin typeface="Times New Roman" panose="02020603050405020304" charset="0"/>
              <a:ea typeface="Arial" panose="020B0604020202020204" pitchFamily="34" charset="0"/>
            </a:endParaRPr>
          </a:p>
        </p:txBody>
      </p:sp>
      <p:grpSp>
        <p:nvGrpSpPr>
          <p:cNvPr id="167956" name="Group 76"/>
          <p:cNvGrpSpPr/>
          <p:nvPr/>
        </p:nvGrpSpPr>
        <p:grpSpPr>
          <a:xfrm>
            <a:off x="3498850" y="3548063"/>
            <a:ext cx="2138363" cy="903287"/>
            <a:chOff x="2204" y="2030"/>
            <a:chExt cx="1347" cy="774"/>
          </a:xfrm>
        </p:grpSpPr>
        <p:sp>
          <p:nvSpPr>
            <p:cNvPr id="167957" name="Text Box 19"/>
            <p:cNvSpPr txBox="1"/>
            <p:nvPr/>
          </p:nvSpPr>
          <p:spPr>
            <a:xfrm>
              <a:off x="2856" y="2271"/>
              <a:ext cx="384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i="1" dirty="0">
                  <a:latin typeface="Arial" panose="020B0604020202020204" pitchFamily="34" charset="0"/>
                </a:rPr>
                <a:t>u</a:t>
              </a:r>
              <a:r>
                <a:rPr lang="en-US" altLang="zh-CN" sz="1800" i="1" baseline="-25000" dirty="0">
                  <a:latin typeface="Arial" panose="020B0604020202020204" pitchFamily="34" charset="0"/>
                </a:rPr>
                <a:t>2</a:t>
              </a:r>
              <a:endParaRPr lang="en-US" altLang="zh-CN" sz="1800" i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67958" name="Line 22"/>
            <p:cNvSpPr/>
            <p:nvPr/>
          </p:nvSpPr>
          <p:spPr>
            <a:xfrm flipV="1">
              <a:off x="2997" y="2133"/>
              <a:ext cx="200" cy="6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67959" name="Line 23"/>
            <p:cNvSpPr/>
            <p:nvPr/>
          </p:nvSpPr>
          <p:spPr>
            <a:xfrm flipH="1">
              <a:off x="3082" y="2141"/>
              <a:ext cx="208" cy="6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67960" name="Text Box 24"/>
            <p:cNvSpPr txBox="1"/>
            <p:nvPr/>
          </p:nvSpPr>
          <p:spPr>
            <a:xfrm>
              <a:off x="3167" y="2332"/>
              <a:ext cx="384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i="1" dirty="0">
                  <a:latin typeface="Arial" panose="020B0604020202020204" pitchFamily="34" charset="0"/>
                </a:rPr>
                <a:t>d</a:t>
              </a:r>
              <a:r>
                <a:rPr lang="en-US" altLang="zh-CN" sz="1800" i="1" baseline="-25000" dirty="0">
                  <a:latin typeface="Arial" panose="020B0604020202020204" pitchFamily="34" charset="0"/>
                </a:rPr>
                <a:t>2</a:t>
              </a:r>
              <a:endParaRPr lang="en-US" altLang="zh-CN" sz="1800" i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67961" name="Text Box 19"/>
            <p:cNvSpPr txBox="1"/>
            <p:nvPr/>
          </p:nvSpPr>
          <p:spPr>
            <a:xfrm>
              <a:off x="2204" y="2167"/>
              <a:ext cx="384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i="1" dirty="0">
                  <a:latin typeface="Arial" panose="020B0604020202020204" pitchFamily="34" charset="0"/>
                </a:rPr>
                <a:t>u</a:t>
              </a:r>
              <a:r>
                <a:rPr lang="en-US" altLang="zh-CN" sz="1800" i="1" baseline="-25000" dirty="0">
                  <a:latin typeface="Arial" panose="020B0604020202020204" pitchFamily="34" charset="0"/>
                </a:rPr>
                <a:t>1</a:t>
              </a:r>
              <a:endParaRPr lang="en-US" altLang="zh-CN" sz="1800" i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67962" name="Line 22"/>
            <p:cNvSpPr/>
            <p:nvPr/>
          </p:nvSpPr>
          <p:spPr>
            <a:xfrm flipV="1">
              <a:off x="2345" y="2030"/>
              <a:ext cx="200" cy="6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67963" name="Line 23"/>
            <p:cNvSpPr/>
            <p:nvPr/>
          </p:nvSpPr>
          <p:spPr>
            <a:xfrm flipH="1">
              <a:off x="2430" y="2038"/>
              <a:ext cx="208" cy="6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67964" name="Text Box 24"/>
            <p:cNvSpPr txBox="1"/>
            <p:nvPr/>
          </p:nvSpPr>
          <p:spPr>
            <a:xfrm>
              <a:off x="2515" y="2229"/>
              <a:ext cx="384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800" i="1" dirty="0">
                  <a:latin typeface="Arial" panose="020B0604020202020204" pitchFamily="34" charset="0"/>
                </a:rPr>
                <a:t>d</a:t>
              </a:r>
              <a:r>
                <a:rPr lang="en-US" altLang="zh-CN" sz="1800" i="1" baseline="-25000" dirty="0">
                  <a:latin typeface="Arial" panose="020B0604020202020204" pitchFamily="34" charset="0"/>
                </a:rPr>
                <a:t>1</a:t>
              </a:r>
              <a:endParaRPr lang="en-US" altLang="zh-CN" sz="1800" i="1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167965" name="Line 72"/>
          <p:cNvSpPr/>
          <p:nvPr/>
        </p:nvSpPr>
        <p:spPr>
          <a:xfrm>
            <a:off x="6030913" y="4767263"/>
            <a:ext cx="11652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7966" name="Line 73"/>
          <p:cNvSpPr/>
          <p:nvPr/>
        </p:nvSpPr>
        <p:spPr>
          <a:xfrm>
            <a:off x="6038850" y="4919663"/>
            <a:ext cx="11652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67967" name="Text Box 41"/>
          <p:cNvSpPr txBox="1"/>
          <p:nvPr/>
        </p:nvSpPr>
        <p:spPr>
          <a:xfrm>
            <a:off x="6191250" y="4356100"/>
            <a:ext cx="609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800" i="1" dirty="0">
                <a:latin typeface="Arial" panose="020B0604020202020204" pitchFamily="34" charset="0"/>
              </a:rPr>
              <a:t>d</a:t>
            </a:r>
            <a:r>
              <a:rPr lang="en-US" altLang="zh-CN" sz="1800" i="1" baseline="-25000" dirty="0">
                <a:latin typeface="Arial" panose="020B0604020202020204" pitchFamily="34" charset="0"/>
              </a:rPr>
              <a:t>i</a:t>
            </a:r>
            <a:endParaRPr lang="en-US" altLang="zh-CN" sz="1800" i="1" baseline="-25000" dirty="0">
              <a:latin typeface="Arial" panose="020B0604020202020204" pitchFamily="34" charset="0"/>
            </a:endParaRPr>
          </a:p>
        </p:txBody>
      </p:sp>
      <p:sp>
        <p:nvSpPr>
          <p:cNvPr id="167968" name="Text Box 41"/>
          <p:cNvSpPr txBox="1"/>
          <p:nvPr/>
        </p:nvSpPr>
        <p:spPr>
          <a:xfrm>
            <a:off x="6215063" y="4889500"/>
            <a:ext cx="609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800" i="1" dirty="0">
                <a:latin typeface="Arial" panose="020B0604020202020204" pitchFamily="34" charset="0"/>
              </a:rPr>
              <a:t>u</a:t>
            </a:r>
            <a:r>
              <a:rPr lang="en-US" altLang="zh-CN" sz="1800" i="1" baseline="-25000" dirty="0">
                <a:latin typeface="Arial" panose="020B0604020202020204" pitchFamily="34" charset="0"/>
              </a:rPr>
              <a:t>i</a:t>
            </a:r>
            <a:endParaRPr lang="en-US" altLang="zh-CN" sz="1800" i="1" baseline="-25000" dirty="0">
              <a:latin typeface="Arial" panose="020B0604020202020204" pitchFamily="34" charset="0"/>
            </a:endParaRPr>
          </a:p>
        </p:txBody>
      </p:sp>
      <p:sp>
        <p:nvSpPr>
          <p:cNvPr id="167969" name="Line 77"/>
          <p:cNvSpPr/>
          <p:nvPr/>
        </p:nvSpPr>
        <p:spPr>
          <a:xfrm>
            <a:off x="2265363" y="3232150"/>
            <a:ext cx="0" cy="66357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970" name="Line 78"/>
          <p:cNvSpPr/>
          <p:nvPr/>
        </p:nvSpPr>
        <p:spPr>
          <a:xfrm flipH="1">
            <a:off x="6478588" y="4146550"/>
            <a:ext cx="369887" cy="414338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971" name="Line 79"/>
          <p:cNvSpPr/>
          <p:nvPr/>
        </p:nvSpPr>
        <p:spPr>
          <a:xfrm flipH="1" flipV="1">
            <a:off x="6508750" y="5092700"/>
            <a:ext cx="369888" cy="414338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67972" name="Group 81"/>
          <p:cNvGrpSpPr/>
          <p:nvPr/>
        </p:nvGrpSpPr>
        <p:grpSpPr>
          <a:xfrm>
            <a:off x="1535113" y="3332163"/>
            <a:ext cx="465137" cy="803275"/>
            <a:chOff x="4140" y="429"/>
            <a:chExt cx="1425" cy="2396"/>
          </a:xfrm>
        </p:grpSpPr>
        <p:sp>
          <p:nvSpPr>
            <p:cNvPr id="167973" name="Freeform 8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7974" name="Rectangle 83"/>
            <p:cNvSpPr/>
            <p:nvPr/>
          </p:nvSpPr>
          <p:spPr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67975" name="Freeform 8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7976" name="Freeform 8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7977" name="Rectangle 86"/>
            <p:cNvSpPr/>
            <p:nvPr/>
          </p:nvSpPr>
          <p:spPr>
            <a:xfrm>
              <a:off x="4213" y="694"/>
              <a:ext cx="593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67978" name="Group 87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7979" name="AutoShape 88"/>
              <p:cNvSpPr/>
              <p:nvPr/>
            </p:nvSpPr>
            <p:spPr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7980" name="AutoShape 89"/>
              <p:cNvSpPr/>
              <p:nvPr/>
            </p:nvSpPr>
            <p:spPr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7981" name="Rectangle 90"/>
            <p:cNvSpPr/>
            <p:nvPr/>
          </p:nvSpPr>
          <p:spPr>
            <a:xfrm>
              <a:off x="4223" y="1021"/>
              <a:ext cx="598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67982" name="Group 91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7983" name="AutoShape 92"/>
              <p:cNvSpPr/>
              <p:nvPr/>
            </p:nvSpPr>
            <p:spPr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7984" name="AutoShape 93"/>
              <p:cNvSpPr/>
              <p:nvPr/>
            </p:nvSpPr>
            <p:spPr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7985" name="Rectangle 94"/>
            <p:cNvSpPr/>
            <p:nvPr/>
          </p:nvSpPr>
          <p:spPr>
            <a:xfrm>
              <a:off x="4218" y="1357"/>
              <a:ext cx="593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67986" name="Rectangle 95"/>
            <p:cNvSpPr/>
            <p:nvPr/>
          </p:nvSpPr>
          <p:spPr>
            <a:xfrm>
              <a:off x="4228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67987" name="Group 96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7988" name="AutoShape 97"/>
              <p:cNvSpPr/>
              <p:nvPr/>
            </p:nvSpPr>
            <p:spPr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7989" name="AutoShape 98"/>
              <p:cNvSpPr/>
              <p:nvPr/>
            </p:nvSpPr>
            <p:spPr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7990" name="Freeform 9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7991" name="Group 10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7992" name="AutoShape 101"/>
              <p:cNvSpPr/>
              <p:nvPr/>
            </p:nvSpPr>
            <p:spPr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7993" name="AutoShape 102"/>
              <p:cNvSpPr/>
              <p:nvPr/>
            </p:nvSpPr>
            <p:spPr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7994" name="Rectangle 103"/>
            <p:cNvSpPr/>
            <p:nvPr/>
          </p:nvSpPr>
          <p:spPr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67995" name="Freeform 10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7996" name="Freeform 10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7997" name="Oval 106"/>
            <p:cNvSpPr/>
            <p:nvPr/>
          </p:nvSpPr>
          <p:spPr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67998" name="Freeform 10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7999" name="AutoShape 108"/>
            <p:cNvSpPr/>
            <p:nvPr/>
          </p:nvSpPr>
          <p:spPr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68000" name="AutoShape 109"/>
            <p:cNvSpPr/>
            <p:nvPr/>
          </p:nvSpPr>
          <p:spPr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68001" name="Oval 110"/>
            <p:cNvSpPr/>
            <p:nvPr/>
          </p:nvSpPr>
          <p:spPr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68002" name="Oval 111"/>
            <p:cNvSpPr/>
            <p:nvPr/>
          </p:nvSpPr>
          <p:spPr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68003" name="Oval 112"/>
            <p:cNvSpPr/>
            <p:nvPr/>
          </p:nvSpPr>
          <p:spPr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68004" name="Rectangle 113"/>
            <p:cNvSpPr/>
            <p:nvPr/>
          </p:nvSpPr>
          <p:spPr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68005" name="Group 114"/>
          <p:cNvGrpSpPr/>
          <p:nvPr/>
        </p:nvGrpSpPr>
        <p:grpSpPr>
          <a:xfrm>
            <a:off x="444500" y="4635500"/>
            <a:ext cx="925513" cy="795338"/>
            <a:chOff x="-44" y="1473"/>
            <a:chExt cx="981" cy="1105"/>
          </a:xfrm>
        </p:grpSpPr>
        <p:pic>
          <p:nvPicPr>
            <p:cNvPr id="168006" name="Picture 115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8007" name="Freeform 11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8008" name="Group 117"/>
          <p:cNvGrpSpPr/>
          <p:nvPr/>
        </p:nvGrpSpPr>
        <p:grpSpPr>
          <a:xfrm>
            <a:off x="3665538" y="2816225"/>
            <a:ext cx="925512" cy="795338"/>
            <a:chOff x="-44" y="1473"/>
            <a:chExt cx="981" cy="1105"/>
          </a:xfrm>
        </p:grpSpPr>
        <p:pic>
          <p:nvPicPr>
            <p:cNvPr id="168009" name="Picture 118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8010" name="Freeform 11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8011" name="Group 120"/>
          <p:cNvGrpSpPr/>
          <p:nvPr/>
        </p:nvGrpSpPr>
        <p:grpSpPr>
          <a:xfrm>
            <a:off x="4710113" y="2957513"/>
            <a:ext cx="925512" cy="795337"/>
            <a:chOff x="-44" y="1473"/>
            <a:chExt cx="981" cy="1105"/>
          </a:xfrm>
        </p:grpSpPr>
        <p:pic>
          <p:nvPicPr>
            <p:cNvPr id="168012" name="Picture 121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8013" name="Freeform 12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8014" name="Group 123"/>
          <p:cNvGrpSpPr/>
          <p:nvPr/>
        </p:nvGrpSpPr>
        <p:grpSpPr>
          <a:xfrm flipH="1">
            <a:off x="7180263" y="4405313"/>
            <a:ext cx="925512" cy="795337"/>
            <a:chOff x="-44" y="1473"/>
            <a:chExt cx="981" cy="1105"/>
          </a:xfrm>
        </p:grpSpPr>
        <p:pic>
          <p:nvPicPr>
            <p:cNvPr id="168015" name="Picture 124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8016" name="Freeform 12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6998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69987" name="Rectangle 2"/>
          <p:cNvSpPr>
            <a:spLocks noGrp="1"/>
          </p:cNvSpPr>
          <p:nvPr>
            <p:ph type="title"/>
          </p:nvPr>
        </p:nvSpPr>
        <p:spPr>
          <a:xfrm>
            <a:off x="298450" y="61913"/>
            <a:ext cx="8520113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File distribution time: client-server</a:t>
            </a:r>
            <a:endParaRPr lang="en-US" altLang="zh-CN" sz="3600" dirty="0"/>
          </a:p>
        </p:txBody>
      </p:sp>
      <p:sp>
        <p:nvSpPr>
          <p:cNvPr id="169988" name="Rectangle 47"/>
          <p:cNvSpPr>
            <a:spLocks noGrp="1"/>
          </p:cNvSpPr>
          <p:nvPr>
            <p:ph idx="1"/>
          </p:nvPr>
        </p:nvSpPr>
        <p:spPr>
          <a:xfrm>
            <a:off x="322263" y="1252538"/>
            <a:ext cx="4100512" cy="2014537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i="1" dirty="0">
                <a:solidFill>
                  <a:srgbClr val="CC0000"/>
                </a:solidFill>
              </a:rPr>
              <a:t>server transmission: </a:t>
            </a:r>
            <a:r>
              <a:rPr lang="en-US" altLang="zh-CN" sz="2400" dirty="0"/>
              <a:t>must</a:t>
            </a:r>
            <a:r>
              <a:rPr lang="en-US" altLang="zh-CN" sz="2400" i="1" dirty="0">
                <a:solidFill>
                  <a:srgbClr val="CC0000"/>
                </a:solidFill>
              </a:rPr>
              <a:t> </a:t>
            </a:r>
            <a:r>
              <a:rPr lang="en-US" altLang="zh-CN" sz="2400" dirty="0"/>
              <a:t>sequentially send (upload) </a:t>
            </a:r>
            <a:r>
              <a:rPr lang="en-US" altLang="zh-CN" sz="2400" i="1" dirty="0"/>
              <a:t>N </a:t>
            </a:r>
            <a:r>
              <a:rPr lang="en-US" altLang="zh-CN" sz="2400" dirty="0"/>
              <a:t>file</a:t>
            </a:r>
            <a:r>
              <a:rPr lang="en-US" altLang="zh-CN" sz="2400" i="1" dirty="0"/>
              <a:t> </a:t>
            </a:r>
            <a:r>
              <a:rPr lang="en-US" altLang="zh-CN" sz="2400" dirty="0"/>
              <a:t>copies</a:t>
            </a:r>
            <a:r>
              <a:rPr lang="en-US" altLang="zh-CN" sz="2600" dirty="0"/>
              <a:t>: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time to send one copy: </a:t>
            </a:r>
            <a:r>
              <a:rPr lang="en-US" altLang="zh-CN" sz="2000" i="1" dirty="0"/>
              <a:t>F/u</a:t>
            </a:r>
            <a:r>
              <a:rPr lang="en-US" altLang="zh-CN" sz="2000" i="1" baseline="-25000" dirty="0"/>
              <a:t>s 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time to send </a:t>
            </a:r>
            <a:r>
              <a:rPr lang="en-US" altLang="zh-CN" sz="2000" i="1" dirty="0"/>
              <a:t>N</a:t>
            </a:r>
            <a:r>
              <a:rPr lang="en-US" altLang="zh-CN" sz="2000" dirty="0"/>
              <a:t> copies: </a:t>
            </a:r>
            <a:r>
              <a:rPr lang="en-US" altLang="zh-CN" sz="2000" i="1" dirty="0"/>
              <a:t>NF/u</a:t>
            </a:r>
            <a:r>
              <a:rPr lang="en-US" altLang="zh-CN" sz="2000" i="1" baseline="-25000" dirty="0"/>
              <a:t>s</a:t>
            </a:r>
            <a:endParaRPr lang="en-US" altLang="zh-CN" sz="2000" dirty="0"/>
          </a:p>
        </p:txBody>
      </p:sp>
      <p:sp>
        <p:nvSpPr>
          <p:cNvPr id="245813" name="Line 53"/>
          <p:cNvSpPr/>
          <p:nvPr/>
        </p:nvSpPr>
        <p:spPr>
          <a:xfrm flipV="1">
            <a:off x="5746750" y="5368925"/>
            <a:ext cx="430213" cy="69215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814" name="Text Box 54"/>
          <p:cNvSpPr txBox="1"/>
          <p:nvPr/>
        </p:nvSpPr>
        <p:spPr>
          <a:xfrm>
            <a:off x="5484813" y="6022975"/>
            <a:ext cx="26701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lnSpc>
                <a:spcPct val="80000"/>
              </a:lnSpc>
            </a:pPr>
            <a:r>
              <a:rPr lang="en-US" altLang="zh-CN" dirty="0">
                <a:latin typeface="Arial" panose="020B0604020202020204" pitchFamily="34" charset="0"/>
              </a:rPr>
              <a:t>increases linearly in 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69991" name="Text Box 51"/>
          <p:cNvSpPr txBox="1"/>
          <p:nvPr/>
        </p:nvSpPr>
        <p:spPr>
          <a:xfrm>
            <a:off x="1249363" y="4662488"/>
            <a:ext cx="2786062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algn="r" eaLnBrk="0" hangingPunct="0">
              <a:lnSpc>
                <a:spcPct val="80000"/>
              </a:lnSpc>
            </a:pPr>
            <a:r>
              <a:rPr lang="en-US" altLang="zh-CN" i="1" dirty="0">
                <a:latin typeface="Arial" panose="020B0604020202020204" pitchFamily="34" charset="0"/>
              </a:rPr>
              <a:t>time to  distribute F </a:t>
            </a:r>
            <a:endParaRPr lang="en-US" altLang="zh-CN" i="1" dirty="0">
              <a:latin typeface="Arial" panose="020B0604020202020204" pitchFamily="34" charset="0"/>
            </a:endParaRPr>
          </a:p>
          <a:p>
            <a:pPr marL="342900" indent="-342900" algn="r" eaLnBrk="0" hangingPunct="0">
              <a:lnSpc>
                <a:spcPct val="80000"/>
              </a:lnSpc>
            </a:pPr>
            <a:r>
              <a:rPr lang="en-US" altLang="zh-CN" i="1" dirty="0">
                <a:latin typeface="Arial" panose="020B0604020202020204" pitchFamily="34" charset="0"/>
              </a:rPr>
              <a:t>to N clients using </a:t>
            </a:r>
            <a:endParaRPr lang="en-US" altLang="zh-CN" i="1" dirty="0">
              <a:latin typeface="Arial" panose="020B0604020202020204" pitchFamily="34" charset="0"/>
            </a:endParaRPr>
          </a:p>
          <a:p>
            <a:pPr marL="342900" indent="-342900" algn="r" eaLnBrk="0" hangingPunct="0">
              <a:lnSpc>
                <a:spcPct val="80000"/>
              </a:lnSpc>
            </a:pPr>
            <a:r>
              <a:rPr lang="en-US" altLang="zh-CN" i="1" dirty="0">
                <a:latin typeface="Arial" panose="020B0604020202020204" pitchFamily="34" charset="0"/>
              </a:rPr>
              <a:t>client-server approach</a:t>
            </a:r>
            <a:r>
              <a:rPr lang="en-US" altLang="zh-CN" sz="2400" dirty="0">
                <a:latin typeface="Comic Sans MS" panose="030F0702030302020204" charset="0"/>
              </a:rPr>
              <a:t> </a:t>
            </a:r>
            <a:endParaRPr lang="en-US" altLang="zh-CN" sz="2800" dirty="0">
              <a:latin typeface="Comic Sans MS" panose="030F0702030302020204" charset="0"/>
            </a:endParaRPr>
          </a:p>
        </p:txBody>
      </p:sp>
      <p:sp>
        <p:nvSpPr>
          <p:cNvPr id="169992" name="Rectangle 55"/>
          <p:cNvSpPr/>
          <p:nvPr/>
        </p:nvSpPr>
        <p:spPr>
          <a:xfrm>
            <a:off x="1157288" y="4591050"/>
            <a:ext cx="7032625" cy="1235075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Comic Sans MS" panose="030F0702030302020204" charset="0"/>
            </a:endParaRPr>
          </a:p>
        </p:txBody>
      </p:sp>
      <p:pic>
        <p:nvPicPr>
          <p:cNvPr id="169993" name="Picture 58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58775" y="857250"/>
            <a:ext cx="6518275" cy="17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9994" name="Text Box 96"/>
          <p:cNvSpPr txBox="1"/>
          <p:nvPr/>
        </p:nvSpPr>
        <p:spPr>
          <a:xfrm>
            <a:off x="3946525" y="4905375"/>
            <a:ext cx="42386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2800" i="1" dirty="0">
                <a:latin typeface="Arial" panose="020B0604020202020204" pitchFamily="34" charset="0"/>
              </a:rPr>
              <a:t> D</a:t>
            </a:r>
            <a:r>
              <a:rPr lang="en-US" altLang="zh-CN" sz="2800" i="1" baseline="-25000" dirty="0">
                <a:latin typeface="Arial" panose="020B0604020202020204" pitchFamily="34" charset="0"/>
              </a:rPr>
              <a:t>c-s</a:t>
            </a:r>
            <a:r>
              <a:rPr lang="en-US" altLang="zh-CN" sz="2800" i="1" dirty="0">
                <a:latin typeface="Arial" panose="020B0604020202020204" pitchFamily="34" charset="0"/>
              </a:rPr>
              <a:t> &gt; max{NF/u</a:t>
            </a:r>
            <a:r>
              <a:rPr lang="en-US" altLang="zh-CN" sz="2800" i="1" baseline="-25000" dirty="0">
                <a:latin typeface="Arial" panose="020B0604020202020204" pitchFamily="34" charset="0"/>
              </a:rPr>
              <a:t>s,</a:t>
            </a:r>
            <a:r>
              <a:rPr lang="en-US" altLang="zh-CN" sz="2800" i="1" dirty="0">
                <a:latin typeface="Arial" panose="020B0604020202020204" pitchFamily="34" charset="0"/>
              </a:rPr>
              <a:t>,F/d</a:t>
            </a:r>
            <a:r>
              <a:rPr lang="en-US" altLang="zh-CN" sz="2800" i="1" baseline="-25000" dirty="0">
                <a:latin typeface="Arial" panose="020B0604020202020204" pitchFamily="34" charset="0"/>
              </a:rPr>
              <a:t>min</a:t>
            </a:r>
            <a:r>
              <a:rPr lang="en-US" altLang="zh-CN" sz="2800" i="1" dirty="0">
                <a:latin typeface="Arial" panose="020B0604020202020204" pitchFamily="34" charset="0"/>
              </a:rPr>
              <a:t>}</a:t>
            </a:r>
            <a:r>
              <a:rPr lang="en-US" altLang="zh-CN" sz="2800" i="1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endParaRPr lang="en-US" altLang="zh-CN" sz="28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69995" name="Rectangle 47"/>
          <p:cNvSpPr/>
          <p:nvPr/>
        </p:nvSpPr>
        <p:spPr>
          <a:xfrm>
            <a:off x="363538" y="3081338"/>
            <a:ext cx="4316412" cy="20145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</a:rPr>
              <a:t>client: </a:t>
            </a:r>
            <a:r>
              <a:rPr lang="en-US" altLang="zh-CN" sz="2400" dirty="0">
                <a:latin typeface="Gill Sans MT" panose="020B0502020104020203" charset="0"/>
              </a:rPr>
              <a:t>each client must download file copy</a:t>
            </a:r>
            <a:endParaRPr lang="en-US" altLang="zh-CN" sz="2400" dirty="0">
              <a:latin typeface="Gill Sans MT" panose="020B0502020104020203" charset="0"/>
            </a:endParaRPr>
          </a:p>
          <a:p>
            <a:pPr marL="800100" lvl="1" indent="-342900" eaLnBrk="0" hangingPunct="0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Gill Sans MT" panose="020B0502020104020203" charset="0"/>
              </a:rPr>
              <a:t>d</a:t>
            </a:r>
            <a:r>
              <a:rPr lang="en-US" altLang="zh-CN" i="1" baseline="-25000" dirty="0">
                <a:latin typeface="Gill Sans MT" panose="020B0502020104020203" charset="0"/>
              </a:rPr>
              <a:t>mi</a:t>
            </a:r>
            <a:r>
              <a:rPr lang="en-US" altLang="zh-CN" baseline="-25000" dirty="0">
                <a:latin typeface="Gill Sans MT" panose="020B0502020104020203" charset="0"/>
              </a:rPr>
              <a:t>n</a:t>
            </a:r>
            <a:r>
              <a:rPr lang="en-US" altLang="zh-CN" dirty="0">
                <a:latin typeface="Gill Sans MT" panose="020B0502020104020203" charset="0"/>
              </a:rPr>
              <a:t> = min client download rate</a:t>
            </a:r>
            <a:endParaRPr lang="en-US" altLang="zh-CN" dirty="0">
              <a:latin typeface="Gill Sans MT" panose="020B0502020104020203" charset="0"/>
            </a:endParaRPr>
          </a:p>
          <a:p>
            <a:pPr marL="800100" lvl="1" indent="-342900" eaLnBrk="0" hangingPunct="0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Gill Sans MT" panose="020B0502020104020203" charset="0"/>
              </a:rPr>
              <a:t>min client download time: </a:t>
            </a:r>
            <a:r>
              <a:rPr lang="en-US" altLang="zh-CN" i="1" dirty="0">
                <a:latin typeface="Gill Sans MT" panose="020B0502020104020203" charset="0"/>
              </a:rPr>
              <a:t>F/d</a:t>
            </a:r>
            <a:r>
              <a:rPr lang="en-US" altLang="zh-CN" i="1" baseline="-25000" dirty="0">
                <a:latin typeface="Gill Sans MT" panose="020B0502020104020203" charset="0"/>
              </a:rPr>
              <a:t>min</a:t>
            </a: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</a:rPr>
              <a:t> </a:t>
            </a:r>
            <a:endParaRPr lang="en-US" altLang="zh-CN" i="1" dirty="0">
              <a:latin typeface="Gill Sans MT" panose="020B0502020104020203" charset="0"/>
            </a:endParaRPr>
          </a:p>
        </p:txBody>
      </p:sp>
      <p:sp>
        <p:nvSpPr>
          <p:cNvPr id="169996" name="Line 120"/>
          <p:cNvSpPr/>
          <p:nvPr/>
        </p:nvSpPr>
        <p:spPr>
          <a:xfrm>
            <a:off x="4843463" y="5334000"/>
            <a:ext cx="174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997" name="Freeform 4"/>
          <p:cNvSpPr/>
          <p:nvPr/>
        </p:nvSpPr>
        <p:spPr>
          <a:xfrm>
            <a:off x="5600700" y="2111375"/>
            <a:ext cx="2136775" cy="12096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9998" name="Line 14"/>
          <p:cNvSpPr/>
          <p:nvPr/>
        </p:nvSpPr>
        <p:spPr>
          <a:xfrm>
            <a:off x="5338763" y="2085975"/>
            <a:ext cx="455612" cy="2143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9999" name="Text Box 15"/>
          <p:cNvSpPr txBox="1"/>
          <p:nvPr/>
        </p:nvSpPr>
        <p:spPr>
          <a:xfrm>
            <a:off x="5364163" y="1763713"/>
            <a:ext cx="36671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latin typeface="Arial" panose="020B0604020202020204" pitchFamily="34" charset="0"/>
              </a:rPr>
              <a:t>u</a:t>
            </a:r>
            <a:r>
              <a:rPr lang="en-US" altLang="zh-CN" sz="1600" i="1" baseline="-25000" dirty="0">
                <a:latin typeface="Arial" panose="020B0604020202020204" pitchFamily="34" charset="0"/>
              </a:rPr>
              <a:t>s</a:t>
            </a:r>
            <a:endParaRPr lang="en-US" altLang="zh-CN" sz="1600" i="1" baseline="-25000" dirty="0">
              <a:latin typeface="Arial" panose="020B0604020202020204" pitchFamily="34" charset="0"/>
            </a:endParaRPr>
          </a:p>
        </p:txBody>
      </p:sp>
      <p:sp>
        <p:nvSpPr>
          <p:cNvPr id="170000" name="Line 39"/>
          <p:cNvSpPr/>
          <p:nvPr/>
        </p:nvSpPr>
        <p:spPr>
          <a:xfrm>
            <a:off x="5089525" y="2713038"/>
            <a:ext cx="574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0001" name="Line 40"/>
          <p:cNvSpPr/>
          <p:nvPr/>
        </p:nvSpPr>
        <p:spPr>
          <a:xfrm flipH="1">
            <a:off x="5119688" y="2814638"/>
            <a:ext cx="5667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0002" name="Text Box 44"/>
          <p:cNvSpPr txBox="1"/>
          <p:nvPr/>
        </p:nvSpPr>
        <p:spPr>
          <a:xfrm>
            <a:off x="6183313" y="2460625"/>
            <a:ext cx="8953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network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0003" name="AutoShape 327"/>
          <p:cNvSpPr/>
          <p:nvPr/>
        </p:nvSpPr>
        <p:spPr>
          <a:xfrm>
            <a:off x="4740275" y="1562100"/>
            <a:ext cx="334963" cy="401638"/>
          </a:xfrm>
          <a:prstGeom prst="can">
            <a:avLst>
              <a:gd name="adj" fmla="val 2424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zh-CN" altLang="zh-CN" sz="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0004" name="Line 22"/>
          <p:cNvSpPr/>
          <p:nvPr/>
        </p:nvSpPr>
        <p:spPr>
          <a:xfrm flipV="1">
            <a:off x="7000875" y="1819275"/>
            <a:ext cx="180975" cy="53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0005" name="Line 23"/>
          <p:cNvSpPr/>
          <p:nvPr/>
        </p:nvSpPr>
        <p:spPr>
          <a:xfrm flipH="1">
            <a:off x="7078663" y="1825625"/>
            <a:ext cx="187325" cy="534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0006" name="Line 22"/>
          <p:cNvSpPr/>
          <p:nvPr/>
        </p:nvSpPr>
        <p:spPr>
          <a:xfrm flipV="1">
            <a:off x="6416675" y="1736725"/>
            <a:ext cx="179388" cy="53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0007" name="Line 23"/>
          <p:cNvSpPr/>
          <p:nvPr/>
        </p:nvSpPr>
        <p:spPr>
          <a:xfrm flipH="1">
            <a:off x="6492875" y="1743075"/>
            <a:ext cx="185738" cy="534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0008" name="Line 138"/>
          <p:cNvSpPr/>
          <p:nvPr/>
        </p:nvSpPr>
        <p:spPr>
          <a:xfrm>
            <a:off x="7723188" y="2579688"/>
            <a:ext cx="65881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0009" name="Line 139"/>
          <p:cNvSpPr/>
          <p:nvPr/>
        </p:nvSpPr>
        <p:spPr>
          <a:xfrm>
            <a:off x="7726363" y="2682875"/>
            <a:ext cx="660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0010" name="Text Box 41"/>
          <p:cNvSpPr txBox="1"/>
          <p:nvPr/>
        </p:nvSpPr>
        <p:spPr>
          <a:xfrm>
            <a:off x="7813675" y="2146300"/>
            <a:ext cx="45085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latin typeface="Arial" panose="020B0604020202020204" pitchFamily="34" charset="0"/>
              </a:rPr>
              <a:t>d</a:t>
            </a:r>
            <a:r>
              <a:rPr lang="en-US" altLang="zh-CN" sz="1600" i="1" baseline="-25000" dirty="0">
                <a:latin typeface="Arial" panose="020B0604020202020204" pitchFamily="34" charset="0"/>
              </a:rPr>
              <a:t>i</a:t>
            </a:r>
            <a:endParaRPr lang="en-US" altLang="zh-CN" sz="1600" i="1" baseline="-25000" dirty="0">
              <a:latin typeface="Arial" panose="020B0604020202020204" pitchFamily="34" charset="0"/>
            </a:endParaRPr>
          </a:p>
        </p:txBody>
      </p:sp>
      <p:sp>
        <p:nvSpPr>
          <p:cNvPr id="170011" name="Text Box 41"/>
          <p:cNvSpPr txBox="1"/>
          <p:nvPr/>
        </p:nvSpPr>
        <p:spPr>
          <a:xfrm>
            <a:off x="7829550" y="2663825"/>
            <a:ext cx="506413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latin typeface="Arial" panose="020B0604020202020204" pitchFamily="34" charset="0"/>
              </a:rPr>
              <a:t>u</a:t>
            </a:r>
            <a:r>
              <a:rPr lang="en-US" altLang="zh-CN" sz="1600" i="1" baseline="-25000" dirty="0">
                <a:latin typeface="Arial" panose="020B0604020202020204" pitchFamily="34" charset="0"/>
              </a:rPr>
              <a:t>i</a:t>
            </a:r>
            <a:endParaRPr lang="en-US" altLang="zh-CN" sz="1600" i="1" baseline="-25000" dirty="0">
              <a:latin typeface="Arial" panose="020B0604020202020204" pitchFamily="34" charset="0"/>
            </a:endParaRPr>
          </a:p>
        </p:txBody>
      </p:sp>
      <p:sp>
        <p:nvSpPr>
          <p:cNvPr id="170012" name="Text Box 47"/>
          <p:cNvSpPr txBox="1"/>
          <p:nvPr/>
        </p:nvSpPr>
        <p:spPr>
          <a:xfrm>
            <a:off x="4498975" y="1616075"/>
            <a:ext cx="790575" cy="303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0"/>
              </a:spcBef>
              <a:buClrTx/>
              <a:buSzTx/>
              <a:buFontTx/>
            </a:pPr>
            <a:r>
              <a:rPr lang="en-US" altLang="zh-CN" sz="1400" i="1" dirty="0">
                <a:latin typeface="Arial" panose="020B0604020202020204" pitchFamily="34" charset="0"/>
              </a:rPr>
              <a:t>F</a:t>
            </a:r>
            <a:endParaRPr lang="en-US" altLang="zh-CN" sz="1400" i="1" baseline="-25000" dirty="0">
              <a:latin typeface="Arial" panose="020B0604020202020204" pitchFamily="34" charset="0"/>
            </a:endParaRPr>
          </a:p>
        </p:txBody>
      </p:sp>
      <p:grpSp>
        <p:nvGrpSpPr>
          <p:cNvPr id="170013" name="Group 143"/>
          <p:cNvGrpSpPr/>
          <p:nvPr/>
        </p:nvGrpSpPr>
        <p:grpSpPr>
          <a:xfrm>
            <a:off x="5114925" y="1690688"/>
            <a:ext cx="292100" cy="517525"/>
            <a:chOff x="4140" y="429"/>
            <a:chExt cx="1425" cy="2396"/>
          </a:xfrm>
        </p:grpSpPr>
        <p:sp>
          <p:nvSpPr>
            <p:cNvPr id="170014" name="Freeform 144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0015" name="Rectangle 145"/>
            <p:cNvSpPr/>
            <p:nvPr/>
          </p:nvSpPr>
          <p:spPr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0016" name="Freeform 146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0017" name="Freeform 147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0018" name="Rectangle 148"/>
            <p:cNvSpPr/>
            <p:nvPr/>
          </p:nvSpPr>
          <p:spPr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0019" name="Group 149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0020" name="AutoShape 150"/>
              <p:cNvSpPr/>
              <p:nvPr/>
            </p:nvSpPr>
            <p:spPr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0021" name="AutoShape 151"/>
              <p:cNvSpPr/>
              <p:nvPr/>
            </p:nvSpPr>
            <p:spPr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0022" name="Rectangle 152"/>
            <p:cNvSpPr/>
            <p:nvPr/>
          </p:nvSpPr>
          <p:spPr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0023" name="Group 153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0024" name="AutoShape 154"/>
              <p:cNvSpPr/>
              <p:nvPr/>
            </p:nvSpPr>
            <p:spPr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0025" name="AutoShape 155"/>
              <p:cNvSpPr/>
              <p:nvPr/>
            </p:nvSpPr>
            <p:spPr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0026" name="Rectangle 156"/>
            <p:cNvSpPr/>
            <p:nvPr/>
          </p:nvSpPr>
          <p:spPr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0027" name="Rectangle 157"/>
            <p:cNvSpPr/>
            <p:nvPr/>
          </p:nvSpPr>
          <p:spPr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0028" name="Group 158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0029" name="AutoShape 159"/>
              <p:cNvSpPr/>
              <p:nvPr/>
            </p:nvSpPr>
            <p:spPr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0030" name="AutoShape 160"/>
              <p:cNvSpPr/>
              <p:nvPr/>
            </p:nvSpPr>
            <p:spPr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0031" name="Freeform 161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70032" name="Group 162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0033" name="AutoShape 163"/>
              <p:cNvSpPr/>
              <p:nvPr/>
            </p:nvSpPr>
            <p:spPr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0034" name="AutoShape 164"/>
              <p:cNvSpPr/>
              <p:nvPr/>
            </p:nvSpPr>
            <p:spPr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0035" name="Rectangle 165"/>
            <p:cNvSpPr/>
            <p:nvPr/>
          </p:nvSpPr>
          <p:spPr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0036" name="Freeform 166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0037" name="Freeform 167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0038" name="Oval 168"/>
            <p:cNvSpPr/>
            <p:nvPr/>
          </p:nvSpPr>
          <p:spPr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0039" name="Freeform 169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0040" name="AutoShape 170"/>
            <p:cNvSpPr/>
            <p:nvPr/>
          </p:nvSpPr>
          <p:spPr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0041" name="AutoShape 171"/>
            <p:cNvSpPr/>
            <p:nvPr/>
          </p:nvSpPr>
          <p:spPr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0042" name="Oval 172"/>
            <p:cNvSpPr/>
            <p:nvPr/>
          </p:nvSpPr>
          <p:spPr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0043" name="Oval 173"/>
            <p:cNvSpPr/>
            <p:nvPr/>
          </p:nvSpPr>
          <p:spPr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0044" name="Oval 174"/>
            <p:cNvSpPr/>
            <p:nvPr/>
          </p:nvSpPr>
          <p:spPr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0045" name="Rectangle 175"/>
            <p:cNvSpPr/>
            <p:nvPr/>
          </p:nvSpPr>
          <p:spPr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70046" name="Group 176"/>
          <p:cNvGrpSpPr/>
          <p:nvPr/>
        </p:nvGrpSpPr>
        <p:grpSpPr>
          <a:xfrm>
            <a:off x="4471988" y="2492375"/>
            <a:ext cx="620712" cy="512763"/>
            <a:chOff x="-44" y="1473"/>
            <a:chExt cx="981" cy="1105"/>
          </a:xfrm>
        </p:grpSpPr>
        <p:pic>
          <p:nvPicPr>
            <p:cNvPr id="170047" name="Picture 177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0048" name="Freeform 17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0049" name="Group 179"/>
          <p:cNvGrpSpPr/>
          <p:nvPr/>
        </p:nvGrpSpPr>
        <p:grpSpPr>
          <a:xfrm>
            <a:off x="6300788" y="1284288"/>
            <a:ext cx="620712" cy="512762"/>
            <a:chOff x="-44" y="1473"/>
            <a:chExt cx="981" cy="1105"/>
          </a:xfrm>
        </p:grpSpPr>
        <p:pic>
          <p:nvPicPr>
            <p:cNvPr id="170050" name="Picture 180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0051" name="Freeform 18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0052" name="Group 182"/>
          <p:cNvGrpSpPr/>
          <p:nvPr/>
        </p:nvGrpSpPr>
        <p:grpSpPr>
          <a:xfrm>
            <a:off x="6910388" y="1360488"/>
            <a:ext cx="620712" cy="512762"/>
            <a:chOff x="-44" y="1473"/>
            <a:chExt cx="981" cy="1105"/>
          </a:xfrm>
        </p:grpSpPr>
        <p:pic>
          <p:nvPicPr>
            <p:cNvPr id="170053" name="Picture 183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0054" name="Freeform 18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0055" name="Group 185"/>
          <p:cNvGrpSpPr/>
          <p:nvPr/>
        </p:nvGrpSpPr>
        <p:grpSpPr>
          <a:xfrm flipH="1">
            <a:off x="8369300" y="2362200"/>
            <a:ext cx="620713" cy="512763"/>
            <a:chOff x="-44" y="1473"/>
            <a:chExt cx="981" cy="1105"/>
          </a:xfrm>
        </p:grpSpPr>
        <p:pic>
          <p:nvPicPr>
            <p:cNvPr id="170056" name="Picture 186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0057" name="Freeform 18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7203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72035" name="Rectangle 2"/>
          <p:cNvSpPr>
            <a:spLocks noGrp="1"/>
          </p:cNvSpPr>
          <p:nvPr>
            <p:ph type="title"/>
          </p:nvPr>
        </p:nvSpPr>
        <p:spPr>
          <a:xfrm>
            <a:off x="298450" y="61913"/>
            <a:ext cx="8520113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File distribution time: P2P</a:t>
            </a:r>
            <a:endParaRPr lang="en-US" altLang="zh-CN" sz="3600" dirty="0"/>
          </a:p>
        </p:txBody>
      </p:sp>
      <p:sp>
        <p:nvSpPr>
          <p:cNvPr id="172036" name="Rectangle 47"/>
          <p:cNvSpPr>
            <a:spLocks noGrp="1"/>
          </p:cNvSpPr>
          <p:nvPr>
            <p:ph type="body"/>
          </p:nvPr>
        </p:nvSpPr>
        <p:spPr>
          <a:xfrm>
            <a:off x="322263" y="1252538"/>
            <a:ext cx="4100512" cy="2014537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i="1" dirty="0">
                <a:solidFill>
                  <a:srgbClr val="CC0000"/>
                </a:solidFill>
              </a:rPr>
              <a:t>server transmission: </a:t>
            </a:r>
            <a:r>
              <a:rPr lang="en-US" altLang="zh-CN" sz="2400" dirty="0"/>
              <a:t>must</a:t>
            </a:r>
            <a:r>
              <a:rPr lang="en-US" altLang="zh-CN" sz="2400" i="1" dirty="0">
                <a:solidFill>
                  <a:srgbClr val="CC0000"/>
                </a:solidFill>
              </a:rPr>
              <a:t> </a:t>
            </a:r>
            <a:r>
              <a:rPr lang="en-US" altLang="zh-CN" sz="2400" dirty="0"/>
              <a:t>upload at least one</a:t>
            </a:r>
            <a:r>
              <a:rPr lang="en-US" altLang="zh-CN" sz="2400" i="1" dirty="0"/>
              <a:t> </a:t>
            </a:r>
            <a:r>
              <a:rPr lang="en-US" altLang="zh-CN" sz="2400" dirty="0"/>
              <a:t>copy</a:t>
            </a:r>
            <a:endParaRPr lang="en-US" altLang="zh-CN" sz="2600" dirty="0"/>
          </a:p>
          <a:p>
            <a:pPr marL="681355" lvl="1" indent="-224155">
              <a:lnSpc>
                <a:spcPct val="100000"/>
              </a:lnSpc>
            </a:pPr>
            <a:r>
              <a:rPr lang="en-US" altLang="zh-CN" sz="2000" dirty="0"/>
              <a:t>time to send one copy: </a:t>
            </a:r>
            <a:r>
              <a:rPr lang="en-US" altLang="zh-CN" sz="2000" i="1" dirty="0"/>
              <a:t>F/u</a:t>
            </a:r>
            <a:r>
              <a:rPr lang="en-US" altLang="zh-CN" sz="2000" i="1" baseline="-25000" dirty="0"/>
              <a:t>s </a:t>
            </a:r>
            <a:endParaRPr lang="en-US" altLang="zh-CN" sz="2000" dirty="0"/>
          </a:p>
        </p:txBody>
      </p:sp>
      <p:sp>
        <p:nvSpPr>
          <p:cNvPr id="172037" name="Text Box 51"/>
          <p:cNvSpPr txBox="1"/>
          <p:nvPr/>
        </p:nvSpPr>
        <p:spPr>
          <a:xfrm>
            <a:off x="331788" y="4464050"/>
            <a:ext cx="2409825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algn="r" eaLnBrk="0" hangingPunct="0">
              <a:lnSpc>
                <a:spcPct val="80000"/>
              </a:lnSpc>
            </a:pPr>
            <a:r>
              <a:rPr lang="en-US" altLang="zh-CN" i="1" dirty="0">
                <a:latin typeface="Arial" panose="020B0604020202020204" pitchFamily="34" charset="0"/>
              </a:rPr>
              <a:t>time to  distribute F </a:t>
            </a:r>
            <a:endParaRPr lang="en-US" altLang="zh-CN" i="1" dirty="0">
              <a:latin typeface="Arial" panose="020B0604020202020204" pitchFamily="34" charset="0"/>
            </a:endParaRPr>
          </a:p>
          <a:p>
            <a:pPr marL="342900" indent="-342900" algn="r" eaLnBrk="0" hangingPunct="0">
              <a:lnSpc>
                <a:spcPct val="80000"/>
              </a:lnSpc>
            </a:pPr>
            <a:r>
              <a:rPr lang="en-US" altLang="zh-CN" i="1" dirty="0">
                <a:latin typeface="Arial" panose="020B0604020202020204" pitchFamily="34" charset="0"/>
              </a:rPr>
              <a:t>to N clients using </a:t>
            </a:r>
            <a:endParaRPr lang="en-US" altLang="zh-CN" i="1" dirty="0">
              <a:latin typeface="Arial" panose="020B0604020202020204" pitchFamily="34" charset="0"/>
            </a:endParaRPr>
          </a:p>
          <a:p>
            <a:pPr marL="342900" indent="-342900" algn="r" eaLnBrk="0" hangingPunct="0">
              <a:lnSpc>
                <a:spcPct val="80000"/>
              </a:lnSpc>
            </a:pPr>
            <a:r>
              <a:rPr lang="en-US" altLang="zh-CN" i="1" dirty="0">
                <a:latin typeface="Arial" panose="020B0604020202020204" pitchFamily="34" charset="0"/>
              </a:rPr>
              <a:t>P2P approach</a:t>
            </a:r>
            <a:r>
              <a:rPr lang="en-US" altLang="zh-CN" sz="2400" dirty="0">
                <a:latin typeface="Comic Sans MS" panose="030F0702030302020204" charset="0"/>
              </a:rPr>
              <a:t> </a:t>
            </a:r>
            <a:endParaRPr lang="en-US" altLang="zh-CN" sz="2800" dirty="0">
              <a:latin typeface="Comic Sans MS" panose="030F0702030302020204" charset="0"/>
            </a:endParaRPr>
          </a:p>
        </p:txBody>
      </p:sp>
      <p:sp>
        <p:nvSpPr>
          <p:cNvPr id="172038" name="Rectangle 55"/>
          <p:cNvSpPr/>
          <p:nvPr/>
        </p:nvSpPr>
        <p:spPr>
          <a:xfrm>
            <a:off x="217488" y="4371975"/>
            <a:ext cx="8726487" cy="1235075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latin typeface="Comic Sans MS" panose="030F0702030302020204" charset="0"/>
            </a:endParaRPr>
          </a:p>
        </p:txBody>
      </p:sp>
      <p:pic>
        <p:nvPicPr>
          <p:cNvPr id="172039" name="Picture 8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58775" y="857250"/>
            <a:ext cx="4938713" cy="16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2040" name="Freeform 4"/>
          <p:cNvSpPr/>
          <p:nvPr/>
        </p:nvSpPr>
        <p:spPr>
          <a:xfrm>
            <a:off x="5600700" y="2111375"/>
            <a:ext cx="2136775" cy="12096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2041" name="Line 14"/>
          <p:cNvSpPr/>
          <p:nvPr/>
        </p:nvSpPr>
        <p:spPr>
          <a:xfrm>
            <a:off x="5338763" y="2085975"/>
            <a:ext cx="455612" cy="2143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2042" name="Text Box 15"/>
          <p:cNvSpPr txBox="1"/>
          <p:nvPr/>
        </p:nvSpPr>
        <p:spPr>
          <a:xfrm>
            <a:off x="5364163" y="1763713"/>
            <a:ext cx="36671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latin typeface="Arial" panose="020B0604020202020204" pitchFamily="34" charset="0"/>
              </a:rPr>
              <a:t>u</a:t>
            </a:r>
            <a:r>
              <a:rPr lang="en-US" altLang="zh-CN" sz="1600" i="1" baseline="-25000" dirty="0">
                <a:latin typeface="Arial" panose="020B0604020202020204" pitchFamily="34" charset="0"/>
              </a:rPr>
              <a:t>s</a:t>
            </a:r>
            <a:endParaRPr lang="en-US" altLang="zh-CN" sz="1600" i="1" baseline="-25000" dirty="0">
              <a:latin typeface="Arial" panose="020B0604020202020204" pitchFamily="34" charset="0"/>
            </a:endParaRPr>
          </a:p>
        </p:txBody>
      </p:sp>
      <p:sp>
        <p:nvSpPr>
          <p:cNvPr id="172043" name="Line 39"/>
          <p:cNvSpPr/>
          <p:nvPr/>
        </p:nvSpPr>
        <p:spPr>
          <a:xfrm>
            <a:off x="5089525" y="2713038"/>
            <a:ext cx="574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2044" name="Line 40"/>
          <p:cNvSpPr/>
          <p:nvPr/>
        </p:nvSpPr>
        <p:spPr>
          <a:xfrm flipH="1">
            <a:off x="5119688" y="2814638"/>
            <a:ext cx="5667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2045" name="Text Box 44"/>
          <p:cNvSpPr txBox="1"/>
          <p:nvPr/>
        </p:nvSpPr>
        <p:spPr>
          <a:xfrm>
            <a:off x="6183313" y="2460625"/>
            <a:ext cx="8953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0"/>
              </a:spcBef>
              <a:buClrTx/>
              <a:buSzTx/>
              <a:buFontTx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network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2046" name="AutoShape 327"/>
          <p:cNvSpPr/>
          <p:nvPr/>
        </p:nvSpPr>
        <p:spPr>
          <a:xfrm>
            <a:off x="4740275" y="1562100"/>
            <a:ext cx="334963" cy="401638"/>
          </a:xfrm>
          <a:prstGeom prst="can">
            <a:avLst>
              <a:gd name="adj" fmla="val 2424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endParaRPr lang="zh-CN" altLang="zh-CN" sz="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2047" name="Line 22"/>
          <p:cNvSpPr/>
          <p:nvPr/>
        </p:nvSpPr>
        <p:spPr>
          <a:xfrm flipV="1">
            <a:off x="7000875" y="1819275"/>
            <a:ext cx="180975" cy="53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2048" name="Line 23"/>
          <p:cNvSpPr/>
          <p:nvPr/>
        </p:nvSpPr>
        <p:spPr>
          <a:xfrm flipH="1">
            <a:off x="7078663" y="1825625"/>
            <a:ext cx="187325" cy="534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2049" name="Line 22"/>
          <p:cNvSpPr/>
          <p:nvPr/>
        </p:nvSpPr>
        <p:spPr>
          <a:xfrm flipV="1">
            <a:off x="6416675" y="1736725"/>
            <a:ext cx="179388" cy="53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2050" name="Line 23"/>
          <p:cNvSpPr/>
          <p:nvPr/>
        </p:nvSpPr>
        <p:spPr>
          <a:xfrm flipH="1">
            <a:off x="6492875" y="1743075"/>
            <a:ext cx="185738" cy="534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2051" name="Line 26"/>
          <p:cNvSpPr/>
          <p:nvPr/>
        </p:nvSpPr>
        <p:spPr>
          <a:xfrm>
            <a:off x="7723188" y="2579688"/>
            <a:ext cx="65881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2052" name="Line 27"/>
          <p:cNvSpPr/>
          <p:nvPr/>
        </p:nvSpPr>
        <p:spPr>
          <a:xfrm>
            <a:off x="7726363" y="2682875"/>
            <a:ext cx="660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2053" name="Text Box 41"/>
          <p:cNvSpPr txBox="1"/>
          <p:nvPr/>
        </p:nvSpPr>
        <p:spPr>
          <a:xfrm>
            <a:off x="7813675" y="2146300"/>
            <a:ext cx="45085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latin typeface="Arial" panose="020B0604020202020204" pitchFamily="34" charset="0"/>
              </a:rPr>
              <a:t>d</a:t>
            </a:r>
            <a:r>
              <a:rPr lang="en-US" altLang="zh-CN" sz="1600" i="1" baseline="-25000" dirty="0">
                <a:latin typeface="Arial" panose="020B0604020202020204" pitchFamily="34" charset="0"/>
              </a:rPr>
              <a:t>i</a:t>
            </a:r>
            <a:endParaRPr lang="en-US" altLang="zh-CN" sz="1600" i="1" baseline="-25000" dirty="0">
              <a:latin typeface="Arial" panose="020B0604020202020204" pitchFamily="34" charset="0"/>
            </a:endParaRPr>
          </a:p>
        </p:txBody>
      </p:sp>
      <p:sp>
        <p:nvSpPr>
          <p:cNvPr id="172054" name="Text Box 41"/>
          <p:cNvSpPr txBox="1"/>
          <p:nvPr/>
        </p:nvSpPr>
        <p:spPr>
          <a:xfrm>
            <a:off x="7829550" y="2663825"/>
            <a:ext cx="506413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600" i="1" dirty="0">
                <a:latin typeface="Arial" panose="020B0604020202020204" pitchFamily="34" charset="0"/>
              </a:rPr>
              <a:t>u</a:t>
            </a:r>
            <a:r>
              <a:rPr lang="en-US" altLang="zh-CN" sz="1600" i="1" baseline="-25000" dirty="0">
                <a:latin typeface="Arial" panose="020B0604020202020204" pitchFamily="34" charset="0"/>
              </a:rPr>
              <a:t>i</a:t>
            </a:r>
            <a:endParaRPr lang="en-US" altLang="zh-CN" sz="1600" i="1" baseline="-25000" dirty="0">
              <a:latin typeface="Arial" panose="020B0604020202020204" pitchFamily="34" charset="0"/>
            </a:endParaRPr>
          </a:p>
        </p:txBody>
      </p:sp>
      <p:sp>
        <p:nvSpPr>
          <p:cNvPr id="172055" name="Text Box 47"/>
          <p:cNvSpPr txBox="1"/>
          <p:nvPr/>
        </p:nvSpPr>
        <p:spPr>
          <a:xfrm>
            <a:off x="4498975" y="1616075"/>
            <a:ext cx="790575" cy="303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0"/>
              </a:spcBef>
              <a:buClrTx/>
              <a:buSzTx/>
              <a:buFontTx/>
            </a:pPr>
            <a:r>
              <a:rPr lang="en-US" altLang="zh-CN" sz="1400" i="1" dirty="0">
                <a:latin typeface="Arial" panose="020B0604020202020204" pitchFamily="34" charset="0"/>
              </a:rPr>
              <a:t>F</a:t>
            </a:r>
            <a:endParaRPr lang="en-US" altLang="zh-CN" sz="1400" i="1" baseline="-25000" dirty="0">
              <a:latin typeface="Arial" panose="020B0604020202020204" pitchFamily="34" charset="0"/>
            </a:endParaRPr>
          </a:p>
        </p:txBody>
      </p:sp>
      <p:sp>
        <p:nvSpPr>
          <p:cNvPr id="172056" name="Text Box 31"/>
          <p:cNvSpPr txBox="1"/>
          <p:nvPr/>
        </p:nvSpPr>
        <p:spPr>
          <a:xfrm>
            <a:off x="2698750" y="4657725"/>
            <a:ext cx="61341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2800" i="1" dirty="0">
                <a:latin typeface="Arial" panose="020B0604020202020204" pitchFamily="34" charset="0"/>
              </a:rPr>
              <a:t> D</a:t>
            </a:r>
            <a:r>
              <a:rPr lang="en-US" altLang="zh-CN" sz="2800" i="1" baseline="-25000" dirty="0">
                <a:latin typeface="Arial" panose="020B0604020202020204" pitchFamily="34" charset="0"/>
              </a:rPr>
              <a:t>P2P</a:t>
            </a:r>
            <a:r>
              <a:rPr lang="en-US" altLang="zh-CN" sz="2800" i="1" dirty="0">
                <a:latin typeface="Arial" panose="020B0604020202020204" pitchFamily="34" charset="0"/>
              </a:rPr>
              <a:t> &gt; max{F/u</a:t>
            </a:r>
            <a:r>
              <a:rPr lang="en-US" altLang="zh-CN" sz="2800" i="1" baseline="-25000" dirty="0">
                <a:latin typeface="Arial" panose="020B0604020202020204" pitchFamily="34" charset="0"/>
              </a:rPr>
              <a:t>s,</a:t>
            </a:r>
            <a:r>
              <a:rPr lang="en-US" altLang="zh-CN" sz="2800" i="1" dirty="0">
                <a:latin typeface="Arial" panose="020B0604020202020204" pitchFamily="34" charset="0"/>
              </a:rPr>
              <a:t>,F/d</a:t>
            </a:r>
            <a:r>
              <a:rPr lang="en-US" altLang="zh-CN" sz="2800" i="1" baseline="-25000" dirty="0">
                <a:latin typeface="Arial" panose="020B0604020202020204" pitchFamily="34" charset="0"/>
              </a:rPr>
              <a:t>min,</a:t>
            </a:r>
            <a:r>
              <a:rPr lang="en-US" altLang="zh-CN" sz="2800" i="1" dirty="0">
                <a:latin typeface="Arial" panose="020B0604020202020204" pitchFamily="34" charset="0"/>
              </a:rPr>
              <a:t>,NF/(</a:t>
            </a:r>
            <a:r>
              <a:rPr lang="en-US" altLang="zh-CN" sz="2400" i="1" dirty="0">
                <a:latin typeface="Arial" panose="020B0604020202020204" pitchFamily="34" charset="0"/>
              </a:rPr>
              <a:t>u</a:t>
            </a:r>
            <a:r>
              <a:rPr lang="en-US" altLang="zh-CN" sz="2400" i="1" baseline="-25000" dirty="0">
                <a:latin typeface="Arial" panose="020B0604020202020204" pitchFamily="34" charset="0"/>
              </a:rPr>
              <a:t>s</a:t>
            </a:r>
            <a:r>
              <a:rPr lang="en-US" altLang="zh-CN" sz="2400" i="1" dirty="0">
                <a:latin typeface="Arial" panose="020B0604020202020204" pitchFamily="34" charset="0"/>
              </a:rPr>
              <a:t> + </a:t>
            </a:r>
            <a:r>
              <a:rPr lang="en-US" altLang="zh-CN" sz="2800" i="1" dirty="0">
                <a:latin typeface="Symbol" panose="05050102010706020507" charset="2"/>
              </a:rPr>
              <a:t>S</a:t>
            </a:r>
            <a:r>
              <a:rPr lang="en-US" altLang="zh-CN" sz="2400" i="1" dirty="0">
                <a:latin typeface="Arial" panose="020B0604020202020204" pitchFamily="34" charset="0"/>
              </a:rPr>
              <a:t>u</a:t>
            </a:r>
            <a:r>
              <a:rPr lang="en-US" altLang="zh-CN" sz="2400" i="1" baseline="-25000" dirty="0"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  <a:r>
              <a:rPr lang="en-US" altLang="zh-CN" sz="2800" i="1" dirty="0">
                <a:latin typeface="Arial" panose="020B0604020202020204" pitchFamily="34" charset="0"/>
              </a:rPr>
              <a:t>}</a:t>
            </a:r>
            <a:r>
              <a:rPr lang="en-US" altLang="zh-CN" sz="2800" i="1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endParaRPr lang="en-US" altLang="zh-CN" sz="2800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72057" name="Rectangle 47"/>
          <p:cNvSpPr/>
          <p:nvPr/>
        </p:nvSpPr>
        <p:spPr>
          <a:xfrm>
            <a:off x="333375" y="2309813"/>
            <a:ext cx="4316413" cy="12525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</a:rPr>
              <a:t>client: </a:t>
            </a:r>
            <a:r>
              <a:rPr lang="en-US" altLang="zh-CN" sz="2400" dirty="0">
                <a:latin typeface="Gill Sans MT" panose="020B0502020104020203" charset="0"/>
              </a:rPr>
              <a:t>each client must download file copy</a:t>
            </a:r>
            <a:endParaRPr lang="en-US" altLang="zh-CN" sz="2400" dirty="0">
              <a:latin typeface="Gill Sans MT" panose="020B0502020104020203" charset="0"/>
            </a:endParaRPr>
          </a:p>
          <a:p>
            <a:pPr marL="681355" lvl="1" indent="-224155" eaLnBrk="0" hangingPunct="0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Gill Sans MT" panose="020B0502020104020203" charset="0"/>
              </a:rPr>
              <a:t>min client download time: F/d</a:t>
            </a:r>
            <a:r>
              <a:rPr lang="en-US" altLang="zh-CN" baseline="-25000" dirty="0">
                <a:latin typeface="Gill Sans MT" panose="020B0502020104020203" charset="0"/>
              </a:rPr>
              <a:t>min</a:t>
            </a: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</a:rPr>
              <a:t> 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172058" name="Line 33"/>
          <p:cNvSpPr/>
          <p:nvPr/>
        </p:nvSpPr>
        <p:spPr>
          <a:xfrm>
            <a:off x="3732213" y="5124450"/>
            <a:ext cx="174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059" name="Rectangle 47"/>
          <p:cNvSpPr/>
          <p:nvPr/>
        </p:nvSpPr>
        <p:spPr>
          <a:xfrm>
            <a:off x="307975" y="3343275"/>
            <a:ext cx="6711950" cy="1252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</a:rPr>
              <a:t>clients: </a:t>
            </a:r>
            <a:r>
              <a:rPr lang="en-US" altLang="zh-CN" sz="2400" dirty="0">
                <a:latin typeface="Gill Sans MT" panose="020B0502020104020203" charset="0"/>
              </a:rPr>
              <a:t>as aggregate must download </a:t>
            </a:r>
            <a:r>
              <a:rPr lang="en-US" altLang="zh-CN" sz="2400" i="1" dirty="0">
                <a:latin typeface="Gill Sans MT" panose="020B0502020104020203" charset="0"/>
              </a:rPr>
              <a:t>NF</a:t>
            </a:r>
            <a:r>
              <a:rPr lang="en-US" altLang="zh-CN" sz="2400" dirty="0">
                <a:latin typeface="Gill Sans MT" panose="020B0502020104020203" charset="0"/>
              </a:rPr>
              <a:t> bits</a:t>
            </a:r>
            <a:endParaRPr lang="en-US" altLang="zh-CN" sz="2400" dirty="0">
              <a:latin typeface="Gill Sans MT" panose="020B0502020104020203" charset="0"/>
            </a:endParaRPr>
          </a:p>
          <a:p>
            <a:pPr marL="681355" lvl="1" indent="-224155" eaLnBrk="0" hangingPunct="0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Gill Sans MT" panose="020B0502020104020203" charset="0"/>
              </a:rPr>
              <a:t>max upload rate (limiting max download rate) is </a:t>
            </a:r>
            <a:r>
              <a:rPr lang="en-US" altLang="zh-CN" i="1" dirty="0">
                <a:latin typeface="Gill Sans MT" panose="020B0502020104020203" charset="0"/>
              </a:rPr>
              <a:t>u</a:t>
            </a:r>
            <a:r>
              <a:rPr lang="en-US" altLang="zh-CN" i="1" baseline="-25000" dirty="0">
                <a:latin typeface="Gill Sans MT" panose="020B0502020104020203" charset="0"/>
              </a:rPr>
              <a:t>s</a:t>
            </a:r>
            <a:r>
              <a:rPr lang="en-US" altLang="zh-CN" i="1" dirty="0">
                <a:latin typeface="Gill Sans MT" panose="020B0502020104020203" charset="0"/>
              </a:rPr>
              <a:t> + </a:t>
            </a:r>
            <a:r>
              <a:rPr lang="en-US" altLang="zh-CN" sz="2400" i="1" dirty="0">
                <a:latin typeface="Symbol" panose="05050102010706020507" charset="2"/>
              </a:rPr>
              <a:t>S</a:t>
            </a:r>
            <a:r>
              <a:rPr lang="en-US" altLang="zh-CN" i="1" dirty="0">
                <a:latin typeface="Gill Sans MT" panose="020B0502020104020203" charset="0"/>
              </a:rPr>
              <a:t>u</a:t>
            </a:r>
            <a:r>
              <a:rPr lang="en-US" altLang="zh-CN" i="1" baseline="-25000" dirty="0">
                <a:latin typeface="Gill Sans MT" panose="020B0502020104020203" charset="0"/>
              </a:rPr>
              <a:t>i</a:t>
            </a:r>
            <a:endParaRPr lang="en-US" altLang="zh-CN" i="1" baseline="-25000" dirty="0">
              <a:latin typeface="Gill Sans MT" panose="020B0502020104020203" charset="0"/>
            </a:endParaRPr>
          </a:p>
        </p:txBody>
      </p:sp>
      <p:sp>
        <p:nvSpPr>
          <p:cNvPr id="245813" name="Line 53"/>
          <p:cNvSpPr/>
          <p:nvPr/>
        </p:nvSpPr>
        <p:spPr>
          <a:xfrm flipV="1">
            <a:off x="7650163" y="5137150"/>
            <a:ext cx="573087" cy="94932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814" name="Text Box 54"/>
          <p:cNvSpPr txBox="1"/>
          <p:nvPr/>
        </p:nvSpPr>
        <p:spPr>
          <a:xfrm>
            <a:off x="1827213" y="6069013"/>
            <a:ext cx="6529387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lnSpc>
                <a:spcPct val="80000"/>
              </a:lnSpc>
            </a:pPr>
            <a:r>
              <a:rPr lang="en-US" altLang="zh-CN" dirty="0">
                <a:latin typeface="Arial" panose="020B0604020202020204" pitchFamily="34" charset="0"/>
              </a:rPr>
              <a:t>… but so does this, as each peer brings service capacity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" name="Line 53"/>
          <p:cNvSpPr/>
          <p:nvPr/>
        </p:nvSpPr>
        <p:spPr>
          <a:xfrm flipV="1">
            <a:off x="6365875" y="5092700"/>
            <a:ext cx="430213" cy="69215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Text Box 54"/>
          <p:cNvSpPr txBox="1"/>
          <p:nvPr/>
        </p:nvSpPr>
        <p:spPr>
          <a:xfrm>
            <a:off x="3941763" y="5756275"/>
            <a:ext cx="29940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lnSpc>
                <a:spcPct val="80000"/>
              </a:lnSpc>
            </a:pPr>
            <a:r>
              <a:rPr lang="en-US" altLang="zh-CN" dirty="0">
                <a:latin typeface="Arial" panose="020B0604020202020204" pitchFamily="34" charset="0"/>
              </a:rPr>
              <a:t>increases linearly in </a:t>
            </a:r>
            <a:r>
              <a:rPr lang="en-US" altLang="zh-CN" i="1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 …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172064" name="Group 41"/>
          <p:cNvGrpSpPr/>
          <p:nvPr/>
        </p:nvGrpSpPr>
        <p:grpSpPr>
          <a:xfrm>
            <a:off x="5114925" y="1690688"/>
            <a:ext cx="292100" cy="517525"/>
            <a:chOff x="4140" y="429"/>
            <a:chExt cx="1425" cy="2396"/>
          </a:xfrm>
        </p:grpSpPr>
        <p:sp>
          <p:nvSpPr>
            <p:cNvPr id="172065" name="Freeform 4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2066" name="Rectangle 43"/>
            <p:cNvSpPr/>
            <p:nvPr/>
          </p:nvSpPr>
          <p:spPr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2067" name="Freeform 4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2068" name="Freeform 4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2069" name="Rectangle 46"/>
            <p:cNvSpPr/>
            <p:nvPr/>
          </p:nvSpPr>
          <p:spPr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2070" name="Group 47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2071" name="AutoShape 48"/>
              <p:cNvSpPr/>
              <p:nvPr/>
            </p:nvSpPr>
            <p:spPr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2072" name="AutoShape 49"/>
              <p:cNvSpPr/>
              <p:nvPr/>
            </p:nvSpPr>
            <p:spPr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2073" name="Rectangle 50"/>
            <p:cNvSpPr/>
            <p:nvPr/>
          </p:nvSpPr>
          <p:spPr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2074" name="Group 51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2075" name="AutoShape 52"/>
              <p:cNvSpPr/>
              <p:nvPr/>
            </p:nvSpPr>
            <p:spPr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2076" name="AutoShape 53"/>
              <p:cNvSpPr/>
              <p:nvPr/>
            </p:nvSpPr>
            <p:spPr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2077" name="Rectangle 54"/>
            <p:cNvSpPr/>
            <p:nvPr/>
          </p:nvSpPr>
          <p:spPr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2078" name="Rectangle 55"/>
            <p:cNvSpPr/>
            <p:nvPr/>
          </p:nvSpPr>
          <p:spPr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2079" name="Group 56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2080" name="AutoShape 57"/>
              <p:cNvSpPr/>
              <p:nvPr/>
            </p:nvSpPr>
            <p:spPr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2081" name="AutoShape 58"/>
              <p:cNvSpPr/>
              <p:nvPr/>
            </p:nvSpPr>
            <p:spPr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2082" name="Freeform 5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72083" name="Group 6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2084" name="AutoShape 61"/>
              <p:cNvSpPr/>
              <p:nvPr/>
            </p:nvSpPr>
            <p:spPr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2085" name="AutoShape 62"/>
              <p:cNvSpPr/>
              <p:nvPr/>
            </p:nvSpPr>
            <p:spPr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2086" name="Rectangle 63"/>
            <p:cNvSpPr/>
            <p:nvPr/>
          </p:nvSpPr>
          <p:spPr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2087" name="Freeform 6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2088" name="Freeform 6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2089" name="Oval 66"/>
            <p:cNvSpPr/>
            <p:nvPr/>
          </p:nvSpPr>
          <p:spPr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2090" name="Freeform 6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2091" name="AutoShape 68"/>
            <p:cNvSpPr/>
            <p:nvPr/>
          </p:nvSpPr>
          <p:spPr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2092" name="AutoShape 69"/>
            <p:cNvSpPr/>
            <p:nvPr/>
          </p:nvSpPr>
          <p:spPr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2093" name="Oval 70"/>
            <p:cNvSpPr/>
            <p:nvPr/>
          </p:nvSpPr>
          <p:spPr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2094" name="Oval 71"/>
            <p:cNvSpPr/>
            <p:nvPr/>
          </p:nvSpPr>
          <p:spPr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2095" name="Oval 72"/>
            <p:cNvSpPr/>
            <p:nvPr/>
          </p:nvSpPr>
          <p:spPr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2096" name="Rectangle 73"/>
            <p:cNvSpPr/>
            <p:nvPr/>
          </p:nvSpPr>
          <p:spPr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72097" name="Group 74"/>
          <p:cNvGrpSpPr/>
          <p:nvPr/>
        </p:nvGrpSpPr>
        <p:grpSpPr>
          <a:xfrm flipH="1">
            <a:off x="8369300" y="2362200"/>
            <a:ext cx="620713" cy="512763"/>
            <a:chOff x="-44" y="1473"/>
            <a:chExt cx="981" cy="1105"/>
          </a:xfrm>
        </p:grpSpPr>
        <p:pic>
          <p:nvPicPr>
            <p:cNvPr id="172098" name="Picture 75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2099" name="Freeform 7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2100" name="Group 77"/>
          <p:cNvGrpSpPr/>
          <p:nvPr/>
        </p:nvGrpSpPr>
        <p:grpSpPr>
          <a:xfrm>
            <a:off x="6300788" y="1284288"/>
            <a:ext cx="620712" cy="512762"/>
            <a:chOff x="-44" y="1473"/>
            <a:chExt cx="981" cy="1105"/>
          </a:xfrm>
        </p:grpSpPr>
        <p:pic>
          <p:nvPicPr>
            <p:cNvPr id="172101" name="Picture 78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2102" name="Freeform 7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2103" name="Group 80"/>
          <p:cNvGrpSpPr/>
          <p:nvPr/>
        </p:nvGrpSpPr>
        <p:grpSpPr>
          <a:xfrm>
            <a:off x="6910388" y="1360488"/>
            <a:ext cx="620712" cy="512762"/>
            <a:chOff x="-44" y="1473"/>
            <a:chExt cx="981" cy="1105"/>
          </a:xfrm>
        </p:grpSpPr>
        <p:pic>
          <p:nvPicPr>
            <p:cNvPr id="172104" name="Picture 81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2105" name="Freeform 8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2106" name="Group 83"/>
          <p:cNvGrpSpPr/>
          <p:nvPr/>
        </p:nvGrpSpPr>
        <p:grpSpPr>
          <a:xfrm>
            <a:off x="4471988" y="2492375"/>
            <a:ext cx="620712" cy="512763"/>
            <a:chOff x="-44" y="1473"/>
            <a:chExt cx="981" cy="1105"/>
          </a:xfrm>
        </p:grpSpPr>
        <p:pic>
          <p:nvPicPr>
            <p:cNvPr id="172107" name="Picture 84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2108" name="Freeform 8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3174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grpSp>
        <p:nvGrpSpPr>
          <p:cNvPr id="31747" name="Group 566"/>
          <p:cNvGrpSpPr/>
          <p:nvPr/>
        </p:nvGrpSpPr>
        <p:grpSpPr>
          <a:xfrm>
            <a:off x="5202238" y="1546225"/>
            <a:ext cx="3540125" cy="4545013"/>
            <a:chOff x="3277" y="974"/>
            <a:chExt cx="2230" cy="2863"/>
          </a:xfrm>
        </p:grpSpPr>
        <p:sp>
          <p:nvSpPr>
            <p:cNvPr id="31748" name="Freeform 567"/>
            <p:cNvSpPr/>
            <p:nvPr/>
          </p:nvSpPr>
          <p:spPr>
            <a:xfrm>
              <a:off x="3277" y="1079"/>
              <a:ext cx="1094" cy="675"/>
            </a:xfrm>
            <a:custGeom>
              <a:avLst/>
              <a:gdLst/>
              <a:ahLst/>
              <a:cxnLst>
                <a:cxn ang="0">
                  <a:pos x="1466" y="11"/>
                </a:cxn>
                <a:cxn ang="0">
                  <a:pos x="884" y="53"/>
                </a:cxn>
                <a:cxn ang="0">
                  <a:pos x="467" y="129"/>
                </a:cxn>
                <a:cxn ang="0">
                  <a:pos x="347" y="229"/>
                </a:cxn>
                <a:cxn ang="0">
                  <a:pos x="48" y="297"/>
                </a:cxn>
                <a:cxn ang="0">
                  <a:pos x="39" y="459"/>
                </a:cxn>
                <a:cxn ang="0">
                  <a:pos x="298" y="489"/>
                </a:cxn>
                <a:cxn ang="0">
                  <a:pos x="1039" y="489"/>
                </a:cxn>
                <a:cxn ang="0">
                  <a:pos x="1353" y="555"/>
                </a:cxn>
                <a:cxn ang="0">
                  <a:pos x="1702" y="657"/>
                </a:cxn>
                <a:cxn ang="0">
                  <a:pos x="1969" y="661"/>
                </a:cxn>
                <a:cxn ang="0">
                  <a:pos x="2153" y="603"/>
                </a:cxn>
                <a:cxn ang="0">
                  <a:pos x="2247" y="445"/>
                </a:cxn>
                <a:cxn ang="0">
                  <a:pos x="2305" y="291"/>
                </a:cxn>
                <a:cxn ang="0">
                  <a:pos x="2312" y="107"/>
                </a:cxn>
                <a:cxn ang="0">
                  <a:pos x="2113" y="17"/>
                </a:cxn>
                <a:cxn ang="0">
                  <a:pos x="1755" y="3"/>
                </a:cxn>
                <a:cxn ang="0">
                  <a:pos x="1466" y="11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1749" name="Group 568"/>
            <p:cNvGrpSpPr/>
            <p:nvPr/>
          </p:nvGrpSpPr>
          <p:grpSpPr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1750" name="Rectangle 569"/>
              <p:cNvSpPr/>
              <p:nvPr/>
            </p:nvSpPr>
            <p:spPr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51" name="AutoShape 570"/>
              <p:cNvSpPr/>
              <p:nvPr/>
            </p:nvSpPr>
            <p:spPr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752" name="Freeform 571"/>
            <p:cNvSpPr/>
            <p:nvPr/>
          </p:nvSpPr>
          <p:spPr>
            <a:xfrm>
              <a:off x="3379" y="2788"/>
              <a:ext cx="2032" cy="1049"/>
            </a:xfrm>
            <a:custGeom>
              <a:avLst/>
              <a:gdLst/>
              <a:ahLst/>
              <a:cxnLst>
                <a:cxn ang="0">
                  <a:pos x="1044" y="26"/>
                </a:cxn>
                <a:cxn ang="0">
                  <a:pos x="847" y="125"/>
                </a:cxn>
                <a:cxn ang="0">
                  <a:pos x="580" y="68"/>
                </a:cxn>
                <a:cxn ang="0">
                  <a:pos x="143" y="170"/>
                </a:cxn>
                <a:cxn ang="0">
                  <a:pos x="48" y="374"/>
                </a:cxn>
                <a:cxn ang="0">
                  <a:pos x="41" y="680"/>
                </a:cxn>
                <a:cxn ang="0">
                  <a:pos x="294" y="744"/>
                </a:cxn>
                <a:cxn ang="0">
                  <a:pos x="660" y="893"/>
                </a:cxn>
                <a:cxn ang="0">
                  <a:pos x="1088" y="1014"/>
                </a:cxn>
                <a:cxn ang="0">
                  <a:pos x="1525" y="1031"/>
                </a:cxn>
                <a:cxn ang="0">
                  <a:pos x="1831" y="907"/>
                </a:cxn>
                <a:cxn ang="0">
                  <a:pos x="2015" y="714"/>
                </a:cxn>
                <a:cxn ang="0">
                  <a:pos x="1931" y="251"/>
                </a:cxn>
                <a:cxn ang="0">
                  <a:pos x="1658" y="114"/>
                </a:cxn>
                <a:cxn ang="0">
                  <a:pos x="1355" y="15"/>
                </a:cxn>
                <a:cxn ang="0">
                  <a:pos x="1044" y="26"/>
                </a:cxn>
              </a:cxnLst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53" name="Line 572"/>
            <p:cNvSpPr/>
            <p:nvPr/>
          </p:nvSpPr>
          <p:spPr>
            <a:xfrm rot="-5400000">
              <a:off x="4911" y="3304"/>
              <a:ext cx="284" cy="7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4" name="Line 573"/>
            <p:cNvSpPr/>
            <p:nvPr/>
          </p:nvSpPr>
          <p:spPr>
            <a:xfrm rot="5400000" flipV="1">
              <a:off x="5034" y="3429"/>
              <a:ext cx="2" cy="54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5" name="Line 574"/>
            <p:cNvSpPr/>
            <p:nvPr/>
          </p:nvSpPr>
          <p:spPr>
            <a:xfrm rot="-5400000" flipH="1">
              <a:off x="5100" y="3180"/>
              <a:ext cx="90" cy="51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6" name="Line 576"/>
            <p:cNvSpPr/>
            <p:nvPr/>
          </p:nvSpPr>
          <p:spPr>
            <a:xfrm>
              <a:off x="3843" y="3009"/>
              <a:ext cx="99" cy="81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7" name="Line 577"/>
            <p:cNvSpPr/>
            <p:nvPr/>
          </p:nvSpPr>
          <p:spPr>
            <a:xfrm flipV="1">
              <a:off x="3680" y="3159"/>
              <a:ext cx="256" cy="6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8" name="Line 580"/>
            <p:cNvSpPr/>
            <p:nvPr/>
          </p:nvSpPr>
          <p:spPr>
            <a:xfrm flipH="1">
              <a:off x="3948" y="3204"/>
              <a:ext cx="90" cy="117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9" name="Line 581"/>
            <p:cNvSpPr/>
            <p:nvPr/>
          </p:nvSpPr>
          <p:spPr>
            <a:xfrm flipH="1" flipV="1">
              <a:off x="4146" y="3213"/>
              <a:ext cx="51" cy="109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0" name="Line 582"/>
            <p:cNvSpPr/>
            <p:nvPr/>
          </p:nvSpPr>
          <p:spPr>
            <a:xfrm>
              <a:off x="4248" y="3185"/>
              <a:ext cx="317" cy="17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1" name="Line 584"/>
            <p:cNvSpPr/>
            <p:nvPr/>
          </p:nvSpPr>
          <p:spPr>
            <a:xfrm>
              <a:off x="3809" y="2257"/>
              <a:ext cx="148" cy="47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2" name="Line 585"/>
            <p:cNvSpPr/>
            <p:nvPr/>
          </p:nvSpPr>
          <p:spPr>
            <a:xfrm flipV="1">
              <a:off x="3711" y="2354"/>
              <a:ext cx="106" cy="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1763" name="Group 586"/>
            <p:cNvGrpSpPr/>
            <p:nvPr/>
          </p:nvGrpSpPr>
          <p:grpSpPr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1764" name="Picture 587" descr="access_point_stylized_small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1765" name="Picture 588" descr="antenna_radiation_stylized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31766" name="Freeform 589"/>
            <p:cNvSpPr/>
            <p:nvPr/>
          </p:nvSpPr>
          <p:spPr>
            <a:xfrm>
              <a:off x="4419" y="2224"/>
              <a:ext cx="828" cy="425"/>
            </a:xfrm>
            <a:custGeom>
              <a:avLst/>
              <a:gdLst/>
              <a:ahLst/>
              <a:cxnLst>
                <a:cxn ang="0">
                  <a:pos x="382" y="30"/>
                </a:cxn>
                <a:cxn ang="0">
                  <a:pos x="370" y="30"/>
                </a:cxn>
                <a:cxn ang="0">
                  <a:pos x="126" y="32"/>
                </a:cxn>
                <a:cxn ang="0">
                  <a:pos x="6" y="126"/>
                </a:cxn>
                <a:cxn ang="0">
                  <a:pos x="92" y="274"/>
                </a:cxn>
                <a:cxn ang="0">
                  <a:pos x="292" y="384"/>
                </a:cxn>
                <a:cxn ang="0">
                  <a:pos x="540" y="416"/>
                </a:cxn>
                <a:cxn ang="0">
                  <a:pos x="698" y="330"/>
                </a:cxn>
                <a:cxn ang="0">
                  <a:pos x="776" y="170"/>
                </a:cxn>
                <a:cxn ang="0">
                  <a:pos x="792" y="22"/>
                </a:cxn>
                <a:cxn ang="0">
                  <a:pos x="560" y="38"/>
                </a:cxn>
                <a:cxn ang="0">
                  <a:pos x="382" y="30"/>
                </a:cxn>
              </a:cxnLst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7" name="Freeform 590"/>
            <p:cNvSpPr/>
            <p:nvPr/>
          </p:nvSpPr>
          <p:spPr>
            <a:xfrm>
              <a:off x="4417" y="1263"/>
              <a:ext cx="1090" cy="709"/>
            </a:xfrm>
            <a:custGeom>
              <a:avLst/>
              <a:gdLst/>
              <a:ahLst/>
              <a:cxnLst>
                <a:cxn ang="0">
                  <a:pos x="85898" y="6712"/>
                </a:cxn>
                <a:cxn ang="0">
                  <a:pos x="58210" y="47662"/>
                </a:cxn>
                <a:cxn ang="0">
                  <a:pos x="19473" y="67835"/>
                </a:cxn>
                <a:cxn ang="0">
                  <a:pos x="2783" y="228588"/>
                </a:cxn>
                <a:cxn ang="0">
                  <a:pos x="36422" y="302028"/>
                </a:cxn>
                <a:cxn ang="0">
                  <a:pos x="70014" y="289496"/>
                </a:cxn>
                <a:cxn ang="0">
                  <a:pos x="118176" y="302028"/>
                </a:cxn>
                <a:cxn ang="0">
                  <a:pos x="141415" y="295017"/>
                </a:cxn>
                <a:cxn ang="0">
                  <a:pos x="152220" y="253122"/>
                </a:cxn>
                <a:cxn ang="0">
                  <a:pos x="151953" y="107441"/>
                </a:cxn>
                <a:cxn ang="0">
                  <a:pos x="134106" y="23437"/>
                </a:cxn>
                <a:cxn ang="0">
                  <a:pos x="85898" y="6712"/>
                </a:cxn>
              </a:cxnLst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8" name="Line 591"/>
            <p:cNvSpPr/>
            <p:nvPr/>
          </p:nvSpPr>
          <p:spPr>
            <a:xfrm>
              <a:off x="4659" y="2404"/>
              <a:ext cx="103" cy="7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9" name="Line 592"/>
            <p:cNvSpPr/>
            <p:nvPr/>
          </p:nvSpPr>
          <p:spPr>
            <a:xfrm>
              <a:off x="4720" y="2354"/>
              <a:ext cx="176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0" name="Line 593"/>
            <p:cNvSpPr/>
            <p:nvPr/>
          </p:nvSpPr>
          <p:spPr>
            <a:xfrm flipV="1">
              <a:off x="4869" y="2408"/>
              <a:ext cx="85" cy="6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1" name="Line 594"/>
            <p:cNvSpPr/>
            <p:nvPr/>
          </p:nvSpPr>
          <p:spPr>
            <a:xfrm>
              <a:off x="4235" y="1632"/>
              <a:ext cx="321" cy="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2" name="Line 595"/>
            <p:cNvSpPr/>
            <p:nvPr/>
          </p:nvSpPr>
          <p:spPr>
            <a:xfrm>
              <a:off x="4635" y="2961"/>
              <a:ext cx="246" cy="11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3" name="Line 596"/>
            <p:cNvSpPr/>
            <p:nvPr/>
          </p:nvSpPr>
          <p:spPr>
            <a:xfrm flipV="1">
              <a:off x="4244" y="2953"/>
              <a:ext cx="203" cy="12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4" name="Line 597"/>
            <p:cNvSpPr/>
            <p:nvPr/>
          </p:nvSpPr>
          <p:spPr>
            <a:xfrm flipV="1">
              <a:off x="4271" y="3137"/>
              <a:ext cx="6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5" name="Line 598"/>
            <p:cNvSpPr/>
            <p:nvPr/>
          </p:nvSpPr>
          <p:spPr>
            <a:xfrm flipV="1">
              <a:off x="4773" y="1572"/>
              <a:ext cx="78" cy="5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6" name="Line 599"/>
            <p:cNvSpPr/>
            <p:nvPr/>
          </p:nvSpPr>
          <p:spPr>
            <a:xfrm>
              <a:off x="4665" y="1681"/>
              <a:ext cx="0" cy="52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7" name="Line 600"/>
            <p:cNvSpPr/>
            <p:nvPr/>
          </p:nvSpPr>
          <p:spPr>
            <a:xfrm flipV="1">
              <a:off x="4773" y="1616"/>
              <a:ext cx="166" cy="182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8" name="Line 601"/>
            <p:cNvSpPr/>
            <p:nvPr/>
          </p:nvSpPr>
          <p:spPr>
            <a:xfrm>
              <a:off x="5003" y="1615"/>
              <a:ext cx="0" cy="124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9" name="Line 602"/>
            <p:cNvSpPr/>
            <p:nvPr/>
          </p:nvSpPr>
          <p:spPr>
            <a:xfrm>
              <a:off x="4785" y="1808"/>
              <a:ext cx="119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0" name="Line 603"/>
            <p:cNvSpPr/>
            <p:nvPr/>
          </p:nvSpPr>
          <p:spPr>
            <a:xfrm>
              <a:off x="5134" y="1802"/>
              <a:ext cx="1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1" name="Line 604"/>
            <p:cNvSpPr/>
            <p:nvPr/>
          </p:nvSpPr>
          <p:spPr>
            <a:xfrm flipH="1">
              <a:off x="4596" y="1850"/>
              <a:ext cx="62" cy="444"/>
            </a:xfrm>
            <a:prstGeom prst="line">
              <a:avLst/>
            </a:prstGeom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2" name="Line 605"/>
            <p:cNvSpPr/>
            <p:nvPr/>
          </p:nvSpPr>
          <p:spPr>
            <a:xfrm flipH="1">
              <a:off x="4969" y="1850"/>
              <a:ext cx="70" cy="458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3" name="Line 606"/>
            <p:cNvSpPr/>
            <p:nvPr/>
          </p:nvSpPr>
          <p:spPr>
            <a:xfrm flipV="1">
              <a:off x="4581" y="2569"/>
              <a:ext cx="143" cy="27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4" name="Line 607"/>
            <p:cNvSpPr/>
            <p:nvPr/>
          </p:nvSpPr>
          <p:spPr>
            <a:xfrm>
              <a:off x="5257" y="1801"/>
              <a:ext cx="112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31785" name="Group 608"/>
            <p:cNvGrpSpPr/>
            <p:nvPr/>
          </p:nvGrpSpPr>
          <p:grpSpPr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1786" name="Line 270"/>
              <p:cNvSpPr/>
              <p:nvPr/>
            </p:nvSpPr>
            <p:spPr>
              <a:xfrm flipH="1">
                <a:off x="1766" y="3287"/>
                <a:ext cx="188" cy="586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87" name="Line 271"/>
              <p:cNvSpPr/>
              <p:nvPr/>
            </p:nvSpPr>
            <p:spPr>
              <a:xfrm>
                <a:off x="1954" y="3287"/>
                <a:ext cx="188" cy="58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88" name="Line 272"/>
              <p:cNvSpPr/>
              <p:nvPr/>
            </p:nvSpPr>
            <p:spPr>
              <a:xfrm>
                <a:off x="1766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89" name="Line 273"/>
              <p:cNvSpPr/>
              <p:nvPr/>
            </p:nvSpPr>
            <p:spPr>
              <a:xfrm flipH="1">
                <a:off x="1954" y="3870"/>
                <a:ext cx="188" cy="6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90" name="Line 274"/>
              <p:cNvSpPr/>
              <p:nvPr/>
            </p:nvSpPr>
            <p:spPr>
              <a:xfrm>
                <a:off x="1954" y="3300"/>
                <a:ext cx="0" cy="63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91" name="Line 275"/>
              <p:cNvSpPr/>
              <p:nvPr/>
            </p:nvSpPr>
            <p:spPr>
              <a:xfrm flipV="1">
                <a:off x="1766" y="3810"/>
                <a:ext cx="188" cy="63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92" name="Line 276"/>
              <p:cNvSpPr/>
              <p:nvPr/>
            </p:nvSpPr>
            <p:spPr>
              <a:xfrm flipH="1" flipV="1">
                <a:off x="1954" y="3810"/>
                <a:ext cx="188" cy="60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93" name="Line 277"/>
              <p:cNvSpPr/>
              <p:nvPr/>
            </p:nvSpPr>
            <p:spPr>
              <a:xfrm>
                <a:off x="1846" y="3618"/>
                <a:ext cx="108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94" name="Line 278"/>
              <p:cNvSpPr/>
              <p:nvPr/>
            </p:nvSpPr>
            <p:spPr>
              <a:xfrm flipV="1">
                <a:off x="1954" y="3618"/>
                <a:ext cx="114" cy="4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95" name="Line 279"/>
              <p:cNvSpPr/>
              <p:nvPr/>
            </p:nvSpPr>
            <p:spPr>
              <a:xfrm>
                <a:off x="1810" y="3704"/>
                <a:ext cx="139" cy="65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96" name="Line 280"/>
              <p:cNvSpPr/>
              <p:nvPr/>
            </p:nvSpPr>
            <p:spPr>
              <a:xfrm flipV="1">
                <a:off x="1954" y="3717"/>
                <a:ext cx="140" cy="57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97" name="Line 281"/>
              <p:cNvSpPr/>
              <p:nvPr/>
            </p:nvSpPr>
            <p:spPr>
              <a:xfrm flipV="1">
                <a:off x="1954" y="3530"/>
                <a:ext cx="72" cy="24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98" name="Line 282"/>
              <p:cNvSpPr/>
              <p:nvPr/>
            </p:nvSpPr>
            <p:spPr>
              <a:xfrm flipV="1">
                <a:off x="1954" y="3409"/>
                <a:ext cx="45" cy="18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799" name="Line 283"/>
              <p:cNvSpPr/>
              <p:nvPr/>
            </p:nvSpPr>
            <p:spPr>
              <a:xfrm>
                <a:off x="1873" y="3522"/>
                <a:ext cx="87" cy="32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00" name="Line 284"/>
              <p:cNvSpPr/>
              <p:nvPr/>
            </p:nvSpPr>
            <p:spPr>
              <a:xfrm>
                <a:off x="1912" y="3404"/>
                <a:ext cx="50" cy="31"/>
              </a:xfrm>
              <a:prstGeom prst="line">
                <a:avLst/>
              </a:prstGeom>
              <a:ln w="190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01" name="Oval 624"/>
              <p:cNvSpPr/>
              <p:nvPr/>
            </p:nvSpPr>
            <p:spPr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pic>
            <p:nvPicPr>
              <p:cNvPr id="31802" name="Picture 625" descr="cell_tower_radiation_gray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1803" name="Group 626"/>
            <p:cNvGrpSpPr/>
            <p:nvPr/>
          </p:nvGrpSpPr>
          <p:grpSpPr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1804" name="Line 627"/>
              <p:cNvSpPr/>
              <p:nvPr/>
            </p:nvSpPr>
            <p:spPr>
              <a:xfrm>
                <a:off x="3843" y="1516"/>
                <a:ext cx="96" cy="60"/>
              </a:xfrm>
              <a:prstGeom prst="line">
                <a:avLst/>
              </a:prstGeom>
              <a:ln w="952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05" name="Oval 407"/>
              <p:cNvSpPr/>
              <p:nvPr/>
            </p:nvSpPr>
            <p:spPr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06" name="Rectangle 410"/>
              <p:cNvSpPr/>
              <p:nvPr/>
            </p:nvSpPr>
            <p:spPr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07" name="Oval 411"/>
              <p:cNvSpPr/>
              <p:nvPr/>
            </p:nvSpPr>
            <p:spPr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808" name="Group 631"/>
              <p:cNvGrpSpPr/>
              <p:nvPr/>
            </p:nvGrpSpPr>
            <p:grpSpPr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1809" name="Freeform 63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10" name="Freeform 633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811" name="Line 634"/>
              <p:cNvSpPr/>
              <p:nvPr/>
            </p:nvSpPr>
            <p:spPr>
              <a:xfrm>
                <a:off x="3884" y="1602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12" name="Line 635"/>
              <p:cNvSpPr/>
              <p:nvPr/>
            </p:nvSpPr>
            <p:spPr>
              <a:xfrm>
                <a:off x="4127" y="1604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1813" name="Group 636"/>
            <p:cNvGrpSpPr/>
            <p:nvPr/>
          </p:nvGrpSpPr>
          <p:grpSpPr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1814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15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16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817" name="Group 640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818" name="Freeform 64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19" name="Freeform 642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820" name="Line 643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21" name="Line 644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1822" name="Group 645"/>
            <p:cNvGrpSpPr/>
            <p:nvPr/>
          </p:nvGrpSpPr>
          <p:grpSpPr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1823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24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25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826" name="Group 649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827" name="Freeform 650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28" name="Freeform 65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829" name="Line 652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30" name="Line 653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1831" name="Group 654"/>
            <p:cNvGrpSpPr/>
            <p:nvPr/>
          </p:nvGrpSpPr>
          <p:grpSpPr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1832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33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34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835" name="Group 658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836" name="Freeform 65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37" name="Freeform 660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838" name="Line 661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39" name="Line 662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1840" name="Group 663"/>
            <p:cNvGrpSpPr/>
            <p:nvPr/>
          </p:nvGrpSpPr>
          <p:grpSpPr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1841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42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43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844" name="Group 667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845" name="Freeform 66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46" name="Freeform 66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847" name="Line 670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48" name="Line 671"/>
              <p:cNvSpPr/>
              <p:nvPr/>
            </p:nvSpPr>
            <p:spPr>
              <a:xfrm>
                <a:off x="4578" y="1505"/>
                <a:ext cx="0" cy="46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1849" name="Group 672"/>
            <p:cNvGrpSpPr/>
            <p:nvPr/>
          </p:nvGrpSpPr>
          <p:grpSpPr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1850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51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52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853" name="Group 676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854" name="Freeform 67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55" name="Freeform 67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856" name="Line 679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57" name="Line 680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1858" name="Line 681"/>
            <p:cNvSpPr/>
            <p:nvPr/>
          </p:nvSpPr>
          <p:spPr>
            <a:xfrm>
              <a:off x="4049" y="2358"/>
              <a:ext cx="428" cy="0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1859" name="Group 682"/>
            <p:cNvGrpSpPr/>
            <p:nvPr/>
          </p:nvGrpSpPr>
          <p:grpSpPr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1860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61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62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863" name="Group 686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864" name="Freeform 687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65" name="Freeform 688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866" name="Line 689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67" name="Line 690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1868" name="Group 691"/>
            <p:cNvGrpSpPr/>
            <p:nvPr/>
          </p:nvGrpSpPr>
          <p:grpSpPr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1869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70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71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872" name="Group 695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873" name="Freeform 696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74" name="Freeform 697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875" name="Line 698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76" name="Line 699"/>
              <p:cNvSpPr/>
              <p:nvPr/>
            </p:nvSpPr>
            <p:spPr>
              <a:xfrm>
                <a:off x="4578" y="1505"/>
                <a:ext cx="0" cy="44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1877" name="Group 700"/>
            <p:cNvGrpSpPr/>
            <p:nvPr/>
          </p:nvGrpSpPr>
          <p:grpSpPr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31878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79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80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881" name="Group 704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882" name="Freeform 705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83" name="Freeform 706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884" name="Line 707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85" name="Line 708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1886" name="Group 709"/>
            <p:cNvGrpSpPr/>
            <p:nvPr/>
          </p:nvGrpSpPr>
          <p:grpSpPr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31887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88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89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890" name="Group 713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891" name="Freeform 714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892" name="Freeform 715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893" name="Line 716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894" name="Line 717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1895" name="Group 718"/>
            <p:cNvGrpSpPr/>
            <p:nvPr/>
          </p:nvGrpSpPr>
          <p:grpSpPr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31896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97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898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899" name="Group 722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900" name="Freeform 723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01" name="Freeform 724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902" name="Line 725"/>
              <p:cNvSpPr/>
              <p:nvPr/>
            </p:nvSpPr>
            <p:spPr>
              <a:xfrm>
                <a:off x="4335" y="1503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903" name="Line 726"/>
              <p:cNvSpPr/>
              <p:nvPr/>
            </p:nvSpPr>
            <p:spPr>
              <a:xfrm>
                <a:off x="4578" y="1505"/>
                <a:ext cx="0" cy="47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1904" name="Group 727"/>
            <p:cNvGrpSpPr/>
            <p:nvPr/>
          </p:nvGrpSpPr>
          <p:grpSpPr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31905" name="Oval 407"/>
              <p:cNvSpPr/>
              <p:nvPr/>
            </p:nvSpPr>
            <p:spPr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906" name="Rectangle 410"/>
              <p:cNvSpPr/>
              <p:nvPr/>
            </p:nvSpPr>
            <p:spPr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907" name="Oval 411"/>
              <p:cNvSpPr/>
              <p:nvPr/>
            </p:nvSpPr>
            <p:spPr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latin typeface="Times New Roman" panose="02020603050405020304" charset="0"/>
                  <a:ea typeface="Arial" panose="020B0604020202020204" pitchFamily="34" charset="0"/>
                </a:endParaRPr>
              </a:p>
            </p:txBody>
          </p:sp>
          <p:grpSp>
            <p:nvGrpSpPr>
              <p:cNvPr id="31908" name="Group 731"/>
              <p:cNvGrpSpPr/>
              <p:nvPr/>
            </p:nvGrpSpPr>
            <p:grpSpPr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909" name="Freeform 732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10" name="Freeform 733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  <a:tileRect/>
                </a:gra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911" name="Line 734"/>
              <p:cNvSpPr/>
              <p:nvPr/>
            </p:nvSpPr>
            <p:spPr>
              <a:xfrm>
                <a:off x="4335" y="1503"/>
                <a:ext cx="0" cy="5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912" name="Line 735"/>
              <p:cNvSpPr/>
              <p:nvPr/>
            </p:nvSpPr>
            <p:spPr>
              <a:xfrm>
                <a:off x="4578" y="1505"/>
                <a:ext cx="0" cy="49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1913" name="Group 736"/>
            <p:cNvGrpSpPr/>
            <p:nvPr/>
          </p:nvGrpSpPr>
          <p:grpSpPr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1914" name="Group 737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1915" name="Freeform 738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16" name="Freeform 739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17" name="Freeform 740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18" name="Freeform 741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19" name="Freeform 742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20" name="Freeform 743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21" name="Freeform 744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22" name="Freeform 745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23" name="Freeform 746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24" name="Freeform 747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25" name="Freeform 748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26" name="Freeform 749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31927" name="Picture 750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1928" name="Group 751"/>
            <p:cNvGrpSpPr/>
            <p:nvPr/>
          </p:nvGrpSpPr>
          <p:grpSpPr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31929" name="Group 752"/>
              <p:cNvGrpSpPr/>
              <p:nvPr/>
            </p:nvGrpSpPr>
            <p:grpSpPr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1930" name="Freeform 753"/>
                <p:cNvSpPr/>
                <p:nvPr/>
              </p:nvSpPr>
              <p:spPr>
                <a:xfrm>
                  <a:off x="5134" y="2657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31" name="Freeform 754"/>
                <p:cNvSpPr/>
                <p:nvPr/>
              </p:nvSpPr>
              <p:spPr>
                <a:xfrm>
                  <a:off x="5252" y="2656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32" name="Freeform 755"/>
                <p:cNvSpPr/>
                <p:nvPr/>
              </p:nvSpPr>
              <p:spPr>
                <a:xfrm>
                  <a:off x="5089" y="2646"/>
                  <a:ext cx="114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33" name="Freeform 756"/>
                <p:cNvSpPr/>
                <p:nvPr/>
              </p:nvSpPr>
              <p:spPr>
                <a:xfrm>
                  <a:off x="5250" y="2643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34" name="Freeform 757"/>
                <p:cNvSpPr/>
                <p:nvPr/>
              </p:nvSpPr>
              <p:spPr>
                <a:xfrm>
                  <a:off x="5047" y="2671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35" name="Freeform 758"/>
                <p:cNvSpPr/>
                <p:nvPr/>
              </p:nvSpPr>
              <p:spPr>
                <a:xfrm>
                  <a:off x="5330" y="2639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36" name="Freeform 759"/>
                <p:cNvSpPr/>
                <p:nvPr/>
              </p:nvSpPr>
              <p:spPr>
                <a:xfrm>
                  <a:off x="5115" y="2660"/>
                  <a:ext cx="69" cy="5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37" name="Freeform 760"/>
                <p:cNvSpPr/>
                <p:nvPr/>
              </p:nvSpPr>
              <p:spPr>
                <a:xfrm>
                  <a:off x="5233" y="2660"/>
                  <a:ext cx="47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38" name="Freeform 761"/>
                <p:cNvSpPr/>
                <p:nvPr/>
              </p:nvSpPr>
              <p:spPr>
                <a:xfrm>
                  <a:off x="5070" y="2650"/>
                  <a:ext cx="112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39" name="Freeform 762"/>
                <p:cNvSpPr/>
                <p:nvPr/>
              </p:nvSpPr>
              <p:spPr>
                <a:xfrm>
                  <a:off x="5229" y="2647"/>
                  <a:ext cx="99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40" name="Freeform 763"/>
                <p:cNvSpPr/>
                <p:nvPr/>
              </p:nvSpPr>
              <p:spPr>
                <a:xfrm>
                  <a:off x="5030" y="2680"/>
                  <a:ext cx="40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941" name="Freeform 764"/>
                <p:cNvSpPr/>
                <p:nvPr/>
              </p:nvSpPr>
              <p:spPr>
                <a:xfrm>
                  <a:off x="5311" y="2643"/>
                  <a:ext cx="87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pic>
            <p:nvPicPr>
              <p:cNvPr id="31942" name="Picture 765" descr="access_point_stylized_gray_small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31943" name="Line 766"/>
            <p:cNvSpPr/>
            <p:nvPr/>
          </p:nvSpPr>
          <p:spPr>
            <a:xfrm rot="5400000" flipV="1">
              <a:off x="5034" y="3427"/>
              <a:ext cx="2" cy="54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1944" name="Group 767"/>
            <p:cNvGrpSpPr/>
            <p:nvPr/>
          </p:nvGrpSpPr>
          <p:grpSpPr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31945" name="Picture 768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946" name="Freeform 769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1947" name="Group 770"/>
            <p:cNvGrpSpPr/>
            <p:nvPr/>
          </p:nvGrpSpPr>
          <p:grpSpPr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31948" name="Picture 771" descr="desktop_computer_stylized_medium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949" name="Freeform 772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1950" name="Group 773"/>
            <p:cNvGrpSpPr/>
            <p:nvPr/>
          </p:nvGrpSpPr>
          <p:grpSpPr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31951" name="Picture 774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952" name="Freeform 775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1953" name="Group 776"/>
            <p:cNvGrpSpPr/>
            <p:nvPr/>
          </p:nvGrpSpPr>
          <p:grpSpPr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31954" name="Picture 777" descr="desktop_computer_stylized_medium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955" name="Freeform 77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31956" name="Picture 779" descr="car_icon_small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1957" name="Group 780"/>
            <p:cNvGrpSpPr/>
            <p:nvPr/>
          </p:nvGrpSpPr>
          <p:grpSpPr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31958" name="Picture 781" descr="iphone_stylized_small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1959" name="Picture 782" descr="antenna_radiation_stylized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1960" name="Group 783"/>
            <p:cNvGrpSpPr/>
            <p:nvPr/>
          </p:nvGrpSpPr>
          <p:grpSpPr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31961" name="Freeform 78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23"/>
                  </a:cxn>
                  <a:cxn ang="0">
                    <a:pos x="12" y="171"/>
                  </a:cxn>
                  <a:cxn ang="0">
                    <a:pos x="0" y="179"/>
                  </a:cxn>
                  <a:cxn ang="0">
                    <a:pos x="2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62" name="Rectangle 785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63" name="Freeform 786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15"/>
                  </a:cxn>
                  <a:cxn ang="0">
                    <a:pos x="2" y="163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64" name="Freeform 78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9"/>
                  </a:cxn>
                  <a:cxn ang="0">
                    <a:pos x="11" y="1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65" name="Rectangle 788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66" name="Group 789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967" name="AutoShape 790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68" name="AutoShape 791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69" name="Rectangle 792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70" name="Group 793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971" name="AutoShape 794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72" name="AutoShape 795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73" name="Rectangle 796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74" name="Rectangle 797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75" name="Group 798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1976" name="AutoShape 799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77" name="AutoShape 800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78" name="Freeform 801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979" name="Group 802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1980" name="AutoShape 803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981" name="AutoShape 804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982" name="Rectangle 805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83" name="Freeform 806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6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84" name="Freeform 807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10" y="19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85" name="Oval 808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86" name="Freeform 80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6"/>
                  </a:cxn>
                  <a:cxn ang="0">
                    <a:pos x="11" y="8"/>
                  </a:cxn>
                  <a:cxn ang="0">
                    <a:pos x="11" y="0"/>
                  </a:cxn>
                  <a:cxn ang="0">
                    <a:pos x="0" y="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87" name="AutoShape 810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88" name="AutoShape 811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89" name="Oval 812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90" name="Oval 813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1991" name="Oval 814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92" name="Rectangle 815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993" name="Group 816"/>
            <p:cNvGrpSpPr/>
            <p:nvPr/>
          </p:nvGrpSpPr>
          <p:grpSpPr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31994" name="Freeform 81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23"/>
                  </a:cxn>
                  <a:cxn ang="0">
                    <a:pos x="12" y="171"/>
                  </a:cxn>
                  <a:cxn ang="0">
                    <a:pos x="0" y="179"/>
                  </a:cxn>
                  <a:cxn ang="0">
                    <a:pos x="2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95" name="Rectangle 818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96" name="Freeform 81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15"/>
                  </a:cxn>
                  <a:cxn ang="0">
                    <a:pos x="2" y="163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97" name="Freeform 82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9"/>
                  </a:cxn>
                  <a:cxn ang="0">
                    <a:pos x="11" y="1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998" name="Rectangle 821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1999" name="Group 822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2000" name="AutoShape 823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001" name="AutoShape 824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002" name="Rectangle 825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2003" name="Group 826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2004" name="AutoShape 827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005" name="AutoShape 828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006" name="Rectangle 829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007" name="Rectangle 830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2008" name="Group 831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2009" name="AutoShape 832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010" name="AutoShape 833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011" name="Freeform 83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2012" name="Group 835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2013" name="AutoShape 836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014" name="AutoShape 837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2015" name="Rectangle 838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016" name="Freeform 83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1" y="8"/>
                  </a:cxn>
                  <a:cxn ang="0">
                    <a:pos x="11" y="16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17" name="Freeform 840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10" y="19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18" name="Oval 841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019" name="Freeform 842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6"/>
                  </a:cxn>
                  <a:cxn ang="0">
                    <a:pos x="11" y="8"/>
                  </a:cxn>
                  <a:cxn ang="0">
                    <a:pos x="11" y="0"/>
                  </a:cxn>
                  <a:cxn ang="0">
                    <a:pos x="0" y="8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20" name="AutoShape 843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021" name="AutoShape 844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022" name="Oval 845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023" name="Oval 846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2024" name="Oval 847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025" name="Rectangle 848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2026" name="Group 849"/>
            <p:cNvGrpSpPr/>
            <p:nvPr/>
          </p:nvGrpSpPr>
          <p:grpSpPr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32027" name="Picture 850" descr="antenna_stylized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028" name="Picture 851" descr="laptop_keyboard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029" name="Freeform 852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32030" name="Picture 853" descr="screen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031" name="Freeform 854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32" name="Freeform 855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33" name="Freeform 856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34" name="Freeform 857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35" name="Freeform 858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36" name="Freeform 859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2037" name="Group 860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2038" name="Freeform 861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39" name="Freeform 862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40" name="Freeform 863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41" name="Freeform 864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42" name="Freeform 865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43" name="Freeform 866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2044" name="Freeform 867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45" name="Freeform 868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46" name="Freeform 869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47" name="Freeform 870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48" name="Freeform 871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49" name="Freeform 872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2050" name="Group 873"/>
            <p:cNvGrpSpPr/>
            <p:nvPr/>
          </p:nvGrpSpPr>
          <p:grpSpPr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32051" name="Picture 874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052" name="Picture 875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053" name="Freeform 876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32054" name="Picture 877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055" name="Freeform 878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56" name="Freeform 879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57" name="Freeform 880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58" name="Freeform 881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59" name="Freeform 882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60" name="Freeform 883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2061" name="Group 884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2062" name="Freeform 885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63" name="Freeform 886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64" name="Freeform 88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65" name="Freeform 88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66" name="Freeform 889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67" name="Freeform 890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2068" name="Freeform 891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69" name="Freeform 892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70" name="Freeform 893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71" name="Freeform 894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72" name="Freeform 895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73" name="Freeform 896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2074" name="Group 897"/>
            <p:cNvGrpSpPr/>
            <p:nvPr/>
          </p:nvGrpSpPr>
          <p:grpSpPr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32075" name="Picture 898" descr="antenna_stylized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076" name="Picture 899" descr="laptop_keyboard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077" name="Freeform 900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32078" name="Picture 901" descr="screen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079" name="Freeform 902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80" name="Freeform 903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81" name="Freeform 904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82" name="Freeform 905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83" name="Freeform 906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84" name="Freeform 907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2085" name="Group 908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2086" name="Freeform 909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87" name="Freeform 91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88" name="Freeform 911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89" name="Freeform 912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90" name="Freeform 913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091" name="Freeform 914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2092" name="Freeform 915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93" name="Freeform 916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94" name="Freeform 917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95" name="Freeform 918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96" name="Freeform 919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097" name="Freeform 920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2098" name="Group 921"/>
            <p:cNvGrpSpPr/>
            <p:nvPr/>
          </p:nvGrpSpPr>
          <p:grpSpPr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32099" name="Picture 922" descr="desktop_computer_stylized_mediu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100" name="Freeform 92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0" y="14"/>
                  </a:cxn>
                  <a:cxn ang="0">
                    <a:pos x="356" y="294"/>
                  </a:cxn>
                  <a:cxn ang="0">
                    <a:pos x="78" y="368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2101" name="Group 924"/>
            <p:cNvGrpSpPr/>
            <p:nvPr/>
          </p:nvGrpSpPr>
          <p:grpSpPr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32102" name="Picture 925" descr="antenna_stylized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2103" name="Picture 926" descr="laptop_keyboard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104" name="Freeform 927"/>
              <p:cNvSpPr/>
              <p:nvPr/>
            </p:nvSpPr>
            <p:spPr>
              <a:xfrm>
                <a:off x="1753" y="1603"/>
                <a:ext cx="1807" cy="132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32105" name="Picture 928" descr="screen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2106" name="Freeform 929"/>
              <p:cNvSpPr/>
              <p:nvPr/>
            </p:nvSpPr>
            <p:spPr>
              <a:xfrm>
                <a:off x="2082" y="1564"/>
                <a:ext cx="1531" cy="24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07" name="Freeform 930"/>
              <p:cNvSpPr/>
              <p:nvPr/>
            </p:nvSpPr>
            <p:spPr>
              <a:xfrm>
                <a:off x="1737" y="1562"/>
                <a:ext cx="425" cy="102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08" name="Freeform 931"/>
              <p:cNvSpPr/>
              <p:nvPr/>
            </p:nvSpPr>
            <p:spPr>
              <a:xfrm>
                <a:off x="3144" y="1745"/>
                <a:ext cx="458" cy="118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09" name="Freeform 932"/>
              <p:cNvSpPr/>
              <p:nvPr/>
            </p:nvSpPr>
            <p:spPr>
              <a:xfrm>
                <a:off x="1732" y="2534"/>
                <a:ext cx="1680" cy="3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10" name="Freeform 933"/>
              <p:cNvSpPr/>
              <p:nvPr/>
            </p:nvSpPr>
            <p:spPr>
              <a:xfrm>
                <a:off x="3195" y="1755"/>
                <a:ext cx="429" cy="11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1" y="0"/>
                  </a:cxn>
                </a:cxnLst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11" name="Freeform 934"/>
              <p:cNvSpPr/>
              <p:nvPr/>
            </p:nvSpPr>
            <p:spPr>
              <a:xfrm>
                <a:off x="1734" y="2587"/>
                <a:ext cx="1494" cy="3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2112" name="Group 935"/>
              <p:cNvGrpSpPr/>
              <p:nvPr/>
            </p:nvGrpSpPr>
            <p:grpSpPr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2113" name="Freeform 936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>
                    <a:cxn ang="0">
                      <a:pos x="293" y="0"/>
                    </a:cxn>
                    <a:cxn ang="0">
                      <a:pos x="752" y="124"/>
                    </a:cxn>
                    <a:cxn ang="0">
                      <a:pos x="470" y="327"/>
                    </a:cxn>
                    <a:cxn ang="0">
                      <a:pos x="0" y="183"/>
                    </a:cxn>
                    <a:cxn ang="0">
                      <a:pos x="293" y="0"/>
                    </a:cxn>
                  </a:cxnLst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114" name="Freeform 93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726" y="119"/>
                    </a:cxn>
                    <a:cxn ang="0">
                      <a:pos x="457" y="311"/>
                    </a:cxn>
                    <a:cxn ang="0">
                      <a:pos x="0" y="173"/>
                    </a:cxn>
                    <a:cxn ang="0">
                      <a:pos x="282" y="0"/>
                    </a:cxn>
                  </a:cxnLst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115" name="Freeform 93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75" y="0"/>
                    </a:cxn>
                    <a:cxn ang="0">
                      <a:pos x="258" y="50"/>
                    </a:cxn>
                    <a:cxn ang="0">
                      <a:pos x="183" y="100"/>
                    </a:cxn>
                    <a:cxn ang="0">
                      <a:pos x="0" y="44"/>
                    </a:cxn>
                  </a:cxnLst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116" name="Freeform 939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117" name="Freeform 940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71" y="0"/>
                    </a:cxn>
                    <a:cxn ang="0">
                      <a:pos x="258" y="52"/>
                    </a:cxn>
                    <a:cxn ang="0">
                      <a:pos x="183" y="102"/>
                    </a:cxn>
                    <a:cxn ang="0">
                      <a:pos x="0" y="46"/>
                    </a:cxn>
                  </a:cxnLst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2118" name="Freeform 941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94" y="53"/>
                    </a:cxn>
                    <a:cxn ang="0">
                      <a:pos x="180" y="63"/>
                    </a:cxn>
                    <a:cxn ang="0">
                      <a:pos x="0" y="9"/>
                    </a:cxn>
                    <a:cxn ang="0">
                      <a:pos x="12" y="0"/>
                    </a:cxn>
                  </a:cxnLst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2119" name="Freeform 942"/>
              <p:cNvSpPr/>
              <p:nvPr/>
            </p:nvSpPr>
            <p:spPr>
              <a:xfrm>
                <a:off x="2577" y="3043"/>
                <a:ext cx="614" cy="51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20" name="Freeform 943"/>
              <p:cNvSpPr/>
              <p:nvPr/>
            </p:nvSpPr>
            <p:spPr>
              <a:xfrm>
                <a:off x="1010" y="3084"/>
                <a:ext cx="1571" cy="46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21" name="Freeform 944"/>
              <p:cNvSpPr/>
              <p:nvPr/>
            </p:nvSpPr>
            <p:spPr>
              <a:xfrm>
                <a:off x="1011" y="2998"/>
                <a:ext cx="17" cy="9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22" name="Freeform 945"/>
              <p:cNvSpPr/>
              <p:nvPr/>
            </p:nvSpPr>
            <p:spPr>
              <a:xfrm>
                <a:off x="1012" y="2611"/>
                <a:ext cx="730" cy="39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23" name="Freeform 946"/>
              <p:cNvSpPr/>
              <p:nvPr/>
            </p:nvSpPr>
            <p:spPr>
              <a:xfrm>
                <a:off x="1061" y="3018"/>
                <a:ext cx="1490" cy="45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124" name="Freeform 947"/>
              <p:cNvSpPr/>
              <p:nvPr/>
            </p:nvSpPr>
            <p:spPr>
              <a:xfrm flipV="1">
                <a:off x="2549" y="2986"/>
                <a:ext cx="608" cy="4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32125" name="Rectangle 4"/>
          <p:cNvSpPr>
            <a:spLocks noGrp="1"/>
          </p:cNvSpPr>
          <p:nvPr>
            <p:ph type="title"/>
          </p:nvPr>
        </p:nvSpPr>
        <p:spPr>
          <a:xfrm>
            <a:off x="309563" y="228600"/>
            <a:ext cx="7772400" cy="8191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P2P architecture</a:t>
            </a:r>
            <a:endParaRPr lang="en-US" altLang="zh-CN" dirty="0"/>
          </a:p>
        </p:txBody>
      </p:sp>
      <p:sp>
        <p:nvSpPr>
          <p:cNvPr id="32126" name="Rectangle 5"/>
          <p:cNvSpPr>
            <a:spLocks noGrp="1"/>
          </p:cNvSpPr>
          <p:nvPr>
            <p:ph type="body" sz="half" idx="1"/>
          </p:nvPr>
        </p:nvSpPr>
        <p:spPr>
          <a:xfrm>
            <a:off x="400050" y="1300163"/>
            <a:ext cx="4049713" cy="5241925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i="1" dirty="0"/>
              <a:t>no</a:t>
            </a:r>
            <a:r>
              <a:rPr lang="en-US" altLang="zh-CN" sz="2400" dirty="0"/>
              <a:t> always-on server</a:t>
            </a: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arbitrary end systems directly communicate</a:t>
            </a:r>
            <a:endParaRPr lang="en-US" altLang="zh-CN" sz="2400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peers request service from other peers, provide service in return to other peers</a:t>
            </a:r>
            <a:endParaRPr lang="en-US" altLang="zh-CN" sz="2400" dirty="0"/>
          </a:p>
          <a:p>
            <a:pPr lvl="1">
              <a:buClr>
                <a:srgbClr val="000099"/>
              </a:buClr>
              <a:buSzTx/>
              <a:buFont typeface="Arial" panose="020B0604020202020204" pitchFamily="34" charset="0"/>
            </a:pPr>
            <a:r>
              <a:rPr lang="en-US" altLang="zh-CN" i="1" dirty="0">
                <a:solidFill>
                  <a:srgbClr val="CC0000"/>
                </a:solidFill>
              </a:rPr>
              <a:t>self scalability</a:t>
            </a:r>
            <a:r>
              <a:rPr lang="en-US" altLang="zh-CN" dirty="0">
                <a:solidFill>
                  <a:srgbClr val="CC0000"/>
                </a:solidFill>
              </a:rPr>
              <a:t> – new peers bring new service capacity, as well as new service demands</a:t>
            </a:r>
            <a:endParaRPr lang="en-US" altLang="zh-CN" dirty="0">
              <a:solidFill>
                <a:srgbClr val="CC0000"/>
              </a:solidFill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/>
              <a:t>peers are intermittently connected and change IP addresses</a:t>
            </a:r>
            <a:endParaRPr lang="en-US" altLang="zh-CN" sz="2400" dirty="0"/>
          </a:p>
          <a:p>
            <a:pPr lvl="1">
              <a:buClr>
                <a:srgbClr val="000099"/>
              </a:buClr>
              <a:buSzTx/>
              <a:buFont typeface="Arial" panose="020B0604020202020204" pitchFamily="34" charset="0"/>
            </a:pPr>
            <a:r>
              <a:rPr lang="en-US" altLang="zh-CN" dirty="0"/>
              <a:t>complex management</a:t>
            </a:r>
            <a:endParaRPr lang="en-US" altLang="zh-CN" dirty="0"/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endParaRPr lang="en-US" altLang="zh-CN" dirty="0">
              <a:solidFill>
                <a:srgbClr val="CC0000"/>
              </a:solidFill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pic>
        <p:nvPicPr>
          <p:cNvPr id="32127" name="Picture 351" descr="underline_base"/>
          <p:cNvPicPr/>
          <p:nvPr/>
        </p:nvPicPr>
        <p:blipFill>
          <a:blip r:embed="rId20"/>
          <a:stretch>
            <a:fillRect/>
          </a:stretch>
        </p:blipFill>
        <p:spPr>
          <a:xfrm>
            <a:off x="361950" y="873125"/>
            <a:ext cx="4011613" cy="19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128" name="Line 1034"/>
          <p:cNvSpPr/>
          <p:nvPr/>
        </p:nvSpPr>
        <p:spPr>
          <a:xfrm flipH="1">
            <a:off x="6221413" y="1852613"/>
            <a:ext cx="503237" cy="1389062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2129" name="Line 1035"/>
          <p:cNvSpPr/>
          <p:nvPr/>
        </p:nvSpPr>
        <p:spPr>
          <a:xfrm>
            <a:off x="5565775" y="2438400"/>
            <a:ext cx="238125" cy="2568575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2130" name="Line 1036"/>
          <p:cNvSpPr/>
          <p:nvPr/>
        </p:nvSpPr>
        <p:spPr>
          <a:xfrm>
            <a:off x="6275388" y="3581400"/>
            <a:ext cx="1198562" cy="1997075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2131" name="Text Box 1037"/>
          <p:cNvSpPr txBox="1"/>
          <p:nvPr/>
        </p:nvSpPr>
        <p:spPr>
          <a:xfrm>
            <a:off x="7239000" y="1373188"/>
            <a:ext cx="12842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peer-peer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74082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graphicFrame>
        <p:nvGraphicFramePr>
          <p:cNvPr id="174083" name="Object 2"/>
          <p:cNvGraphicFramePr>
            <a:graphicFrameLocks noChangeAspect="1"/>
          </p:cNvGraphicFramePr>
          <p:nvPr/>
        </p:nvGraphicFramePr>
        <p:xfrm>
          <a:off x="1431925" y="1939925"/>
          <a:ext cx="6543675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166860" imgH="6276340" progId="Excel.Chart.8">
                  <p:embed/>
                </p:oleObj>
              </mc:Choice>
              <mc:Fallback>
                <p:oleObj name="" r:id="rId1" imgW="9166860" imgH="6276340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1925" y="1939925"/>
                        <a:ext cx="6543675" cy="445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4" name="Rectangle 4"/>
          <p:cNvSpPr/>
          <p:nvPr/>
        </p:nvSpPr>
        <p:spPr>
          <a:xfrm>
            <a:off x="331788" y="152400"/>
            <a:ext cx="8520112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4000" dirty="0">
                <a:solidFill>
                  <a:srgbClr val="000099"/>
                </a:solidFill>
                <a:latin typeface="Gill Sans MT" panose="020B0502020104020203" charset="0"/>
              </a:rPr>
              <a:t>Client-server vs. P2P: example</a:t>
            </a:r>
            <a:endParaRPr lang="en-US" altLang="zh-CN" sz="40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sp>
        <p:nvSpPr>
          <p:cNvPr id="174085" name="Text Box 5"/>
          <p:cNvSpPr txBox="1"/>
          <p:nvPr/>
        </p:nvSpPr>
        <p:spPr>
          <a:xfrm>
            <a:off x="433388" y="1292225"/>
            <a:ext cx="7754937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2400" dirty="0">
                <a:latin typeface="Arial" panose="020B0604020202020204" pitchFamily="34" charset="0"/>
              </a:rPr>
              <a:t>client upload rate =</a:t>
            </a:r>
            <a:r>
              <a:rPr lang="en-US" altLang="zh-CN" sz="2400" i="1" dirty="0">
                <a:latin typeface="Arial" panose="020B0604020202020204" pitchFamily="34" charset="0"/>
              </a:rPr>
              <a:t> u</a:t>
            </a:r>
            <a:r>
              <a:rPr lang="en-US" altLang="zh-CN" sz="2400" dirty="0">
                <a:latin typeface="Arial" panose="020B0604020202020204" pitchFamily="34" charset="0"/>
              </a:rPr>
              <a:t>,  </a:t>
            </a:r>
            <a:r>
              <a:rPr lang="en-US" altLang="zh-CN" sz="2400" i="1" dirty="0">
                <a:latin typeface="Arial" panose="020B0604020202020204" pitchFamily="34" charset="0"/>
              </a:rPr>
              <a:t>F/u </a:t>
            </a:r>
            <a:r>
              <a:rPr lang="en-US" altLang="zh-CN" sz="2400" dirty="0">
                <a:latin typeface="Arial" panose="020B0604020202020204" pitchFamily="34" charset="0"/>
              </a:rPr>
              <a:t>= 1 hour,  </a:t>
            </a:r>
            <a:r>
              <a:rPr lang="en-US" altLang="zh-CN" sz="2400" i="1" dirty="0">
                <a:latin typeface="Arial" panose="020B0604020202020204" pitchFamily="34" charset="0"/>
              </a:rPr>
              <a:t>u</a:t>
            </a:r>
            <a:r>
              <a:rPr lang="en-US" altLang="zh-CN" sz="2400" i="1" baseline="-25000" dirty="0">
                <a:latin typeface="Arial" panose="020B0604020202020204" pitchFamily="34" charset="0"/>
              </a:rPr>
              <a:t>s</a:t>
            </a:r>
            <a:r>
              <a:rPr lang="en-US" altLang="zh-CN" sz="2400" i="1" dirty="0">
                <a:latin typeface="Arial" panose="020B0604020202020204" pitchFamily="34" charset="0"/>
              </a:rPr>
              <a:t> = 10u,  d</a:t>
            </a:r>
            <a:r>
              <a:rPr lang="en-US" altLang="zh-CN" sz="2400" i="1" baseline="-25000" dirty="0">
                <a:latin typeface="Arial" panose="020B0604020202020204" pitchFamily="34" charset="0"/>
              </a:rPr>
              <a:t>min</a:t>
            </a:r>
            <a:r>
              <a:rPr lang="en-US" altLang="zh-CN" sz="2400" i="1" dirty="0">
                <a:latin typeface="Arial" panose="020B0604020202020204" pitchFamily="34" charset="0"/>
              </a:rPr>
              <a:t> ≥ u</a:t>
            </a:r>
            <a:r>
              <a:rPr lang="en-US" altLang="zh-CN" sz="2400" i="1" baseline="-25000" dirty="0">
                <a:latin typeface="Arial" panose="020B0604020202020204" pitchFamily="34" charset="0"/>
              </a:rPr>
              <a:t>s</a:t>
            </a:r>
            <a:endParaRPr lang="en-US" altLang="zh-CN" sz="2400" i="1" baseline="-25000" dirty="0">
              <a:latin typeface="Arial" panose="020B0604020202020204" pitchFamily="34" charset="0"/>
            </a:endParaRPr>
          </a:p>
        </p:txBody>
      </p:sp>
      <p:pic>
        <p:nvPicPr>
          <p:cNvPr id="174086" name="Picture 10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896938"/>
            <a:ext cx="6573838" cy="17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087" name="文本框 1"/>
          <p:cNvSpPr txBox="1"/>
          <p:nvPr/>
        </p:nvSpPr>
        <p:spPr>
          <a:xfrm>
            <a:off x="6396038" y="2878138"/>
            <a:ext cx="179228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y=1/10N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4088" name="文本框 2"/>
          <p:cNvSpPr txBox="1"/>
          <p:nvPr/>
        </p:nvSpPr>
        <p:spPr>
          <a:xfrm>
            <a:off x="6305550" y="4078288"/>
            <a:ext cx="167005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y=N/(10+N)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7613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76131" name="Rectangle 2"/>
          <p:cNvSpPr>
            <a:spLocks noGrp="1"/>
          </p:cNvSpPr>
          <p:nvPr>
            <p:ph type="title"/>
          </p:nvPr>
        </p:nvSpPr>
        <p:spPr>
          <a:xfrm>
            <a:off x="411163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P2P file distribution: BitTorrent </a:t>
            </a:r>
            <a:endParaRPr lang="en-US" altLang="zh-CN" sz="4000" dirty="0"/>
          </a:p>
        </p:txBody>
      </p:sp>
      <p:sp>
        <p:nvSpPr>
          <p:cNvPr id="176132" name="Text Box 37"/>
          <p:cNvSpPr txBox="1"/>
          <p:nvPr/>
        </p:nvSpPr>
        <p:spPr>
          <a:xfrm>
            <a:off x="492125" y="2339975"/>
            <a:ext cx="2516188" cy="11382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</a:rPr>
              <a:t>tracker:</a:t>
            </a:r>
            <a:r>
              <a:rPr lang="en-US" altLang="zh-CN" dirty="0">
                <a:latin typeface="Gill Sans MT" panose="020B0502020104020203" charset="0"/>
              </a:rPr>
              <a:t> tracks peers </a:t>
            </a:r>
            <a:endParaRPr lang="en-US" altLang="zh-CN" dirty="0">
              <a:latin typeface="Gill Sans MT" panose="020B0502020104020203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participating in torrent</a:t>
            </a:r>
            <a:endParaRPr lang="en-US" altLang="zh-CN" dirty="0">
              <a:latin typeface="Gill Sans MT" panose="020B0502020104020203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endParaRPr lang="zh-CN" altLang="en-US" dirty="0">
              <a:solidFill>
                <a:srgbClr val="FF0000"/>
              </a:solidFill>
              <a:latin typeface="Gill Sans MT" panose="020B0502020104020203" charset="0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  <a:latin typeface="Gill Sans MT" panose="020B0502020104020203" charset="0"/>
                <a:ea typeface="宋体" panose="02010600030101010101" pitchFamily="2" charset="-122"/>
              </a:rPr>
              <a:t>追踪器</a:t>
            </a:r>
            <a:endParaRPr lang="zh-CN" altLang="en-US" dirty="0">
              <a:solidFill>
                <a:srgbClr val="FF0000"/>
              </a:solidFill>
              <a:latin typeface="Gill Sans MT" panose="020B0502020104020203" charset="0"/>
              <a:ea typeface="宋体" panose="02010600030101010101" pitchFamily="2" charset="-122"/>
            </a:endParaRPr>
          </a:p>
        </p:txBody>
      </p:sp>
      <p:sp>
        <p:nvSpPr>
          <p:cNvPr id="176133" name="Text Box 41"/>
          <p:cNvSpPr txBox="1"/>
          <p:nvPr/>
        </p:nvSpPr>
        <p:spPr>
          <a:xfrm>
            <a:off x="5376863" y="2287588"/>
            <a:ext cx="3543300" cy="714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85000"/>
              </a:lnSpc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</a:rPr>
              <a:t>torrent:</a:t>
            </a:r>
            <a:r>
              <a:rPr lang="en-US" altLang="zh-CN" sz="2400" dirty="0">
                <a:latin typeface="Gill Sans MT" panose="020B0502020104020203" charset="0"/>
              </a:rPr>
              <a:t> group of peers exchanging  chunks of a file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sp>
        <p:nvSpPr>
          <p:cNvPr id="24595" name="Line 21"/>
          <p:cNvSpPr/>
          <p:nvPr/>
        </p:nvSpPr>
        <p:spPr>
          <a:xfrm>
            <a:off x="2401888" y="3667125"/>
            <a:ext cx="1587" cy="53657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6135" name="Line 25"/>
          <p:cNvSpPr/>
          <p:nvPr/>
        </p:nvSpPr>
        <p:spPr>
          <a:xfrm>
            <a:off x="3748088" y="3395663"/>
            <a:ext cx="2551112" cy="1409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6136" name="Line 26"/>
          <p:cNvSpPr/>
          <p:nvPr/>
        </p:nvSpPr>
        <p:spPr>
          <a:xfrm>
            <a:off x="3544888" y="3546475"/>
            <a:ext cx="247650" cy="18161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6137" name="Line 27"/>
          <p:cNvSpPr/>
          <p:nvPr/>
        </p:nvSpPr>
        <p:spPr>
          <a:xfrm flipH="1" flipV="1">
            <a:off x="5184775" y="3306763"/>
            <a:ext cx="1168400" cy="3063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6138" name="Line 28"/>
          <p:cNvSpPr/>
          <p:nvPr/>
        </p:nvSpPr>
        <p:spPr>
          <a:xfrm flipH="1">
            <a:off x="4368800" y="3843338"/>
            <a:ext cx="2039938" cy="1987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6139" name="Line 29"/>
          <p:cNvSpPr/>
          <p:nvPr/>
        </p:nvSpPr>
        <p:spPr>
          <a:xfrm flipH="1">
            <a:off x="4456113" y="5808663"/>
            <a:ext cx="739775" cy="1635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6140" name="Line 30"/>
          <p:cNvSpPr/>
          <p:nvPr/>
        </p:nvSpPr>
        <p:spPr>
          <a:xfrm flipH="1">
            <a:off x="3975100" y="3505200"/>
            <a:ext cx="900113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6141" name="Line 31"/>
          <p:cNvSpPr/>
          <p:nvPr/>
        </p:nvSpPr>
        <p:spPr>
          <a:xfrm flipV="1">
            <a:off x="4140200" y="4891088"/>
            <a:ext cx="2120900" cy="48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6142" name="Line 32"/>
          <p:cNvSpPr/>
          <p:nvPr/>
        </p:nvSpPr>
        <p:spPr>
          <a:xfrm>
            <a:off x="5140325" y="3449638"/>
            <a:ext cx="1182688" cy="1276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6143" name="Line 33"/>
          <p:cNvSpPr/>
          <p:nvPr/>
        </p:nvSpPr>
        <p:spPr>
          <a:xfrm>
            <a:off x="5583238" y="5830888"/>
            <a:ext cx="376237" cy="2174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6144" name="Line 34"/>
          <p:cNvSpPr/>
          <p:nvPr/>
        </p:nvSpPr>
        <p:spPr>
          <a:xfrm>
            <a:off x="4468813" y="6126163"/>
            <a:ext cx="1490662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24609" name="Text Box 35"/>
          <p:cNvSpPr txBox="1"/>
          <p:nvPr/>
        </p:nvSpPr>
        <p:spPr>
          <a:xfrm>
            <a:off x="633413" y="4668838"/>
            <a:ext cx="17843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Alice arrives  …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76146" name="Line 38"/>
          <p:cNvSpPr/>
          <p:nvPr/>
        </p:nvSpPr>
        <p:spPr>
          <a:xfrm flipH="1">
            <a:off x="6134100" y="5065713"/>
            <a:ext cx="263525" cy="93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pic>
        <p:nvPicPr>
          <p:cNvPr id="24612" name="Picture 39" descr="Al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113" y="4186238"/>
            <a:ext cx="474662" cy="51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6148" name="Line 42"/>
          <p:cNvSpPr/>
          <p:nvPr/>
        </p:nvSpPr>
        <p:spPr>
          <a:xfrm>
            <a:off x="1617663" y="3024188"/>
            <a:ext cx="476250" cy="258762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149" name="Rectangle 43"/>
          <p:cNvSpPr/>
          <p:nvPr/>
        </p:nvSpPr>
        <p:spPr>
          <a:xfrm>
            <a:off x="417513" y="1211263"/>
            <a:ext cx="7124700" cy="546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</a:rPr>
              <a:t>file divided into 256KB· chunks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</a:rPr>
              <a:t>peers in torrent send/receive file chunks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pic>
        <p:nvPicPr>
          <p:cNvPr id="176150" name="Picture 50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92125" y="817563"/>
            <a:ext cx="6672263" cy="18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629" name="Text Box 35"/>
          <p:cNvSpPr txBox="1"/>
          <p:nvPr/>
        </p:nvSpPr>
        <p:spPr>
          <a:xfrm>
            <a:off x="647700" y="4929188"/>
            <a:ext cx="2292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… obtains list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of peers from tracker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grpSp>
        <p:nvGrpSpPr>
          <p:cNvPr id="2" name="Group 68"/>
          <p:cNvGrpSpPr/>
          <p:nvPr/>
        </p:nvGrpSpPr>
        <p:grpSpPr>
          <a:xfrm>
            <a:off x="2781300" y="3473450"/>
            <a:ext cx="3492500" cy="2163763"/>
            <a:chOff x="1752" y="2166"/>
            <a:chExt cx="2200" cy="1363"/>
          </a:xfrm>
        </p:grpSpPr>
        <p:sp>
          <p:nvSpPr>
            <p:cNvPr id="176153" name="Line 22"/>
            <p:cNvSpPr/>
            <p:nvPr/>
          </p:nvSpPr>
          <p:spPr>
            <a:xfrm flipV="1">
              <a:off x="1752" y="2166"/>
              <a:ext cx="361" cy="5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76154" name="Line 23"/>
            <p:cNvSpPr/>
            <p:nvPr/>
          </p:nvSpPr>
          <p:spPr>
            <a:xfrm flipV="1">
              <a:off x="1770" y="2352"/>
              <a:ext cx="2182" cy="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76155" name="Line 24"/>
            <p:cNvSpPr/>
            <p:nvPr/>
          </p:nvSpPr>
          <p:spPr>
            <a:xfrm>
              <a:off x="1786" y="2820"/>
              <a:ext cx="1550" cy="7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</p:grpSp>
      <p:sp>
        <p:nvSpPr>
          <p:cNvPr id="24645" name="Text Box 35"/>
          <p:cNvSpPr txBox="1"/>
          <p:nvPr/>
        </p:nvSpPr>
        <p:spPr>
          <a:xfrm>
            <a:off x="608013" y="5470525"/>
            <a:ext cx="33337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… and begins exchanging 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1800" dirty="0">
                <a:latin typeface="Arial" panose="020B0604020202020204" pitchFamily="34" charset="0"/>
              </a:rPr>
              <a:t>file chunks with peers in torrent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grpSp>
        <p:nvGrpSpPr>
          <p:cNvPr id="176157" name="Group 71"/>
          <p:cNvGrpSpPr/>
          <p:nvPr/>
        </p:nvGrpSpPr>
        <p:grpSpPr>
          <a:xfrm>
            <a:off x="2184400" y="2982913"/>
            <a:ext cx="379413" cy="604837"/>
            <a:chOff x="4140" y="429"/>
            <a:chExt cx="1425" cy="2396"/>
          </a:xfrm>
        </p:grpSpPr>
        <p:sp>
          <p:nvSpPr>
            <p:cNvPr id="176158" name="Freeform 72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59" name="Rectangle 73"/>
            <p:cNvSpPr/>
            <p:nvPr/>
          </p:nvSpPr>
          <p:spPr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6160" name="Freeform 74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61" name="Freeform 75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62" name="Rectangle 76"/>
            <p:cNvSpPr/>
            <p:nvPr/>
          </p:nvSpPr>
          <p:spPr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6163" name="Group 77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6164" name="AutoShape 78"/>
              <p:cNvSpPr/>
              <p:nvPr/>
            </p:nvSpPr>
            <p:spPr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6165" name="AutoShape 79"/>
              <p:cNvSpPr/>
              <p:nvPr/>
            </p:nvSpPr>
            <p:spPr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6166" name="Rectangle 80"/>
            <p:cNvSpPr/>
            <p:nvPr/>
          </p:nvSpPr>
          <p:spPr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6167" name="Group 81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6168" name="AutoShape 82"/>
              <p:cNvSpPr/>
              <p:nvPr/>
            </p:nvSpPr>
            <p:spPr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6169" name="AutoShape 83"/>
              <p:cNvSpPr/>
              <p:nvPr/>
            </p:nvSpPr>
            <p:spPr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6170" name="Rectangle 84"/>
            <p:cNvSpPr/>
            <p:nvPr/>
          </p:nvSpPr>
          <p:spPr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6171" name="Rectangle 85"/>
            <p:cNvSpPr/>
            <p:nvPr/>
          </p:nvSpPr>
          <p:spPr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6172" name="Group 86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6173" name="AutoShape 87"/>
              <p:cNvSpPr/>
              <p:nvPr/>
            </p:nvSpPr>
            <p:spPr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6174" name="AutoShape 88"/>
              <p:cNvSpPr/>
              <p:nvPr/>
            </p:nvSpPr>
            <p:spPr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6175" name="Freeform 89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76176" name="Group 90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6177" name="AutoShape 91"/>
              <p:cNvSpPr/>
              <p:nvPr/>
            </p:nvSpPr>
            <p:spPr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6178" name="AutoShape 92"/>
              <p:cNvSpPr/>
              <p:nvPr/>
            </p:nvSpPr>
            <p:spPr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6179" name="Rectangle 93"/>
            <p:cNvSpPr/>
            <p:nvPr/>
          </p:nvSpPr>
          <p:spPr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6180" name="Freeform 94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81" name="Freeform 95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82" name="Oval 96"/>
            <p:cNvSpPr/>
            <p:nvPr/>
          </p:nvSpPr>
          <p:spPr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6183" name="Freeform 97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6184" name="AutoShape 98"/>
            <p:cNvSpPr/>
            <p:nvPr/>
          </p:nvSpPr>
          <p:spPr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6185" name="AutoShape 99"/>
            <p:cNvSpPr/>
            <p:nvPr/>
          </p:nvSpPr>
          <p:spPr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6186" name="Oval 100"/>
            <p:cNvSpPr/>
            <p:nvPr/>
          </p:nvSpPr>
          <p:spPr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6187" name="Oval 101"/>
            <p:cNvSpPr/>
            <p:nvPr/>
          </p:nvSpPr>
          <p:spPr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6188" name="Oval 102"/>
            <p:cNvSpPr/>
            <p:nvPr/>
          </p:nvSpPr>
          <p:spPr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6189" name="Rectangle 103"/>
            <p:cNvSpPr/>
            <p:nvPr/>
          </p:nvSpPr>
          <p:spPr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104"/>
          <p:cNvGrpSpPr/>
          <p:nvPr/>
        </p:nvGrpSpPr>
        <p:grpSpPr>
          <a:xfrm>
            <a:off x="2078038" y="4222750"/>
            <a:ext cx="685800" cy="588963"/>
            <a:chOff x="-44" y="1473"/>
            <a:chExt cx="981" cy="1105"/>
          </a:xfrm>
        </p:grpSpPr>
        <p:pic>
          <p:nvPicPr>
            <p:cNvPr id="176191" name="Picture 105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6192" name="Freeform 10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6193" name="Group 107"/>
          <p:cNvGrpSpPr/>
          <p:nvPr/>
        </p:nvGrpSpPr>
        <p:grpSpPr>
          <a:xfrm>
            <a:off x="3448050" y="5235575"/>
            <a:ext cx="728663" cy="620713"/>
            <a:chOff x="-44" y="1473"/>
            <a:chExt cx="981" cy="1105"/>
          </a:xfrm>
        </p:grpSpPr>
        <p:pic>
          <p:nvPicPr>
            <p:cNvPr id="176194" name="Picture 108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6195" name="Freeform 10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6196" name="Group 110"/>
          <p:cNvGrpSpPr/>
          <p:nvPr/>
        </p:nvGrpSpPr>
        <p:grpSpPr>
          <a:xfrm>
            <a:off x="3730625" y="5813425"/>
            <a:ext cx="728663" cy="620713"/>
            <a:chOff x="-44" y="1473"/>
            <a:chExt cx="981" cy="1105"/>
          </a:xfrm>
        </p:grpSpPr>
        <p:pic>
          <p:nvPicPr>
            <p:cNvPr id="176197" name="Picture 111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6198" name="Freeform 11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6199" name="Group 113"/>
          <p:cNvGrpSpPr/>
          <p:nvPr/>
        </p:nvGrpSpPr>
        <p:grpSpPr>
          <a:xfrm flipH="1">
            <a:off x="6364288" y="4659313"/>
            <a:ext cx="728662" cy="620712"/>
            <a:chOff x="-44" y="1473"/>
            <a:chExt cx="981" cy="1105"/>
          </a:xfrm>
        </p:grpSpPr>
        <p:pic>
          <p:nvPicPr>
            <p:cNvPr id="176200" name="Picture 114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6201" name="Freeform 11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6202" name="Group 116"/>
          <p:cNvGrpSpPr/>
          <p:nvPr/>
        </p:nvGrpSpPr>
        <p:grpSpPr>
          <a:xfrm flipH="1">
            <a:off x="6016625" y="5997575"/>
            <a:ext cx="728663" cy="620713"/>
            <a:chOff x="-44" y="1473"/>
            <a:chExt cx="981" cy="1105"/>
          </a:xfrm>
        </p:grpSpPr>
        <p:pic>
          <p:nvPicPr>
            <p:cNvPr id="176203" name="Picture 117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6204" name="Freeform 11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6205" name="Group 119"/>
          <p:cNvGrpSpPr/>
          <p:nvPr/>
        </p:nvGrpSpPr>
        <p:grpSpPr>
          <a:xfrm flipH="1">
            <a:off x="6418263" y="3471863"/>
            <a:ext cx="728662" cy="620712"/>
            <a:chOff x="-44" y="1473"/>
            <a:chExt cx="981" cy="1105"/>
          </a:xfrm>
        </p:grpSpPr>
        <p:pic>
          <p:nvPicPr>
            <p:cNvPr id="176206" name="Picture 120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6207" name="Freeform 12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6208" name="Group 122"/>
          <p:cNvGrpSpPr/>
          <p:nvPr/>
        </p:nvGrpSpPr>
        <p:grpSpPr>
          <a:xfrm flipH="1">
            <a:off x="4621213" y="2938463"/>
            <a:ext cx="641350" cy="620712"/>
            <a:chOff x="-44" y="1473"/>
            <a:chExt cx="981" cy="1105"/>
          </a:xfrm>
        </p:grpSpPr>
        <p:pic>
          <p:nvPicPr>
            <p:cNvPr id="176209" name="Picture 123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6210" name="Freeform 12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6211" name="Group 125"/>
          <p:cNvGrpSpPr/>
          <p:nvPr/>
        </p:nvGrpSpPr>
        <p:grpSpPr>
          <a:xfrm>
            <a:off x="3011488" y="2928938"/>
            <a:ext cx="728662" cy="620712"/>
            <a:chOff x="-44" y="1473"/>
            <a:chExt cx="981" cy="1105"/>
          </a:xfrm>
        </p:grpSpPr>
        <p:pic>
          <p:nvPicPr>
            <p:cNvPr id="176212" name="Picture 126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6213" name="Freeform 12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6214" name="Group 129"/>
          <p:cNvGrpSpPr/>
          <p:nvPr/>
        </p:nvGrpSpPr>
        <p:grpSpPr>
          <a:xfrm>
            <a:off x="5111750" y="5541963"/>
            <a:ext cx="490538" cy="412750"/>
            <a:chOff x="-44" y="1473"/>
            <a:chExt cx="981" cy="1105"/>
          </a:xfrm>
        </p:grpSpPr>
        <p:pic>
          <p:nvPicPr>
            <p:cNvPr id="176215" name="Picture 130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6216" name="Freeform 13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9" grpId="0"/>
      <p:bldP spid="24629" grpId="0"/>
      <p:bldP spid="2464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78178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78179" name="Rectangle 3"/>
          <p:cNvSpPr>
            <a:spLocks noGrp="1"/>
          </p:cNvSpPr>
          <p:nvPr>
            <p:ph sz="half" idx="1"/>
          </p:nvPr>
        </p:nvSpPr>
        <p:spPr>
          <a:xfrm>
            <a:off x="412750" y="1471613"/>
            <a:ext cx="4475163" cy="2457450"/>
          </a:xfrm>
        </p:spPr>
        <p:txBody>
          <a:bodyPr vert="horz" wrap="square" lIns="91440" tIns="45720" rIns="91440" bIns="45720" anchor="t" anchorCtr="0"/>
          <a:p>
            <a:pPr marL="287655" indent="-287655"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peer joining torrent: 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681355" lvl="1" indent="-224155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has no chunks, but will accumulate them over time from other peers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marL="681355" lvl="1" indent="-224155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registers with tracker to get list of peers, connects to subset of peers (</a:t>
            </a:r>
            <a:r>
              <a:rPr lang="ja-JP" altLang="en-US" dirty="0">
                <a:latin typeface="Gill Sans MT" panose="020B0502020104020203" charset="0"/>
                <a:ea typeface="MS PGothic" panose="020B0600070205080204" charset="-128"/>
              </a:rPr>
              <a:t>“</a:t>
            </a:r>
            <a:r>
              <a:rPr lang="en-US" altLang="ja-JP" dirty="0">
                <a:latin typeface="Gill Sans MT" panose="020B0502020104020203" charset="0"/>
                <a:ea typeface="MS PGothic" panose="020B0600070205080204" charset="-128"/>
              </a:rPr>
              <a:t>neighbors</a:t>
            </a:r>
            <a:r>
              <a:rPr lang="ja-JP" altLang="en-US" dirty="0">
                <a:latin typeface="Gill Sans MT" panose="020B0502020104020203" charset="0"/>
                <a:ea typeface="MS PGothic" panose="020B0600070205080204" charset="-128"/>
              </a:rPr>
              <a:t>”</a:t>
            </a:r>
            <a:r>
              <a:rPr lang="en-US" altLang="ja-JP" dirty="0">
                <a:latin typeface="Gill Sans MT" panose="020B0502020104020203" charset="0"/>
                <a:ea typeface="MS PGothic" panose="020B0600070205080204" charset="-128"/>
              </a:rPr>
              <a:t>)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178180" name="Rectangle 2"/>
          <p:cNvSpPr/>
          <p:nvPr/>
        </p:nvSpPr>
        <p:spPr>
          <a:xfrm>
            <a:off x="411163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4000" dirty="0">
                <a:solidFill>
                  <a:srgbClr val="000099"/>
                </a:solidFill>
                <a:latin typeface="Gill Sans MT" panose="020B0502020104020203" charset="0"/>
              </a:rPr>
              <a:t>P2P file distribution: BitTorrent </a:t>
            </a:r>
            <a:endParaRPr lang="en-US" altLang="zh-CN" sz="4000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pic>
        <p:nvPicPr>
          <p:cNvPr id="178181" name="Picture 4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92125" y="817563"/>
            <a:ext cx="6672263" cy="18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8182" name="Rectangle 3"/>
          <p:cNvSpPr/>
          <p:nvPr/>
        </p:nvSpPr>
        <p:spPr>
          <a:xfrm>
            <a:off x="442913" y="4221163"/>
            <a:ext cx="8120062" cy="2338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287655" indent="-287655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while downloading, peer uploads chunks to other peers</a:t>
            </a:r>
            <a:endParaRPr lang="en-US" altLang="zh-CN" sz="2400" dirty="0">
              <a:latin typeface="Gill Sans MT" panose="020B0502020104020203" charset="0"/>
            </a:endParaRPr>
          </a:p>
          <a:p>
            <a:pPr marL="287655" indent="-287655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peer may change peers with whom it exchanges chunks</a:t>
            </a:r>
            <a:endParaRPr lang="en-US" altLang="zh-CN" sz="2400" dirty="0">
              <a:latin typeface="Gill Sans MT" panose="020B0502020104020203" charset="0"/>
            </a:endParaRPr>
          </a:p>
          <a:p>
            <a:pPr marL="287655" indent="-287655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</a:rPr>
              <a:t>churn:</a:t>
            </a:r>
            <a:r>
              <a:rPr lang="en-US" altLang="zh-CN" sz="2400" dirty="0">
                <a:latin typeface="Gill Sans MT" panose="020B0502020104020203" charset="0"/>
              </a:rPr>
              <a:t> peers may come and go</a:t>
            </a:r>
            <a:endParaRPr lang="en-US" altLang="zh-CN" sz="2400" dirty="0">
              <a:latin typeface="Gill Sans MT" panose="020B0502020104020203" charset="0"/>
            </a:endParaRPr>
          </a:p>
          <a:p>
            <a:pPr marL="287655" indent="-287655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once peer has entire file, it may (selfishly) leave or (altruistically) remain in torrent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sp>
        <p:nvSpPr>
          <p:cNvPr id="178183" name="Line 25"/>
          <p:cNvSpPr/>
          <p:nvPr/>
        </p:nvSpPr>
        <p:spPr>
          <a:xfrm>
            <a:off x="6245225" y="1646238"/>
            <a:ext cx="1736725" cy="879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8184" name="Line 26"/>
          <p:cNvSpPr/>
          <p:nvPr/>
        </p:nvSpPr>
        <p:spPr>
          <a:xfrm>
            <a:off x="6107113" y="1739900"/>
            <a:ext cx="168275" cy="1133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8185" name="Line 27"/>
          <p:cNvSpPr/>
          <p:nvPr/>
        </p:nvSpPr>
        <p:spPr>
          <a:xfrm flipH="1" flipV="1">
            <a:off x="7223125" y="1590675"/>
            <a:ext cx="795338" cy="190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8186" name="Line 28"/>
          <p:cNvSpPr/>
          <p:nvPr/>
        </p:nvSpPr>
        <p:spPr>
          <a:xfrm flipH="1">
            <a:off x="6667500" y="1925638"/>
            <a:ext cx="1389063" cy="12398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8187" name="Line 29"/>
          <p:cNvSpPr/>
          <p:nvPr/>
        </p:nvSpPr>
        <p:spPr>
          <a:xfrm flipH="1">
            <a:off x="6726238" y="3152775"/>
            <a:ext cx="504825" cy="10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8188" name="Line 30"/>
          <p:cNvSpPr/>
          <p:nvPr/>
        </p:nvSpPr>
        <p:spPr>
          <a:xfrm flipH="1">
            <a:off x="6399213" y="1714500"/>
            <a:ext cx="612775" cy="1046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8189" name="Line 31"/>
          <p:cNvSpPr/>
          <p:nvPr/>
        </p:nvSpPr>
        <p:spPr>
          <a:xfrm flipV="1">
            <a:off x="6511925" y="2579688"/>
            <a:ext cx="1443038" cy="301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8190" name="Line 32"/>
          <p:cNvSpPr/>
          <p:nvPr/>
        </p:nvSpPr>
        <p:spPr>
          <a:xfrm>
            <a:off x="7192963" y="1679575"/>
            <a:ext cx="804862" cy="796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8191" name="Line 33"/>
          <p:cNvSpPr/>
          <p:nvPr/>
        </p:nvSpPr>
        <p:spPr>
          <a:xfrm>
            <a:off x="7494588" y="3165475"/>
            <a:ext cx="255587" cy="136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8192" name="Line 34"/>
          <p:cNvSpPr/>
          <p:nvPr/>
        </p:nvSpPr>
        <p:spPr>
          <a:xfrm>
            <a:off x="6735763" y="3351213"/>
            <a:ext cx="10144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78193" name="Line 38"/>
          <p:cNvSpPr/>
          <p:nvPr/>
        </p:nvSpPr>
        <p:spPr>
          <a:xfrm flipH="1">
            <a:off x="7869238" y="2689225"/>
            <a:ext cx="179387" cy="5857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pic>
        <p:nvPicPr>
          <p:cNvPr id="178194" name="Picture 39" descr="Al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725" y="2139950"/>
            <a:ext cx="323850" cy="3190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8195" name="Group 70"/>
          <p:cNvGrpSpPr/>
          <p:nvPr/>
        </p:nvGrpSpPr>
        <p:grpSpPr>
          <a:xfrm>
            <a:off x="5586413" y="1693863"/>
            <a:ext cx="2378075" cy="1350962"/>
            <a:chOff x="1752" y="2166"/>
            <a:chExt cx="2200" cy="1363"/>
          </a:xfrm>
        </p:grpSpPr>
        <p:sp>
          <p:nvSpPr>
            <p:cNvPr id="178196" name="Line 22"/>
            <p:cNvSpPr/>
            <p:nvPr/>
          </p:nvSpPr>
          <p:spPr>
            <a:xfrm flipV="1">
              <a:off x="1752" y="2166"/>
              <a:ext cx="361" cy="5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78197" name="Line 23"/>
            <p:cNvSpPr/>
            <p:nvPr/>
          </p:nvSpPr>
          <p:spPr>
            <a:xfrm flipV="1">
              <a:off x="1770" y="2352"/>
              <a:ext cx="2182" cy="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78198" name="Line 24"/>
            <p:cNvSpPr/>
            <p:nvPr/>
          </p:nvSpPr>
          <p:spPr>
            <a:xfrm>
              <a:off x="1786" y="2820"/>
              <a:ext cx="1550" cy="7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</p:grpSp>
      <p:grpSp>
        <p:nvGrpSpPr>
          <p:cNvPr id="178199" name="Group 74"/>
          <p:cNvGrpSpPr/>
          <p:nvPr/>
        </p:nvGrpSpPr>
        <p:grpSpPr>
          <a:xfrm>
            <a:off x="5245100" y="1374775"/>
            <a:ext cx="292100" cy="517525"/>
            <a:chOff x="4140" y="429"/>
            <a:chExt cx="1425" cy="2396"/>
          </a:xfrm>
        </p:grpSpPr>
        <p:sp>
          <p:nvSpPr>
            <p:cNvPr id="178200" name="Freeform 75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23"/>
                </a:cxn>
                <a:cxn ang="0">
                  <a:pos x="12" y="171"/>
                </a:cxn>
                <a:cxn ang="0">
                  <a:pos x="0" y="179"/>
                </a:cxn>
                <a:cxn ang="0">
                  <a:pos x="2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8201" name="Rectangle 76"/>
            <p:cNvSpPr/>
            <p:nvPr/>
          </p:nvSpPr>
          <p:spPr>
            <a:xfrm>
              <a:off x="4210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8202" name="Freeform 77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15"/>
                </a:cxn>
                <a:cxn ang="0">
                  <a:pos x="2" y="163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8203" name="Freeform 7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9"/>
                </a:cxn>
                <a:cxn ang="0">
                  <a:pos x="11" y="16"/>
                </a:cxn>
                <a:cxn ang="0">
                  <a:pos x="0" y="7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8204" name="Rectangle 79"/>
            <p:cNvSpPr/>
            <p:nvPr/>
          </p:nvSpPr>
          <p:spPr>
            <a:xfrm>
              <a:off x="4210" y="694"/>
              <a:ext cx="596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8205" name="Group 80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8206" name="AutoShape 81"/>
              <p:cNvSpPr/>
              <p:nvPr/>
            </p:nvSpPr>
            <p:spPr>
              <a:xfrm>
                <a:off x="618" y="2571"/>
                <a:ext cx="725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8207" name="AutoShape 82"/>
              <p:cNvSpPr/>
              <p:nvPr/>
            </p:nvSpPr>
            <p:spPr>
              <a:xfrm>
                <a:off x="637" y="2585"/>
                <a:ext cx="68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8208" name="Rectangle 83"/>
            <p:cNvSpPr/>
            <p:nvPr/>
          </p:nvSpPr>
          <p:spPr>
            <a:xfrm>
              <a:off x="4225" y="1017"/>
              <a:ext cx="596" cy="51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8209" name="Group 84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8210" name="AutoShape 85"/>
              <p:cNvSpPr/>
              <p:nvPr/>
            </p:nvSpPr>
            <p:spPr>
              <a:xfrm>
                <a:off x="610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8211" name="AutoShape 86"/>
              <p:cNvSpPr/>
              <p:nvPr/>
            </p:nvSpPr>
            <p:spPr>
              <a:xfrm>
                <a:off x="630" y="2584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8212" name="Rectangle 87"/>
            <p:cNvSpPr/>
            <p:nvPr/>
          </p:nvSpPr>
          <p:spPr>
            <a:xfrm>
              <a:off x="4217" y="1355"/>
              <a:ext cx="596" cy="51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8213" name="Rectangle 88"/>
            <p:cNvSpPr/>
            <p:nvPr/>
          </p:nvSpPr>
          <p:spPr>
            <a:xfrm>
              <a:off x="4225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78214" name="Group 89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8215" name="AutoShape 90"/>
              <p:cNvSpPr/>
              <p:nvPr/>
            </p:nvSpPr>
            <p:spPr>
              <a:xfrm>
                <a:off x="616" y="2568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8216" name="AutoShape 91"/>
              <p:cNvSpPr/>
              <p:nvPr/>
            </p:nvSpPr>
            <p:spPr>
              <a:xfrm>
                <a:off x="635" y="2582"/>
                <a:ext cx="68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8217" name="Freeform 92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4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78218" name="Group 93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8219" name="AutoShape 94"/>
              <p:cNvSpPr/>
              <p:nvPr/>
            </p:nvSpPr>
            <p:spPr>
              <a:xfrm>
                <a:off x="611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8220" name="AutoShape 95"/>
              <p:cNvSpPr/>
              <p:nvPr/>
            </p:nvSpPr>
            <p:spPr>
              <a:xfrm>
                <a:off x="630" y="2581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8221" name="Rectangle 96"/>
            <p:cNvSpPr/>
            <p:nvPr/>
          </p:nvSpPr>
          <p:spPr>
            <a:xfrm>
              <a:off x="5247" y="429"/>
              <a:ext cx="70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8222" name="Freeform 97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" y="8"/>
                </a:cxn>
                <a:cxn ang="0">
                  <a:pos x="11" y="16"/>
                </a:cxn>
                <a:cxn ang="0">
                  <a:pos x="0" y="6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8223" name="Freeform 9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2" y="8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8224" name="Oval 99"/>
            <p:cNvSpPr/>
            <p:nvPr/>
          </p:nvSpPr>
          <p:spPr>
            <a:xfrm>
              <a:off x="5519" y="2612"/>
              <a:ext cx="46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8225" name="Freeform 100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6"/>
                </a:cxn>
                <a:cxn ang="0">
                  <a:pos x="11" y="8"/>
                </a:cxn>
                <a:cxn ang="0">
                  <a:pos x="11" y="0"/>
                </a:cxn>
                <a:cxn ang="0">
                  <a:pos x="0" y="8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8226" name="AutoShape 101"/>
            <p:cNvSpPr/>
            <p:nvPr/>
          </p:nvSpPr>
          <p:spPr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8227" name="AutoShape 102"/>
            <p:cNvSpPr/>
            <p:nvPr/>
          </p:nvSpPr>
          <p:spPr>
            <a:xfrm>
              <a:off x="4210" y="2707"/>
              <a:ext cx="1069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8228" name="Oval 103"/>
            <p:cNvSpPr/>
            <p:nvPr/>
          </p:nvSpPr>
          <p:spPr>
            <a:xfrm>
              <a:off x="4310" y="2384"/>
              <a:ext cx="155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8229" name="Oval 104"/>
            <p:cNvSpPr/>
            <p:nvPr/>
          </p:nvSpPr>
          <p:spPr>
            <a:xfrm>
              <a:off x="4489" y="2384"/>
              <a:ext cx="155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0"/>
                </a:spcBef>
                <a:buClrTx/>
                <a:buSzTx/>
                <a:buFontTx/>
              </a:pPr>
              <a:endParaRPr lang="zh-CN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8230" name="Oval 105"/>
            <p:cNvSpPr/>
            <p:nvPr/>
          </p:nvSpPr>
          <p:spPr>
            <a:xfrm>
              <a:off x="4659" y="2384"/>
              <a:ext cx="163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78231" name="Rectangle 106"/>
            <p:cNvSpPr/>
            <p:nvPr/>
          </p:nvSpPr>
          <p:spPr>
            <a:xfrm>
              <a:off x="5062" y="1833"/>
              <a:ext cx="85" cy="764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78232" name="Group 107"/>
          <p:cNvGrpSpPr/>
          <p:nvPr/>
        </p:nvGrpSpPr>
        <p:grpSpPr>
          <a:xfrm>
            <a:off x="6311900" y="3176588"/>
            <a:ext cx="434975" cy="349250"/>
            <a:chOff x="-44" y="1473"/>
            <a:chExt cx="981" cy="1105"/>
          </a:xfrm>
        </p:grpSpPr>
        <p:pic>
          <p:nvPicPr>
            <p:cNvPr id="178233" name="Picture 108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8234" name="Freeform 10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8235" name="Group 110"/>
          <p:cNvGrpSpPr/>
          <p:nvPr/>
        </p:nvGrpSpPr>
        <p:grpSpPr>
          <a:xfrm flipH="1">
            <a:off x="7716838" y="3252788"/>
            <a:ext cx="434975" cy="349250"/>
            <a:chOff x="-44" y="1473"/>
            <a:chExt cx="981" cy="1105"/>
          </a:xfrm>
        </p:grpSpPr>
        <p:pic>
          <p:nvPicPr>
            <p:cNvPr id="178236" name="Picture 111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8237" name="Freeform 11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8238" name="Group 113"/>
          <p:cNvGrpSpPr/>
          <p:nvPr/>
        </p:nvGrpSpPr>
        <p:grpSpPr>
          <a:xfrm flipH="1">
            <a:off x="7988300" y="2457450"/>
            <a:ext cx="434975" cy="349250"/>
            <a:chOff x="-44" y="1473"/>
            <a:chExt cx="981" cy="1105"/>
          </a:xfrm>
        </p:grpSpPr>
        <p:pic>
          <p:nvPicPr>
            <p:cNvPr id="178239" name="Picture 114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8240" name="Freeform 11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8241" name="Group 116"/>
          <p:cNvGrpSpPr/>
          <p:nvPr/>
        </p:nvGrpSpPr>
        <p:grpSpPr>
          <a:xfrm flipH="1">
            <a:off x="8043863" y="1706563"/>
            <a:ext cx="434975" cy="349250"/>
            <a:chOff x="-44" y="1473"/>
            <a:chExt cx="981" cy="1105"/>
          </a:xfrm>
        </p:grpSpPr>
        <p:pic>
          <p:nvPicPr>
            <p:cNvPr id="178242" name="Picture 117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8243" name="Freeform 11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8244" name="Group 119"/>
          <p:cNvGrpSpPr/>
          <p:nvPr/>
        </p:nvGrpSpPr>
        <p:grpSpPr>
          <a:xfrm flipH="1">
            <a:off x="6911975" y="1368425"/>
            <a:ext cx="434975" cy="349250"/>
            <a:chOff x="-44" y="1473"/>
            <a:chExt cx="981" cy="1105"/>
          </a:xfrm>
        </p:grpSpPr>
        <p:pic>
          <p:nvPicPr>
            <p:cNvPr id="178245" name="Picture 120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8246" name="Freeform 12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8247" name="Group 123"/>
          <p:cNvGrpSpPr/>
          <p:nvPr/>
        </p:nvGrpSpPr>
        <p:grpSpPr>
          <a:xfrm>
            <a:off x="5824538" y="1411288"/>
            <a:ext cx="434975" cy="349250"/>
            <a:chOff x="-44" y="1473"/>
            <a:chExt cx="981" cy="1105"/>
          </a:xfrm>
        </p:grpSpPr>
        <p:pic>
          <p:nvPicPr>
            <p:cNvPr id="178248" name="Picture 124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8249" name="Freeform 125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8250" name="Group 126"/>
          <p:cNvGrpSpPr/>
          <p:nvPr/>
        </p:nvGrpSpPr>
        <p:grpSpPr>
          <a:xfrm>
            <a:off x="5159375" y="2162175"/>
            <a:ext cx="434975" cy="349250"/>
            <a:chOff x="-44" y="1473"/>
            <a:chExt cx="981" cy="1105"/>
          </a:xfrm>
        </p:grpSpPr>
        <p:pic>
          <p:nvPicPr>
            <p:cNvPr id="178251" name="Picture 127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8252" name="Freeform 12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8253" name="Group 129"/>
          <p:cNvGrpSpPr/>
          <p:nvPr/>
        </p:nvGrpSpPr>
        <p:grpSpPr>
          <a:xfrm>
            <a:off x="6129338" y="2749550"/>
            <a:ext cx="434975" cy="349250"/>
            <a:chOff x="-44" y="1473"/>
            <a:chExt cx="981" cy="1105"/>
          </a:xfrm>
        </p:grpSpPr>
        <p:pic>
          <p:nvPicPr>
            <p:cNvPr id="178254" name="Picture 130" descr="desktop_computer_stylized_medi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8255" name="Freeform 13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78256" name="Group 132"/>
          <p:cNvGrpSpPr/>
          <p:nvPr/>
        </p:nvGrpSpPr>
        <p:grpSpPr>
          <a:xfrm>
            <a:off x="7185025" y="2989263"/>
            <a:ext cx="325438" cy="261937"/>
            <a:chOff x="-44" y="1473"/>
            <a:chExt cx="981" cy="1105"/>
          </a:xfrm>
        </p:grpSpPr>
        <p:pic>
          <p:nvPicPr>
            <p:cNvPr id="178257" name="Picture 133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8258" name="Freeform 13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5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80226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80227" name="Rectangle 2"/>
          <p:cNvSpPr>
            <a:spLocks noGrp="1"/>
          </p:cNvSpPr>
          <p:nvPr>
            <p:ph type="title"/>
          </p:nvPr>
        </p:nvSpPr>
        <p:spPr>
          <a:xfrm>
            <a:off x="323850" y="136525"/>
            <a:ext cx="8491538" cy="849313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BitTorrent: requesting, sending file chunks</a:t>
            </a:r>
            <a:endParaRPr lang="en-US" altLang="zh-CN" sz="3600" dirty="0"/>
          </a:p>
        </p:txBody>
      </p:sp>
      <p:sp>
        <p:nvSpPr>
          <p:cNvPr id="2140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82588" y="1477963"/>
            <a:ext cx="3989388" cy="3768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requesting chunks: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87655" marR="0" lvl="0" indent="-2876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at any given time, different peers have different subsets of file chunks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87655" marR="0" lvl="0" indent="-2876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periodically, Alice asks each peer for list of chunks that they have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287655" marR="0" lvl="0" indent="-2876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Alice requests missing chunks from peers, rarest first(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最稀缺优先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80229" name="Rectangle 6"/>
          <p:cNvSpPr/>
          <p:nvPr/>
        </p:nvSpPr>
        <p:spPr>
          <a:xfrm>
            <a:off x="4370388" y="1425575"/>
            <a:ext cx="4521200" cy="4117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/>
            <a:r>
              <a:rPr lang="en-US" altLang="zh-CN" sz="2800" i="1">
                <a:solidFill>
                  <a:srgbClr val="CC0000"/>
                </a:solidFill>
                <a:latin typeface="Gill Sans MT" panose="020B0502020104020203" charset="0"/>
              </a:rPr>
              <a:t>sending chunks: tit-for-tat</a:t>
            </a:r>
            <a:r>
              <a:rPr lang="zh-CN" altLang="en-US" sz="2800" i="1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</a:rPr>
              <a:t>（</a:t>
            </a:r>
            <a:r>
              <a:rPr lang="zh-CN" altLang="en-US" i="1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</a:rPr>
              <a:t>一报还一报）</a:t>
            </a:r>
            <a:endParaRPr lang="en-US" altLang="zh-CN" i="1">
              <a:solidFill>
                <a:srgbClr val="CC0000"/>
              </a:solidFill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>
                <a:latin typeface="Gill Sans MT" panose="020B0502020104020203" charset="0"/>
              </a:rPr>
              <a:t>Alice sends chunks to those four peers currently sending her chunks </a:t>
            </a:r>
            <a:r>
              <a:rPr lang="en-US" altLang="zh-CN" sz="2400" i="1">
                <a:latin typeface="Gill Sans MT" panose="020B0502020104020203" charset="0"/>
              </a:rPr>
              <a:t>at highest rate</a:t>
            </a:r>
            <a:r>
              <a:rPr lang="en-US" altLang="zh-CN" sz="2400">
                <a:latin typeface="Gill Sans MT" panose="020B0502020104020203" charset="0"/>
              </a:rPr>
              <a:t> </a:t>
            </a:r>
            <a:endParaRPr lang="en-US" altLang="zh-CN" sz="2400">
              <a:latin typeface="Gill Sans MT" panose="020B0502020104020203" charset="0"/>
            </a:endParaRPr>
          </a:p>
          <a:p>
            <a:pPr marL="681355" lvl="1" indent="-224155" eaLnBrk="0" hangingPunct="0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>
                <a:latin typeface="Gill Sans MT" panose="020B0502020104020203" charset="0"/>
              </a:rPr>
              <a:t>other peers are choked by Alice (do not receive chunks from her)</a:t>
            </a:r>
            <a:endParaRPr lang="en-US" altLang="zh-CN">
              <a:latin typeface="Gill Sans MT" panose="020B0502020104020203" charset="0"/>
            </a:endParaRPr>
          </a:p>
          <a:p>
            <a:pPr marL="681355" lvl="1" indent="-224155" eaLnBrk="0" hangingPunct="0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>
                <a:latin typeface="Gill Sans MT" panose="020B0502020104020203" charset="0"/>
              </a:rPr>
              <a:t>re-evaluate top 4 every10 secs</a:t>
            </a:r>
            <a:endParaRPr lang="en-US" altLang="zh-CN">
              <a:latin typeface="Gill Sans MT" panose="020B0502020104020203" charset="0"/>
            </a:endParaRPr>
          </a:p>
          <a:p>
            <a:pPr marL="342900" indent="-342900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>
                <a:latin typeface="Gill Sans MT" panose="020B0502020104020203" charset="0"/>
              </a:rPr>
              <a:t>every 30 secs: randomly select another peer, starts sending chunks</a:t>
            </a:r>
            <a:endParaRPr lang="en-US" altLang="zh-CN" sz="2400">
              <a:latin typeface="Gill Sans MT" panose="020B0502020104020203" charset="0"/>
            </a:endParaRPr>
          </a:p>
          <a:p>
            <a:pPr marL="681355" lvl="1" indent="-224155" eaLnBrk="0" hangingPunct="0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ja-JP" altLang="en-US">
                <a:latin typeface="Gill Sans MT" panose="020B0502020104020203" charset="0"/>
              </a:rPr>
              <a:t>“</a:t>
            </a:r>
            <a:r>
              <a:rPr lang="en-US" altLang="ja-JP">
                <a:latin typeface="Gill Sans MT" panose="020B0502020104020203" charset="0"/>
              </a:rPr>
              <a:t>optimistically unchoke</a:t>
            </a:r>
            <a:r>
              <a:rPr lang="ja-JP" altLang="en-US">
                <a:latin typeface="Gill Sans MT" panose="020B0502020104020203" charset="0"/>
              </a:rPr>
              <a:t>”</a:t>
            </a:r>
            <a:r>
              <a:rPr lang="en-US" altLang="ja-JP">
                <a:latin typeface="Gill Sans MT" panose="020B0502020104020203" charset="0"/>
              </a:rPr>
              <a:t> this peer</a:t>
            </a:r>
            <a:endParaRPr lang="en-US" altLang="ja-JP">
              <a:latin typeface="Gill Sans MT" panose="020B0502020104020203" charset="0"/>
            </a:endParaRPr>
          </a:p>
          <a:p>
            <a:pPr marL="681355" lvl="1" indent="-224155" eaLnBrk="0" hangingPunct="0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>
                <a:latin typeface="Gill Sans MT" panose="020B0502020104020203" charset="0"/>
              </a:rPr>
              <a:t>newly chosen peer may join top 4</a:t>
            </a:r>
            <a:endParaRPr lang="en-US" altLang="zh-CN">
              <a:latin typeface="Gill Sans MT" panose="020B0502020104020203" charset="0"/>
            </a:endParaRPr>
          </a:p>
          <a:p>
            <a:pPr marL="342900" indent="-342900" eaLnBrk="0" hangingPunct="0"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endParaRPr lang="en-US" altLang="zh-CN">
              <a:latin typeface="Gill Sans MT" panose="020B0502020104020203" charset="0"/>
            </a:endParaRPr>
          </a:p>
        </p:txBody>
      </p:sp>
      <p:pic>
        <p:nvPicPr>
          <p:cNvPr id="180230" name="Picture 10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323850" y="812800"/>
            <a:ext cx="7769225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8227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82275" name="Rectangle 2"/>
          <p:cNvSpPr>
            <a:spLocks noGrp="1"/>
          </p:cNvSpPr>
          <p:nvPr>
            <p:ph type="title"/>
          </p:nvPr>
        </p:nvSpPr>
        <p:spPr>
          <a:xfrm>
            <a:off x="482600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BitTorrent: tit-for-tat</a:t>
            </a:r>
            <a:endParaRPr lang="en-US" altLang="zh-CN" dirty="0"/>
          </a:p>
        </p:txBody>
      </p:sp>
      <p:pic>
        <p:nvPicPr>
          <p:cNvPr id="182276" name="Picture 13" descr="Al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9313" y="4962525"/>
            <a:ext cx="561975" cy="693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2277" name="Line 15"/>
          <p:cNvSpPr/>
          <p:nvPr/>
        </p:nvSpPr>
        <p:spPr>
          <a:xfrm flipH="1" flipV="1">
            <a:off x="1473200" y="3968750"/>
            <a:ext cx="1473200" cy="596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82278" name="Line 16"/>
          <p:cNvSpPr/>
          <p:nvPr/>
        </p:nvSpPr>
        <p:spPr>
          <a:xfrm flipH="1">
            <a:off x="1954213" y="4794250"/>
            <a:ext cx="96520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82279" name="Line 17"/>
          <p:cNvSpPr/>
          <p:nvPr/>
        </p:nvSpPr>
        <p:spPr>
          <a:xfrm flipH="1">
            <a:off x="2628900" y="4908550"/>
            <a:ext cx="596900" cy="1041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82280" name="Line 18"/>
          <p:cNvSpPr/>
          <p:nvPr/>
        </p:nvSpPr>
        <p:spPr>
          <a:xfrm flipV="1">
            <a:off x="5511800" y="3092450"/>
            <a:ext cx="419100" cy="647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82281" name="Line 20"/>
          <p:cNvSpPr/>
          <p:nvPr/>
        </p:nvSpPr>
        <p:spPr>
          <a:xfrm flipV="1">
            <a:off x="5613400" y="3676650"/>
            <a:ext cx="78740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82282" name="Line 21"/>
          <p:cNvSpPr/>
          <p:nvPr/>
        </p:nvSpPr>
        <p:spPr>
          <a:xfrm>
            <a:off x="5613400" y="4146550"/>
            <a:ext cx="596900" cy="3175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pic>
        <p:nvPicPr>
          <p:cNvPr id="182283" name="Picture 22" descr="Bo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988" y="4391025"/>
            <a:ext cx="676275" cy="690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3" name="Line 23"/>
          <p:cNvSpPr/>
          <p:nvPr/>
        </p:nvSpPr>
        <p:spPr>
          <a:xfrm flipV="1">
            <a:off x="3530600" y="3943350"/>
            <a:ext cx="1435100" cy="482600"/>
          </a:xfrm>
          <a:prstGeom prst="line">
            <a:avLst/>
          </a:prstGeom>
          <a:ln w="25400" cap="flat" cmpd="sng">
            <a:solidFill>
              <a:srgbClr val="CC0000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266264" name="Line 24"/>
          <p:cNvSpPr/>
          <p:nvPr/>
        </p:nvSpPr>
        <p:spPr>
          <a:xfrm flipH="1">
            <a:off x="3543300" y="4032250"/>
            <a:ext cx="1397000" cy="469900"/>
          </a:xfrm>
          <a:prstGeom prst="line">
            <a:avLst/>
          </a:prstGeom>
          <a:ln w="254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6265" name="Line 25"/>
          <p:cNvSpPr/>
          <p:nvPr/>
        </p:nvSpPr>
        <p:spPr>
          <a:xfrm flipV="1">
            <a:off x="3581400" y="4133850"/>
            <a:ext cx="1371600" cy="482600"/>
          </a:xfrm>
          <a:prstGeom prst="line">
            <a:avLst/>
          </a:prstGeom>
          <a:ln w="254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66266" name="Text Box 26"/>
          <p:cNvSpPr txBox="1"/>
          <p:nvPr/>
        </p:nvSpPr>
        <p:spPr>
          <a:xfrm>
            <a:off x="841375" y="1320800"/>
            <a:ext cx="4067175" cy="307975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0" rIns="0" bIns="0"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(1) Alice </a:t>
            </a:r>
            <a:r>
              <a:rPr lang="ja-JP" altLang="en-US" dirty="0">
                <a:latin typeface="Gill Sans MT" panose="020B0502020104020203" charset="0"/>
              </a:rPr>
              <a:t>“</a:t>
            </a:r>
            <a:r>
              <a:rPr lang="en-US" altLang="ja-JP" dirty="0">
                <a:latin typeface="Gill Sans MT" panose="020B0502020104020203" charset="0"/>
              </a:rPr>
              <a:t>optimistically unchokes</a:t>
            </a:r>
            <a:r>
              <a:rPr lang="ja-JP" altLang="en-US" dirty="0">
                <a:latin typeface="Gill Sans MT" panose="020B0502020104020203" charset="0"/>
              </a:rPr>
              <a:t>”</a:t>
            </a:r>
            <a:r>
              <a:rPr lang="en-US" altLang="ja-JP" dirty="0">
                <a:latin typeface="Gill Sans MT" panose="020B0502020104020203" charset="0"/>
              </a:rPr>
              <a:t> Bob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266267" name="Text Box 27"/>
          <p:cNvSpPr txBox="1"/>
          <p:nvPr/>
        </p:nvSpPr>
        <p:spPr>
          <a:xfrm>
            <a:off x="808038" y="1663700"/>
            <a:ext cx="7102475" cy="304800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0" rIns="0" bIns="0"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(2) Alice becomes one of Bob</a:t>
            </a:r>
            <a:r>
              <a:rPr lang="ja-JP" altLang="en-US" dirty="0">
                <a:latin typeface="Gill Sans MT" panose="020B0502020104020203" charset="0"/>
              </a:rPr>
              <a:t>’</a:t>
            </a:r>
            <a:r>
              <a:rPr lang="en-US" altLang="ja-JP" dirty="0">
                <a:latin typeface="Gill Sans MT" panose="020B0502020104020203" charset="0"/>
              </a:rPr>
              <a:t>s top-four providers; Bob reciprocates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266268" name="Text Box 28"/>
          <p:cNvSpPr txBox="1"/>
          <p:nvPr/>
        </p:nvSpPr>
        <p:spPr>
          <a:xfrm>
            <a:off x="800100" y="2019300"/>
            <a:ext cx="5214938" cy="304800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0" rIns="0" bIns="0"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dirty="0">
                <a:latin typeface="Gill Sans MT" panose="020B0502020104020203" charset="0"/>
              </a:rPr>
              <a:t>(3) Bob becomes one of Alice</a:t>
            </a:r>
            <a:r>
              <a:rPr lang="ja-JP" altLang="en-US" dirty="0">
                <a:latin typeface="Gill Sans MT" panose="020B0502020104020203" charset="0"/>
              </a:rPr>
              <a:t>’</a:t>
            </a:r>
            <a:r>
              <a:rPr lang="en-US" altLang="ja-JP" dirty="0">
                <a:latin typeface="Gill Sans MT" panose="020B0502020104020203" charset="0"/>
              </a:rPr>
              <a:t>s top-four providers</a:t>
            </a:r>
            <a:endParaRPr lang="en-US" altLang="zh-CN" dirty="0">
              <a:latin typeface="Gill Sans MT" panose="020B0502020104020203" charset="0"/>
            </a:endParaRPr>
          </a:p>
        </p:txBody>
      </p:sp>
      <p:sp>
        <p:nvSpPr>
          <p:cNvPr id="266269" name="Text Box 29"/>
          <p:cNvSpPr txBox="1"/>
          <p:nvPr/>
        </p:nvSpPr>
        <p:spPr>
          <a:xfrm>
            <a:off x="5040313" y="5335588"/>
            <a:ext cx="3590925" cy="720725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i="1" dirty="0">
                <a:latin typeface="Gill Sans MT" panose="020B0502020104020203" charset="0"/>
              </a:rPr>
              <a:t>higher upload rate:</a:t>
            </a:r>
            <a:r>
              <a:rPr lang="en-US" altLang="zh-CN" dirty="0">
                <a:latin typeface="Gill Sans MT" panose="020B0502020104020203" charset="0"/>
              </a:rPr>
              <a:t> find better trading partners, get file faster !</a:t>
            </a:r>
            <a:endParaRPr lang="en-US" altLang="zh-CN" dirty="0">
              <a:latin typeface="Gill Sans MT" panose="020B0502020104020203" charset="0"/>
            </a:endParaRPr>
          </a:p>
        </p:txBody>
      </p:sp>
      <p:pic>
        <p:nvPicPr>
          <p:cNvPr id="182291" name="Picture 36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541338" y="865188"/>
            <a:ext cx="5027612" cy="1730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2292" name="Group 52"/>
          <p:cNvGrpSpPr/>
          <p:nvPr/>
        </p:nvGrpSpPr>
        <p:grpSpPr>
          <a:xfrm>
            <a:off x="1214438" y="4799013"/>
            <a:ext cx="762000" cy="752475"/>
            <a:chOff x="-44" y="1473"/>
            <a:chExt cx="981" cy="1105"/>
          </a:xfrm>
        </p:grpSpPr>
        <p:pic>
          <p:nvPicPr>
            <p:cNvPr id="182293" name="Picture 53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2294" name="Freeform 5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2295" name="Group 55"/>
          <p:cNvGrpSpPr/>
          <p:nvPr/>
        </p:nvGrpSpPr>
        <p:grpSpPr>
          <a:xfrm>
            <a:off x="1909763" y="5561013"/>
            <a:ext cx="762000" cy="752475"/>
            <a:chOff x="-44" y="1473"/>
            <a:chExt cx="981" cy="1105"/>
          </a:xfrm>
        </p:grpSpPr>
        <p:pic>
          <p:nvPicPr>
            <p:cNvPr id="182296" name="Picture 56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2297" name="Freeform 5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2298" name="Group 58"/>
          <p:cNvGrpSpPr/>
          <p:nvPr/>
        </p:nvGrpSpPr>
        <p:grpSpPr>
          <a:xfrm>
            <a:off x="728663" y="3678238"/>
            <a:ext cx="762000" cy="752475"/>
            <a:chOff x="-44" y="1473"/>
            <a:chExt cx="981" cy="1105"/>
          </a:xfrm>
        </p:grpSpPr>
        <p:pic>
          <p:nvPicPr>
            <p:cNvPr id="182299" name="Picture 59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2300" name="Freeform 6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2301" name="Group 61"/>
          <p:cNvGrpSpPr/>
          <p:nvPr/>
        </p:nvGrpSpPr>
        <p:grpSpPr>
          <a:xfrm>
            <a:off x="2692400" y="4211638"/>
            <a:ext cx="762000" cy="752475"/>
            <a:chOff x="-44" y="1473"/>
            <a:chExt cx="981" cy="1105"/>
          </a:xfrm>
        </p:grpSpPr>
        <p:pic>
          <p:nvPicPr>
            <p:cNvPr id="182302" name="Picture 62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2303" name="Freeform 63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2304" name="Group 64"/>
          <p:cNvGrpSpPr/>
          <p:nvPr/>
        </p:nvGrpSpPr>
        <p:grpSpPr>
          <a:xfrm flipH="1">
            <a:off x="6219825" y="4135438"/>
            <a:ext cx="762000" cy="752475"/>
            <a:chOff x="-44" y="1473"/>
            <a:chExt cx="981" cy="1105"/>
          </a:xfrm>
        </p:grpSpPr>
        <p:pic>
          <p:nvPicPr>
            <p:cNvPr id="182305" name="Picture 65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2306" name="Freeform 6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2307" name="Group 67"/>
          <p:cNvGrpSpPr/>
          <p:nvPr/>
        </p:nvGrpSpPr>
        <p:grpSpPr>
          <a:xfrm flipH="1">
            <a:off x="6370638" y="3297238"/>
            <a:ext cx="762000" cy="752475"/>
            <a:chOff x="-44" y="1473"/>
            <a:chExt cx="981" cy="1105"/>
          </a:xfrm>
        </p:grpSpPr>
        <p:pic>
          <p:nvPicPr>
            <p:cNvPr id="182308" name="Picture 68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2309" name="Freeform 6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2310" name="Group 70"/>
          <p:cNvGrpSpPr/>
          <p:nvPr/>
        </p:nvGrpSpPr>
        <p:grpSpPr>
          <a:xfrm flipH="1">
            <a:off x="5978525" y="2676525"/>
            <a:ext cx="762000" cy="752475"/>
            <a:chOff x="-44" y="1473"/>
            <a:chExt cx="981" cy="1105"/>
          </a:xfrm>
        </p:grpSpPr>
        <p:pic>
          <p:nvPicPr>
            <p:cNvPr id="182311" name="Picture 71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2312" name="Freeform 7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2313" name="Group 74"/>
          <p:cNvGrpSpPr/>
          <p:nvPr/>
        </p:nvGrpSpPr>
        <p:grpSpPr>
          <a:xfrm flipH="1">
            <a:off x="5056188" y="3667125"/>
            <a:ext cx="762000" cy="752475"/>
            <a:chOff x="-44" y="1473"/>
            <a:chExt cx="981" cy="1105"/>
          </a:xfrm>
        </p:grpSpPr>
        <p:pic>
          <p:nvPicPr>
            <p:cNvPr id="182314" name="Picture 75" descr="desktop_computer_stylized_medi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2315" name="Freeform 76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164" y="1678"/>
                </a:cxn>
                <a:cxn ang="0">
                  <a:pos x="28666" y="34959"/>
                </a:cxn>
                <a:cxn ang="0">
                  <a:pos x="6318" y="43721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" name="Group 80"/>
          <p:cNvGrpSpPr/>
          <p:nvPr/>
        </p:nvGrpSpPr>
        <p:grpSpPr>
          <a:xfrm>
            <a:off x="4835525" y="2501900"/>
            <a:ext cx="762000" cy="1177925"/>
            <a:chOff x="4746" y="1528"/>
            <a:chExt cx="480" cy="742"/>
          </a:xfrm>
        </p:grpSpPr>
        <p:sp>
          <p:nvSpPr>
            <p:cNvPr id="182317" name="Line 50"/>
            <p:cNvSpPr/>
            <p:nvPr/>
          </p:nvSpPr>
          <p:spPr>
            <a:xfrm>
              <a:off x="4964" y="1962"/>
              <a:ext cx="2" cy="3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182318" name="Group 77"/>
            <p:cNvGrpSpPr/>
            <p:nvPr/>
          </p:nvGrpSpPr>
          <p:grpSpPr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182319" name="Picture 78" descr="desktop_computer_stylized_medium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82320" name="Freeform 7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12" name="Group 87"/>
          <p:cNvGrpSpPr/>
          <p:nvPr/>
        </p:nvGrpSpPr>
        <p:grpSpPr>
          <a:xfrm>
            <a:off x="1925638" y="2990850"/>
            <a:ext cx="1112837" cy="1219200"/>
            <a:chOff x="4779" y="2386"/>
            <a:chExt cx="701" cy="768"/>
          </a:xfrm>
        </p:grpSpPr>
        <p:sp>
          <p:nvSpPr>
            <p:cNvPr id="182322" name="Line 46"/>
            <p:cNvSpPr/>
            <p:nvPr/>
          </p:nvSpPr>
          <p:spPr>
            <a:xfrm>
              <a:off x="5239" y="2812"/>
              <a:ext cx="241" cy="3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182323" name="Group 84"/>
            <p:cNvGrpSpPr/>
            <p:nvPr/>
          </p:nvGrpSpPr>
          <p:grpSpPr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182324" name="Picture 85" descr="desktop_computer_stylized_medium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82325" name="Freeform 8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64" y="1678"/>
                  </a:cxn>
                  <a:cxn ang="0">
                    <a:pos x="28666" y="34959"/>
                  </a:cxn>
                  <a:cxn ang="0">
                    <a:pos x="6318" y="43721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6" grpId="0"/>
      <p:bldP spid="266267" grpId="0"/>
      <p:bldP spid="266268" grpId="0"/>
      <p:bldP spid="26626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21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1663" y="1068388"/>
            <a:ext cx="4113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22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84323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843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Chapter 2: outline</a:t>
            </a:r>
            <a:endParaRPr lang="en-US" altLang="zh-CN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2.1 principles of network applications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2.2 Web and HTTP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2.3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electronic mail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738505" marR="0" lvl="1" indent="-2876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SMTP, POP3, IMAP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2.4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84326" name="Rectangle 4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76675" cy="4648200"/>
          </a:xfrm>
        </p:spPr>
        <p:txBody>
          <a:bodyPr vert="horz" wrap="square" lIns="91440" tIns="45720" rIns="91440" bIns="45720" anchor="t" anchorCtr="0"/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2.5 P2P applications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2.6 video streaming and content distribution networks (CDNs)</a:t>
            </a: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2.7 socket programming with UDP and TCP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636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2238" y="4164013"/>
            <a:ext cx="2671762" cy="149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6370" name="Rectangle 7"/>
          <p:cNvSpPr>
            <a:spLocks noGrp="1"/>
          </p:cNvSpPr>
          <p:nvPr>
            <p:ph type="ftr" sz="quarter" idx="11"/>
          </p:nvPr>
        </p:nvSpPr>
        <p:spPr>
          <a:xfrm>
            <a:off x="6924675" y="6454775"/>
            <a:ext cx="1547813" cy="300038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86371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86372" name="Rectangle 2"/>
          <p:cNvSpPr>
            <a:spLocks noGrp="1"/>
          </p:cNvSpPr>
          <p:nvPr>
            <p:ph type="title"/>
          </p:nvPr>
        </p:nvSpPr>
        <p:spPr>
          <a:xfrm>
            <a:off x="411163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Video Streaming and CDNs: context</a:t>
            </a:r>
            <a:endParaRPr lang="en-US" altLang="zh-CN" sz="4000" dirty="0"/>
          </a:p>
        </p:txBody>
      </p:sp>
      <p:pic>
        <p:nvPicPr>
          <p:cNvPr id="186373" name="Picture 50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92125" y="817563"/>
            <a:ext cx="7537450" cy="225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637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13" y="1974850"/>
            <a:ext cx="1779587" cy="110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637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875" y="3038475"/>
            <a:ext cx="1227138" cy="56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6376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225" y="3870325"/>
            <a:ext cx="1211263" cy="401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6377" name="Rectangle 43"/>
          <p:cNvSpPr/>
          <p:nvPr/>
        </p:nvSpPr>
        <p:spPr>
          <a:xfrm>
            <a:off x="479425" y="1620838"/>
            <a:ext cx="6219825" cy="48212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681355" lvl="1" indent="-224155" eaLnBrk="0" hangingPunct="0"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</a:rPr>
              <a:t>Netflix, YouTube: 37%, 16% of downstream residential ISP traffic</a:t>
            </a:r>
            <a:endParaRPr lang="en-US" altLang="zh-CN">
              <a:latin typeface="Arial" panose="020B0604020202020204" pitchFamily="34" charset="0"/>
            </a:endParaRPr>
          </a:p>
          <a:p>
            <a:pPr marL="681355" lvl="1" indent="-224155" eaLnBrk="0" hangingPunct="0"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</a:rPr>
              <a:t>~1B YouTube users, ~75M Netflix users</a:t>
            </a:r>
            <a:endParaRPr lang="en-US" altLang="zh-CN">
              <a:latin typeface="Arial" panose="020B0604020202020204" pitchFamily="34" charset="0"/>
            </a:endParaRPr>
          </a:p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>
                <a:latin typeface="Arial" panose="020B0604020202020204" pitchFamily="34" charset="0"/>
              </a:rPr>
              <a:t>challenge:  scale - how to reach ~1B users?</a:t>
            </a:r>
            <a:endParaRPr lang="en-US" altLang="zh-CN">
              <a:latin typeface="Arial" panose="020B0604020202020204" pitchFamily="34" charset="0"/>
            </a:endParaRPr>
          </a:p>
          <a:p>
            <a:pPr marL="681355" lvl="1" indent="-224155" eaLnBrk="0" hangingPunct="0"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single mega-video server won’</a:t>
            </a:r>
            <a:r>
              <a:rPr lang="en-US" altLang="zh-CN">
                <a:latin typeface="Arial" panose="020B0604020202020204" pitchFamily="34" charset="0"/>
              </a:rPr>
              <a:t>t work (why?)</a:t>
            </a:r>
            <a:endParaRPr lang="en-US" altLang="zh-CN">
              <a:latin typeface="Arial" panose="020B0604020202020204" pitchFamily="34" charset="0"/>
            </a:endParaRPr>
          </a:p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>
                <a:latin typeface="Arial" panose="020B0604020202020204" pitchFamily="34" charset="0"/>
              </a:rPr>
              <a:t>challenge: heterogeneity</a:t>
            </a:r>
            <a:endParaRPr lang="en-US" altLang="zh-CN" sz="2400">
              <a:latin typeface="Arial" panose="020B0604020202020204" pitchFamily="34" charset="0"/>
            </a:endParaRPr>
          </a:p>
          <a:p>
            <a:pPr marL="681355" lvl="1" indent="-224155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>
                <a:latin typeface="Arial" panose="020B0604020202020204" pitchFamily="34" charset="0"/>
              </a:rPr>
              <a:t>different users have different capabilities (e.g., wired versus mobile; bandwidth rich versus bandwidth poor)</a:t>
            </a:r>
            <a:endParaRPr lang="en-US" altLang="zh-CN">
              <a:latin typeface="Arial" panose="020B0604020202020204" pitchFamily="34" charset="0"/>
            </a:endParaRPr>
          </a:p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i="1">
                <a:solidFill>
                  <a:srgbClr val="CC0000"/>
                </a:solidFill>
                <a:latin typeface="Arial" panose="020B0604020202020204" pitchFamily="34" charset="0"/>
              </a:rPr>
              <a:t>solution: </a:t>
            </a:r>
            <a:r>
              <a:rPr lang="en-US" altLang="zh-CN" sz="2400">
                <a:latin typeface="Arial" panose="020B0604020202020204" pitchFamily="34" charset="0"/>
              </a:rPr>
              <a:t>distributed, application-level infrastructure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186378" name="Rectangle 43"/>
          <p:cNvSpPr/>
          <p:nvPr/>
        </p:nvSpPr>
        <p:spPr>
          <a:xfrm>
            <a:off x="417513" y="1211263"/>
            <a:ext cx="7535862" cy="48212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</a:rPr>
              <a:t>video traffic: major consumer of Internet bandwidth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pic>
        <p:nvPicPr>
          <p:cNvPr id="186379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175" y="5300663"/>
            <a:ext cx="1501775" cy="708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7" name="Rectangle 3"/>
          <p:cNvSpPr>
            <a:spLocks noGrp="1"/>
          </p:cNvSpPr>
          <p:nvPr>
            <p:ph sz="half" idx="1"/>
          </p:nvPr>
        </p:nvSpPr>
        <p:spPr>
          <a:xfrm>
            <a:off x="385763" y="1339850"/>
            <a:ext cx="3957637" cy="490855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video: sequence of images displayed at constant rate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e.g., 24 images/sec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digital image: array of pixels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each pixel represented by bits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coding: use redundancy </a:t>
            </a: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within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and </a:t>
            </a: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between</a:t>
            </a: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images to decrease # bits used to encode image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spatial (within image)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  <a:p>
            <a:pPr lvl="1">
              <a:buClr>
                <a:srgbClr val="000099"/>
              </a:buClr>
              <a:buSzTx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</a:rPr>
              <a:t>temporal (from one image to next)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Multimedia: video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188419" name="Picture 2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27050" y="974725"/>
            <a:ext cx="4113213" cy="1730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8420" name="Group 18"/>
          <p:cNvGrpSpPr/>
          <p:nvPr/>
        </p:nvGrpSpPr>
        <p:grpSpPr>
          <a:xfrm>
            <a:off x="4338638" y="295275"/>
            <a:ext cx="4416425" cy="5732463"/>
            <a:chOff x="4338638" y="295275"/>
            <a:chExt cx="4417210" cy="5732463"/>
          </a:xfrm>
        </p:grpSpPr>
        <p:pic>
          <p:nvPicPr>
            <p:cNvPr id="188421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7975" y="1749425"/>
              <a:ext cx="1642963" cy="1860574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88422" name="Group 15"/>
            <p:cNvGrpSpPr/>
            <p:nvPr/>
          </p:nvGrpSpPr>
          <p:grpSpPr>
            <a:xfrm>
              <a:off x="5345113" y="295275"/>
              <a:ext cx="3275012" cy="1730347"/>
              <a:chOff x="5345311" y="524250"/>
              <a:chExt cx="3274238" cy="1730214"/>
            </a:xfrm>
          </p:grpSpPr>
          <p:sp>
            <p:nvSpPr>
              <p:cNvPr id="188423" name="TextBox 5"/>
              <p:cNvSpPr txBox="1"/>
              <p:nvPr/>
            </p:nvSpPr>
            <p:spPr>
              <a:xfrm>
                <a:off x="5345311" y="1789936"/>
                <a:ext cx="1856071" cy="3693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  <a:ea typeface="Arial Narrow" panose="020B0606020202030204" charset="0"/>
                  </a:rPr>
                  <a:t>……………………</a:t>
                </a:r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</a:rPr>
                  <a:t>..</a:t>
                </a:r>
                <a:endParaRPr lang="en-US" altLang="zh-CN" sz="1800" dirty="0">
                  <a:solidFill>
                    <a:srgbClr val="CC0000"/>
                  </a:solidFill>
                  <a:latin typeface="Arial Narrow" panose="020B0606020202030204" charset="0"/>
                  <a:ea typeface="Arial Narrow" panose="020B0606020202030204" charset="0"/>
                </a:endParaRPr>
              </a:p>
            </p:txBody>
          </p:sp>
          <p:sp>
            <p:nvSpPr>
              <p:cNvPr id="188424" name="TextBox 8"/>
              <p:cNvSpPr txBox="1"/>
              <p:nvPr/>
            </p:nvSpPr>
            <p:spPr>
              <a:xfrm>
                <a:off x="5808125" y="524250"/>
                <a:ext cx="2811424" cy="11695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1400" i="1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spatial coding example: </a:t>
                </a:r>
                <a:r>
                  <a:rPr lang="en-US" altLang="zh-CN" sz="1400" dirty="0">
                    <a:latin typeface="Arial" panose="020B0604020202020204" pitchFamily="34" charset="0"/>
                  </a:rPr>
                  <a:t>instead of sending</a:t>
                </a:r>
                <a:r>
                  <a:rPr lang="en-US" altLang="zh-CN" sz="1400" i="1" dirty="0">
                    <a:latin typeface="Arial" panose="020B0604020202020204" pitchFamily="34" charset="0"/>
                  </a:rPr>
                  <a:t> N </a:t>
                </a:r>
                <a:r>
                  <a:rPr lang="en-US" altLang="zh-CN" sz="1400" dirty="0">
                    <a:latin typeface="Arial" panose="020B0604020202020204" pitchFamily="34" charset="0"/>
                  </a:rPr>
                  <a:t>values of same color (all purple), send only two values: color  value (</a:t>
                </a:r>
                <a:r>
                  <a:rPr lang="en-US" altLang="zh-CN" sz="1400" i="1" dirty="0">
                    <a:latin typeface="Arial" panose="020B0604020202020204" pitchFamily="34" charset="0"/>
                  </a:rPr>
                  <a:t>purple)  and number of repeated values (</a:t>
                </a:r>
                <a:r>
                  <a:rPr lang="en-US" altLang="zh-CN" sz="1400" dirty="0">
                    <a:latin typeface="Arial" panose="020B0604020202020204" pitchFamily="34" charset="0"/>
                  </a:rPr>
                  <a:t>N)</a:t>
                </a:r>
                <a:endParaRPr lang="en-US" altLang="zh-CN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88425" name="TextBox 13"/>
              <p:cNvSpPr txBox="1"/>
              <p:nvPr/>
            </p:nvSpPr>
            <p:spPr>
              <a:xfrm>
                <a:off x="5354771" y="1885160"/>
                <a:ext cx="1803448" cy="3693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  <a:ea typeface="Arial Narrow" panose="020B0606020202030204" charset="0"/>
                  </a:rPr>
                  <a:t>………………</a:t>
                </a:r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</a:rPr>
                  <a:t>.</a:t>
                </a:r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  <a:ea typeface="Arial Narrow" panose="020B0606020202030204" charset="0"/>
                  </a:rPr>
                  <a:t>……</a:t>
                </a:r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</a:rPr>
                  <a:t>.</a:t>
                </a:r>
                <a:endParaRPr lang="en-US" altLang="zh-CN" sz="1800" dirty="0">
                  <a:solidFill>
                    <a:srgbClr val="CC0000"/>
                  </a:solidFill>
                  <a:latin typeface="Arial Narrow" panose="020B0606020202030204" charset="0"/>
                  <a:ea typeface="Arial Narrow" panose="020B0606020202030204" charset="0"/>
                </a:endParaRPr>
              </a:p>
            </p:txBody>
          </p:sp>
          <p:cxnSp>
            <p:nvCxnSpPr>
              <p:cNvPr id="188426" name="Straight Connector 10"/>
              <p:cNvCxnSpPr/>
              <p:nvPr/>
            </p:nvCxnSpPr>
            <p:spPr>
              <a:xfrm flipH="1">
                <a:off x="5565603" y="756253"/>
                <a:ext cx="313958" cy="1155782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8427" name="TextBox 17"/>
            <p:cNvSpPr txBox="1"/>
            <p:nvPr/>
          </p:nvSpPr>
          <p:spPr>
            <a:xfrm>
              <a:off x="5323721" y="3654665"/>
              <a:ext cx="93345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frame</a:t>
              </a:r>
              <a:r>
                <a:rPr lang="en-US" altLang="zh-CN" sz="1800" i="1" dirty="0">
                  <a:solidFill>
                    <a:srgbClr val="CC0000"/>
                  </a:solidFill>
                  <a:latin typeface="Arial" panose="020B0604020202020204" pitchFamily="34" charset="0"/>
                </a:rPr>
                <a:t> i</a:t>
              </a:r>
              <a:endParaRPr lang="en-US" altLang="zh-CN" sz="1800" i="1" dirty="0">
                <a:solidFill>
                  <a:srgbClr val="CC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8428" name="TextBox 23"/>
            <p:cNvSpPr txBox="1"/>
            <p:nvPr/>
          </p:nvSpPr>
          <p:spPr>
            <a:xfrm>
              <a:off x="7051858" y="5611091"/>
              <a:ext cx="1196975" cy="369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frame</a:t>
              </a:r>
              <a:r>
                <a:rPr lang="en-US" altLang="zh-CN" sz="1800" i="1" dirty="0">
                  <a:solidFill>
                    <a:srgbClr val="CC0000"/>
                  </a:solidFill>
                  <a:latin typeface="Arial" panose="020B0604020202020204" pitchFamily="34" charset="0"/>
                </a:rPr>
                <a:t> i+1</a:t>
              </a:r>
              <a:endParaRPr lang="en-US" altLang="zh-CN" sz="1800" i="1" dirty="0">
                <a:solidFill>
                  <a:srgbClr val="CC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8429" name="TextBox 26"/>
            <p:cNvSpPr txBox="1"/>
            <p:nvPr/>
          </p:nvSpPr>
          <p:spPr>
            <a:xfrm>
              <a:off x="4338638" y="4857750"/>
              <a:ext cx="2278062" cy="1169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i="1" dirty="0">
                  <a:solidFill>
                    <a:srgbClr val="CC0000"/>
                  </a:solidFill>
                  <a:latin typeface="Arial" panose="020B0604020202020204" pitchFamily="34" charset="0"/>
                </a:rPr>
                <a:t>temporal coding example: </a:t>
              </a:r>
              <a:r>
                <a:rPr lang="en-US" altLang="zh-CN" sz="1400" dirty="0">
                  <a:latin typeface="Arial" panose="020B0604020202020204" pitchFamily="34" charset="0"/>
                </a:rPr>
                <a:t>instead of sending complete frame at i+1, send only differences from frame i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88430" name="Straight Connector 28"/>
            <p:cNvCxnSpPr/>
            <p:nvPr/>
          </p:nvCxnSpPr>
          <p:spPr>
            <a:xfrm>
              <a:off x="5972518" y="4021445"/>
              <a:ext cx="1013060" cy="1783949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88431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2885" y="3806720"/>
              <a:ext cx="1642963" cy="186057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8432" name="Rectangle 7"/>
          <p:cNvSpPr>
            <a:spLocks noGrp="1"/>
          </p:cNvSpPr>
          <p:nvPr>
            <p:ph type="ftr" sz="quarter" idx="11"/>
          </p:nvPr>
        </p:nvSpPr>
        <p:spPr>
          <a:xfrm>
            <a:off x="6924675" y="6454775"/>
            <a:ext cx="1547813" cy="300038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88433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j-cs"/>
              </a:rPr>
              <a:t>Multimedia: video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j-cs"/>
            </a:endParaRPr>
          </a:p>
        </p:txBody>
      </p:sp>
      <p:pic>
        <p:nvPicPr>
          <p:cNvPr id="190466" name="Picture 2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27050" y="974725"/>
            <a:ext cx="41132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98450" y="1228725"/>
            <a:ext cx="4114800" cy="49085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charset="0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/>
                <a:ea typeface="MS PGothic" panose="020B0600070205080204" charset="-128"/>
                <a:cs typeface="Gill Sans MT" panose="020B0502020104020203"/>
              </a:rPr>
              <a:t>CBR: (constant bit rate):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MS PGothic" panose="020B0600070205080204" charset="-128"/>
                <a:cs typeface="Gill Sans MT" panose="020B0502020104020203"/>
              </a:rPr>
              <a:t>video encoding rate fixed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MS PGothic" panose="020B0600070205080204" charset="-128"/>
              <a:cs typeface="Gill Sans MT" panose="020B0502020104020203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/>
                <a:ea typeface="MS PGothic" panose="020B0600070205080204" charset="-128"/>
                <a:cs typeface="Gill Sans MT" panose="020B0502020104020203"/>
              </a:rPr>
              <a:t>VBR:  (variable bit rate):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MS PGothic" panose="020B0600070205080204" charset="-128"/>
                <a:cs typeface="Gill Sans MT" panose="020B0502020104020203"/>
              </a:rPr>
              <a:t>video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MS PGothic" panose="020B0600070205080204" charset="-128"/>
                <a:cs typeface="Gill Sans MT" panose="020B0502020104020203"/>
              </a:rPr>
              <a:t>encoding rate changes as amount of spatial, temporal coding changes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MS PGothic" panose="020B0600070205080204" charset="-128"/>
              <a:cs typeface="Gill Sans MT" panose="020B0502020104020203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/>
                <a:ea typeface="MS PGothic" panose="020B0600070205080204" charset="-128"/>
                <a:cs typeface="Gill Sans MT" panose="020B0502020104020203"/>
              </a:rPr>
              <a:t>examples: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/>
              <a:ea typeface="MS PGothic" panose="020B0600070205080204" charset="-128"/>
              <a:cs typeface="Gill Sans MT" panose="020B0502020104020203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MS PGothic" panose="020B0600070205080204" charset="-128"/>
                <a:cs typeface="Gill Sans MT" panose="020B0502020104020203"/>
              </a:rPr>
              <a:t>MPEG 1 (CD-ROM) 1.5 Mbps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MS PGothic" panose="020B0600070205080204" charset="-128"/>
              <a:cs typeface="Gill Sans MT" panose="020B0502020104020203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MS PGothic" panose="020B0600070205080204" charset="-128"/>
                <a:cs typeface="Gill Sans MT" panose="020B0502020104020203"/>
              </a:rPr>
              <a:t>MPEG2 (DVD) 3-6 Mbps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MS PGothic" panose="020B0600070205080204" charset="-128"/>
              <a:cs typeface="Gill Sans MT" panose="020B0502020104020203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MS PGothic" panose="020B0600070205080204" charset="-128"/>
                <a:cs typeface="Gill Sans MT" panose="020B0502020104020203"/>
              </a:rPr>
              <a:t>MPEG4 (often used in Internet, &lt; 1 Mbps)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MS PGothic" panose="020B0600070205080204" charset="-128"/>
              <a:cs typeface="Gill Sans MT" panose="020B0502020104020203"/>
            </a:endParaRPr>
          </a:p>
        </p:txBody>
      </p:sp>
      <p:grpSp>
        <p:nvGrpSpPr>
          <p:cNvPr id="190468" name="Group 4"/>
          <p:cNvGrpSpPr/>
          <p:nvPr/>
        </p:nvGrpSpPr>
        <p:grpSpPr>
          <a:xfrm>
            <a:off x="4338638" y="295275"/>
            <a:ext cx="4416425" cy="5732463"/>
            <a:chOff x="4338638" y="295275"/>
            <a:chExt cx="4417210" cy="5732463"/>
          </a:xfrm>
        </p:grpSpPr>
        <p:pic>
          <p:nvPicPr>
            <p:cNvPr id="190469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7975" y="1749425"/>
              <a:ext cx="1642963" cy="1860574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90470" name="Group 15"/>
            <p:cNvGrpSpPr/>
            <p:nvPr/>
          </p:nvGrpSpPr>
          <p:grpSpPr>
            <a:xfrm>
              <a:off x="5345113" y="295275"/>
              <a:ext cx="3275012" cy="1730347"/>
              <a:chOff x="5345311" y="524250"/>
              <a:chExt cx="3274238" cy="1730214"/>
            </a:xfrm>
          </p:grpSpPr>
          <p:sp>
            <p:nvSpPr>
              <p:cNvPr id="190471" name="TextBox 5"/>
              <p:cNvSpPr txBox="1"/>
              <p:nvPr/>
            </p:nvSpPr>
            <p:spPr>
              <a:xfrm>
                <a:off x="5345311" y="1789936"/>
                <a:ext cx="1856071" cy="3693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  <a:ea typeface="Arial Narrow" panose="020B0606020202030204" charset="0"/>
                  </a:rPr>
                  <a:t>……………………</a:t>
                </a:r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</a:rPr>
                  <a:t>..</a:t>
                </a:r>
                <a:endParaRPr lang="en-US" altLang="zh-CN" sz="1800" dirty="0">
                  <a:solidFill>
                    <a:srgbClr val="CC0000"/>
                  </a:solidFill>
                  <a:latin typeface="Arial Narrow" panose="020B0606020202030204" charset="0"/>
                  <a:ea typeface="Arial Narrow" panose="020B0606020202030204" charset="0"/>
                </a:endParaRPr>
              </a:p>
            </p:txBody>
          </p:sp>
          <p:sp>
            <p:nvSpPr>
              <p:cNvPr id="190472" name="TextBox 8"/>
              <p:cNvSpPr txBox="1"/>
              <p:nvPr/>
            </p:nvSpPr>
            <p:spPr>
              <a:xfrm>
                <a:off x="5808125" y="524250"/>
                <a:ext cx="2811424" cy="11695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eaLnBrk="0" hangingPunct="0"/>
                <a:r>
                  <a:rPr lang="en-US" altLang="zh-CN" sz="1400" i="1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spatial coding example: </a:t>
                </a:r>
                <a:r>
                  <a:rPr lang="en-US" altLang="zh-CN" sz="1400" dirty="0">
                    <a:latin typeface="Arial" panose="020B0604020202020204" pitchFamily="34" charset="0"/>
                  </a:rPr>
                  <a:t>instead of sending</a:t>
                </a:r>
                <a:r>
                  <a:rPr lang="en-US" altLang="zh-CN" sz="1400" i="1" dirty="0">
                    <a:latin typeface="Arial" panose="020B0604020202020204" pitchFamily="34" charset="0"/>
                  </a:rPr>
                  <a:t> N </a:t>
                </a:r>
                <a:r>
                  <a:rPr lang="en-US" altLang="zh-CN" sz="1400" dirty="0">
                    <a:latin typeface="Arial" panose="020B0604020202020204" pitchFamily="34" charset="0"/>
                  </a:rPr>
                  <a:t>values of same color (all purple), send only two values: color  value (</a:t>
                </a:r>
                <a:r>
                  <a:rPr lang="en-US" altLang="zh-CN" sz="1400" i="1" dirty="0">
                    <a:latin typeface="Arial" panose="020B0604020202020204" pitchFamily="34" charset="0"/>
                  </a:rPr>
                  <a:t>purple)  and number of repeated values (</a:t>
                </a:r>
                <a:r>
                  <a:rPr lang="en-US" altLang="zh-CN" sz="1400" dirty="0">
                    <a:latin typeface="Arial" panose="020B0604020202020204" pitchFamily="34" charset="0"/>
                  </a:rPr>
                  <a:t>N)</a:t>
                </a:r>
                <a:endParaRPr lang="en-US" altLang="zh-CN" sz="14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90473" name="TextBox 13"/>
              <p:cNvSpPr txBox="1"/>
              <p:nvPr/>
            </p:nvSpPr>
            <p:spPr>
              <a:xfrm>
                <a:off x="5354771" y="1885160"/>
                <a:ext cx="1803448" cy="3693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  <a:ea typeface="Arial Narrow" panose="020B0606020202030204" charset="0"/>
                  </a:rPr>
                  <a:t>………………</a:t>
                </a:r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</a:rPr>
                  <a:t>.</a:t>
                </a:r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  <a:ea typeface="Arial Narrow" panose="020B0606020202030204" charset="0"/>
                  </a:rPr>
                  <a:t>……</a:t>
                </a:r>
                <a:r>
                  <a:rPr lang="en-US" altLang="zh-CN" sz="1800" dirty="0">
                    <a:solidFill>
                      <a:srgbClr val="CC0000"/>
                    </a:solidFill>
                    <a:latin typeface="Arial Narrow" panose="020B0606020202030204" charset="0"/>
                  </a:rPr>
                  <a:t>.</a:t>
                </a:r>
                <a:endParaRPr lang="en-US" altLang="zh-CN" sz="1800" dirty="0">
                  <a:solidFill>
                    <a:srgbClr val="CC0000"/>
                  </a:solidFill>
                  <a:latin typeface="Arial Narrow" panose="020B0606020202030204" charset="0"/>
                  <a:ea typeface="Arial Narrow" panose="020B0606020202030204" charset="0"/>
                </a:endParaRPr>
              </a:p>
            </p:txBody>
          </p:sp>
          <p:cxnSp>
            <p:nvCxnSpPr>
              <p:cNvPr id="190474" name="Straight Connector 10"/>
              <p:cNvCxnSpPr/>
              <p:nvPr/>
            </p:nvCxnSpPr>
            <p:spPr>
              <a:xfrm flipH="1">
                <a:off x="5565603" y="756253"/>
                <a:ext cx="313958" cy="1155782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0475" name="TextBox 17"/>
            <p:cNvSpPr txBox="1"/>
            <p:nvPr/>
          </p:nvSpPr>
          <p:spPr>
            <a:xfrm>
              <a:off x="5323721" y="3654665"/>
              <a:ext cx="93345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frame</a:t>
              </a:r>
              <a:r>
                <a:rPr lang="en-US" altLang="zh-CN" sz="1800" i="1" dirty="0">
                  <a:solidFill>
                    <a:srgbClr val="CC0000"/>
                  </a:solidFill>
                  <a:latin typeface="Arial" panose="020B0604020202020204" pitchFamily="34" charset="0"/>
                </a:rPr>
                <a:t> i</a:t>
              </a:r>
              <a:endParaRPr lang="en-US" altLang="zh-CN" sz="1800" i="1" dirty="0">
                <a:solidFill>
                  <a:srgbClr val="CC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0476" name="TextBox 23"/>
            <p:cNvSpPr txBox="1"/>
            <p:nvPr/>
          </p:nvSpPr>
          <p:spPr>
            <a:xfrm>
              <a:off x="7051858" y="5611091"/>
              <a:ext cx="1196975" cy="369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800" dirty="0">
                  <a:solidFill>
                    <a:srgbClr val="CC0000"/>
                  </a:solidFill>
                  <a:latin typeface="Arial" panose="020B0604020202020204" pitchFamily="34" charset="0"/>
                </a:rPr>
                <a:t>frame</a:t>
              </a:r>
              <a:r>
                <a:rPr lang="en-US" altLang="zh-CN" sz="1800" i="1" dirty="0">
                  <a:solidFill>
                    <a:srgbClr val="CC0000"/>
                  </a:solidFill>
                  <a:latin typeface="Arial" panose="020B0604020202020204" pitchFamily="34" charset="0"/>
                </a:rPr>
                <a:t> i+1</a:t>
              </a:r>
              <a:endParaRPr lang="en-US" altLang="zh-CN" sz="1800" i="1" dirty="0">
                <a:solidFill>
                  <a:srgbClr val="CC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0477" name="TextBox 26"/>
            <p:cNvSpPr txBox="1"/>
            <p:nvPr/>
          </p:nvSpPr>
          <p:spPr>
            <a:xfrm>
              <a:off x="4338638" y="4857750"/>
              <a:ext cx="2278062" cy="1169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1400" i="1" dirty="0">
                  <a:solidFill>
                    <a:srgbClr val="CC0000"/>
                  </a:solidFill>
                  <a:latin typeface="Arial" panose="020B0604020202020204" pitchFamily="34" charset="0"/>
                </a:rPr>
                <a:t>temporal coding example: </a:t>
              </a:r>
              <a:r>
                <a:rPr lang="en-US" altLang="zh-CN" sz="1400" dirty="0">
                  <a:latin typeface="Arial" panose="020B0604020202020204" pitchFamily="34" charset="0"/>
                </a:rPr>
                <a:t>instead of sending complete frame at i+1, send only differences from frame i</a:t>
              </a:r>
              <a:endParaRPr lang="en-US" altLang="zh-CN" sz="14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90478" name="Straight Connector 28"/>
            <p:cNvCxnSpPr/>
            <p:nvPr/>
          </p:nvCxnSpPr>
          <p:spPr>
            <a:xfrm>
              <a:off x="5972518" y="4021445"/>
              <a:ext cx="1013060" cy="1783949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90479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2885" y="3806720"/>
              <a:ext cx="1642963" cy="186057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0480" name="Rectangle 7"/>
          <p:cNvSpPr>
            <a:spLocks noGrp="1"/>
          </p:cNvSpPr>
          <p:nvPr>
            <p:ph type="ftr" sz="quarter" idx="11"/>
          </p:nvPr>
        </p:nvSpPr>
        <p:spPr>
          <a:xfrm>
            <a:off x="6924675" y="6454775"/>
            <a:ext cx="1547813" cy="300038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90481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2513" name="Group 2"/>
          <p:cNvGrpSpPr/>
          <p:nvPr/>
        </p:nvGrpSpPr>
        <p:grpSpPr>
          <a:xfrm>
            <a:off x="5640388" y="2125663"/>
            <a:ext cx="2109787" cy="1582737"/>
            <a:chOff x="1842724" y="2867233"/>
            <a:chExt cx="5649912" cy="3416300"/>
          </a:xfrm>
        </p:grpSpPr>
        <p:sp>
          <p:nvSpPr>
            <p:cNvPr id="192514" name="AutoShape 99"/>
            <p:cNvSpPr/>
            <p:nvPr/>
          </p:nvSpPr>
          <p:spPr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92515" name="Rectangle 87"/>
            <p:cNvSpPr/>
            <p:nvPr/>
          </p:nvSpPr>
          <p:spPr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 w="9525">
              <a:noFill/>
            </a:ln>
          </p:spPr>
          <p:txBody>
            <a:bodyPr wrap="none" anchor="ctr" anchorCtr="0"/>
            <a:p>
              <a:pPr eaLnBrk="0" hangingPunct="0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92516" name="Group 249"/>
          <p:cNvGrpSpPr/>
          <p:nvPr/>
        </p:nvGrpSpPr>
        <p:grpSpPr>
          <a:xfrm>
            <a:off x="1900238" y="2686050"/>
            <a:ext cx="427037" cy="785813"/>
            <a:chOff x="4140" y="429"/>
            <a:chExt cx="1425" cy="2396"/>
          </a:xfrm>
        </p:grpSpPr>
        <p:sp>
          <p:nvSpPr>
            <p:cNvPr id="192517" name="Freeform 25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3" y="114"/>
                </a:cxn>
                <a:cxn ang="0">
                  <a:pos x="91" y="881"/>
                </a:cxn>
                <a:cxn ang="0">
                  <a:pos x="0" y="921"/>
                </a:cxn>
                <a:cxn ang="0">
                  <a:pos x="1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92519" name="Freeform 25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6" y="73"/>
                </a:cxn>
                <a:cxn ang="0">
                  <a:pos x="2" y="839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2520" name="Freeform 25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3"/>
                </a:cxn>
                <a:cxn ang="0">
                  <a:pos x="87" y="77"/>
                </a:cxn>
                <a:cxn ang="0">
                  <a:pos x="0" y="34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192522" name="Group 25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192526" name="Group 25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192531" name="Group 26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2534" name="Freeform 26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2"/>
                </a:cxn>
                <a:cxn ang="0">
                  <a:pos x="87" y="7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2535" name="Group 26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92539" name="Freeform 27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7" y="47"/>
                </a:cxn>
                <a:cxn ang="0">
                  <a:pos x="78" y="8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2540" name="Freeform 27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55"/>
                </a:cxn>
                <a:cxn ang="0">
                  <a:pos x="76" y="97"/>
                </a:cxn>
                <a:cxn ang="0">
                  <a:pos x="2" y="42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92542" name="Freeform 27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81"/>
                </a:cxn>
                <a:cxn ang="0">
                  <a:pos x="81" y="37"/>
                </a:cxn>
                <a:cxn ang="0">
                  <a:pos x="78" y="0"/>
                </a:cxn>
                <a:cxn ang="0">
                  <a:pos x="0" y="36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92549" name="Rectangle 2"/>
          <p:cNvSpPr>
            <a:spLocks noGrp="1"/>
          </p:cNvSpPr>
          <p:nvPr>
            <p:ph type="title"/>
          </p:nvPr>
        </p:nvSpPr>
        <p:spPr>
          <a:xfrm>
            <a:off x="339725" y="117475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Streaming stored video: </a:t>
            </a:r>
            <a:endParaRPr lang="en-US" altLang="zh-CN" dirty="0"/>
          </a:p>
        </p:txBody>
      </p:sp>
      <p:grpSp>
        <p:nvGrpSpPr>
          <p:cNvPr id="192550" name="Group 134"/>
          <p:cNvGrpSpPr/>
          <p:nvPr/>
        </p:nvGrpSpPr>
        <p:grpSpPr>
          <a:xfrm>
            <a:off x="1473200" y="2317750"/>
            <a:ext cx="1281113" cy="363538"/>
            <a:chOff x="3621" y="3265"/>
            <a:chExt cx="1776" cy="744"/>
          </a:xfrm>
        </p:grpSpPr>
        <p:pic>
          <p:nvPicPr>
            <p:cNvPr id="192551" name="Picture 135" descr="reel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21" y="3265"/>
              <a:ext cx="1776" cy="7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2552" name="Freeform 136"/>
            <p:cNvSpPr/>
            <p:nvPr/>
          </p:nvSpPr>
          <p:spPr>
            <a:xfrm>
              <a:off x="3971" y="3288"/>
              <a:ext cx="1402" cy="43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7" y="385"/>
                </a:cxn>
                <a:cxn ang="0">
                  <a:pos x="114" y="382"/>
                </a:cxn>
                <a:cxn ang="0">
                  <a:pos x="132" y="358"/>
                </a:cxn>
                <a:cxn ang="0">
                  <a:pos x="210" y="403"/>
                </a:cxn>
                <a:cxn ang="0">
                  <a:pos x="450" y="385"/>
                </a:cxn>
                <a:cxn ang="0">
                  <a:pos x="486" y="394"/>
                </a:cxn>
                <a:cxn ang="0">
                  <a:pos x="690" y="418"/>
                </a:cxn>
                <a:cxn ang="0">
                  <a:pos x="1075" y="439"/>
                </a:cxn>
                <a:cxn ang="0">
                  <a:pos x="1402" y="421"/>
                </a:cxn>
                <a:cxn ang="0">
                  <a:pos x="1393" y="165"/>
                </a:cxn>
                <a:cxn ang="0">
                  <a:pos x="291" y="0"/>
                </a:cxn>
                <a:cxn ang="0">
                  <a:pos x="0" y="6"/>
                </a:cxn>
              </a:cxnLst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2553" name="Freeform 137"/>
            <p:cNvSpPr/>
            <p:nvPr/>
          </p:nvSpPr>
          <p:spPr>
            <a:xfrm>
              <a:off x="4242" y="3860"/>
              <a:ext cx="999" cy="12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17" y="12"/>
                </a:cxn>
                <a:cxn ang="0">
                  <a:pos x="744" y="35"/>
                </a:cxn>
                <a:cxn ang="0">
                  <a:pos x="801" y="41"/>
                </a:cxn>
                <a:cxn ang="0">
                  <a:pos x="876" y="6"/>
                </a:cxn>
                <a:cxn ang="0">
                  <a:pos x="933" y="0"/>
                </a:cxn>
                <a:cxn ang="0">
                  <a:pos x="981" y="15"/>
                </a:cxn>
                <a:cxn ang="0">
                  <a:pos x="999" y="50"/>
                </a:cxn>
                <a:cxn ang="0">
                  <a:pos x="987" y="120"/>
                </a:cxn>
                <a:cxn ang="0">
                  <a:pos x="18" y="117"/>
                </a:cxn>
                <a:cxn ang="0">
                  <a:pos x="0" y="6"/>
                </a:cxn>
              </a:cxnLst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192554" name="Picture 138" descr="video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3" y="3400"/>
              <a:ext cx="889" cy="46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92555" name="Picture 20" descr="underline_base"/>
          <p:cNvPicPr/>
          <p:nvPr/>
        </p:nvPicPr>
        <p:blipFill>
          <a:blip r:embed="rId3"/>
          <a:stretch>
            <a:fillRect/>
          </a:stretch>
        </p:blipFill>
        <p:spPr>
          <a:xfrm>
            <a:off x="404813" y="946150"/>
            <a:ext cx="5484812" cy="1730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2556" name="Group 349"/>
          <p:cNvGrpSpPr/>
          <p:nvPr/>
        </p:nvGrpSpPr>
        <p:grpSpPr>
          <a:xfrm>
            <a:off x="6399213" y="2905125"/>
            <a:ext cx="677862" cy="663575"/>
            <a:chOff x="4437" y="1472"/>
            <a:chExt cx="427" cy="418"/>
          </a:xfrm>
        </p:grpSpPr>
        <p:sp>
          <p:nvSpPr>
            <p:cNvPr id="222558" name="Rectangle 350"/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MS PGothic" panose="020B0600070205080204" charset="-128"/>
                <a:cs typeface="Arial" panose="020B0604020202020204"/>
              </a:endParaRPr>
            </a:p>
          </p:txBody>
        </p:sp>
        <p:sp>
          <p:nvSpPr>
            <p:cNvPr id="222559" name="Rectangle 351"/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MS PGothic" panose="020B0600070205080204" charset="-128"/>
                <a:cs typeface="Arial" panose="020B0604020202020204"/>
              </a:endParaRPr>
            </a:p>
          </p:txBody>
        </p:sp>
        <p:sp>
          <p:nvSpPr>
            <p:cNvPr id="222560" name="Rectangle 352"/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MS PGothic" panose="020B0600070205080204" charset="-128"/>
                <a:cs typeface="Arial" panose="020B0604020202020204"/>
              </a:endParaRPr>
            </a:p>
          </p:txBody>
        </p:sp>
        <p:sp>
          <p:nvSpPr>
            <p:cNvPr id="222561" name="Rectangle 353"/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MS PGothic" panose="020B0600070205080204" charset="-128"/>
                <a:cs typeface="Arial" panose="020B0604020202020204"/>
              </a:endParaRPr>
            </a:p>
          </p:txBody>
        </p:sp>
      </p:grpSp>
      <p:sp>
        <p:nvSpPr>
          <p:cNvPr id="192561" name="TextBox 1"/>
          <p:cNvSpPr txBox="1"/>
          <p:nvPr/>
        </p:nvSpPr>
        <p:spPr>
          <a:xfrm>
            <a:off x="544513" y="1497013"/>
            <a:ext cx="274955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dirty="0">
                <a:latin typeface="Arial" panose="020B0604020202020204" pitchFamily="34" charset="0"/>
              </a:rPr>
              <a:t>simple scenario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92562" name="Freeform 1287"/>
          <p:cNvSpPr/>
          <p:nvPr/>
        </p:nvSpPr>
        <p:spPr>
          <a:xfrm>
            <a:off x="2908300" y="2346325"/>
            <a:ext cx="2320925" cy="12287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cxnSp>
        <p:nvCxnSpPr>
          <p:cNvPr id="192563" name="Straight Connector 45"/>
          <p:cNvCxnSpPr/>
          <p:nvPr/>
        </p:nvCxnSpPr>
        <p:spPr>
          <a:xfrm>
            <a:off x="2549525" y="2911475"/>
            <a:ext cx="1241425" cy="0"/>
          </a:xfrm>
          <a:prstGeom prst="line">
            <a:avLst/>
          </a:prstGeom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564" name="Straight Connector 46"/>
          <p:cNvCxnSpPr/>
          <p:nvPr/>
        </p:nvCxnSpPr>
        <p:spPr>
          <a:xfrm>
            <a:off x="4560888" y="2941638"/>
            <a:ext cx="1531937" cy="0"/>
          </a:xfrm>
          <a:prstGeom prst="line">
            <a:avLst/>
          </a:prstGeom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565" name="TextBox 64"/>
          <p:cNvSpPr txBox="1"/>
          <p:nvPr/>
        </p:nvSpPr>
        <p:spPr>
          <a:xfrm>
            <a:off x="1368425" y="3611563"/>
            <a:ext cx="165258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video server</a:t>
            </a:r>
            <a:endParaRPr lang="en-US" altLang="zh-C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hangingPunct="0"/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(stored video)</a:t>
            </a:r>
            <a:endParaRPr lang="en-US" altLang="zh-CN" sz="1800" i="1" dirty="0">
              <a:solidFill>
                <a:srgbClr val="CC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2566" name="TextBox 64"/>
          <p:cNvSpPr txBox="1"/>
          <p:nvPr/>
        </p:nvSpPr>
        <p:spPr>
          <a:xfrm>
            <a:off x="6315075" y="3719513"/>
            <a:ext cx="7667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client</a:t>
            </a:r>
            <a:endParaRPr lang="en-US" altLang="zh-CN" sz="1800" i="1" dirty="0">
              <a:solidFill>
                <a:srgbClr val="CC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2567" name="TextBox 64"/>
          <p:cNvSpPr txBox="1"/>
          <p:nvPr/>
        </p:nvSpPr>
        <p:spPr>
          <a:xfrm>
            <a:off x="3562350" y="3175000"/>
            <a:ext cx="919163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Internet</a:t>
            </a:r>
            <a:endParaRPr lang="en-US" altLang="zh-CN" sz="1800" i="1" dirty="0">
              <a:solidFill>
                <a:srgbClr val="CC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2568" name="Rectangle 7"/>
          <p:cNvSpPr>
            <a:spLocks noGrp="1"/>
          </p:cNvSpPr>
          <p:nvPr>
            <p:ph type="ftr" sz="quarter" idx="11"/>
          </p:nvPr>
        </p:nvSpPr>
        <p:spPr>
          <a:xfrm>
            <a:off x="6924675" y="6454775"/>
            <a:ext cx="1547813" cy="300038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92569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33794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400050" y="185738"/>
            <a:ext cx="7772400" cy="8636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Processes communicating</a:t>
            </a:r>
            <a:endParaRPr lang="en-US" altLang="zh-CN" dirty="0"/>
          </a:p>
        </p:txBody>
      </p:sp>
      <p:sp>
        <p:nvSpPr>
          <p:cNvPr id="33796" name="Rectangle 3"/>
          <p:cNvSpPr>
            <a:spLocks noGrp="1"/>
          </p:cNvSpPr>
          <p:nvPr>
            <p:ph sz="half" idx="1"/>
          </p:nvPr>
        </p:nvSpPr>
        <p:spPr>
          <a:xfrm>
            <a:off x="533400" y="1544638"/>
            <a:ext cx="3989388" cy="4648200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process</a:t>
            </a:r>
            <a:r>
              <a:rPr lang="zh-CN" altLang="en-US" i="1" dirty="0">
                <a:solidFill>
                  <a:srgbClr val="CC0000"/>
                </a:solidFill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（进程）</a:t>
            </a: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: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program running within a host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within same host, two processes communicate using  </a:t>
            </a: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inter-process communication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(defined by OS</a:t>
            </a:r>
            <a:r>
              <a:rPr lang="zh-CN" altLang="en-US" sz="2400" dirty="0">
                <a:latin typeface="Gill Sans MT" panose="020B0502020104020203" charset="0"/>
                <a:ea typeface="宋体" panose="02010600030101010101" pitchFamily="2" charset="-122"/>
                <a:cs typeface="MS PGothic" panose="020B0600070205080204" charset="-128"/>
              </a:rPr>
              <a:t>，进程间通信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)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</a:pP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processes in different hosts communicate by exchanging </a:t>
            </a:r>
            <a:r>
              <a:rPr lang="en-US" altLang="zh-CN" sz="2400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messages</a:t>
            </a:r>
            <a:endParaRPr lang="en-US" altLang="zh-CN" sz="2400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3797" name="Rectangle 4"/>
          <p:cNvSpPr>
            <a:spLocks noGrp="1"/>
          </p:cNvSpPr>
          <p:nvPr>
            <p:ph sz="half" idx="2"/>
          </p:nvPr>
        </p:nvSpPr>
        <p:spPr>
          <a:xfrm>
            <a:off x="4903788" y="1979613"/>
            <a:ext cx="3810000" cy="2033587"/>
          </a:xfrm>
        </p:spPr>
        <p:txBody>
          <a:bodyPr vert="horz" wrap="square" lIns="91440" tIns="45720" rIns="91440" bIns="45720" anchor="t" anchorCtr="0"/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client process: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process that initiates communication</a:t>
            </a:r>
            <a:endParaRPr lang="en-US" altLang="zh-CN" sz="2400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server process:</a:t>
            </a: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2400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process that waits to be contacted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3798" name="Rectangle 7"/>
          <p:cNvSpPr/>
          <p:nvPr/>
        </p:nvSpPr>
        <p:spPr>
          <a:xfrm>
            <a:off x="4691063" y="4238625"/>
            <a:ext cx="3989387" cy="1839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Gill Sans MT" panose="020B0502020104020203" charset="0"/>
              </a:rPr>
              <a:t>aside: applications with P2P architectures have client processes &amp; server processes</a:t>
            </a:r>
            <a:endParaRPr lang="en-US" altLang="zh-CN" sz="2400" dirty="0">
              <a:latin typeface="Gill Sans MT" panose="020B0502020104020203" charset="0"/>
            </a:endParaRPr>
          </a:p>
        </p:txBody>
      </p:sp>
      <p:pic>
        <p:nvPicPr>
          <p:cNvPr id="33799" name="Picture 12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34975" y="866775"/>
            <a:ext cx="6399213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800" name="Rectangle 13"/>
          <p:cNvSpPr/>
          <p:nvPr/>
        </p:nvSpPr>
        <p:spPr>
          <a:xfrm>
            <a:off x="4749800" y="1762125"/>
            <a:ext cx="4092575" cy="2062163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3801" name="Text Box 14"/>
          <p:cNvSpPr txBox="1"/>
          <p:nvPr/>
        </p:nvSpPr>
        <p:spPr>
          <a:xfrm>
            <a:off x="4870450" y="1463675"/>
            <a:ext cx="2325688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2800" dirty="0">
                <a:latin typeface="Gill Sans MT" panose="020B0502020104020203" charset="0"/>
              </a:rPr>
              <a:t>clients, servers</a:t>
            </a:r>
            <a:endParaRPr lang="en-US" altLang="zh-CN" sz="2800" dirty="0">
              <a:latin typeface="Gill Sans MT" panose="020B0502020104020203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1" name="Rectangle 2"/>
          <p:cNvSpPr>
            <a:spLocks noGrp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Streaming multimedia: DASH</a:t>
            </a:r>
            <a:endParaRPr lang="en-US" altLang="zh-CN" dirty="0"/>
          </a:p>
        </p:txBody>
      </p:sp>
      <p:sp>
        <p:nvSpPr>
          <p:cNvPr id="194562" name="Rectangle 3"/>
          <p:cNvSpPr>
            <a:spLocks noGrp="1"/>
          </p:cNvSpPr>
          <p:nvPr>
            <p:ph idx="1"/>
          </p:nvPr>
        </p:nvSpPr>
        <p:spPr>
          <a:xfrm>
            <a:off x="600075" y="1381125"/>
            <a:ext cx="7772400" cy="5053013"/>
          </a:xfrm>
        </p:spPr>
        <p:txBody>
          <a:bodyPr vert="horz" wrap="square" lIns="91440" tIns="45720" rIns="91440" bIns="45720" anchor="t" anchorCtr="0"/>
          <a:p>
            <a:r>
              <a:rPr lang="en-US" altLang="zh-CN" i="1" dirty="0">
                <a:solidFill>
                  <a:srgbClr val="CC0000"/>
                </a:solidFill>
              </a:rPr>
              <a:t>DASH: D</a:t>
            </a:r>
            <a:r>
              <a:rPr lang="en-US" altLang="zh-CN" dirty="0"/>
              <a:t>ynamic, </a:t>
            </a:r>
            <a:r>
              <a:rPr lang="en-US" altLang="zh-CN" i="1" dirty="0">
                <a:solidFill>
                  <a:srgbClr val="CC0000"/>
                </a:solidFill>
              </a:rPr>
              <a:t>A</a:t>
            </a:r>
            <a:r>
              <a:rPr lang="en-US" altLang="zh-CN" dirty="0"/>
              <a:t>daptive </a:t>
            </a:r>
            <a:r>
              <a:rPr lang="en-US" altLang="zh-CN" i="1" dirty="0">
                <a:solidFill>
                  <a:srgbClr val="CC0000"/>
                </a:solidFill>
              </a:rPr>
              <a:t>S</a:t>
            </a:r>
            <a:r>
              <a:rPr lang="en-US" altLang="zh-CN" dirty="0"/>
              <a:t>treaming over </a:t>
            </a:r>
            <a:r>
              <a:rPr lang="en-US" altLang="zh-CN" i="1" dirty="0">
                <a:solidFill>
                  <a:srgbClr val="CC0000"/>
                </a:solidFill>
              </a:rPr>
              <a:t>H</a:t>
            </a:r>
            <a:r>
              <a:rPr lang="en-US" altLang="zh-CN" dirty="0"/>
              <a:t>TTP</a:t>
            </a:r>
            <a:endParaRPr lang="en-US" altLang="zh-CN" dirty="0"/>
          </a:p>
          <a:p>
            <a:r>
              <a:rPr lang="en-US" altLang="zh-CN" i="1" dirty="0">
                <a:solidFill>
                  <a:srgbClr val="000099"/>
                </a:solidFill>
              </a:rPr>
              <a:t>server:</a:t>
            </a:r>
            <a:endParaRPr lang="en-US" altLang="zh-CN" i="1" dirty="0">
              <a:solidFill>
                <a:srgbClr val="000099"/>
              </a:solidFill>
            </a:endParaRPr>
          </a:p>
          <a:p>
            <a:pPr lvl="1"/>
            <a:r>
              <a:rPr lang="en-US" altLang="zh-CN" dirty="0"/>
              <a:t>divides video file into multiple chunks</a:t>
            </a:r>
            <a:endParaRPr lang="en-US" altLang="zh-CN" dirty="0"/>
          </a:p>
          <a:p>
            <a:pPr lvl="1"/>
            <a:r>
              <a:rPr lang="en-US" altLang="zh-CN" dirty="0"/>
              <a:t>each chunk stored, encoded at different rates </a:t>
            </a:r>
            <a:endParaRPr lang="en-US" altLang="zh-CN" dirty="0"/>
          </a:p>
          <a:p>
            <a:pPr lvl="1"/>
            <a:r>
              <a:rPr lang="en-US" altLang="zh-CN" i="1" dirty="0">
                <a:solidFill>
                  <a:srgbClr val="000099"/>
                </a:solidFill>
              </a:rPr>
              <a:t>manifest file</a:t>
            </a:r>
            <a:r>
              <a:rPr lang="zh-CN" altLang="en-US" sz="1800" i="1" dirty="0">
                <a:solidFill>
                  <a:srgbClr val="000099"/>
                </a:solidFill>
                <a:ea typeface="宋体" panose="02010600030101010101" pitchFamily="2" charset="-122"/>
              </a:rPr>
              <a:t>（清单文件）</a:t>
            </a:r>
            <a:r>
              <a:rPr lang="en-US" altLang="zh-CN" i="1" dirty="0">
                <a:solidFill>
                  <a:srgbClr val="000099"/>
                </a:solidFill>
              </a:rPr>
              <a:t>: </a:t>
            </a:r>
            <a:r>
              <a:rPr lang="en-US" altLang="zh-CN" dirty="0"/>
              <a:t>provides URLs for different chunks</a:t>
            </a:r>
            <a:endParaRPr lang="en-US" altLang="zh-CN" dirty="0"/>
          </a:p>
          <a:p>
            <a:r>
              <a:rPr lang="en-US" altLang="zh-CN" i="1" dirty="0">
                <a:solidFill>
                  <a:srgbClr val="000099"/>
                </a:solidFill>
              </a:rPr>
              <a:t>client:</a:t>
            </a:r>
            <a:endParaRPr lang="en-US" altLang="zh-CN" i="1" dirty="0">
              <a:solidFill>
                <a:srgbClr val="000099"/>
              </a:solidFill>
            </a:endParaRPr>
          </a:p>
          <a:p>
            <a:pPr lvl="1"/>
            <a:r>
              <a:rPr lang="en-US" altLang="zh-CN" dirty="0"/>
              <a:t>periodically measures server-to-client bandwidth</a:t>
            </a:r>
            <a:endParaRPr lang="en-US" altLang="zh-CN" dirty="0"/>
          </a:p>
          <a:p>
            <a:pPr lvl="1"/>
            <a:r>
              <a:rPr lang="en-US" altLang="zh-CN" dirty="0"/>
              <a:t>consulting manifest, requests one chunk at a time </a:t>
            </a:r>
            <a:endParaRPr lang="en-US" altLang="zh-CN" dirty="0"/>
          </a:p>
          <a:p>
            <a:pPr lvl="2"/>
            <a:r>
              <a:rPr lang="en-US" altLang="zh-CN" sz="2400" dirty="0">
                <a:latin typeface="Gill Sans MT" panose="020B0502020104020203" charset="0"/>
              </a:rPr>
              <a:t>chooses maximum coding rate sustainable given current bandwidth</a:t>
            </a:r>
            <a:endParaRPr lang="en-US" altLang="zh-CN" sz="2400" dirty="0">
              <a:latin typeface="Gill Sans MT" panose="020B0502020104020203" charset="0"/>
            </a:endParaRPr>
          </a:p>
          <a:p>
            <a:pPr lvl="2"/>
            <a:r>
              <a:rPr lang="en-US" altLang="zh-CN" sz="2400" dirty="0">
                <a:latin typeface="Gill Sans MT" panose="020B0502020104020203" charset="0"/>
              </a:rPr>
              <a:t>can choose different coding rates at different points in time (depending on available bandwidth at time)</a:t>
            </a:r>
            <a:endParaRPr lang="en-US" altLang="zh-CN" sz="2400" dirty="0">
              <a:latin typeface="Gill Sans MT" panose="020B0502020104020203" charset="0"/>
              <a:ea typeface="Gill Sans MT" panose="020B0502020104020203" charset="0"/>
            </a:endParaRPr>
          </a:p>
        </p:txBody>
      </p:sp>
      <p:pic>
        <p:nvPicPr>
          <p:cNvPr id="194563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11163" y="95726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64" name="Rectangle 7"/>
          <p:cNvSpPr>
            <a:spLocks noGrp="1"/>
          </p:cNvSpPr>
          <p:nvPr>
            <p:ph type="ftr" sz="quarter" idx="11"/>
          </p:nvPr>
        </p:nvSpPr>
        <p:spPr>
          <a:xfrm>
            <a:off x="6924675" y="6454775"/>
            <a:ext cx="1547813" cy="300038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94565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09" name="Rectangle 2"/>
          <p:cNvSpPr>
            <a:spLocks noGrp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Streaming multimedia: DASH</a:t>
            </a:r>
            <a:endParaRPr lang="en-US" altLang="zh-CN" dirty="0"/>
          </a:p>
        </p:txBody>
      </p:sp>
      <p:sp>
        <p:nvSpPr>
          <p:cNvPr id="196610" name="Rectangle 3"/>
          <p:cNvSpPr>
            <a:spLocks noGrp="1"/>
          </p:cNvSpPr>
          <p:nvPr>
            <p:ph idx="1"/>
          </p:nvPr>
        </p:nvSpPr>
        <p:spPr>
          <a:xfrm>
            <a:off x="600075" y="1381125"/>
            <a:ext cx="7772400" cy="5053013"/>
          </a:xfrm>
        </p:spPr>
        <p:txBody>
          <a:bodyPr vert="horz" wrap="square" lIns="91440" tIns="45720" rIns="91440" bIns="45720" anchor="t" anchorCtr="0"/>
          <a:p>
            <a:r>
              <a:rPr lang="en-US" altLang="zh-CN" i="1" dirty="0">
                <a:solidFill>
                  <a:srgbClr val="CC0000"/>
                </a:solidFill>
              </a:rPr>
              <a:t>DASH: D</a:t>
            </a:r>
            <a:r>
              <a:rPr lang="en-US" altLang="zh-CN" dirty="0">
                <a:solidFill>
                  <a:srgbClr val="CC0000"/>
                </a:solidFill>
              </a:rPr>
              <a:t>ynamic, </a:t>
            </a:r>
            <a:r>
              <a:rPr lang="en-US" altLang="zh-CN" i="1" dirty="0">
                <a:solidFill>
                  <a:srgbClr val="CC0000"/>
                </a:solidFill>
              </a:rPr>
              <a:t>A</a:t>
            </a:r>
            <a:r>
              <a:rPr lang="en-US" altLang="zh-CN" dirty="0">
                <a:solidFill>
                  <a:srgbClr val="CC0000"/>
                </a:solidFill>
              </a:rPr>
              <a:t>daptive </a:t>
            </a:r>
            <a:r>
              <a:rPr lang="en-US" altLang="zh-CN" i="1" dirty="0">
                <a:solidFill>
                  <a:srgbClr val="CC0000"/>
                </a:solidFill>
              </a:rPr>
              <a:t>S</a:t>
            </a:r>
            <a:r>
              <a:rPr lang="en-US" altLang="zh-CN" dirty="0">
                <a:solidFill>
                  <a:srgbClr val="CC0000"/>
                </a:solidFill>
              </a:rPr>
              <a:t>treaming over </a:t>
            </a:r>
            <a:r>
              <a:rPr lang="en-US" altLang="zh-CN" i="1" dirty="0">
                <a:solidFill>
                  <a:srgbClr val="CC0000"/>
                </a:solidFill>
              </a:rPr>
              <a:t>H</a:t>
            </a:r>
            <a:r>
              <a:rPr lang="en-US" altLang="zh-CN" dirty="0">
                <a:solidFill>
                  <a:srgbClr val="CC0000"/>
                </a:solidFill>
              </a:rPr>
              <a:t>TTP</a:t>
            </a:r>
            <a:endParaRPr lang="en-US" altLang="zh-CN" dirty="0">
              <a:solidFill>
                <a:srgbClr val="CC0000"/>
              </a:solidFill>
            </a:endParaRPr>
          </a:p>
          <a:p>
            <a:r>
              <a:rPr lang="en-US" altLang="en-US" i="1" dirty="0">
                <a:solidFill>
                  <a:srgbClr val="000099"/>
                </a:solidFill>
              </a:rPr>
              <a:t>“</a:t>
            </a:r>
            <a:r>
              <a:rPr lang="en-US" altLang="zh-CN" i="1" dirty="0">
                <a:solidFill>
                  <a:srgbClr val="000099"/>
                </a:solidFill>
              </a:rPr>
              <a:t>intelligence</a:t>
            </a:r>
            <a:r>
              <a:rPr lang="en-US" altLang="en-US" i="1" dirty="0">
                <a:solidFill>
                  <a:srgbClr val="000099"/>
                </a:solidFill>
              </a:rPr>
              <a:t>”</a:t>
            </a:r>
            <a:r>
              <a:rPr lang="en-US" altLang="zh-CN" i="1" dirty="0">
                <a:solidFill>
                  <a:srgbClr val="000099"/>
                </a:solidFill>
              </a:rPr>
              <a:t> </a:t>
            </a:r>
            <a:r>
              <a:rPr lang="en-US" altLang="zh-CN" dirty="0">
                <a:solidFill>
                  <a:srgbClr val="000099"/>
                </a:solidFill>
              </a:rPr>
              <a:t>at client: </a:t>
            </a:r>
            <a:r>
              <a:rPr lang="en-US" altLang="zh-CN" dirty="0"/>
              <a:t>client determines</a:t>
            </a:r>
            <a:endParaRPr lang="en-US" altLang="zh-CN" dirty="0"/>
          </a:p>
          <a:p>
            <a:pPr lvl="1"/>
            <a:r>
              <a:rPr lang="en-US" altLang="zh-CN" i="1" dirty="0">
                <a:solidFill>
                  <a:srgbClr val="CC0000"/>
                </a:solidFill>
              </a:rPr>
              <a:t>when</a:t>
            </a:r>
            <a:r>
              <a:rPr lang="en-US" altLang="zh-CN" i="1" dirty="0">
                <a:solidFill>
                  <a:srgbClr val="8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to request chunk (so that buffer starvation, or overflow does not occur)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en-US" altLang="zh-CN" i="1" dirty="0">
                <a:solidFill>
                  <a:srgbClr val="CC0000"/>
                </a:solidFill>
              </a:rPr>
              <a:t>what encoding rate </a:t>
            </a:r>
            <a:r>
              <a:rPr lang="en-US" altLang="zh-CN" dirty="0">
                <a:solidFill>
                  <a:srgbClr val="000000"/>
                </a:solidFill>
              </a:rPr>
              <a:t>to request </a:t>
            </a:r>
            <a:r>
              <a:rPr lang="en-US" altLang="zh-CN" dirty="0"/>
              <a:t>(higher quality when more bandwidth available) 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en-US" altLang="zh-CN" i="1" dirty="0">
                <a:solidFill>
                  <a:srgbClr val="CC0000"/>
                </a:solidFill>
              </a:rPr>
              <a:t>where</a:t>
            </a:r>
            <a:r>
              <a:rPr lang="en-US" altLang="zh-CN" i="1" dirty="0">
                <a:solidFill>
                  <a:srgbClr val="800000"/>
                </a:solidFill>
              </a:rPr>
              <a:t> </a:t>
            </a:r>
            <a:r>
              <a:rPr lang="en-US" altLang="zh-CN" dirty="0"/>
              <a:t>to request chunk (can request from URL server that is </a:t>
            </a:r>
            <a:r>
              <a:rPr lang="en-US" altLang="en-US" dirty="0"/>
              <a:t>“</a:t>
            </a:r>
            <a:r>
              <a:rPr lang="en-US" altLang="zh-CN" dirty="0"/>
              <a:t>close</a:t>
            </a:r>
            <a:r>
              <a:rPr lang="en-US" altLang="en-US" dirty="0"/>
              <a:t>”</a:t>
            </a:r>
            <a:r>
              <a:rPr lang="en-US" altLang="zh-CN" dirty="0"/>
              <a:t> to client or has high available bandwidth) </a:t>
            </a:r>
            <a:endParaRPr lang="en-US" altLang="zh-CN" dirty="0"/>
          </a:p>
        </p:txBody>
      </p:sp>
      <p:pic>
        <p:nvPicPr>
          <p:cNvPr id="196611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11163" y="95726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6612" name="Rectangle 7"/>
          <p:cNvSpPr>
            <a:spLocks noGrp="1"/>
          </p:cNvSpPr>
          <p:nvPr>
            <p:ph type="ftr" sz="quarter" idx="11"/>
          </p:nvPr>
        </p:nvSpPr>
        <p:spPr>
          <a:xfrm>
            <a:off x="6924675" y="6454775"/>
            <a:ext cx="1547813" cy="300038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96613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7" name="Rectangle 2"/>
          <p:cNvSpPr>
            <a:spLocks noGrp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Content distribution networks</a:t>
            </a:r>
            <a:endParaRPr lang="en-US" altLang="zh-CN" dirty="0"/>
          </a:p>
        </p:txBody>
      </p:sp>
      <p:sp>
        <p:nvSpPr>
          <p:cNvPr id="198658" name="Rectangle 3"/>
          <p:cNvSpPr>
            <a:spLocks noGrp="1"/>
          </p:cNvSpPr>
          <p:nvPr>
            <p:ph idx="1"/>
          </p:nvPr>
        </p:nvSpPr>
        <p:spPr>
          <a:xfrm>
            <a:off x="600075" y="1381125"/>
            <a:ext cx="7772400" cy="5053013"/>
          </a:xfrm>
        </p:spPr>
        <p:txBody>
          <a:bodyPr vert="horz" wrap="square" lIns="91440" tIns="45720" rIns="91440" bIns="45720" anchor="t" anchorCtr="0"/>
          <a:p>
            <a:pPr marL="287655" indent="-287655"/>
            <a:r>
              <a:rPr lang="en-US" altLang="zh-CN" i="1">
                <a:solidFill>
                  <a:srgbClr val="CC0000"/>
                </a:solidFill>
              </a:rPr>
              <a:t>challenge: </a:t>
            </a:r>
            <a:r>
              <a:rPr lang="en-US" altLang="zh-CN">
                <a:solidFill>
                  <a:srgbClr val="000000"/>
                </a:solidFill>
              </a:rPr>
              <a:t>how to stream content (selected from millions of videos) to hundreds of thousands of </a:t>
            </a:r>
            <a:r>
              <a:rPr lang="en-US" altLang="zh-CN" i="1">
                <a:solidFill>
                  <a:srgbClr val="000000"/>
                </a:solidFill>
              </a:rPr>
              <a:t>simultaneous</a:t>
            </a:r>
            <a:r>
              <a:rPr lang="en-US" altLang="zh-CN">
                <a:solidFill>
                  <a:srgbClr val="000000"/>
                </a:solidFill>
              </a:rPr>
              <a:t> users?</a:t>
            </a:r>
            <a:endParaRPr lang="en-US" altLang="zh-CN">
              <a:solidFill>
                <a:srgbClr val="000000"/>
              </a:solidFill>
            </a:endParaRPr>
          </a:p>
          <a:p>
            <a:pPr marL="287655" indent="-287655"/>
            <a:endParaRPr lang="en-US" altLang="zh-CN">
              <a:solidFill>
                <a:srgbClr val="000000"/>
              </a:solidFill>
            </a:endParaRPr>
          </a:p>
          <a:p>
            <a:pPr marL="287655" indent="-287655"/>
            <a:r>
              <a:rPr lang="en-US" altLang="zh-CN" i="1">
                <a:solidFill>
                  <a:srgbClr val="CC0000"/>
                </a:solidFill>
              </a:rPr>
              <a:t>option 1: </a:t>
            </a:r>
            <a:r>
              <a:rPr lang="en-US" altLang="en-US">
                <a:solidFill>
                  <a:srgbClr val="000000"/>
                </a:solidFill>
              </a:rPr>
              <a:t>single, large “mega-server”</a:t>
            </a:r>
            <a:endParaRPr lang="en-US" altLang="zh-CN">
              <a:solidFill>
                <a:srgbClr val="000000"/>
              </a:solidFill>
            </a:endParaRPr>
          </a:p>
          <a:p>
            <a:pPr marL="681355" lvl="1" indent="-224155"/>
            <a:r>
              <a:rPr lang="en-US" altLang="zh-CN">
                <a:solidFill>
                  <a:srgbClr val="000000"/>
                </a:solidFill>
              </a:rPr>
              <a:t>single point of failure</a:t>
            </a:r>
            <a:endParaRPr lang="en-US" altLang="zh-CN">
              <a:solidFill>
                <a:srgbClr val="000000"/>
              </a:solidFill>
            </a:endParaRPr>
          </a:p>
          <a:p>
            <a:pPr marL="681355" lvl="1" indent="-224155"/>
            <a:r>
              <a:rPr lang="en-US" altLang="zh-CN">
                <a:solidFill>
                  <a:srgbClr val="000000"/>
                </a:solidFill>
              </a:rPr>
              <a:t>point of network congestion</a:t>
            </a:r>
            <a:endParaRPr lang="en-US" altLang="zh-CN">
              <a:solidFill>
                <a:srgbClr val="000000"/>
              </a:solidFill>
            </a:endParaRPr>
          </a:p>
          <a:p>
            <a:pPr marL="681355" lvl="1" indent="-224155"/>
            <a:r>
              <a:rPr lang="en-US" altLang="zh-CN">
                <a:solidFill>
                  <a:srgbClr val="000000"/>
                </a:solidFill>
              </a:rPr>
              <a:t>long path to distant clients</a:t>
            </a:r>
            <a:endParaRPr lang="en-US" altLang="zh-CN">
              <a:solidFill>
                <a:srgbClr val="000000"/>
              </a:solidFill>
            </a:endParaRPr>
          </a:p>
          <a:p>
            <a:pPr marL="681355" lvl="1" indent="-224155"/>
            <a:r>
              <a:rPr lang="en-US" altLang="zh-CN">
                <a:solidFill>
                  <a:srgbClr val="000000"/>
                </a:solidFill>
              </a:rPr>
              <a:t>multiple copies of video sent over outgoing link</a:t>
            </a:r>
            <a:endParaRPr lang="en-US" altLang="zh-CN">
              <a:solidFill>
                <a:srgbClr val="000000"/>
              </a:solidFill>
            </a:endParaRPr>
          </a:p>
          <a:p>
            <a:pPr marL="681355" lvl="1" indent="-224155">
              <a:buNone/>
            </a:pPr>
            <a:endParaRPr lang="en-US" altLang="zh-CN">
              <a:solidFill>
                <a:srgbClr val="000000"/>
              </a:solidFill>
            </a:endParaRPr>
          </a:p>
          <a:p>
            <a:pPr marL="287655" indent="-287655">
              <a:buNone/>
            </a:pPr>
            <a:r>
              <a:rPr lang="en-US" altLang="zh-CN">
                <a:solidFill>
                  <a:srgbClr val="000000"/>
                </a:solidFill>
              </a:rPr>
              <a:t>….quite simply: this solution </a:t>
            </a:r>
            <a:r>
              <a:rPr lang="fr-FR" altLang="en-US" i="1">
                <a:solidFill>
                  <a:srgbClr val="CC0000"/>
                </a:solidFill>
              </a:rPr>
              <a:t>doesn’</a:t>
            </a:r>
            <a:r>
              <a:rPr lang="en-US" altLang="ja-JP" i="1">
                <a:solidFill>
                  <a:srgbClr val="CC0000"/>
                </a:solidFill>
              </a:rPr>
              <a:t>t scale</a:t>
            </a:r>
            <a:endParaRPr lang="en-US" altLang="ja-JP" i="1">
              <a:solidFill>
                <a:srgbClr val="CC0000"/>
              </a:solidFill>
            </a:endParaRPr>
          </a:p>
          <a:p>
            <a:pPr marL="681355" lvl="1" indent="-224155"/>
            <a:endParaRPr lang="en-US" altLang="zh-CN">
              <a:solidFill>
                <a:srgbClr val="000000"/>
              </a:solidFill>
            </a:endParaRPr>
          </a:p>
          <a:p>
            <a:pPr marL="287655" indent="-287655"/>
            <a:endParaRPr lang="en-US" altLang="zh-CN">
              <a:solidFill>
                <a:srgbClr val="000000"/>
              </a:solidFill>
            </a:endParaRPr>
          </a:p>
          <a:p>
            <a:pPr marL="287655" indent="-287655"/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98659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11163" y="95726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8660" name="Rectangle 7"/>
          <p:cNvSpPr>
            <a:spLocks noGrp="1"/>
          </p:cNvSpPr>
          <p:nvPr>
            <p:ph type="ftr" sz="quarter" idx="11"/>
          </p:nvPr>
        </p:nvSpPr>
        <p:spPr>
          <a:xfrm>
            <a:off x="6924675" y="6454775"/>
            <a:ext cx="1547813" cy="300038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198661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5" name="Rectangle 2"/>
          <p:cNvSpPr>
            <a:spLocks noGrp="1"/>
          </p:cNvSpPr>
          <p:nvPr>
            <p:ph type="title"/>
          </p:nvPr>
        </p:nvSpPr>
        <p:spPr>
          <a:xfrm>
            <a:off x="400050" y="258763"/>
            <a:ext cx="8172450" cy="871537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Content distribution networks</a:t>
            </a:r>
            <a:br>
              <a:rPr lang="en-US" altLang="zh-CN" dirty="0"/>
            </a:br>
            <a:r>
              <a:rPr lang="zh-CN" altLang="en-US" sz="3600" dirty="0">
                <a:ea typeface="宋体" panose="02010600030101010101" pitchFamily="2" charset="-122"/>
              </a:rPr>
              <a:t>内容分发网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00706" name="Rectangle 3"/>
          <p:cNvSpPr>
            <a:spLocks noGrp="1"/>
          </p:cNvSpPr>
          <p:nvPr>
            <p:ph idx="1"/>
          </p:nvPr>
        </p:nvSpPr>
        <p:spPr>
          <a:xfrm>
            <a:off x="600075" y="1381125"/>
            <a:ext cx="7772400" cy="5053013"/>
          </a:xfrm>
        </p:spPr>
        <p:txBody>
          <a:bodyPr vert="horz" wrap="square" lIns="91440" tIns="45720" rIns="91440" bIns="45720" anchor="t" anchorCtr="0"/>
          <a:p>
            <a:r>
              <a:rPr lang="en-US" altLang="zh-CN" i="1" dirty="0">
                <a:solidFill>
                  <a:srgbClr val="CC0000"/>
                </a:solidFill>
              </a:rPr>
              <a:t>challenge: </a:t>
            </a:r>
            <a:r>
              <a:rPr lang="en-US" altLang="zh-CN" dirty="0">
                <a:solidFill>
                  <a:srgbClr val="000000"/>
                </a:solidFill>
              </a:rPr>
              <a:t>how to stream content (selected from millions of videos) to hundreds of thousands of simultaneous users?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i="1" dirty="0">
                <a:solidFill>
                  <a:srgbClr val="CC0000"/>
                </a:solidFill>
              </a:rPr>
              <a:t>option 2: </a:t>
            </a:r>
            <a:r>
              <a:rPr lang="en-US" altLang="zh-CN" dirty="0">
                <a:solidFill>
                  <a:srgbClr val="000000"/>
                </a:solidFill>
              </a:rPr>
              <a:t>store/serve multiple copies of videos at multiple geographically distributed sites </a:t>
            </a:r>
            <a:r>
              <a:rPr lang="en-US" altLang="zh-CN" i="1" dirty="0">
                <a:solidFill>
                  <a:srgbClr val="CC0000"/>
                </a:solidFill>
              </a:rPr>
              <a:t>(CDN)</a:t>
            </a:r>
            <a:endParaRPr lang="en-US" altLang="zh-CN" i="1" dirty="0">
              <a:solidFill>
                <a:srgbClr val="CC0000"/>
              </a:solidFill>
            </a:endParaRPr>
          </a:p>
          <a:p>
            <a:pPr lvl="1"/>
            <a:r>
              <a:rPr lang="en-US" altLang="zh-CN" i="1" dirty="0">
                <a:solidFill>
                  <a:srgbClr val="000099"/>
                </a:solidFill>
              </a:rPr>
              <a:t>enter deep</a:t>
            </a:r>
            <a:r>
              <a:rPr lang="zh-CN" altLang="en-US" sz="2000" i="1" dirty="0">
                <a:solidFill>
                  <a:srgbClr val="000099"/>
                </a:solidFill>
                <a:ea typeface="宋体" panose="02010600030101010101" pitchFamily="2" charset="-122"/>
              </a:rPr>
              <a:t>（深入）</a:t>
            </a:r>
            <a:r>
              <a:rPr lang="en-US" altLang="zh-CN" sz="2000" i="1" dirty="0">
                <a:solidFill>
                  <a:srgbClr val="000099"/>
                </a:solidFill>
              </a:rPr>
              <a:t>:</a:t>
            </a:r>
            <a:r>
              <a:rPr lang="en-US" altLang="zh-CN" i="1" dirty="0">
                <a:solidFill>
                  <a:srgbClr val="000099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push CDN servers deep into many access networks </a:t>
            </a:r>
            <a:endParaRPr lang="en-US" altLang="zh-CN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</a:pPr>
            <a:r>
              <a:rPr lang="en-US" altLang="zh-CN" dirty="0">
                <a:solidFill>
                  <a:srgbClr val="000000"/>
                </a:solidFill>
                <a:latin typeface="Gill Sans MT" panose="020B0502020104020203" charset="0"/>
              </a:rPr>
              <a:t>close to users</a:t>
            </a:r>
            <a:endParaRPr lang="en-US" altLang="zh-CN" dirty="0">
              <a:solidFill>
                <a:srgbClr val="000000"/>
              </a:solidFill>
              <a:latin typeface="Gill Sans MT" panose="020B0502020104020203" charset="0"/>
            </a:endParaRPr>
          </a:p>
          <a:p>
            <a:pPr lvl="2">
              <a:lnSpc>
                <a:spcPts val="2000"/>
              </a:lnSpc>
            </a:pPr>
            <a:r>
              <a:rPr lang="en-US" altLang="zh-CN" dirty="0">
                <a:solidFill>
                  <a:srgbClr val="000000"/>
                </a:solidFill>
                <a:latin typeface="Gill Sans MT" panose="020B0502020104020203" charset="0"/>
              </a:rPr>
              <a:t>used by Akamai, 1700 locations</a:t>
            </a:r>
            <a:endParaRPr lang="en-US" altLang="zh-CN" dirty="0">
              <a:solidFill>
                <a:srgbClr val="000000"/>
              </a:solidFill>
              <a:latin typeface="Gill Sans MT" panose="020B0502020104020203" charset="0"/>
            </a:endParaRPr>
          </a:p>
          <a:p>
            <a:pPr lvl="1"/>
            <a:r>
              <a:rPr lang="en-US" altLang="zh-CN" i="1" dirty="0">
                <a:solidFill>
                  <a:srgbClr val="000099"/>
                </a:solidFill>
              </a:rPr>
              <a:t>bring home</a:t>
            </a:r>
            <a:r>
              <a:rPr lang="zh-CN" altLang="en-US" sz="2000" i="1" dirty="0">
                <a:solidFill>
                  <a:srgbClr val="000099"/>
                </a:solidFill>
                <a:ea typeface="宋体" panose="02010600030101010101" pitchFamily="2" charset="-122"/>
              </a:rPr>
              <a:t>（邀请做客）</a:t>
            </a:r>
            <a:r>
              <a:rPr lang="en-US" altLang="zh-CN" i="1" dirty="0">
                <a:solidFill>
                  <a:srgbClr val="000099"/>
                </a:solidFill>
              </a:rPr>
              <a:t>: </a:t>
            </a:r>
            <a:r>
              <a:rPr lang="en-US" altLang="zh-CN" dirty="0">
                <a:solidFill>
                  <a:srgbClr val="000000"/>
                </a:solidFill>
              </a:rPr>
              <a:t>smaller number (10</a:t>
            </a:r>
            <a:r>
              <a:rPr lang="en-US" altLang="en-US" dirty="0">
                <a:solidFill>
                  <a:srgbClr val="000000"/>
                </a:solidFill>
              </a:rPr>
              <a:t>’</a:t>
            </a:r>
            <a:r>
              <a:rPr lang="en-US" altLang="zh-CN" dirty="0">
                <a:solidFill>
                  <a:srgbClr val="000000"/>
                </a:solidFill>
              </a:rPr>
              <a:t>s) of larger clusters in POPs near (but not within) access networks</a:t>
            </a:r>
            <a:endParaRPr lang="en-US" altLang="zh-CN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Gill Sans MT" panose="020B0502020104020203" charset="0"/>
              </a:rPr>
              <a:t>used by Limelight</a:t>
            </a:r>
            <a:endParaRPr lang="en-US" altLang="zh-CN" i="1" dirty="0">
              <a:solidFill>
                <a:srgbClr val="CC0000"/>
              </a:solidFill>
              <a:latin typeface="Gill Sans MT" panose="020B0502020104020203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200707" name="Picture 17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11163" y="957263"/>
            <a:ext cx="68564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0708" name="Rectangle 7"/>
          <p:cNvSpPr>
            <a:spLocks noGrp="1"/>
          </p:cNvSpPr>
          <p:nvPr>
            <p:ph type="ftr" sz="quarter" idx="11"/>
          </p:nvPr>
        </p:nvSpPr>
        <p:spPr>
          <a:xfrm>
            <a:off x="6924675" y="6454775"/>
            <a:ext cx="1547813" cy="300038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200709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1677988" y="3854450"/>
            <a:ext cx="347662" cy="681038"/>
            <a:chOff x="7923189" y="2486664"/>
            <a:chExt cx="360377" cy="884585"/>
          </a:xfrm>
        </p:grpSpPr>
        <p:pic>
          <p:nvPicPr>
            <p:cNvPr id="20275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02755" name="Group 950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02756" name="Freeform 95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5" y="27"/>
                  </a:cxn>
                  <a:cxn ang="0">
                    <a:pos x="15" y="205"/>
                  </a:cxn>
                  <a:cxn ang="0">
                    <a:pos x="0" y="215"/>
                  </a:cxn>
                  <a:cxn ang="0">
                    <a:pos x="3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2757" name="Rectangle 952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2758" name="Freeform 95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9" y="18"/>
                  </a:cxn>
                  <a:cxn ang="0">
                    <a:pos x="2" y="196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2759" name="Freeform 95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1"/>
                  </a:cxn>
                  <a:cxn ang="0">
                    <a:pos x="14" y="19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2760" name="Rectangle 955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2761" name="Group 956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2762" name="AutoShape 95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763" name="AutoShape 958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2764" name="Rectangle 95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2765" name="Group 960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2766" name="AutoShape 96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767" name="AutoShape 962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2768" name="Rectangle 963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2769" name="Rectangle 96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2770" name="Group 965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2771" name="AutoShape 966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772" name="AutoShape 96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2773" name="Freeform 96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7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2774" name="Group 969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2775" name="AutoShape 97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776" name="AutoShape 97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2777" name="Rectangle 972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2778" name="Freeform 97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9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2779" name="Freeform 97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3"/>
                  </a:cxn>
                  <a:cxn ang="0">
                    <a:pos x="13" y="23"/>
                  </a:cxn>
                  <a:cxn ang="0">
                    <a:pos x="2" y="1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2780" name="Oval 97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2781" name="Freeform 97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9"/>
                  </a:cxn>
                  <a:cxn ang="0">
                    <a:pos x="14" y="9"/>
                  </a:cxn>
                  <a:cxn ang="0">
                    <a:pos x="14" y="0"/>
                  </a:cxn>
                  <a:cxn ang="0">
                    <a:pos x="0" y="9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2782" name="AutoShape 97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2783" name="AutoShape 978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2784" name="Oval 97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2785" name="Oval 98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2786" name="Oval 98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2787" name="Rectangle 982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</p:grpSp>
      </p:grpSp>
      <p:sp>
        <p:nvSpPr>
          <p:cNvPr id="202788" name="Rectangle 2"/>
          <p:cNvSpPr txBox="1"/>
          <p:nvPr/>
        </p:nvSpPr>
        <p:spPr>
          <a:xfrm>
            <a:off x="503238" y="258763"/>
            <a:ext cx="8462962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4000" dirty="0">
                <a:solidFill>
                  <a:srgbClr val="000099"/>
                </a:solidFill>
                <a:latin typeface="Gill Sans MT" panose="020B0502020104020203" charset="0"/>
              </a:rPr>
              <a:t>Content Distribution Networks </a:t>
            </a:r>
            <a:r>
              <a:rPr lang="en-US" altLang="zh-CN" sz="3600" dirty="0">
                <a:solidFill>
                  <a:srgbClr val="000099"/>
                </a:solidFill>
                <a:latin typeface="Gill Sans MT" panose="020B0502020104020203" charset="0"/>
              </a:rPr>
              <a:t>(CDNs)</a:t>
            </a:r>
            <a:endParaRPr lang="en-US" altLang="zh-CN" sz="3600" dirty="0">
              <a:solidFill>
                <a:srgbClr val="000099"/>
              </a:solidFill>
              <a:latin typeface="Gill Sans MT" panose="020B0502020104020203" charset="0"/>
              <a:ea typeface="Arial" panose="020B0604020202020204" pitchFamily="34" charset="0"/>
            </a:endParaRPr>
          </a:p>
        </p:txBody>
      </p:sp>
      <p:pic>
        <p:nvPicPr>
          <p:cNvPr id="202789" name="Picture 12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474663" y="904875"/>
            <a:ext cx="8310562" cy="1984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2790" name="Group 485"/>
          <p:cNvGrpSpPr/>
          <p:nvPr/>
        </p:nvGrpSpPr>
        <p:grpSpPr>
          <a:xfrm>
            <a:off x="1163638" y="3897313"/>
            <a:ext cx="7000875" cy="2516187"/>
            <a:chOff x="450850" y="1669617"/>
            <a:chExt cx="8386121" cy="4786198"/>
          </a:xfrm>
        </p:grpSpPr>
        <p:sp>
          <p:nvSpPr>
            <p:cNvPr id="202791" name="Freeform 84"/>
            <p:cNvSpPr/>
            <p:nvPr/>
          </p:nvSpPr>
          <p:spPr>
            <a:xfrm>
              <a:off x="1825539" y="2241382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792" name="Freeform 84"/>
            <p:cNvSpPr/>
            <p:nvPr/>
          </p:nvSpPr>
          <p:spPr>
            <a:xfrm>
              <a:off x="669683" y="3041420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793" name="Freeform 84"/>
            <p:cNvSpPr/>
            <p:nvPr/>
          </p:nvSpPr>
          <p:spPr>
            <a:xfrm>
              <a:off x="6334646" y="2495362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794" name="Freeform 84"/>
            <p:cNvSpPr/>
            <p:nvPr/>
          </p:nvSpPr>
          <p:spPr>
            <a:xfrm>
              <a:off x="1241260" y="5352642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795" name="Freeform 84"/>
            <p:cNvSpPr/>
            <p:nvPr/>
          </p:nvSpPr>
          <p:spPr>
            <a:xfrm>
              <a:off x="822104" y="4730390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796" name="Freeform 84"/>
            <p:cNvSpPr/>
            <p:nvPr/>
          </p:nvSpPr>
          <p:spPr>
            <a:xfrm>
              <a:off x="593473" y="4070041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797" name="Freeform 84"/>
            <p:cNvSpPr/>
            <p:nvPr/>
          </p:nvSpPr>
          <p:spPr>
            <a:xfrm>
              <a:off x="7084047" y="2927129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798" name="Freeform 84"/>
            <p:cNvSpPr/>
            <p:nvPr/>
          </p:nvSpPr>
          <p:spPr>
            <a:xfrm>
              <a:off x="3425955" y="2000100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799" name="Freeform 84"/>
            <p:cNvSpPr/>
            <p:nvPr/>
          </p:nvSpPr>
          <p:spPr>
            <a:xfrm>
              <a:off x="1050735" y="2647751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800" name="Freeform 84"/>
            <p:cNvSpPr/>
            <p:nvPr/>
          </p:nvSpPr>
          <p:spPr>
            <a:xfrm>
              <a:off x="4340478" y="1974702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801" name="Freeform 84"/>
            <p:cNvSpPr/>
            <p:nvPr/>
          </p:nvSpPr>
          <p:spPr>
            <a:xfrm>
              <a:off x="7401590" y="5606623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802" name="Freeform 84"/>
            <p:cNvSpPr/>
            <p:nvPr/>
          </p:nvSpPr>
          <p:spPr>
            <a:xfrm>
              <a:off x="8239903" y="4958973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803" name="Freeform 84"/>
            <p:cNvSpPr/>
            <p:nvPr/>
          </p:nvSpPr>
          <p:spPr>
            <a:xfrm>
              <a:off x="8011272" y="4044643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804" name="Freeform 84"/>
            <p:cNvSpPr/>
            <p:nvPr/>
          </p:nvSpPr>
          <p:spPr>
            <a:xfrm>
              <a:off x="5166089" y="5847904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805" name="Freeform 84"/>
            <p:cNvSpPr/>
            <p:nvPr/>
          </p:nvSpPr>
          <p:spPr>
            <a:xfrm>
              <a:off x="4251566" y="5987593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806" name="Freeform 84"/>
            <p:cNvSpPr/>
            <p:nvPr/>
          </p:nvSpPr>
          <p:spPr>
            <a:xfrm>
              <a:off x="3032202" y="5835205"/>
              <a:ext cx="597068" cy="41822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2807" name="TextBox 4"/>
            <p:cNvSpPr txBox="1"/>
            <p:nvPr/>
          </p:nvSpPr>
          <p:spPr>
            <a:xfrm rot="307360">
              <a:off x="5295233" y="1669617"/>
              <a:ext cx="543812" cy="523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2808" name="TextBox 179"/>
            <p:cNvSpPr txBox="1"/>
            <p:nvPr/>
          </p:nvSpPr>
          <p:spPr>
            <a:xfrm rot="2829263">
              <a:off x="7635923" y="3085149"/>
              <a:ext cx="543697" cy="523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2809" name="TextBox 180"/>
            <p:cNvSpPr txBox="1"/>
            <p:nvPr/>
          </p:nvSpPr>
          <p:spPr>
            <a:xfrm rot="9845918">
              <a:off x="6395000" y="5885558"/>
              <a:ext cx="543812" cy="523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2810" name="TextBox 181"/>
            <p:cNvSpPr txBox="1"/>
            <p:nvPr/>
          </p:nvSpPr>
          <p:spPr>
            <a:xfrm rot="-9948738">
              <a:off x="2117518" y="5932635"/>
              <a:ext cx="543812" cy="523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2811" name="TextBox 182"/>
            <p:cNvSpPr txBox="1"/>
            <p:nvPr/>
          </p:nvSpPr>
          <p:spPr>
            <a:xfrm rot="-4992697">
              <a:off x="440634" y="3712525"/>
              <a:ext cx="543697" cy="523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2812" name="TextBox 183"/>
            <p:cNvSpPr txBox="1"/>
            <p:nvPr/>
          </p:nvSpPr>
          <p:spPr>
            <a:xfrm rot="-520651">
              <a:off x="2536067" y="1734469"/>
              <a:ext cx="543812" cy="523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2813" name="Group 8"/>
            <p:cNvGrpSpPr/>
            <p:nvPr/>
          </p:nvGrpSpPr>
          <p:grpSpPr>
            <a:xfrm>
              <a:off x="4546600" y="3746500"/>
              <a:ext cx="3225800" cy="1117600"/>
              <a:chOff x="7848600" y="2044700"/>
              <a:chExt cx="3200399" cy="1371600"/>
            </a:xfrm>
          </p:grpSpPr>
          <p:sp>
            <p:nvSpPr>
              <p:cNvPr id="202814" name="Oval 3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txBody>
              <a:bodyPr anchor="t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2815" name="Group 133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02816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17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18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819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820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821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822" name="Line 140"/>
                <p:cNvSpPr/>
                <p:nvPr/>
              </p:nvSpPr>
              <p:spPr>
                <a:xfrm>
                  <a:off x="2357" y="1362"/>
                  <a:ext cx="0" cy="82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823" name="Line 141"/>
                <p:cNvSpPr/>
                <p:nvPr/>
              </p:nvSpPr>
              <p:spPr>
                <a:xfrm>
                  <a:off x="2908" y="1364"/>
                  <a:ext cx="0" cy="82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cxnSp>
            <p:nvCxnSpPr>
              <p:cNvPr id="202824" name="Straight Connector 10"/>
              <p:cNvCxnSpPr>
                <a:stCxn id="202823" idx="0"/>
              </p:cNvCxnSpPr>
              <p:nvPr/>
            </p:nvCxnSpPr>
            <p:spPr>
              <a:xfrm>
                <a:off x="9055401" y="2220819"/>
                <a:ext cx="975377" cy="13653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25" name="Straight Connector 297"/>
              <p:cNvCxnSpPr>
                <a:stCxn id="202823" idx="0"/>
              </p:cNvCxnSpPr>
              <p:nvPr/>
            </p:nvCxnSpPr>
            <p:spPr>
              <a:xfrm>
                <a:off x="9522191" y="2583188"/>
                <a:ext cx="120745" cy="8339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26" name="Straight Connector 298"/>
              <p:cNvCxnSpPr>
                <a:stCxn id="202823" idx="0"/>
              </p:cNvCxnSpPr>
              <p:nvPr/>
            </p:nvCxnSpPr>
            <p:spPr>
              <a:xfrm flipV="1">
                <a:off x="9323081" y="2786992"/>
                <a:ext cx="243358" cy="4562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27" name="Straight Connector 299"/>
              <p:cNvCxnSpPr>
                <a:stCxn id="202823" idx="0"/>
              </p:cNvCxnSpPr>
              <p:nvPr/>
            </p:nvCxnSpPr>
            <p:spPr>
              <a:xfrm flipV="1">
                <a:off x="9028147" y="2611644"/>
                <a:ext cx="192778" cy="1095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28" name="Straight Connector 300"/>
              <p:cNvCxnSpPr>
                <a:stCxn id="202823" idx="0"/>
              </p:cNvCxnSpPr>
              <p:nvPr/>
            </p:nvCxnSpPr>
            <p:spPr>
              <a:xfrm flipV="1">
                <a:off x="8729859" y="2909476"/>
                <a:ext cx="192778" cy="1095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29" name="Straight Connector 301"/>
              <p:cNvCxnSpPr>
                <a:stCxn id="202823" idx="0"/>
              </p:cNvCxnSpPr>
              <p:nvPr/>
            </p:nvCxnSpPr>
            <p:spPr>
              <a:xfrm flipV="1">
                <a:off x="9537887" y="2836224"/>
                <a:ext cx="252969" cy="25294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30" name="Straight Connector 302"/>
              <p:cNvCxnSpPr>
                <a:stCxn id="202823" idx="0"/>
              </p:cNvCxnSpPr>
              <p:nvPr/>
            </p:nvCxnSpPr>
            <p:spPr>
              <a:xfrm flipH="1" flipV="1">
                <a:off x="10029359" y="2822067"/>
                <a:ext cx="354959" cy="12439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31" name="Straight Connector 303"/>
              <p:cNvCxnSpPr>
                <a:stCxn id="202823" idx="0"/>
              </p:cNvCxnSpPr>
              <p:nvPr/>
            </p:nvCxnSpPr>
            <p:spPr>
              <a:xfrm flipV="1">
                <a:off x="10015190" y="2475242"/>
                <a:ext cx="283363" cy="19566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32" name="Straight Connector 304"/>
              <p:cNvCxnSpPr>
                <a:stCxn id="202823" idx="0"/>
                <a:endCxn id="202816" idx="4"/>
              </p:cNvCxnSpPr>
              <p:nvPr/>
            </p:nvCxnSpPr>
            <p:spPr>
              <a:xfrm flipH="1" flipV="1">
                <a:off x="8791902" y="2345614"/>
                <a:ext cx="410984" cy="8718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2833" name="Group 133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02834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35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36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837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838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839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840" name="Line 140"/>
                <p:cNvSpPr/>
                <p:nvPr/>
              </p:nvSpPr>
              <p:spPr>
                <a:xfrm>
                  <a:off x="2358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841" name="Line 141"/>
                <p:cNvSpPr/>
                <p:nvPr/>
              </p:nvSpPr>
              <p:spPr>
                <a:xfrm>
                  <a:off x="2908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842" name="Group 133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02843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44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45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846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847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848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849" name="Line 140"/>
                <p:cNvSpPr/>
                <p:nvPr/>
              </p:nvSpPr>
              <p:spPr>
                <a:xfrm>
                  <a:off x="2358" y="1356"/>
                  <a:ext cx="0" cy="88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850" name="Line 141"/>
                <p:cNvSpPr/>
                <p:nvPr/>
              </p:nvSpPr>
              <p:spPr>
                <a:xfrm>
                  <a:off x="2908" y="1358"/>
                  <a:ext cx="0" cy="86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851" name="Group 133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02852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53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54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855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856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857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858" name="Line 140"/>
                <p:cNvSpPr/>
                <p:nvPr/>
              </p:nvSpPr>
              <p:spPr>
                <a:xfrm>
                  <a:off x="2358" y="1362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859" name="Line 141"/>
                <p:cNvSpPr/>
                <p:nvPr/>
              </p:nvSpPr>
              <p:spPr>
                <a:xfrm>
                  <a:off x="2908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860" name="Group 133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02861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62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63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864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865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866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867" name="Line 140"/>
                <p:cNvSpPr/>
                <p:nvPr/>
              </p:nvSpPr>
              <p:spPr>
                <a:xfrm>
                  <a:off x="2357" y="1362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868" name="Line 141"/>
                <p:cNvSpPr/>
                <p:nvPr/>
              </p:nvSpPr>
              <p:spPr>
                <a:xfrm>
                  <a:off x="2908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869" name="Group 133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02870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71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72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873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874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875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876" name="Line 140"/>
                <p:cNvSpPr/>
                <p:nvPr/>
              </p:nvSpPr>
              <p:spPr>
                <a:xfrm>
                  <a:off x="2358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877" name="Line 141"/>
                <p:cNvSpPr/>
                <p:nvPr/>
              </p:nvSpPr>
              <p:spPr>
                <a:xfrm>
                  <a:off x="2908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878" name="Group 133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02879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80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81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882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883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884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885" name="Line 140"/>
                <p:cNvSpPr/>
                <p:nvPr/>
              </p:nvSpPr>
              <p:spPr>
                <a:xfrm>
                  <a:off x="2358" y="1362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886" name="Line 141"/>
                <p:cNvSpPr/>
                <p:nvPr/>
              </p:nvSpPr>
              <p:spPr>
                <a:xfrm>
                  <a:off x="2907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887" name="Group 133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02888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89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890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891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892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893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894" name="Line 140"/>
                <p:cNvSpPr/>
                <p:nvPr/>
              </p:nvSpPr>
              <p:spPr>
                <a:xfrm>
                  <a:off x="2357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895" name="Line 141"/>
                <p:cNvSpPr/>
                <p:nvPr/>
              </p:nvSpPr>
              <p:spPr>
                <a:xfrm>
                  <a:off x="2910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02896" name="Group 331"/>
            <p:cNvGrpSpPr/>
            <p:nvPr/>
          </p:nvGrpSpPr>
          <p:grpSpPr>
            <a:xfrm>
              <a:off x="1803400" y="2755900"/>
              <a:ext cx="3467100" cy="1193800"/>
              <a:chOff x="7848600" y="2044700"/>
              <a:chExt cx="3200399" cy="1371600"/>
            </a:xfrm>
          </p:grpSpPr>
          <p:sp>
            <p:nvSpPr>
              <p:cNvPr id="202897" name="Oval 332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txBody>
              <a:bodyPr anchor="t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2898" name="Group 133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02899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00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01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902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903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904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905" name="Line 140"/>
                <p:cNvSpPr/>
                <p:nvPr/>
              </p:nvSpPr>
              <p:spPr>
                <a:xfrm>
                  <a:off x="2358" y="1362"/>
                  <a:ext cx="0" cy="82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906" name="Line 141"/>
                <p:cNvSpPr/>
                <p:nvPr/>
              </p:nvSpPr>
              <p:spPr>
                <a:xfrm>
                  <a:off x="2906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cxnSp>
            <p:nvCxnSpPr>
              <p:cNvPr id="202907" name="Straight Connector 334"/>
              <p:cNvCxnSpPr>
                <a:stCxn id="202906" idx="0"/>
                <a:endCxn id="202816" idx="4"/>
              </p:cNvCxnSpPr>
              <p:nvPr/>
            </p:nvCxnSpPr>
            <p:spPr>
              <a:xfrm>
                <a:off x="9055401" y="2220819"/>
                <a:ext cx="975377" cy="13653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08" name="Straight Connector 335"/>
              <p:cNvCxnSpPr>
                <a:stCxn id="202906" idx="0"/>
                <a:endCxn id="202816" idx="4"/>
              </p:cNvCxnSpPr>
              <p:nvPr/>
            </p:nvCxnSpPr>
            <p:spPr>
              <a:xfrm>
                <a:off x="9522191" y="2583188"/>
                <a:ext cx="120745" cy="8339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09" name="Straight Connector 336"/>
              <p:cNvCxnSpPr>
                <a:stCxn id="202906" idx="0"/>
                <a:endCxn id="202816" idx="4"/>
              </p:cNvCxnSpPr>
              <p:nvPr/>
            </p:nvCxnSpPr>
            <p:spPr>
              <a:xfrm flipV="1">
                <a:off x="9323081" y="2786992"/>
                <a:ext cx="243358" cy="4562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10" name="Straight Connector 337"/>
              <p:cNvCxnSpPr>
                <a:stCxn id="202906" idx="0"/>
                <a:endCxn id="202816" idx="4"/>
              </p:cNvCxnSpPr>
              <p:nvPr/>
            </p:nvCxnSpPr>
            <p:spPr>
              <a:xfrm flipV="1">
                <a:off x="9028147" y="2611644"/>
                <a:ext cx="192778" cy="1095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11" name="Straight Connector 338"/>
              <p:cNvCxnSpPr>
                <a:stCxn id="202906" idx="0"/>
                <a:endCxn id="202816" idx="4"/>
              </p:cNvCxnSpPr>
              <p:nvPr/>
            </p:nvCxnSpPr>
            <p:spPr>
              <a:xfrm flipV="1">
                <a:off x="8729859" y="2909476"/>
                <a:ext cx="192778" cy="1095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12" name="Straight Connector 339"/>
              <p:cNvCxnSpPr>
                <a:stCxn id="202906" idx="0"/>
                <a:endCxn id="202816" idx="4"/>
              </p:cNvCxnSpPr>
              <p:nvPr/>
            </p:nvCxnSpPr>
            <p:spPr>
              <a:xfrm flipV="1">
                <a:off x="9537887" y="2836224"/>
                <a:ext cx="252969" cy="25294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13" name="Straight Connector 340"/>
              <p:cNvCxnSpPr>
                <a:stCxn id="202906" idx="0"/>
                <a:endCxn id="202816" idx="4"/>
              </p:cNvCxnSpPr>
              <p:nvPr/>
            </p:nvCxnSpPr>
            <p:spPr>
              <a:xfrm flipH="1" flipV="1">
                <a:off x="10029359" y="2822067"/>
                <a:ext cx="354959" cy="12439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14" name="Straight Connector 341"/>
              <p:cNvCxnSpPr>
                <a:stCxn id="202906" idx="0"/>
                <a:endCxn id="202816" idx="4"/>
              </p:cNvCxnSpPr>
              <p:nvPr/>
            </p:nvCxnSpPr>
            <p:spPr>
              <a:xfrm flipV="1">
                <a:off x="10015190" y="2475242"/>
                <a:ext cx="283363" cy="19566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15" name="Straight Connector 342"/>
              <p:cNvCxnSpPr>
                <a:stCxn id="202906" idx="0"/>
                <a:endCxn id="202899" idx="4"/>
              </p:cNvCxnSpPr>
              <p:nvPr/>
            </p:nvCxnSpPr>
            <p:spPr>
              <a:xfrm flipH="1" flipV="1">
                <a:off x="8791902" y="2345614"/>
                <a:ext cx="410984" cy="8718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2916" name="Group 133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02917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18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19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920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921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922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923" name="Line 140"/>
                <p:cNvSpPr/>
                <p:nvPr/>
              </p:nvSpPr>
              <p:spPr>
                <a:xfrm>
                  <a:off x="2358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924" name="Line 141"/>
                <p:cNvSpPr/>
                <p:nvPr/>
              </p:nvSpPr>
              <p:spPr>
                <a:xfrm>
                  <a:off x="2906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925" name="Group 133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02926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27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28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929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930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931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932" name="Line 140"/>
                <p:cNvSpPr/>
                <p:nvPr/>
              </p:nvSpPr>
              <p:spPr>
                <a:xfrm>
                  <a:off x="2358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933" name="Line 141"/>
                <p:cNvSpPr/>
                <p:nvPr/>
              </p:nvSpPr>
              <p:spPr>
                <a:xfrm>
                  <a:off x="2906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934" name="Group 133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02935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36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37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938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939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940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941" name="Line 140"/>
                <p:cNvSpPr/>
                <p:nvPr/>
              </p:nvSpPr>
              <p:spPr>
                <a:xfrm>
                  <a:off x="2357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942" name="Line 141"/>
                <p:cNvSpPr/>
                <p:nvPr/>
              </p:nvSpPr>
              <p:spPr>
                <a:xfrm>
                  <a:off x="2907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943" name="Group 133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02944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45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46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947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948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949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950" name="Line 140"/>
                <p:cNvSpPr/>
                <p:nvPr/>
              </p:nvSpPr>
              <p:spPr>
                <a:xfrm>
                  <a:off x="2358" y="1360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951" name="Line 141"/>
                <p:cNvSpPr/>
                <p:nvPr/>
              </p:nvSpPr>
              <p:spPr>
                <a:xfrm>
                  <a:off x="2906" y="1362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952" name="Group 133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02953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54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55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956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957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958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959" name="Line 140"/>
                <p:cNvSpPr/>
                <p:nvPr/>
              </p:nvSpPr>
              <p:spPr>
                <a:xfrm>
                  <a:off x="2358" y="1362"/>
                  <a:ext cx="0" cy="82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960" name="Line 141"/>
                <p:cNvSpPr/>
                <p:nvPr/>
              </p:nvSpPr>
              <p:spPr>
                <a:xfrm>
                  <a:off x="2906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961" name="Group 133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02962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63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64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965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966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967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968" name="Line 140"/>
                <p:cNvSpPr/>
                <p:nvPr/>
              </p:nvSpPr>
              <p:spPr>
                <a:xfrm>
                  <a:off x="2357" y="1362"/>
                  <a:ext cx="0" cy="82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969" name="Line 141"/>
                <p:cNvSpPr/>
                <p:nvPr/>
              </p:nvSpPr>
              <p:spPr>
                <a:xfrm>
                  <a:off x="2907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2970" name="Group 133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02971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72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2973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2974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2975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2976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2977" name="Line 140"/>
                <p:cNvSpPr/>
                <p:nvPr/>
              </p:nvSpPr>
              <p:spPr>
                <a:xfrm>
                  <a:off x="2357" y="1361"/>
                  <a:ext cx="0" cy="79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2978" name="Line 141"/>
                <p:cNvSpPr/>
                <p:nvPr/>
              </p:nvSpPr>
              <p:spPr>
                <a:xfrm>
                  <a:off x="2907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02979" name="Oval 417"/>
            <p:cNvSpPr/>
            <p:nvPr/>
          </p:nvSpPr>
          <p:spPr>
            <a:xfrm>
              <a:off x="1498600" y="4165600"/>
              <a:ext cx="3086100" cy="11684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txBody>
            <a:bodyPr anchor="t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grpSp>
          <p:nvGrpSpPr>
            <p:cNvPr id="202980" name="Group 133"/>
            <p:cNvGrpSpPr/>
            <p:nvPr/>
          </p:nvGrpSpPr>
          <p:grpSpPr>
            <a:xfrm>
              <a:off x="2152272" y="4264503"/>
              <a:ext cx="513732" cy="157430"/>
              <a:chOff x="2356" y="1300"/>
              <a:chExt cx="555" cy="194"/>
            </a:xfrm>
          </p:grpSpPr>
          <p:sp>
            <p:nvSpPr>
              <p:cNvPr id="202981" name="Oval 492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2982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2983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2984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2985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2986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2987" name="Line 140"/>
              <p:cNvSpPr/>
              <p:nvPr/>
            </p:nvSpPr>
            <p:spPr>
              <a:xfrm>
                <a:off x="2358" y="1360"/>
                <a:ext cx="0" cy="8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2988" name="Line 141"/>
              <p:cNvSpPr/>
              <p:nvPr/>
            </p:nvSpPr>
            <p:spPr>
              <a:xfrm>
                <a:off x="2907" y="1362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202989" name="Straight Connector 419"/>
            <p:cNvCxnSpPr>
              <a:stCxn id="202988" idx="0"/>
              <a:endCxn id="202899" idx="4"/>
            </p:cNvCxnSpPr>
            <p:nvPr/>
          </p:nvCxnSpPr>
          <p:spPr>
            <a:xfrm>
              <a:off x="2662301" y="4315627"/>
              <a:ext cx="940542" cy="116307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990" name="Straight Connector 420"/>
            <p:cNvCxnSpPr>
              <a:stCxn id="202988" idx="0"/>
              <a:endCxn id="202899" idx="4"/>
            </p:cNvCxnSpPr>
            <p:nvPr/>
          </p:nvCxnSpPr>
          <p:spPr>
            <a:xfrm>
              <a:off x="3112420" y="4624312"/>
              <a:ext cx="116433" cy="71038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991" name="Straight Connector 421"/>
            <p:cNvCxnSpPr>
              <a:stCxn id="202988" idx="0"/>
              <a:endCxn id="202899" idx="4"/>
            </p:cNvCxnSpPr>
            <p:nvPr/>
          </p:nvCxnSpPr>
          <p:spPr>
            <a:xfrm flipV="1">
              <a:off x="2920421" y="4797923"/>
              <a:ext cx="234667" cy="38865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992" name="Straight Connector 422"/>
            <p:cNvCxnSpPr>
              <a:stCxn id="202988" idx="0"/>
              <a:endCxn id="202899" idx="4"/>
            </p:cNvCxnSpPr>
            <p:nvPr/>
          </p:nvCxnSpPr>
          <p:spPr>
            <a:xfrm flipV="1">
              <a:off x="2636021" y="4648552"/>
              <a:ext cx="185893" cy="93349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993" name="Straight Connector 423"/>
            <p:cNvCxnSpPr>
              <a:stCxn id="202988" idx="0"/>
              <a:endCxn id="202899" idx="4"/>
            </p:cNvCxnSpPr>
            <p:nvPr/>
          </p:nvCxnSpPr>
          <p:spPr>
            <a:xfrm flipV="1">
              <a:off x="2348386" y="4902261"/>
              <a:ext cx="185893" cy="93349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994" name="Straight Connector 424"/>
            <p:cNvCxnSpPr>
              <a:stCxn id="202988" idx="0"/>
              <a:endCxn id="202899" idx="4"/>
            </p:cNvCxnSpPr>
            <p:nvPr/>
          </p:nvCxnSpPr>
          <p:spPr>
            <a:xfrm flipV="1">
              <a:off x="3127556" y="4839861"/>
              <a:ext cx="243934" cy="215469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995" name="Straight Connector 425"/>
            <p:cNvCxnSpPr>
              <a:stCxn id="202988" idx="0"/>
              <a:endCxn id="202899" idx="4"/>
            </p:cNvCxnSpPr>
            <p:nvPr/>
          </p:nvCxnSpPr>
          <p:spPr>
            <a:xfrm flipH="1" flipV="1">
              <a:off x="3601475" y="4827802"/>
              <a:ext cx="342282" cy="105962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996" name="Straight Connector 426"/>
            <p:cNvCxnSpPr>
              <a:stCxn id="202988" idx="0"/>
              <a:endCxn id="202899" idx="4"/>
            </p:cNvCxnSpPr>
            <p:nvPr/>
          </p:nvCxnSpPr>
          <p:spPr>
            <a:xfrm flipV="1">
              <a:off x="3587812" y="4532358"/>
              <a:ext cx="273243" cy="166677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997" name="Straight Connector 427"/>
            <p:cNvCxnSpPr>
              <a:stCxn id="202988" idx="0"/>
              <a:endCxn id="202981" idx="4"/>
            </p:cNvCxnSpPr>
            <p:nvPr/>
          </p:nvCxnSpPr>
          <p:spPr>
            <a:xfrm flipH="1" flipV="1">
              <a:off x="2408213" y="4421934"/>
              <a:ext cx="396306" cy="74264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2998" name="Group 133"/>
            <p:cNvGrpSpPr/>
            <p:nvPr/>
          </p:nvGrpSpPr>
          <p:grpSpPr>
            <a:xfrm>
              <a:off x="3144256" y="4681760"/>
              <a:ext cx="513732" cy="157430"/>
              <a:chOff x="2356" y="1300"/>
              <a:chExt cx="555" cy="194"/>
            </a:xfrm>
          </p:grpSpPr>
          <p:sp>
            <p:nvSpPr>
              <p:cNvPr id="202999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00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01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002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3003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3004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3005" name="Line 140"/>
              <p:cNvSpPr/>
              <p:nvPr/>
            </p:nvSpPr>
            <p:spPr>
              <a:xfrm>
                <a:off x="2358" y="1360"/>
                <a:ext cx="0" cy="8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3006" name="Line 141"/>
              <p:cNvSpPr/>
              <p:nvPr/>
            </p:nvSpPr>
            <p:spPr>
              <a:xfrm>
                <a:off x="2907" y="1362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3007" name="Group 133"/>
            <p:cNvGrpSpPr/>
            <p:nvPr/>
          </p:nvGrpSpPr>
          <p:grpSpPr>
            <a:xfrm>
              <a:off x="2389607" y="4745634"/>
              <a:ext cx="513732" cy="157430"/>
              <a:chOff x="2356" y="1300"/>
              <a:chExt cx="555" cy="194"/>
            </a:xfrm>
          </p:grpSpPr>
          <p:sp>
            <p:nvSpPr>
              <p:cNvPr id="203008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09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10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011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3012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3013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3014" name="Line 140"/>
              <p:cNvSpPr/>
              <p:nvPr/>
            </p:nvSpPr>
            <p:spPr>
              <a:xfrm>
                <a:off x="2357" y="1360"/>
                <a:ext cx="0" cy="86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3015" name="Line 141"/>
              <p:cNvSpPr/>
              <p:nvPr/>
            </p:nvSpPr>
            <p:spPr>
              <a:xfrm>
                <a:off x="2908" y="1362"/>
                <a:ext cx="0" cy="86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3016" name="Group 133"/>
            <p:cNvGrpSpPr/>
            <p:nvPr/>
          </p:nvGrpSpPr>
          <p:grpSpPr>
            <a:xfrm>
              <a:off x="2667612" y="4492209"/>
              <a:ext cx="513732" cy="157430"/>
              <a:chOff x="2356" y="1300"/>
              <a:chExt cx="555" cy="194"/>
            </a:xfrm>
          </p:grpSpPr>
          <p:sp>
            <p:nvSpPr>
              <p:cNvPr id="203017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18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19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020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3021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3022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3023" name="Line 140"/>
              <p:cNvSpPr/>
              <p:nvPr/>
            </p:nvSpPr>
            <p:spPr>
              <a:xfrm>
                <a:off x="2357" y="1361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3024" name="Line 141"/>
              <p:cNvSpPr/>
              <p:nvPr/>
            </p:nvSpPr>
            <p:spPr>
              <a:xfrm>
                <a:off x="2908" y="1363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3025" name="Group 133"/>
            <p:cNvGrpSpPr/>
            <p:nvPr/>
          </p:nvGrpSpPr>
          <p:grpSpPr>
            <a:xfrm>
              <a:off x="3578257" y="4374518"/>
              <a:ext cx="513732" cy="157430"/>
              <a:chOff x="2356" y="1300"/>
              <a:chExt cx="555" cy="194"/>
            </a:xfrm>
          </p:grpSpPr>
          <p:sp>
            <p:nvSpPr>
              <p:cNvPr id="203026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27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28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029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3030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3031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3032" name="Line 140"/>
              <p:cNvSpPr/>
              <p:nvPr/>
            </p:nvSpPr>
            <p:spPr>
              <a:xfrm>
                <a:off x="2358" y="1361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3033" name="Line 141"/>
              <p:cNvSpPr/>
              <p:nvPr/>
            </p:nvSpPr>
            <p:spPr>
              <a:xfrm>
                <a:off x="2908" y="1363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3034" name="Group 133"/>
            <p:cNvGrpSpPr/>
            <p:nvPr/>
          </p:nvGrpSpPr>
          <p:grpSpPr>
            <a:xfrm>
              <a:off x="3797517" y="4879602"/>
              <a:ext cx="513732" cy="157430"/>
              <a:chOff x="2356" y="1300"/>
              <a:chExt cx="555" cy="194"/>
            </a:xfrm>
          </p:grpSpPr>
          <p:sp>
            <p:nvSpPr>
              <p:cNvPr id="203035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36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37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038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3039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3040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3041" name="Line 140"/>
              <p:cNvSpPr/>
              <p:nvPr/>
            </p:nvSpPr>
            <p:spPr>
              <a:xfrm>
                <a:off x="2357" y="1361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3042" name="Line 141"/>
              <p:cNvSpPr/>
              <p:nvPr/>
            </p:nvSpPr>
            <p:spPr>
              <a:xfrm>
                <a:off x="2908" y="1363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3043" name="Group 133"/>
            <p:cNvGrpSpPr/>
            <p:nvPr/>
          </p:nvGrpSpPr>
          <p:grpSpPr>
            <a:xfrm>
              <a:off x="2927730" y="5041361"/>
              <a:ext cx="513732" cy="157430"/>
              <a:chOff x="2356" y="1300"/>
              <a:chExt cx="555" cy="194"/>
            </a:xfrm>
          </p:grpSpPr>
          <p:sp>
            <p:nvSpPr>
              <p:cNvPr id="203044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45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46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047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3048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3049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3050" name="Line 140"/>
              <p:cNvSpPr/>
              <p:nvPr/>
            </p:nvSpPr>
            <p:spPr>
              <a:xfrm>
                <a:off x="2357" y="1361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3051" name="Line 141"/>
              <p:cNvSpPr/>
              <p:nvPr/>
            </p:nvSpPr>
            <p:spPr>
              <a:xfrm>
                <a:off x="2908" y="1363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3052" name="Group 133"/>
            <p:cNvGrpSpPr/>
            <p:nvPr/>
          </p:nvGrpSpPr>
          <p:grpSpPr>
            <a:xfrm>
              <a:off x="2066981" y="4995528"/>
              <a:ext cx="513732" cy="157430"/>
              <a:chOff x="2356" y="1300"/>
              <a:chExt cx="555" cy="194"/>
            </a:xfrm>
          </p:grpSpPr>
          <p:sp>
            <p:nvSpPr>
              <p:cNvPr id="203053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54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3055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056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3057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3058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3059" name="Line 140"/>
              <p:cNvSpPr/>
              <p:nvPr/>
            </p:nvSpPr>
            <p:spPr>
              <a:xfrm>
                <a:off x="2358" y="1361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3060" name="Line 141"/>
              <p:cNvSpPr/>
              <p:nvPr/>
            </p:nvSpPr>
            <p:spPr>
              <a:xfrm>
                <a:off x="2908" y="1363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203061" name="Straight Connector 12"/>
            <p:cNvCxnSpPr>
              <a:stCxn id="202988" idx="0"/>
              <a:endCxn id="202901" idx="1"/>
            </p:cNvCxnSpPr>
            <p:nvPr/>
          </p:nvCxnSpPr>
          <p:spPr>
            <a:xfrm>
              <a:off x="2382838" y="2609850"/>
              <a:ext cx="238125" cy="261938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62" name="Straight Connector 500"/>
            <p:cNvCxnSpPr>
              <a:stCxn id="202799" idx="8"/>
              <a:endCxn id="203088" idx="2"/>
            </p:cNvCxnSpPr>
            <p:nvPr/>
          </p:nvCxnSpPr>
          <p:spPr>
            <a:xfrm>
              <a:off x="1455738" y="2990850"/>
              <a:ext cx="38100" cy="309563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63" name="Straight Connector 501"/>
            <p:cNvCxnSpPr>
              <a:stCxn id="202799" idx="8"/>
              <a:endCxn id="203088" idx="3"/>
            </p:cNvCxnSpPr>
            <p:nvPr/>
          </p:nvCxnSpPr>
          <p:spPr>
            <a:xfrm>
              <a:off x="1235075" y="3271838"/>
              <a:ext cx="123825" cy="212725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64" name="Straight Connector 502"/>
            <p:cNvCxnSpPr>
              <a:stCxn id="202799" idx="8"/>
              <a:endCxn id="202946" idx="1"/>
            </p:cNvCxnSpPr>
            <p:nvPr/>
          </p:nvCxnSpPr>
          <p:spPr>
            <a:xfrm>
              <a:off x="3916363" y="2411413"/>
              <a:ext cx="307975" cy="573087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65" name="Straight Connector 503"/>
            <p:cNvCxnSpPr>
              <a:stCxn id="202799" idx="8"/>
              <a:endCxn id="202946" idx="0"/>
            </p:cNvCxnSpPr>
            <p:nvPr/>
          </p:nvCxnSpPr>
          <p:spPr>
            <a:xfrm flipH="1">
              <a:off x="4425950" y="2389188"/>
              <a:ext cx="384175" cy="579437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66" name="Straight Connector 504"/>
            <p:cNvCxnSpPr>
              <a:stCxn id="202799" idx="8"/>
              <a:endCxn id="202863" idx="0"/>
            </p:cNvCxnSpPr>
            <p:nvPr/>
          </p:nvCxnSpPr>
          <p:spPr>
            <a:xfrm>
              <a:off x="6770688" y="2900363"/>
              <a:ext cx="215900" cy="1046162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67" name="Straight Connector 505"/>
            <p:cNvCxnSpPr>
              <a:stCxn id="202799" idx="8"/>
              <a:endCxn id="202863" idx="0"/>
            </p:cNvCxnSpPr>
            <p:nvPr/>
          </p:nvCxnSpPr>
          <p:spPr>
            <a:xfrm flipH="1">
              <a:off x="7137400" y="3251200"/>
              <a:ext cx="241300" cy="69215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68" name="Straight Connector 506"/>
            <p:cNvCxnSpPr>
              <a:stCxn id="202803" idx="4"/>
              <a:endCxn id="202877" idx="0"/>
            </p:cNvCxnSpPr>
            <p:nvPr/>
          </p:nvCxnSpPr>
          <p:spPr>
            <a:xfrm flipH="1">
              <a:off x="7483475" y="4229100"/>
              <a:ext cx="541338" cy="249238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69" name="Straight Connector 507"/>
            <p:cNvCxnSpPr>
              <a:stCxn id="202803" idx="4"/>
              <a:endCxn id="202877" idx="0"/>
            </p:cNvCxnSpPr>
            <p:nvPr/>
          </p:nvCxnSpPr>
          <p:spPr>
            <a:xfrm flipH="1" flipV="1">
              <a:off x="7454900" y="4573588"/>
              <a:ext cx="796925" cy="614362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70" name="Straight Connector 508"/>
            <p:cNvCxnSpPr>
              <a:stCxn id="202803" idx="4"/>
              <a:endCxn id="202879" idx="5"/>
            </p:cNvCxnSpPr>
            <p:nvPr/>
          </p:nvCxnSpPr>
          <p:spPr>
            <a:xfrm flipH="1" flipV="1">
              <a:off x="6496050" y="4722813"/>
              <a:ext cx="1047750" cy="966787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71" name="Straight Connector 509"/>
            <p:cNvCxnSpPr>
              <a:stCxn id="202804" idx="0"/>
              <a:endCxn id="203087" idx="5"/>
            </p:cNvCxnSpPr>
            <p:nvPr/>
          </p:nvCxnSpPr>
          <p:spPr>
            <a:xfrm flipH="1" flipV="1">
              <a:off x="5084763" y="5684838"/>
              <a:ext cx="520700" cy="169862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72" name="Straight Connector 510"/>
            <p:cNvCxnSpPr>
              <a:stCxn id="202804" idx="0"/>
              <a:endCxn id="203087" idx="5"/>
            </p:cNvCxnSpPr>
            <p:nvPr/>
          </p:nvCxnSpPr>
          <p:spPr>
            <a:xfrm flipH="1" flipV="1">
              <a:off x="4068763" y="5045075"/>
              <a:ext cx="371475" cy="973138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73" name="Straight Connector 511"/>
            <p:cNvCxnSpPr>
              <a:stCxn id="202804" idx="0"/>
              <a:endCxn id="203087" idx="5"/>
            </p:cNvCxnSpPr>
            <p:nvPr/>
          </p:nvCxnSpPr>
          <p:spPr>
            <a:xfrm flipV="1">
              <a:off x="3389313" y="5689600"/>
              <a:ext cx="306387" cy="16510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74" name="Straight Connector 512"/>
            <p:cNvCxnSpPr>
              <a:stCxn id="202804" idx="0"/>
              <a:endCxn id="203087" idx="5"/>
            </p:cNvCxnSpPr>
            <p:nvPr/>
          </p:nvCxnSpPr>
          <p:spPr>
            <a:xfrm flipV="1">
              <a:off x="1790700" y="5160963"/>
              <a:ext cx="401638" cy="20955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75" name="Straight Connector 513"/>
            <p:cNvCxnSpPr>
              <a:stCxn id="202804" idx="0"/>
              <a:endCxn id="203087" idx="5"/>
            </p:cNvCxnSpPr>
            <p:nvPr/>
          </p:nvCxnSpPr>
          <p:spPr>
            <a:xfrm flipV="1">
              <a:off x="1179513" y="4467225"/>
              <a:ext cx="227012" cy="282575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76" name="Straight Connector 514"/>
            <p:cNvCxnSpPr>
              <a:stCxn id="202804" idx="0"/>
              <a:endCxn id="203088" idx="5"/>
            </p:cNvCxnSpPr>
            <p:nvPr/>
          </p:nvCxnSpPr>
          <p:spPr>
            <a:xfrm flipV="1">
              <a:off x="1155700" y="4368800"/>
              <a:ext cx="203200" cy="7938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077" name="Oval 14"/>
            <p:cNvSpPr/>
            <p:nvPr/>
          </p:nvSpPr>
          <p:spPr>
            <a:xfrm>
              <a:off x="5677595" y="2896842"/>
              <a:ext cx="528046" cy="304770"/>
            </a:xfrm>
            <a:prstGeom prst="ellipse">
              <a:avLst/>
            </a:prstGeom>
            <a:solidFill>
              <a:srgbClr val="0000FF"/>
            </a:solidFill>
            <a:ln w="3175">
              <a:noFill/>
            </a:ln>
          </p:spPr>
          <p:txBody>
            <a:bodyPr anchor="t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cxnSp>
          <p:nvCxnSpPr>
            <p:cNvPr id="203078" name="Straight Connector 18"/>
            <p:cNvCxnSpPr>
              <a:stCxn id="202804" idx="0"/>
              <a:endCxn id="203088" idx="5"/>
            </p:cNvCxnSpPr>
            <p:nvPr/>
          </p:nvCxnSpPr>
          <p:spPr>
            <a:xfrm>
              <a:off x="4713288" y="3051291"/>
              <a:ext cx="964307" cy="26892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79" name="Straight Connector 516"/>
            <p:cNvCxnSpPr>
              <a:stCxn id="202804" idx="0"/>
              <a:endCxn id="203088" idx="5"/>
            </p:cNvCxnSpPr>
            <p:nvPr/>
          </p:nvCxnSpPr>
          <p:spPr>
            <a:xfrm>
              <a:off x="6139457" y="3169615"/>
              <a:ext cx="691556" cy="7848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80" name="Straight Connector 515"/>
            <p:cNvCxnSpPr>
              <a:stCxn id="203028" idx="0"/>
              <a:endCxn id="203088" idx="5"/>
            </p:cNvCxnSpPr>
            <p:nvPr/>
          </p:nvCxnSpPr>
          <p:spPr>
            <a:xfrm flipV="1">
              <a:off x="3832888" y="4233720"/>
              <a:ext cx="190494" cy="141430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081" name="Oval 521"/>
            <p:cNvSpPr/>
            <p:nvPr/>
          </p:nvSpPr>
          <p:spPr>
            <a:xfrm>
              <a:off x="3932543" y="3959560"/>
              <a:ext cx="528230" cy="305050"/>
            </a:xfrm>
            <a:prstGeom prst="ellipse">
              <a:avLst/>
            </a:prstGeom>
            <a:solidFill>
              <a:srgbClr val="0000FF"/>
            </a:solidFill>
            <a:ln w="3175">
              <a:noFill/>
            </a:ln>
          </p:spPr>
          <p:txBody>
            <a:bodyPr anchor="t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  </a:t>
              </a:r>
              <a:endPara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03082" name="Straight Connector 519"/>
            <p:cNvCxnSpPr>
              <a:stCxn id="203081" idx="6"/>
              <a:endCxn id="202822" idx="1"/>
            </p:cNvCxnSpPr>
            <p:nvPr/>
          </p:nvCxnSpPr>
          <p:spPr>
            <a:xfrm flipV="1">
              <a:off x="4460773" y="3953940"/>
              <a:ext cx="770040" cy="1581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83" name="Straight Connector 520"/>
            <p:cNvCxnSpPr>
              <a:stCxn id="203081" idx="6"/>
              <a:endCxn id="202822" idx="1"/>
            </p:cNvCxnSpPr>
            <p:nvPr/>
          </p:nvCxnSpPr>
          <p:spPr>
            <a:xfrm>
              <a:off x="3692525" y="3789363"/>
              <a:ext cx="342828" cy="20501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84" name="Straight Connector 7"/>
            <p:cNvCxnSpPr>
              <a:stCxn id="202953" idx="5"/>
              <a:endCxn id="202818" idx="1"/>
            </p:cNvCxnSpPr>
            <p:nvPr/>
          </p:nvCxnSpPr>
          <p:spPr>
            <a:xfrm>
              <a:off x="4876727" y="3633788"/>
              <a:ext cx="431873" cy="22237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85" name="Straight Connector 415"/>
            <p:cNvCxnSpPr>
              <a:stCxn id="202953" idx="5"/>
              <a:endCxn id="202983" idx="0"/>
            </p:cNvCxnSpPr>
            <p:nvPr/>
          </p:nvCxnSpPr>
          <p:spPr>
            <a:xfrm flipH="1">
              <a:off x="2406650" y="3753813"/>
              <a:ext cx="282556" cy="511097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86" name="Straight Connector 523"/>
            <p:cNvCxnSpPr>
              <a:stCxn id="203042" idx="0"/>
              <a:endCxn id="202983" idx="0"/>
            </p:cNvCxnSpPr>
            <p:nvPr/>
          </p:nvCxnSpPr>
          <p:spPr>
            <a:xfrm flipV="1">
              <a:off x="4307761" y="4626483"/>
              <a:ext cx="844015" cy="304292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087" name="Oval 6"/>
            <p:cNvSpPr/>
            <p:nvPr/>
          </p:nvSpPr>
          <p:spPr>
            <a:xfrm>
              <a:off x="3340100" y="5359400"/>
              <a:ext cx="2044700" cy="381000"/>
            </a:xfrm>
            <a:prstGeom prst="ellipse">
              <a:avLst/>
            </a:prstGeom>
            <a:solidFill>
              <a:srgbClr val="FFFF00"/>
            </a:solidFill>
            <a:ln w="3175">
              <a:noFill/>
            </a:ln>
          </p:spPr>
          <p:txBody>
            <a:bodyPr anchor="t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03088" name="Oval 517"/>
            <p:cNvSpPr/>
            <p:nvPr/>
          </p:nvSpPr>
          <p:spPr>
            <a:xfrm rot="5400000">
              <a:off x="867557" y="3736169"/>
              <a:ext cx="1252537" cy="381000"/>
            </a:xfrm>
            <a:prstGeom prst="ellipse">
              <a:avLst/>
            </a:prstGeom>
            <a:solidFill>
              <a:srgbClr val="FFFF00"/>
            </a:solidFill>
            <a:ln w="3175">
              <a:noFill/>
            </a:ln>
          </p:spPr>
          <p:txBody>
            <a:bodyPr anchor="t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cxnSp>
          <p:nvCxnSpPr>
            <p:cNvPr id="203089" name="Straight Connector 39941"/>
            <p:cNvCxnSpPr>
              <a:stCxn id="203088" idx="0"/>
              <a:endCxn id="202977" idx="0"/>
            </p:cNvCxnSpPr>
            <p:nvPr/>
          </p:nvCxnSpPr>
          <p:spPr>
            <a:xfrm flipV="1">
              <a:off x="1684338" y="3654425"/>
              <a:ext cx="758825" cy="27305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090" name="Straight Connector 524"/>
            <p:cNvCxnSpPr>
              <a:stCxn id="203088" idx="0"/>
              <a:endCxn id="202987" idx="1"/>
            </p:cNvCxnSpPr>
            <p:nvPr/>
          </p:nvCxnSpPr>
          <p:spPr>
            <a:xfrm>
              <a:off x="1685925" y="4111625"/>
              <a:ext cx="466725" cy="269875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3091" name="Group 418"/>
          <p:cNvGrpSpPr/>
          <p:nvPr/>
        </p:nvGrpSpPr>
        <p:grpSpPr>
          <a:xfrm>
            <a:off x="439738" y="4827588"/>
            <a:ext cx="874712" cy="506412"/>
            <a:chOff x="2889" y="1631"/>
            <a:chExt cx="980" cy="743"/>
          </a:xfrm>
        </p:grpSpPr>
        <p:sp>
          <p:nvSpPr>
            <p:cNvPr id="203092" name="Rectangle 419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35249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4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</p:grpSp>
      <p:sp>
        <p:nvSpPr>
          <p:cNvPr id="203094" name="Line 424"/>
          <p:cNvSpPr/>
          <p:nvPr/>
        </p:nvSpPr>
        <p:spPr>
          <a:xfrm flipV="1">
            <a:off x="1162050" y="5280025"/>
            <a:ext cx="144463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760413" y="2065338"/>
            <a:ext cx="7772400" cy="1306512"/>
          </a:xfrm>
        </p:spPr>
        <p:txBody>
          <a:bodyPr vert="horz" wrap="square" lIns="91440" tIns="45720" rIns="91440" bIns="45720" anchor="t" anchorCtr="0"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altLang="zh-CN" dirty="0"/>
              <a:t>subscriber requests content from CDN</a:t>
            </a:r>
            <a:endParaRPr lang="en-US" altLang="zh-CN" dirty="0"/>
          </a:p>
        </p:txBody>
      </p:sp>
      <p:grpSp>
        <p:nvGrpSpPr>
          <p:cNvPr id="793" name="Group 792"/>
          <p:cNvGrpSpPr/>
          <p:nvPr/>
        </p:nvGrpSpPr>
        <p:grpSpPr>
          <a:xfrm>
            <a:off x="3221038" y="5776913"/>
            <a:ext cx="349250" cy="679450"/>
            <a:chOff x="7923189" y="2486664"/>
            <a:chExt cx="360377" cy="884585"/>
          </a:xfrm>
        </p:grpSpPr>
        <p:pic>
          <p:nvPicPr>
            <p:cNvPr id="203097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03098" name="Group 950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03099" name="Freeform 95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5" y="27"/>
                  </a:cxn>
                  <a:cxn ang="0">
                    <a:pos x="15" y="205"/>
                  </a:cxn>
                  <a:cxn ang="0">
                    <a:pos x="0" y="215"/>
                  </a:cxn>
                  <a:cxn ang="0">
                    <a:pos x="3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00" name="Rectangle 952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01" name="Freeform 95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9" y="18"/>
                  </a:cxn>
                  <a:cxn ang="0">
                    <a:pos x="2" y="196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02" name="Freeform 95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1"/>
                  </a:cxn>
                  <a:cxn ang="0">
                    <a:pos x="14" y="19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03" name="Rectangle 955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104" name="Group 956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105" name="AutoShape 95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06" name="AutoShape 958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07" name="Rectangle 95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108" name="Group 960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3109" name="AutoShape 96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10" name="AutoShape 962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11" name="Rectangle 963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12" name="Rectangle 96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113" name="Group 965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3114" name="AutoShape 966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15" name="AutoShape 96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16" name="Freeform 96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7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3117" name="Group 969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3118" name="AutoShape 97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19" name="AutoShape 97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20" name="Rectangle 972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21" name="Freeform 97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9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22" name="Freeform 97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3"/>
                  </a:cxn>
                  <a:cxn ang="0">
                    <a:pos x="13" y="23"/>
                  </a:cxn>
                  <a:cxn ang="0">
                    <a:pos x="2" y="1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23" name="Oval 97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24" name="Freeform 97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9"/>
                  </a:cxn>
                  <a:cxn ang="0">
                    <a:pos x="14" y="9"/>
                  </a:cxn>
                  <a:cxn ang="0">
                    <a:pos x="14" y="0"/>
                  </a:cxn>
                  <a:cxn ang="0">
                    <a:pos x="0" y="9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25" name="AutoShape 97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26" name="AutoShape 978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27" name="Oval 97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28" name="Oval 98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29" name="Oval 98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30" name="Rectangle 982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</p:grpSp>
      </p:grpSp>
      <p:grpSp>
        <p:nvGrpSpPr>
          <p:cNvPr id="828" name="Group 827"/>
          <p:cNvGrpSpPr/>
          <p:nvPr/>
        </p:nvGrpSpPr>
        <p:grpSpPr>
          <a:xfrm>
            <a:off x="4387850" y="3556000"/>
            <a:ext cx="347663" cy="679450"/>
            <a:chOff x="7923189" y="2486664"/>
            <a:chExt cx="360377" cy="884585"/>
          </a:xfrm>
        </p:grpSpPr>
        <p:pic>
          <p:nvPicPr>
            <p:cNvPr id="203132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03133" name="Group 950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03134" name="Freeform 95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5" y="27"/>
                  </a:cxn>
                  <a:cxn ang="0">
                    <a:pos x="15" y="205"/>
                  </a:cxn>
                  <a:cxn ang="0">
                    <a:pos x="0" y="215"/>
                  </a:cxn>
                  <a:cxn ang="0">
                    <a:pos x="3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35" name="Rectangle 952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36" name="Freeform 95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9" y="18"/>
                  </a:cxn>
                  <a:cxn ang="0">
                    <a:pos x="2" y="196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37" name="Freeform 95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1"/>
                  </a:cxn>
                  <a:cxn ang="0">
                    <a:pos x="14" y="19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38" name="Rectangle 955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139" name="Group 956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140" name="AutoShape 95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41" name="AutoShape 958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42" name="Rectangle 95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143" name="Group 960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3144" name="AutoShape 96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45" name="AutoShape 962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46" name="Rectangle 963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47" name="Rectangle 96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148" name="Group 965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3149" name="AutoShape 966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50" name="AutoShape 96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51" name="Freeform 96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7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3152" name="Group 969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3153" name="AutoShape 97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54" name="AutoShape 97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55" name="Rectangle 972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56" name="Freeform 97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9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57" name="Freeform 97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3"/>
                  </a:cxn>
                  <a:cxn ang="0">
                    <a:pos x="13" y="23"/>
                  </a:cxn>
                  <a:cxn ang="0">
                    <a:pos x="2" y="1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58" name="Oval 97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59" name="Freeform 97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9"/>
                  </a:cxn>
                  <a:cxn ang="0">
                    <a:pos x="14" y="9"/>
                  </a:cxn>
                  <a:cxn ang="0">
                    <a:pos x="14" y="0"/>
                  </a:cxn>
                  <a:cxn ang="0">
                    <a:pos x="0" y="9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60" name="AutoShape 97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61" name="AutoShape 978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62" name="Oval 97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63" name="Oval 98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64" name="Oval 98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65" name="Rectangle 982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</p:grpSp>
      </p:grpSp>
      <p:grpSp>
        <p:nvGrpSpPr>
          <p:cNvPr id="863" name="Group 862"/>
          <p:cNvGrpSpPr/>
          <p:nvPr/>
        </p:nvGrpSpPr>
        <p:grpSpPr>
          <a:xfrm>
            <a:off x="5084763" y="5611813"/>
            <a:ext cx="347662" cy="681037"/>
            <a:chOff x="7923189" y="2486664"/>
            <a:chExt cx="360377" cy="884585"/>
          </a:xfrm>
        </p:grpSpPr>
        <p:pic>
          <p:nvPicPr>
            <p:cNvPr id="203167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03168" name="Group 950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03169" name="Freeform 95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5" y="27"/>
                  </a:cxn>
                  <a:cxn ang="0">
                    <a:pos x="15" y="205"/>
                  </a:cxn>
                  <a:cxn ang="0">
                    <a:pos x="0" y="215"/>
                  </a:cxn>
                  <a:cxn ang="0">
                    <a:pos x="3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70" name="Rectangle 952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71" name="Freeform 95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9" y="18"/>
                  </a:cxn>
                  <a:cxn ang="0">
                    <a:pos x="2" y="196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72" name="Freeform 95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1"/>
                  </a:cxn>
                  <a:cxn ang="0">
                    <a:pos x="14" y="19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73" name="Rectangle 955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174" name="Group 956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175" name="AutoShape 95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76" name="AutoShape 958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77" name="Rectangle 95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178" name="Group 960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3179" name="AutoShape 96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80" name="AutoShape 962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81" name="Rectangle 963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82" name="Rectangle 96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183" name="Group 965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3184" name="AutoShape 966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85" name="AutoShape 96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86" name="Freeform 96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7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3187" name="Group 969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3188" name="AutoShape 97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189" name="AutoShape 97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190" name="Rectangle 972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91" name="Freeform 97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9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92" name="Freeform 97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3"/>
                  </a:cxn>
                  <a:cxn ang="0">
                    <a:pos x="13" y="23"/>
                  </a:cxn>
                  <a:cxn ang="0">
                    <a:pos x="2" y="1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93" name="Oval 97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94" name="Freeform 97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9"/>
                  </a:cxn>
                  <a:cxn ang="0">
                    <a:pos x="14" y="9"/>
                  </a:cxn>
                  <a:cxn ang="0">
                    <a:pos x="14" y="0"/>
                  </a:cxn>
                  <a:cxn ang="0">
                    <a:pos x="0" y="9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195" name="AutoShape 97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96" name="AutoShape 978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97" name="Oval 97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98" name="Oval 98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199" name="Oval 98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00" name="Rectangle 982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</p:grpSp>
      </p:grpSp>
      <p:grpSp>
        <p:nvGrpSpPr>
          <p:cNvPr id="898" name="Group 897"/>
          <p:cNvGrpSpPr/>
          <p:nvPr/>
        </p:nvGrpSpPr>
        <p:grpSpPr>
          <a:xfrm>
            <a:off x="6067425" y="3829050"/>
            <a:ext cx="347663" cy="681038"/>
            <a:chOff x="7923189" y="2486664"/>
            <a:chExt cx="360377" cy="884585"/>
          </a:xfrm>
        </p:grpSpPr>
        <p:pic>
          <p:nvPicPr>
            <p:cNvPr id="203202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03203" name="Group 950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03204" name="Freeform 95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5" y="27"/>
                  </a:cxn>
                  <a:cxn ang="0">
                    <a:pos x="15" y="205"/>
                  </a:cxn>
                  <a:cxn ang="0">
                    <a:pos x="0" y="215"/>
                  </a:cxn>
                  <a:cxn ang="0">
                    <a:pos x="3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05" name="Rectangle 952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06" name="Freeform 95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9" y="18"/>
                  </a:cxn>
                  <a:cxn ang="0">
                    <a:pos x="2" y="196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07" name="Freeform 95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1"/>
                  </a:cxn>
                  <a:cxn ang="0">
                    <a:pos x="14" y="19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08" name="Rectangle 955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209" name="Group 956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210" name="AutoShape 95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211" name="AutoShape 958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212" name="Rectangle 95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213" name="Group 960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3214" name="AutoShape 96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215" name="AutoShape 962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216" name="Rectangle 963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17" name="Rectangle 96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218" name="Group 965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3219" name="AutoShape 966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220" name="AutoShape 96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221" name="Freeform 96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7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3222" name="Group 969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3223" name="AutoShape 97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224" name="AutoShape 97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225" name="Rectangle 972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26" name="Freeform 97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9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27" name="Freeform 97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3"/>
                  </a:cxn>
                  <a:cxn ang="0">
                    <a:pos x="13" y="23"/>
                  </a:cxn>
                  <a:cxn ang="0">
                    <a:pos x="2" y="1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28" name="Oval 97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29" name="Freeform 97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9"/>
                  </a:cxn>
                  <a:cxn ang="0">
                    <a:pos x="14" y="9"/>
                  </a:cxn>
                  <a:cxn ang="0">
                    <a:pos x="14" y="0"/>
                  </a:cxn>
                  <a:cxn ang="0">
                    <a:pos x="0" y="9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30" name="AutoShape 97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31" name="AutoShape 978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32" name="Oval 97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33" name="Oval 98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34" name="Oval 98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35" name="Rectangle 982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</p:grpSp>
      </p:grpSp>
      <p:grpSp>
        <p:nvGrpSpPr>
          <p:cNvPr id="933" name="Group 932"/>
          <p:cNvGrpSpPr/>
          <p:nvPr/>
        </p:nvGrpSpPr>
        <p:grpSpPr>
          <a:xfrm>
            <a:off x="2122488" y="5629275"/>
            <a:ext cx="347662" cy="681038"/>
            <a:chOff x="7923189" y="2486664"/>
            <a:chExt cx="360377" cy="884585"/>
          </a:xfrm>
        </p:grpSpPr>
        <p:pic>
          <p:nvPicPr>
            <p:cNvPr id="203237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03238" name="Group 950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03239" name="Freeform 95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5" y="27"/>
                  </a:cxn>
                  <a:cxn ang="0">
                    <a:pos x="15" y="205"/>
                  </a:cxn>
                  <a:cxn ang="0">
                    <a:pos x="0" y="215"/>
                  </a:cxn>
                  <a:cxn ang="0">
                    <a:pos x="3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40" name="Rectangle 952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41" name="Freeform 95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9" y="18"/>
                  </a:cxn>
                  <a:cxn ang="0">
                    <a:pos x="2" y="196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42" name="Freeform 95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1"/>
                  </a:cxn>
                  <a:cxn ang="0">
                    <a:pos x="14" y="19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43" name="Rectangle 955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244" name="Group 956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245" name="AutoShape 95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246" name="AutoShape 958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247" name="Rectangle 95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248" name="Group 960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3249" name="AutoShape 96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250" name="AutoShape 962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251" name="Rectangle 963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52" name="Rectangle 96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253" name="Group 965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3254" name="AutoShape 966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255" name="AutoShape 96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256" name="Freeform 96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7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3257" name="Group 969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3258" name="AutoShape 97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259" name="AutoShape 97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260" name="Rectangle 972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61" name="Freeform 97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9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62" name="Freeform 97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3"/>
                  </a:cxn>
                  <a:cxn ang="0">
                    <a:pos x="13" y="23"/>
                  </a:cxn>
                  <a:cxn ang="0">
                    <a:pos x="2" y="1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63" name="Oval 97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64" name="Freeform 97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9"/>
                  </a:cxn>
                  <a:cxn ang="0">
                    <a:pos x="14" y="9"/>
                  </a:cxn>
                  <a:cxn ang="0">
                    <a:pos x="14" y="0"/>
                  </a:cxn>
                  <a:cxn ang="0">
                    <a:pos x="0" y="9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65" name="AutoShape 97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66" name="AutoShape 978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67" name="Oval 97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68" name="Oval 98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69" name="Oval 98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270" name="Rectangle 982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</p:grpSp>
      </p:grpSp>
      <p:grpSp>
        <p:nvGrpSpPr>
          <p:cNvPr id="203271" name="Group 15"/>
          <p:cNvGrpSpPr/>
          <p:nvPr/>
        </p:nvGrpSpPr>
        <p:grpSpPr>
          <a:xfrm>
            <a:off x="7707313" y="4368800"/>
            <a:ext cx="990600" cy="731838"/>
            <a:chOff x="7707615" y="4368892"/>
            <a:chExt cx="990551" cy="731635"/>
          </a:xfrm>
        </p:grpSpPr>
        <p:pic>
          <p:nvPicPr>
            <p:cNvPr id="203272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1833" y="4640202"/>
              <a:ext cx="822008" cy="46032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03273" name="Group 249"/>
            <p:cNvGrpSpPr/>
            <p:nvPr/>
          </p:nvGrpSpPr>
          <p:grpSpPr>
            <a:xfrm flipH="1">
              <a:off x="7707615" y="4368892"/>
              <a:ext cx="225953" cy="395900"/>
              <a:chOff x="4140" y="429"/>
              <a:chExt cx="1425" cy="2396"/>
            </a:xfrm>
          </p:grpSpPr>
          <p:sp>
            <p:nvSpPr>
              <p:cNvPr id="203274" name="Freeform 25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47" y="66"/>
                  </a:cxn>
                  <a:cxn ang="0">
                    <a:pos x="46" y="510"/>
                  </a:cxn>
                  <a:cxn ang="0">
                    <a:pos x="0" y="534"/>
                  </a:cxn>
                  <a:cxn ang="0">
                    <a:pos x="9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1" name="Rectangle 251"/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3276" name="Freeform 25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9" y="43"/>
                  </a:cxn>
                  <a:cxn ang="0">
                    <a:pos x="2" y="486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77" name="Freeform 25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5" y="25"/>
                  </a:cxn>
                  <a:cxn ang="0">
                    <a:pos x="45" y="45"/>
                  </a:cxn>
                  <a:cxn ang="0">
                    <a:pos x="0" y="19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4" name="Rectangle 254"/>
              <p:cNvSpPr>
                <a:spLocks noChangeArrowheads="1"/>
              </p:cNvSpPr>
              <p:nvPr/>
            </p:nvSpPr>
            <p:spPr bwMode="auto">
              <a:xfrm>
                <a:off x="4213" y="688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03279" name="Group 255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00" name="AutoShape 256"/>
                <p:cNvSpPr>
                  <a:spLocks noChangeArrowheads="1"/>
                </p:cNvSpPr>
                <p:nvPr/>
              </p:nvSpPr>
              <p:spPr bwMode="auto">
                <a:xfrm>
                  <a:off x="620" y="2569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1" name="AutoShape 257"/>
                <p:cNvSpPr>
                  <a:spLocks noChangeArrowheads="1"/>
                </p:cNvSpPr>
                <p:nvPr/>
              </p:nvSpPr>
              <p:spPr bwMode="auto">
                <a:xfrm>
                  <a:off x="645" y="2587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76" name="Rectangle 258"/>
              <p:cNvSpPr>
                <a:spLocks noChangeArrowheads="1"/>
              </p:cNvSpPr>
              <p:nvPr/>
            </p:nvSpPr>
            <p:spPr bwMode="auto">
              <a:xfrm>
                <a:off x="4223" y="1015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03283" name="Group 259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8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0" y="2570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9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3" y="2590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78" name="Rectangle 262"/>
              <p:cNvSpPr>
                <a:spLocks noChangeArrowheads="1"/>
              </p:cNvSpPr>
              <p:nvPr/>
            </p:nvSpPr>
            <p:spPr bwMode="auto">
              <a:xfrm>
                <a:off x="4223" y="1361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79" name="Rectangle 263"/>
              <p:cNvSpPr>
                <a:spLocks noChangeArrowheads="1"/>
              </p:cNvSpPr>
              <p:nvPr/>
            </p:nvSpPr>
            <p:spPr bwMode="auto">
              <a:xfrm>
                <a:off x="4234" y="164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03288" name="Group 264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6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3" y="2570"/>
                  <a:ext cx="711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7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73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3291" name="Freeform 26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5" y="24"/>
                  </a:cxn>
                  <a:cxn ang="0">
                    <a:pos x="45" y="43"/>
                  </a:cxn>
                  <a:cxn ang="0">
                    <a:pos x="0" y="18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3292" name="Group 268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4" name="AutoShape 269"/>
                <p:cNvSpPr>
                  <a:spLocks noChangeArrowheads="1"/>
                </p:cNvSpPr>
                <p:nvPr/>
              </p:nvSpPr>
              <p:spPr bwMode="auto">
                <a:xfrm>
                  <a:off x="620" y="2554"/>
                  <a:ext cx="723" cy="1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5" name="AutoShape 270"/>
                <p:cNvSpPr>
                  <a:spLocks noChangeArrowheads="1"/>
                </p:cNvSpPr>
                <p:nvPr/>
              </p:nvSpPr>
              <p:spPr bwMode="auto">
                <a:xfrm>
                  <a:off x="645" y="2582"/>
                  <a:ext cx="673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83" name="Rectangle 271"/>
              <p:cNvSpPr>
                <a:spLocks noChangeArrowheads="1"/>
              </p:cNvSpPr>
              <p:nvPr/>
            </p:nvSpPr>
            <p:spPr bwMode="auto">
              <a:xfrm>
                <a:off x="5255" y="429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3296" name="Freeform 27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0" y="27"/>
                  </a:cxn>
                  <a:cxn ang="0">
                    <a:pos x="40" y="49"/>
                  </a:cxn>
                  <a:cxn ang="0">
                    <a:pos x="0" y="18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297" name="Freeform 273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2"/>
                  </a:cxn>
                  <a:cxn ang="0">
                    <a:pos x="39" y="57"/>
                  </a:cxn>
                  <a:cxn ang="0">
                    <a:pos x="2" y="24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86" name="Oval 274"/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3299" name="Freeform 27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" y="48"/>
                  </a:cxn>
                  <a:cxn ang="0">
                    <a:pos x="42" y="22"/>
                  </a:cxn>
                  <a:cxn ang="0">
                    <a:pos x="40" y="0"/>
                  </a:cxn>
                  <a:cxn ang="0">
                    <a:pos x="0" y="21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88" name="AutoShape 276"/>
              <p:cNvSpPr>
                <a:spLocks noChangeArrowheads="1"/>
              </p:cNvSpPr>
              <p:nvPr/>
            </p:nvSpPr>
            <p:spPr bwMode="auto">
              <a:xfrm>
                <a:off x="4143" y="2677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9" name="AutoShape 277"/>
              <p:cNvSpPr>
                <a:spLocks noChangeArrowheads="1"/>
              </p:cNvSpPr>
              <p:nvPr/>
            </p:nvSpPr>
            <p:spPr bwMode="auto">
              <a:xfrm>
                <a:off x="4203" y="2705"/>
                <a:ext cx="1071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90" name="Oval 278"/>
              <p:cNvSpPr>
                <a:spLocks noChangeArrowheads="1"/>
              </p:cNvSpPr>
              <p:nvPr/>
            </p:nvSpPr>
            <p:spPr bwMode="auto">
              <a:xfrm>
                <a:off x="4314" y="2379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91" name="Oval 279"/>
              <p:cNvSpPr>
                <a:spLocks noChangeArrowheads="1"/>
              </p:cNvSpPr>
              <p:nvPr/>
            </p:nvSpPr>
            <p:spPr bwMode="auto">
              <a:xfrm>
                <a:off x="4484" y="2379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92" name="Oval 280"/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93" name="Rectangle 281"/>
              <p:cNvSpPr>
                <a:spLocks noChangeArrowheads="1"/>
              </p:cNvSpPr>
              <p:nvPr/>
            </p:nvSpPr>
            <p:spPr bwMode="auto">
              <a:xfrm>
                <a:off x="5064" y="1831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306" name="Group 249"/>
            <p:cNvGrpSpPr/>
            <p:nvPr/>
          </p:nvGrpSpPr>
          <p:grpSpPr>
            <a:xfrm flipH="1">
              <a:off x="7939866" y="4369199"/>
              <a:ext cx="225953" cy="395900"/>
              <a:chOff x="4140" y="429"/>
              <a:chExt cx="1425" cy="2396"/>
            </a:xfrm>
          </p:grpSpPr>
          <p:sp>
            <p:nvSpPr>
              <p:cNvPr id="203307" name="Freeform 25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47" y="66"/>
                  </a:cxn>
                  <a:cxn ang="0">
                    <a:pos x="46" y="510"/>
                  </a:cxn>
                  <a:cxn ang="0">
                    <a:pos x="0" y="534"/>
                  </a:cxn>
                  <a:cxn ang="0">
                    <a:pos x="9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04" name="Rectangle 251"/>
              <p:cNvSpPr>
                <a:spLocks noChangeArrowheads="1"/>
              </p:cNvSpPr>
              <p:nvPr/>
            </p:nvSpPr>
            <p:spPr bwMode="auto">
              <a:xfrm>
                <a:off x="4207" y="427"/>
                <a:ext cx="1051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3309" name="Freeform 25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9" y="43"/>
                  </a:cxn>
                  <a:cxn ang="0">
                    <a:pos x="2" y="486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310" name="Freeform 25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5" y="25"/>
                  </a:cxn>
                  <a:cxn ang="0">
                    <a:pos x="45" y="45"/>
                  </a:cxn>
                  <a:cxn ang="0">
                    <a:pos x="0" y="19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07" name="Rectangle 254"/>
              <p:cNvSpPr>
                <a:spLocks noChangeArrowheads="1"/>
              </p:cNvSpPr>
              <p:nvPr/>
            </p:nvSpPr>
            <p:spPr bwMode="auto">
              <a:xfrm>
                <a:off x="4207" y="696"/>
                <a:ext cx="60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03312" name="Group 255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33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4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4" y="2586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09" name="Rectangle 258"/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03316" name="Group 259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31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2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7" y="2588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11" name="Rectangle 262"/>
              <p:cNvSpPr>
                <a:spLocks noChangeArrowheads="1"/>
              </p:cNvSpPr>
              <p:nvPr/>
            </p:nvSpPr>
            <p:spPr bwMode="auto">
              <a:xfrm>
                <a:off x="4217" y="135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12" name="Rectangle 263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03321" name="Group 264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29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0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7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3324" name="Freeform 26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5" y="24"/>
                  </a:cxn>
                  <a:cxn ang="0">
                    <a:pos x="45" y="43"/>
                  </a:cxn>
                  <a:cxn ang="0">
                    <a:pos x="0" y="18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3325" name="Group 268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27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48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8" name="AutoShape 270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711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16" name="Rectangle 271"/>
              <p:cNvSpPr>
                <a:spLocks noChangeArrowheads="1"/>
              </p:cNvSpPr>
              <p:nvPr/>
            </p:nvSpPr>
            <p:spPr bwMode="auto">
              <a:xfrm>
                <a:off x="5248" y="427"/>
                <a:ext cx="70" cy="229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3329" name="Freeform 27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0" y="27"/>
                  </a:cxn>
                  <a:cxn ang="0">
                    <a:pos x="40" y="49"/>
                  </a:cxn>
                  <a:cxn ang="0">
                    <a:pos x="0" y="18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330" name="Freeform 273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2"/>
                  </a:cxn>
                  <a:cxn ang="0">
                    <a:pos x="39" y="57"/>
                  </a:cxn>
                  <a:cxn ang="0">
                    <a:pos x="2" y="24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19" name="Oval 274"/>
              <p:cNvSpPr>
                <a:spLocks noChangeArrowheads="1"/>
              </p:cNvSpPr>
              <p:nvPr/>
            </p:nvSpPr>
            <p:spPr bwMode="auto">
              <a:xfrm>
                <a:off x="5518" y="2617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3332" name="Freeform 27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" y="48"/>
                  </a:cxn>
                  <a:cxn ang="0">
                    <a:pos x="42" y="22"/>
                  </a:cxn>
                  <a:cxn ang="0">
                    <a:pos x="40" y="0"/>
                  </a:cxn>
                  <a:cxn ang="0">
                    <a:pos x="0" y="21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1" name="AutoShape 276"/>
              <p:cNvSpPr>
                <a:spLocks noChangeArrowheads="1"/>
              </p:cNvSpPr>
              <p:nvPr/>
            </p:nvSpPr>
            <p:spPr bwMode="auto">
              <a:xfrm>
                <a:off x="4136" y="2684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22" name="AutoShape 277"/>
              <p:cNvSpPr>
                <a:spLocks noChangeArrowheads="1"/>
              </p:cNvSpPr>
              <p:nvPr/>
            </p:nvSpPr>
            <p:spPr bwMode="auto">
              <a:xfrm>
                <a:off x="4207" y="2713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23" name="Oval 278"/>
              <p:cNvSpPr>
                <a:spLocks noChangeArrowheads="1"/>
              </p:cNvSpPr>
              <p:nvPr/>
            </p:nvSpPr>
            <p:spPr bwMode="auto">
              <a:xfrm>
                <a:off x="4307" y="2387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24" name="Oval 279"/>
              <p:cNvSpPr>
                <a:spLocks noChangeArrowheads="1"/>
              </p:cNvSpPr>
              <p:nvPr/>
            </p:nvSpPr>
            <p:spPr bwMode="auto">
              <a:xfrm>
                <a:off x="4487" y="2387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25" name="Oval 280"/>
              <p:cNvSpPr>
                <a:spLocks noChangeArrowheads="1"/>
              </p:cNvSpPr>
              <p:nvPr/>
            </p:nvSpPr>
            <p:spPr bwMode="auto">
              <a:xfrm>
                <a:off x="4657" y="2387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26" name="Rectangle 281"/>
              <p:cNvSpPr>
                <a:spLocks noChangeArrowheads="1"/>
              </p:cNvSpPr>
              <p:nvPr/>
            </p:nvSpPr>
            <p:spPr bwMode="auto">
              <a:xfrm>
                <a:off x="5068" y="1839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339" name="Group 249"/>
            <p:cNvGrpSpPr/>
            <p:nvPr/>
          </p:nvGrpSpPr>
          <p:grpSpPr>
            <a:xfrm flipH="1">
              <a:off x="8472213" y="4384408"/>
              <a:ext cx="225953" cy="395900"/>
              <a:chOff x="4140" y="429"/>
              <a:chExt cx="1425" cy="2396"/>
            </a:xfrm>
          </p:grpSpPr>
          <p:sp>
            <p:nvSpPr>
              <p:cNvPr id="203340" name="Freeform 25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47" y="66"/>
                  </a:cxn>
                  <a:cxn ang="0">
                    <a:pos x="46" y="510"/>
                  </a:cxn>
                  <a:cxn ang="0">
                    <a:pos x="0" y="534"/>
                  </a:cxn>
                  <a:cxn ang="0">
                    <a:pos x="9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Rectangle 251"/>
              <p:cNvSpPr>
                <a:spLocks noChangeArrowheads="1"/>
              </p:cNvSpPr>
              <p:nvPr/>
            </p:nvSpPr>
            <p:spPr bwMode="auto">
              <a:xfrm>
                <a:off x="4200" y="431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3342" name="Freeform 25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9" y="43"/>
                  </a:cxn>
                  <a:cxn ang="0">
                    <a:pos x="2" y="486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343" name="Freeform 25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5" y="25"/>
                  </a:cxn>
                  <a:cxn ang="0">
                    <a:pos x="45" y="45"/>
                  </a:cxn>
                  <a:cxn ang="0">
                    <a:pos x="0" y="19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0" name="Rectangle 25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03345" name="Group 255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66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6" y="2571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7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9" y="2590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42" name="Rectangle 258"/>
              <p:cNvSpPr>
                <a:spLocks noChangeArrowheads="1"/>
              </p:cNvSpPr>
              <p:nvPr/>
            </p:nvSpPr>
            <p:spPr bwMode="auto">
              <a:xfrm>
                <a:off x="4220" y="101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03349" name="Group 259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64" name="AutoShape 260"/>
                <p:cNvSpPr>
                  <a:spLocks noChangeArrowheads="1"/>
                </p:cNvSpPr>
                <p:nvPr/>
              </p:nvSpPr>
              <p:spPr bwMode="auto">
                <a:xfrm>
                  <a:off x="594" y="2572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5" name="AutoShape 261"/>
                <p:cNvSpPr>
                  <a:spLocks noChangeArrowheads="1"/>
                </p:cNvSpPr>
                <p:nvPr/>
              </p:nvSpPr>
              <p:spPr bwMode="auto">
                <a:xfrm>
                  <a:off x="606" y="2592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44" name="Rectangle 262"/>
              <p:cNvSpPr>
                <a:spLocks noChangeArrowheads="1"/>
              </p:cNvSpPr>
              <p:nvPr/>
            </p:nvSpPr>
            <p:spPr bwMode="auto">
              <a:xfrm>
                <a:off x="4220" y="136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45" name="Rectangle 263"/>
              <p:cNvSpPr>
                <a:spLocks noChangeArrowheads="1"/>
              </p:cNvSpPr>
              <p:nvPr/>
            </p:nvSpPr>
            <p:spPr bwMode="auto">
              <a:xfrm>
                <a:off x="4230" y="1651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03354" name="Group 264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62" name="AutoShape 265"/>
                <p:cNvSpPr>
                  <a:spLocks noChangeArrowheads="1"/>
                </p:cNvSpPr>
                <p:nvPr/>
              </p:nvSpPr>
              <p:spPr bwMode="auto">
                <a:xfrm>
                  <a:off x="609" y="2572"/>
                  <a:ext cx="698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3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1" y="2590"/>
                  <a:ext cx="661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3357" name="Freeform 26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5" y="24"/>
                  </a:cxn>
                  <a:cxn ang="0">
                    <a:pos x="45" y="43"/>
                  </a:cxn>
                  <a:cxn ang="0">
                    <a:pos x="0" y="18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3358" name="Group 268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60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6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1" name="AutoShape 270"/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6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49" name="Rectangle 271"/>
              <p:cNvSpPr>
                <a:spLocks noChangeArrowheads="1"/>
              </p:cNvSpPr>
              <p:nvPr/>
            </p:nvSpPr>
            <p:spPr bwMode="auto">
              <a:xfrm>
                <a:off x="5251" y="431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3362" name="Freeform 27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0" y="27"/>
                  </a:cxn>
                  <a:cxn ang="0">
                    <a:pos x="40" y="49"/>
                  </a:cxn>
                  <a:cxn ang="0">
                    <a:pos x="0" y="18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363" name="Freeform 273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" y="32"/>
                  </a:cxn>
                  <a:cxn ang="0">
                    <a:pos x="39" y="57"/>
                  </a:cxn>
                  <a:cxn ang="0">
                    <a:pos x="2" y="24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2" name="Oval 274"/>
              <p:cNvSpPr>
                <a:spLocks noChangeArrowheads="1"/>
              </p:cNvSpPr>
              <p:nvPr/>
            </p:nvSpPr>
            <p:spPr bwMode="auto">
              <a:xfrm>
                <a:off x="5512" y="2611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3365" name="Freeform 27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" y="48"/>
                  </a:cxn>
                  <a:cxn ang="0">
                    <a:pos x="42" y="22"/>
                  </a:cxn>
                  <a:cxn ang="0">
                    <a:pos x="40" y="0"/>
                  </a:cxn>
                  <a:cxn ang="0">
                    <a:pos x="0" y="21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AutoShape 276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55" name="AutoShape 277"/>
              <p:cNvSpPr>
                <a:spLocks noChangeArrowheads="1"/>
              </p:cNvSpPr>
              <p:nvPr/>
            </p:nvSpPr>
            <p:spPr bwMode="auto">
              <a:xfrm>
                <a:off x="4200" y="2708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56" name="Oval 278"/>
              <p:cNvSpPr>
                <a:spLocks noChangeArrowheads="1"/>
              </p:cNvSpPr>
              <p:nvPr/>
            </p:nvSpPr>
            <p:spPr bwMode="auto">
              <a:xfrm>
                <a:off x="4310" y="2381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57" name="Oval 279"/>
              <p:cNvSpPr>
                <a:spLocks noChangeArrowheads="1"/>
              </p:cNvSpPr>
              <p:nvPr/>
            </p:nvSpPr>
            <p:spPr bwMode="auto">
              <a:xfrm>
                <a:off x="4480" y="2381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58" name="Oval 280"/>
              <p:cNvSpPr>
                <a:spLocks noChangeArrowheads="1"/>
              </p:cNvSpPr>
              <p:nvPr/>
            </p:nvSpPr>
            <p:spPr bwMode="auto">
              <a:xfrm>
                <a:off x="4661" y="2381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59" name="Rectangle 281"/>
              <p:cNvSpPr>
                <a:spLocks noChangeArrowheads="1"/>
              </p:cNvSpPr>
              <p:nvPr/>
            </p:nvSpPr>
            <p:spPr bwMode="auto">
              <a:xfrm>
                <a:off x="5061" y="1833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9" name="Group 1068"/>
          <p:cNvGrpSpPr/>
          <p:nvPr/>
        </p:nvGrpSpPr>
        <p:grpSpPr>
          <a:xfrm>
            <a:off x="7186613" y="5734050"/>
            <a:ext cx="347662" cy="681038"/>
            <a:chOff x="7923189" y="2486664"/>
            <a:chExt cx="360377" cy="884585"/>
          </a:xfrm>
        </p:grpSpPr>
        <p:pic>
          <p:nvPicPr>
            <p:cNvPr id="203373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43998" y="2486664"/>
              <a:ext cx="239568" cy="53652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03374" name="Group 950"/>
            <p:cNvGrpSpPr/>
            <p:nvPr/>
          </p:nvGrpSpPr>
          <p:grpSpPr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03375" name="Freeform 951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5" y="27"/>
                  </a:cxn>
                  <a:cxn ang="0">
                    <a:pos x="15" y="205"/>
                  </a:cxn>
                  <a:cxn ang="0">
                    <a:pos x="0" y="215"/>
                  </a:cxn>
                  <a:cxn ang="0">
                    <a:pos x="3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376" name="Rectangle 952"/>
              <p:cNvSpPr/>
              <p:nvPr/>
            </p:nvSpPr>
            <p:spPr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377" name="Freeform 953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9" y="18"/>
                  </a:cxn>
                  <a:cxn ang="0">
                    <a:pos x="2" y="196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378" name="Freeform 95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1"/>
                  </a:cxn>
                  <a:cxn ang="0">
                    <a:pos x="14" y="19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379" name="Rectangle 955"/>
              <p:cNvSpPr/>
              <p:nvPr/>
            </p:nvSpPr>
            <p:spPr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380" name="Group 956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381" name="AutoShape 957"/>
                <p:cNvSpPr/>
                <p:nvPr/>
              </p:nvSpPr>
              <p:spPr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382" name="AutoShape 958"/>
                <p:cNvSpPr/>
                <p:nvPr/>
              </p:nvSpPr>
              <p:spPr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383" name="Rectangle 959"/>
              <p:cNvSpPr/>
              <p:nvPr/>
            </p:nvSpPr>
            <p:spPr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384" name="Group 960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3385" name="AutoShape 961"/>
                <p:cNvSpPr/>
                <p:nvPr/>
              </p:nvSpPr>
              <p:spPr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386" name="AutoShape 962"/>
                <p:cNvSpPr/>
                <p:nvPr/>
              </p:nvSpPr>
              <p:spPr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387" name="Rectangle 963"/>
              <p:cNvSpPr/>
              <p:nvPr/>
            </p:nvSpPr>
            <p:spPr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388" name="Rectangle 964"/>
              <p:cNvSpPr/>
              <p:nvPr/>
            </p:nvSpPr>
            <p:spPr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3389" name="Group 965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3390" name="AutoShape 966"/>
                <p:cNvSpPr/>
                <p:nvPr/>
              </p:nvSpPr>
              <p:spPr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391" name="AutoShape 967"/>
                <p:cNvSpPr/>
                <p:nvPr/>
              </p:nvSpPr>
              <p:spPr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392" name="Freeform 96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7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03393" name="Group 969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3394" name="AutoShape 970"/>
                <p:cNvSpPr/>
                <p:nvPr/>
              </p:nvSpPr>
              <p:spPr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3395" name="AutoShape 971"/>
                <p:cNvSpPr/>
                <p:nvPr/>
              </p:nvSpPr>
              <p:spPr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  <p:sp>
            <p:nvSpPr>
              <p:cNvPr id="203396" name="Rectangle 972"/>
              <p:cNvSpPr/>
              <p:nvPr/>
            </p:nvSpPr>
            <p:spPr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397" name="Freeform 973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10"/>
                  </a:cxn>
                  <a:cxn ang="0">
                    <a:pos x="14" y="19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398" name="Freeform 974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3"/>
                  </a:cxn>
                  <a:cxn ang="0">
                    <a:pos x="13" y="23"/>
                  </a:cxn>
                  <a:cxn ang="0">
                    <a:pos x="2" y="10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399" name="Oval 975"/>
              <p:cNvSpPr/>
              <p:nvPr/>
            </p:nvSpPr>
            <p:spPr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400" name="Freeform 97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9"/>
                  </a:cxn>
                  <a:cxn ang="0">
                    <a:pos x="14" y="9"/>
                  </a:cxn>
                  <a:cxn ang="0">
                    <a:pos x="14" y="0"/>
                  </a:cxn>
                  <a:cxn ang="0">
                    <a:pos x="0" y="9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3401" name="AutoShape 977"/>
              <p:cNvSpPr/>
              <p:nvPr/>
            </p:nvSpPr>
            <p:spPr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402" name="AutoShape 978"/>
              <p:cNvSpPr/>
              <p:nvPr/>
            </p:nvSpPr>
            <p:spPr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403" name="Oval 979"/>
              <p:cNvSpPr/>
              <p:nvPr/>
            </p:nvSpPr>
            <p:spPr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404" name="Oval 980"/>
              <p:cNvSpPr/>
              <p:nvPr/>
            </p:nvSpPr>
            <p:spPr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405" name="Oval 981"/>
              <p:cNvSpPr/>
              <p:nvPr/>
            </p:nvSpPr>
            <p:spPr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3406" name="Rectangle 982"/>
              <p:cNvSpPr/>
              <p:nvPr/>
            </p:nvSpPr>
            <p:spPr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7013" y="3719513"/>
            <a:ext cx="982662" cy="1585912"/>
            <a:chOff x="226804" y="3719080"/>
            <a:chExt cx="982820" cy="1586234"/>
          </a:xfrm>
        </p:grpSpPr>
        <p:pic>
          <p:nvPicPr>
            <p:cNvPr id="203408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109" y="5014480"/>
              <a:ext cx="405029" cy="2908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3409" name="Cloud Callout 16"/>
            <p:cNvSpPr/>
            <p:nvPr/>
          </p:nvSpPr>
          <p:spPr>
            <a:xfrm flipH="1">
              <a:off x="226804" y="3719080"/>
              <a:ext cx="982820" cy="514019"/>
            </a:xfrm>
            <a:prstGeom prst="cloudCallout">
              <a:avLst>
                <a:gd name="adj1" fmla="val -7606"/>
                <a:gd name="adj2" fmla="val 147866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pic>
          <p:nvPicPr>
            <p:cNvPr id="203410" name="Picture 18" descr="madman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767" y="3870258"/>
              <a:ext cx="767350" cy="2116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3411" name="Content Placeholder 12"/>
          <p:cNvSpPr txBox="1"/>
          <p:nvPr/>
        </p:nvSpPr>
        <p:spPr>
          <a:xfrm>
            <a:off x="715963" y="1265238"/>
            <a:ext cx="7772400" cy="806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287655" indent="-287655" eaLnBrk="0" hangingPunct="0">
              <a:lnSpc>
                <a:spcPct val="85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rgbClr val="000000"/>
                </a:solidFill>
                <a:latin typeface="Gill Sans MT" panose="020B0502020104020203" charset="0"/>
              </a:rPr>
              <a:t>CDN: stores copies of content at CDN nodes </a:t>
            </a:r>
            <a:endParaRPr lang="en-US" altLang="zh-CN" sz="2800" dirty="0">
              <a:solidFill>
                <a:srgbClr val="000000"/>
              </a:solidFill>
              <a:latin typeface="Gill Sans MT" panose="020B0502020104020203" charset="0"/>
            </a:endParaRPr>
          </a:p>
          <a:p>
            <a:pPr marL="681355" lvl="1" indent="-224155" eaLnBrk="0" hangingPunct="0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Gill Sans MT" panose="020B0502020104020203" charset="0"/>
              </a:rPr>
              <a:t>e.g. Netflix stores copies of MadMen</a:t>
            </a:r>
            <a:endParaRPr lang="en-US" altLang="zh-CN" sz="2400" dirty="0">
              <a:solidFill>
                <a:srgbClr val="000000"/>
              </a:solidFill>
              <a:latin typeface="Gill Sans MT" panose="020B0502020104020203" charset="0"/>
              <a:ea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925" y="5030788"/>
            <a:ext cx="1857375" cy="338137"/>
            <a:chOff x="5957397" y="-30236"/>
            <a:chExt cx="1857399" cy="338554"/>
          </a:xfrm>
        </p:grpSpPr>
        <p:sp>
          <p:nvSpPr>
            <p:cNvPr id="203413" name="Rectangle 20"/>
            <p:cNvSpPr/>
            <p:nvPr/>
          </p:nvSpPr>
          <p:spPr>
            <a:xfrm>
              <a:off x="5957398" y="0"/>
              <a:ext cx="1829556" cy="272128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03414" name="TextBox 21"/>
            <p:cNvSpPr txBox="1"/>
            <p:nvPr/>
          </p:nvSpPr>
          <p:spPr>
            <a:xfrm>
              <a:off x="5957397" y="-30236"/>
              <a:ext cx="185739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FFFFFF"/>
                  </a:solidFill>
                  <a:latin typeface="Arial" panose="020B0604020202020204" pitchFamily="34" charset="0"/>
                </a:rPr>
                <a:t>where</a:t>
              </a:r>
              <a:r>
                <a:rPr lang="en-US" altLang="en-US" sz="1600" dirty="0">
                  <a:solidFill>
                    <a:srgbClr val="FFFFFF"/>
                  </a:solidFill>
                  <a:latin typeface="Arial" panose="020B0604020202020204" pitchFamily="34" charset="0"/>
                </a:rPr>
                <a:t>’</a:t>
              </a:r>
              <a:r>
                <a:rPr lang="en-US" altLang="zh-CN" sz="1600" dirty="0">
                  <a:solidFill>
                    <a:srgbClr val="FFFFFF"/>
                  </a:solidFill>
                  <a:latin typeface="Arial" panose="020B0604020202020204" pitchFamily="34" charset="0"/>
                </a:rPr>
                <a:t>s Madmen?</a:t>
              </a:r>
              <a:endParaRPr lang="en-US" altLang="zh-CN" sz="16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13" name="Group 1112"/>
          <p:cNvGrpSpPr/>
          <p:nvPr/>
        </p:nvGrpSpPr>
        <p:grpSpPr>
          <a:xfrm>
            <a:off x="7261225" y="4778375"/>
            <a:ext cx="1279525" cy="338138"/>
            <a:chOff x="5931471" y="-30236"/>
            <a:chExt cx="1279747" cy="338971"/>
          </a:xfrm>
        </p:grpSpPr>
        <p:sp>
          <p:nvSpPr>
            <p:cNvPr id="203416" name="Rectangle 1113"/>
            <p:cNvSpPr/>
            <p:nvPr/>
          </p:nvSpPr>
          <p:spPr>
            <a:xfrm>
              <a:off x="5957398" y="13898"/>
              <a:ext cx="1225865" cy="258229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03417" name="TextBox 1114"/>
            <p:cNvSpPr txBox="1"/>
            <p:nvPr/>
          </p:nvSpPr>
          <p:spPr>
            <a:xfrm>
              <a:off x="5931471" y="-30236"/>
              <a:ext cx="1279747" cy="3389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FFFFFF"/>
                  </a:solidFill>
                  <a:latin typeface="Arial" panose="020B0604020202020204" pitchFamily="34" charset="0"/>
                </a:rPr>
                <a:t>manifest file</a:t>
              </a:r>
              <a:endParaRPr lang="en-US" altLang="zh-CN" sz="16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Freeform 27"/>
          <p:cNvSpPr/>
          <p:nvPr/>
        </p:nvSpPr>
        <p:spPr>
          <a:xfrm>
            <a:off x="1074738" y="4243388"/>
            <a:ext cx="1008062" cy="881062"/>
          </a:xfrm>
          <a:custGeom>
            <a:avLst/>
            <a:gdLst/>
            <a:ahLst/>
            <a:cxnLst>
              <a:cxn ang="0">
                <a:pos x="542251" y="0"/>
              </a:cxn>
              <a:cxn ang="0">
                <a:pos x="620508" y="556152"/>
              </a:cxn>
              <a:cxn ang="0">
                <a:pos x="0" y="555512"/>
              </a:cxn>
            </a:cxnLst>
            <a:pathLst>
              <a:path w="1284637" h="1108430">
                <a:moveTo>
                  <a:pt x="1122624" y="0"/>
                </a:moveTo>
                <a:lnTo>
                  <a:pt x="1284637" y="1108430"/>
                </a:lnTo>
                <a:lnTo>
                  <a:pt x="0" y="1107156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1" name="Freeform 1120"/>
          <p:cNvSpPr/>
          <p:nvPr/>
        </p:nvSpPr>
        <p:spPr>
          <a:xfrm flipV="1">
            <a:off x="1100138" y="5127625"/>
            <a:ext cx="2166937" cy="709613"/>
          </a:xfrm>
          <a:custGeom>
            <a:avLst/>
            <a:gdLst/>
            <a:ahLst/>
            <a:cxnLst>
              <a:cxn ang="0">
                <a:pos x="1752991" y="0"/>
              </a:cxn>
              <a:cxn ang="0">
                <a:pos x="2822161" y="227646"/>
              </a:cxn>
              <a:cxn ang="0">
                <a:pos x="2173683" y="258645"/>
              </a:cxn>
              <a:cxn ang="0">
                <a:pos x="1262389" y="362755"/>
              </a:cxn>
              <a:cxn ang="0">
                <a:pos x="0" y="371335"/>
              </a:cxn>
            </a:cxnLst>
            <a:pathLst>
              <a:path w="1898925" h="980345">
                <a:moveTo>
                  <a:pt x="1179521" y="0"/>
                </a:moveTo>
                <a:lnTo>
                  <a:pt x="1898925" y="600997"/>
                </a:lnTo>
                <a:lnTo>
                  <a:pt x="1462589" y="682836"/>
                </a:lnTo>
                <a:cubicBezTo>
                  <a:pt x="1258197" y="730637"/>
                  <a:pt x="1110581" y="844165"/>
                  <a:pt x="849414" y="957692"/>
                </a:cubicBezTo>
                <a:lnTo>
                  <a:pt x="0" y="980345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2" name="Content Placeholder 12"/>
          <p:cNvSpPr txBox="1"/>
          <p:nvPr/>
        </p:nvSpPr>
        <p:spPr>
          <a:xfrm>
            <a:off x="771525" y="2505075"/>
            <a:ext cx="7650163" cy="458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681355" lvl="1" indent="-224155" algn="l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</a:pPr>
            <a:r>
              <a:rPr lang="en-US" altLang="zh-CN" sz="2400" baseline="0" dirty="0">
                <a:solidFill>
                  <a:srgbClr val="000000"/>
                </a:solidFill>
                <a:latin typeface="Gill Sans MT" panose="020B0502020104020203"/>
              </a:rPr>
              <a:t>directed to nearby copy, retrieves content</a:t>
            </a:r>
            <a:endParaRPr lang="en-US" altLang="zh-CN" sz="2400" baseline="0" dirty="0">
              <a:solidFill>
                <a:srgbClr val="000000"/>
              </a:solidFill>
              <a:latin typeface="Gill Sans MT" panose="020B0502020104020203"/>
            </a:endParaRPr>
          </a:p>
          <a:p>
            <a:pPr marL="681355" lvl="1" indent="-224155" algn="l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None/>
            </a:pPr>
            <a:endParaRPr lang="en-US" altLang="zh-CN" sz="2400" baseline="0" dirty="0">
              <a:solidFill>
                <a:srgbClr val="000000"/>
              </a:solidFill>
              <a:latin typeface="Gill Sans MT" panose="020B0502020104020203"/>
              <a:ea typeface="Arial" panose="020B0604020202020204" pitchFamily="34" charset="0"/>
            </a:endParaRPr>
          </a:p>
        </p:txBody>
      </p:sp>
      <p:sp>
        <p:nvSpPr>
          <p:cNvPr id="1123" name="Content Placeholder 12"/>
          <p:cNvSpPr txBox="1"/>
          <p:nvPr/>
        </p:nvSpPr>
        <p:spPr>
          <a:xfrm>
            <a:off x="787400" y="2852738"/>
            <a:ext cx="7772400" cy="5032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681355" lvl="1" indent="-224155" algn="l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</a:pPr>
            <a:r>
              <a:rPr lang="en-US" altLang="zh-CN" sz="2400" baseline="0" dirty="0">
                <a:solidFill>
                  <a:srgbClr val="000000"/>
                </a:solidFill>
                <a:latin typeface="Gill Sans MT" panose="020B0502020104020203"/>
              </a:rPr>
              <a:t>may choose different copy if network path congested</a:t>
            </a:r>
            <a:endParaRPr lang="en-US" altLang="zh-CN" sz="2400" baseline="0" dirty="0">
              <a:solidFill>
                <a:srgbClr val="000000"/>
              </a:solidFill>
              <a:latin typeface="Gill Sans MT" panose="020B0502020104020203"/>
            </a:endParaRPr>
          </a:p>
          <a:p>
            <a:pPr marL="681355" lvl="1" indent="-224155" algn="l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None/>
            </a:pPr>
            <a:endParaRPr lang="en-US" altLang="zh-CN" sz="2400" baseline="0" dirty="0">
              <a:solidFill>
                <a:srgbClr val="000000"/>
              </a:solidFill>
              <a:latin typeface="Gill Sans MT" panose="020B0502020104020203"/>
              <a:ea typeface="Arial" panose="020B0604020202020204" pitchFamily="34" charset="0"/>
            </a:endParaRPr>
          </a:p>
        </p:txBody>
      </p:sp>
      <p:sp>
        <p:nvSpPr>
          <p:cNvPr id="203422" name="Rectangle 7"/>
          <p:cNvSpPr>
            <a:spLocks noGrp="1"/>
          </p:cNvSpPr>
          <p:nvPr>
            <p:ph type="ftr" sz="quarter" idx="3"/>
          </p:nvPr>
        </p:nvSpPr>
        <p:spPr>
          <a:xfrm>
            <a:off x="6924675" y="6454775"/>
            <a:ext cx="1547813" cy="300038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/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203423" name="Rectangle 8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5214E-6 3.59408E-6 L 0.11335 -0.02916 L 0.14356 -0.02685 L 0.31852 0.00185 L 0.46138 -0.03078 L 0.55164 -0.00486 L 0.62333 0.0155 L 0.72418 -0.01088 L 0.77539 -0.05508 " pathEditMode="relative" rAng="0" ptsTypes="AAAAAAAAA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0" y="-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0046 L -0.12238 0.06989 L -0.2812 0.02152 L -0.43152 0.0523 L -0.6367 0.028 L -0.76549 0.05462 " pathEditMode="relative" rAng="0" ptsTypes="AAAAAA">
                                      <p:cBhvr>
                                        <p:cTn id="56" dur="20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00" y="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122" grpId="0"/>
      <p:bldP spid="112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1" name="Rectangle 2"/>
          <p:cNvSpPr txBox="1"/>
          <p:nvPr/>
        </p:nvSpPr>
        <p:spPr>
          <a:xfrm>
            <a:off x="503238" y="258763"/>
            <a:ext cx="8462962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0"/>
              </a:spcBef>
              <a:buClrTx/>
              <a:buSzTx/>
              <a:buFontTx/>
            </a:pPr>
            <a:r>
              <a:rPr lang="en-US" altLang="zh-CN" sz="4000" dirty="0">
                <a:solidFill>
                  <a:srgbClr val="000099"/>
                </a:solidFill>
                <a:latin typeface="Gill Sans MT" panose="020B0502020104020203" charset="0"/>
              </a:rPr>
              <a:t>Content Distribution Networks </a:t>
            </a:r>
            <a:r>
              <a:rPr lang="en-US" altLang="zh-CN" sz="3600" dirty="0">
                <a:solidFill>
                  <a:srgbClr val="000099"/>
                </a:solidFill>
                <a:latin typeface="Gill Sans MT" panose="020B0502020104020203" charset="0"/>
              </a:rPr>
              <a:t>(CDNs)</a:t>
            </a:r>
            <a:endParaRPr lang="en-US" altLang="zh-CN" sz="3600" dirty="0">
              <a:solidFill>
                <a:srgbClr val="000099"/>
              </a:solidFill>
              <a:latin typeface="Gill Sans MT" panose="020B0502020104020203" charset="0"/>
              <a:ea typeface="Arial" panose="020B0604020202020204" pitchFamily="34" charset="0"/>
            </a:endParaRPr>
          </a:p>
        </p:txBody>
      </p:sp>
      <p:grpSp>
        <p:nvGrpSpPr>
          <p:cNvPr id="50178" name="Group 485"/>
          <p:cNvGrpSpPr/>
          <p:nvPr/>
        </p:nvGrpSpPr>
        <p:grpSpPr>
          <a:xfrm>
            <a:off x="1163638" y="3894138"/>
            <a:ext cx="7000875" cy="2516187"/>
            <a:chOff x="450851" y="1669615"/>
            <a:chExt cx="8386119" cy="4786194"/>
          </a:xfrm>
        </p:grpSpPr>
        <p:sp>
          <p:nvSpPr>
            <p:cNvPr id="204803" name="Freeform 84"/>
            <p:cNvSpPr/>
            <p:nvPr/>
          </p:nvSpPr>
          <p:spPr>
            <a:xfrm>
              <a:off x="1825540" y="2241379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04" name="Freeform 84"/>
            <p:cNvSpPr/>
            <p:nvPr/>
          </p:nvSpPr>
          <p:spPr>
            <a:xfrm>
              <a:off x="669684" y="3041418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05" name="Freeform 84"/>
            <p:cNvSpPr/>
            <p:nvPr/>
          </p:nvSpPr>
          <p:spPr>
            <a:xfrm>
              <a:off x="6334646" y="2495359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06" name="Freeform 84"/>
            <p:cNvSpPr/>
            <p:nvPr/>
          </p:nvSpPr>
          <p:spPr>
            <a:xfrm>
              <a:off x="1241261" y="5352637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07" name="Freeform 84"/>
            <p:cNvSpPr/>
            <p:nvPr/>
          </p:nvSpPr>
          <p:spPr>
            <a:xfrm>
              <a:off x="822105" y="4730385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08" name="Freeform 84"/>
            <p:cNvSpPr/>
            <p:nvPr/>
          </p:nvSpPr>
          <p:spPr>
            <a:xfrm>
              <a:off x="593474" y="4070036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09" name="Freeform 84"/>
            <p:cNvSpPr/>
            <p:nvPr/>
          </p:nvSpPr>
          <p:spPr>
            <a:xfrm>
              <a:off x="7084047" y="2927126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10" name="Freeform 84"/>
            <p:cNvSpPr/>
            <p:nvPr/>
          </p:nvSpPr>
          <p:spPr>
            <a:xfrm>
              <a:off x="3425955" y="2000097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11" name="Freeform 84"/>
            <p:cNvSpPr/>
            <p:nvPr/>
          </p:nvSpPr>
          <p:spPr>
            <a:xfrm>
              <a:off x="1050735" y="2647748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12" name="Freeform 84"/>
            <p:cNvSpPr/>
            <p:nvPr/>
          </p:nvSpPr>
          <p:spPr>
            <a:xfrm>
              <a:off x="4340478" y="1974699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13" name="Freeform 84"/>
            <p:cNvSpPr/>
            <p:nvPr/>
          </p:nvSpPr>
          <p:spPr>
            <a:xfrm>
              <a:off x="7401589" y="5606617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14" name="Freeform 84"/>
            <p:cNvSpPr/>
            <p:nvPr/>
          </p:nvSpPr>
          <p:spPr>
            <a:xfrm>
              <a:off x="8239902" y="4958969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15" name="Freeform 84"/>
            <p:cNvSpPr/>
            <p:nvPr/>
          </p:nvSpPr>
          <p:spPr>
            <a:xfrm>
              <a:off x="8011271" y="4044638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16" name="Freeform 84"/>
            <p:cNvSpPr/>
            <p:nvPr/>
          </p:nvSpPr>
          <p:spPr>
            <a:xfrm>
              <a:off x="5166088" y="5847899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17" name="Freeform 84"/>
            <p:cNvSpPr/>
            <p:nvPr/>
          </p:nvSpPr>
          <p:spPr>
            <a:xfrm>
              <a:off x="4251565" y="5987587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18" name="Freeform 84"/>
            <p:cNvSpPr/>
            <p:nvPr/>
          </p:nvSpPr>
          <p:spPr>
            <a:xfrm>
              <a:off x="3032203" y="5835199"/>
              <a:ext cx="597068" cy="4182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19" name="TextBox 4"/>
            <p:cNvSpPr txBox="1"/>
            <p:nvPr/>
          </p:nvSpPr>
          <p:spPr>
            <a:xfrm rot="307360">
              <a:off x="5295232" y="1669615"/>
              <a:ext cx="543812" cy="523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20" name="TextBox 179"/>
            <p:cNvSpPr txBox="1"/>
            <p:nvPr/>
          </p:nvSpPr>
          <p:spPr>
            <a:xfrm rot="2829263">
              <a:off x="7635922" y="3085147"/>
              <a:ext cx="543697" cy="523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21" name="TextBox 180"/>
            <p:cNvSpPr txBox="1"/>
            <p:nvPr/>
          </p:nvSpPr>
          <p:spPr>
            <a:xfrm rot="9845918">
              <a:off x="6394999" y="5885552"/>
              <a:ext cx="543812" cy="523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22" name="TextBox 181"/>
            <p:cNvSpPr txBox="1"/>
            <p:nvPr/>
          </p:nvSpPr>
          <p:spPr>
            <a:xfrm rot="-9948738">
              <a:off x="2117518" y="5932630"/>
              <a:ext cx="543812" cy="523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23" name="TextBox 182"/>
            <p:cNvSpPr txBox="1"/>
            <p:nvPr/>
          </p:nvSpPr>
          <p:spPr>
            <a:xfrm rot="-4992697">
              <a:off x="440635" y="3712521"/>
              <a:ext cx="543697" cy="523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24" name="TextBox 183"/>
            <p:cNvSpPr txBox="1"/>
            <p:nvPr/>
          </p:nvSpPr>
          <p:spPr>
            <a:xfrm rot="-520651">
              <a:off x="2536067" y="1734467"/>
              <a:ext cx="543812" cy="523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4825" name="Group 8"/>
            <p:cNvGrpSpPr/>
            <p:nvPr/>
          </p:nvGrpSpPr>
          <p:grpSpPr>
            <a:xfrm>
              <a:off x="4546600" y="3746496"/>
              <a:ext cx="3225799" cy="1117598"/>
              <a:chOff x="7848600" y="2044700"/>
              <a:chExt cx="3200399" cy="1371600"/>
            </a:xfrm>
          </p:grpSpPr>
          <p:sp>
            <p:nvSpPr>
              <p:cNvPr id="204826" name="Oval 3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txBody>
              <a:bodyPr anchor="t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4827" name="Group 133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04828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29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30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831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832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833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834" name="Line 140"/>
                <p:cNvSpPr/>
                <p:nvPr/>
              </p:nvSpPr>
              <p:spPr>
                <a:xfrm>
                  <a:off x="2357" y="1362"/>
                  <a:ext cx="0" cy="82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835" name="Line 141"/>
                <p:cNvSpPr/>
                <p:nvPr/>
              </p:nvSpPr>
              <p:spPr>
                <a:xfrm>
                  <a:off x="2908" y="1364"/>
                  <a:ext cx="0" cy="82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cxnSp>
            <p:nvCxnSpPr>
              <p:cNvPr id="204836" name="Straight Connector 10"/>
              <p:cNvCxnSpPr>
                <a:stCxn id="204835" idx="0"/>
              </p:cNvCxnSpPr>
              <p:nvPr/>
            </p:nvCxnSpPr>
            <p:spPr>
              <a:xfrm>
                <a:off x="9055401" y="2220819"/>
                <a:ext cx="975377" cy="13653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37" name="Straight Connector 297"/>
              <p:cNvCxnSpPr>
                <a:stCxn id="204835" idx="0"/>
              </p:cNvCxnSpPr>
              <p:nvPr/>
            </p:nvCxnSpPr>
            <p:spPr>
              <a:xfrm>
                <a:off x="9522191" y="2583188"/>
                <a:ext cx="120745" cy="8339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38" name="Straight Connector 298"/>
              <p:cNvCxnSpPr>
                <a:stCxn id="204835" idx="0"/>
              </p:cNvCxnSpPr>
              <p:nvPr/>
            </p:nvCxnSpPr>
            <p:spPr>
              <a:xfrm flipV="1">
                <a:off x="9323081" y="2786992"/>
                <a:ext cx="243358" cy="4562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39" name="Straight Connector 299"/>
              <p:cNvCxnSpPr>
                <a:stCxn id="204835" idx="0"/>
              </p:cNvCxnSpPr>
              <p:nvPr/>
            </p:nvCxnSpPr>
            <p:spPr>
              <a:xfrm flipV="1">
                <a:off x="9028147" y="2611644"/>
                <a:ext cx="192778" cy="1095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40" name="Straight Connector 300"/>
              <p:cNvCxnSpPr>
                <a:stCxn id="204835" idx="0"/>
              </p:cNvCxnSpPr>
              <p:nvPr/>
            </p:nvCxnSpPr>
            <p:spPr>
              <a:xfrm flipV="1">
                <a:off x="8729859" y="2909476"/>
                <a:ext cx="192778" cy="1095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41" name="Straight Connector 301"/>
              <p:cNvCxnSpPr>
                <a:stCxn id="204835" idx="0"/>
              </p:cNvCxnSpPr>
              <p:nvPr/>
            </p:nvCxnSpPr>
            <p:spPr>
              <a:xfrm flipV="1">
                <a:off x="9537887" y="2836224"/>
                <a:ext cx="252969" cy="25294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42" name="Straight Connector 302"/>
              <p:cNvCxnSpPr>
                <a:stCxn id="204835" idx="0"/>
              </p:cNvCxnSpPr>
              <p:nvPr/>
            </p:nvCxnSpPr>
            <p:spPr>
              <a:xfrm flipH="1" flipV="1">
                <a:off x="10029359" y="2822067"/>
                <a:ext cx="354959" cy="12439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43" name="Straight Connector 303"/>
              <p:cNvCxnSpPr>
                <a:stCxn id="204835" idx="0"/>
              </p:cNvCxnSpPr>
              <p:nvPr/>
            </p:nvCxnSpPr>
            <p:spPr>
              <a:xfrm flipV="1">
                <a:off x="10015190" y="2475242"/>
                <a:ext cx="283363" cy="19566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44" name="Straight Connector 304"/>
              <p:cNvCxnSpPr>
                <a:stCxn id="204835" idx="0"/>
                <a:endCxn id="204828" idx="4"/>
              </p:cNvCxnSpPr>
              <p:nvPr/>
            </p:nvCxnSpPr>
            <p:spPr>
              <a:xfrm flipH="1" flipV="1">
                <a:off x="8791902" y="2345614"/>
                <a:ext cx="410984" cy="8718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4845" name="Group 133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04846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47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48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849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850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851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852" name="Line 140"/>
                <p:cNvSpPr/>
                <p:nvPr/>
              </p:nvSpPr>
              <p:spPr>
                <a:xfrm>
                  <a:off x="2358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853" name="Line 141"/>
                <p:cNvSpPr/>
                <p:nvPr/>
              </p:nvSpPr>
              <p:spPr>
                <a:xfrm>
                  <a:off x="2908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854" name="Group 133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04855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56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57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858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859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860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861" name="Line 140"/>
                <p:cNvSpPr/>
                <p:nvPr/>
              </p:nvSpPr>
              <p:spPr>
                <a:xfrm>
                  <a:off x="2358" y="1356"/>
                  <a:ext cx="0" cy="88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862" name="Line 141"/>
                <p:cNvSpPr/>
                <p:nvPr/>
              </p:nvSpPr>
              <p:spPr>
                <a:xfrm>
                  <a:off x="2908" y="1358"/>
                  <a:ext cx="0" cy="86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863" name="Group 133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04864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65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66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867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868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869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870" name="Line 140"/>
                <p:cNvSpPr/>
                <p:nvPr/>
              </p:nvSpPr>
              <p:spPr>
                <a:xfrm>
                  <a:off x="2358" y="1362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871" name="Line 141"/>
                <p:cNvSpPr/>
                <p:nvPr/>
              </p:nvSpPr>
              <p:spPr>
                <a:xfrm>
                  <a:off x="2908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872" name="Group 133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04873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74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75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876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877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878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879" name="Line 140"/>
                <p:cNvSpPr/>
                <p:nvPr/>
              </p:nvSpPr>
              <p:spPr>
                <a:xfrm>
                  <a:off x="2357" y="1362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880" name="Line 141"/>
                <p:cNvSpPr/>
                <p:nvPr/>
              </p:nvSpPr>
              <p:spPr>
                <a:xfrm>
                  <a:off x="2908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881" name="Group 133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04882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83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84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885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886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887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888" name="Line 140"/>
                <p:cNvSpPr/>
                <p:nvPr/>
              </p:nvSpPr>
              <p:spPr>
                <a:xfrm>
                  <a:off x="2358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889" name="Line 141"/>
                <p:cNvSpPr/>
                <p:nvPr/>
              </p:nvSpPr>
              <p:spPr>
                <a:xfrm>
                  <a:off x="2908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890" name="Group 133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04891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92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893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894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895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896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897" name="Line 140"/>
                <p:cNvSpPr/>
                <p:nvPr/>
              </p:nvSpPr>
              <p:spPr>
                <a:xfrm>
                  <a:off x="2358" y="1362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898" name="Line 141"/>
                <p:cNvSpPr/>
                <p:nvPr/>
              </p:nvSpPr>
              <p:spPr>
                <a:xfrm>
                  <a:off x="2907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899" name="Group 133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04900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01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02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903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904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905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906" name="Line 140"/>
                <p:cNvSpPr/>
                <p:nvPr/>
              </p:nvSpPr>
              <p:spPr>
                <a:xfrm>
                  <a:off x="2357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07" name="Line 141"/>
                <p:cNvSpPr/>
                <p:nvPr/>
              </p:nvSpPr>
              <p:spPr>
                <a:xfrm>
                  <a:off x="2910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04908" name="Group 331"/>
            <p:cNvGrpSpPr/>
            <p:nvPr/>
          </p:nvGrpSpPr>
          <p:grpSpPr>
            <a:xfrm>
              <a:off x="1803401" y="2755897"/>
              <a:ext cx="3467099" cy="1193800"/>
              <a:chOff x="7848600" y="2044700"/>
              <a:chExt cx="3200399" cy="1371600"/>
            </a:xfrm>
          </p:grpSpPr>
          <p:sp>
            <p:nvSpPr>
              <p:cNvPr id="204909" name="Oval 332"/>
              <p:cNvSpPr/>
              <p:nvPr/>
            </p:nvSpPr>
            <p:spPr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txBody>
              <a:bodyPr anchor="t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4910" name="Group 133"/>
              <p:cNvGrpSpPr/>
              <p:nvPr/>
            </p:nvGrpSpPr>
            <p:grpSpPr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04911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12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13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914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915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916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917" name="Line 140"/>
                <p:cNvSpPr/>
                <p:nvPr/>
              </p:nvSpPr>
              <p:spPr>
                <a:xfrm>
                  <a:off x="2358" y="1362"/>
                  <a:ext cx="0" cy="82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18" name="Line 141"/>
                <p:cNvSpPr/>
                <p:nvPr/>
              </p:nvSpPr>
              <p:spPr>
                <a:xfrm>
                  <a:off x="2906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cxnSp>
            <p:nvCxnSpPr>
              <p:cNvPr id="204919" name="Straight Connector 334"/>
              <p:cNvCxnSpPr>
                <a:stCxn id="204918" idx="0"/>
                <a:endCxn id="204828" idx="4"/>
              </p:cNvCxnSpPr>
              <p:nvPr/>
            </p:nvCxnSpPr>
            <p:spPr>
              <a:xfrm>
                <a:off x="9055401" y="2220819"/>
                <a:ext cx="975377" cy="13653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20" name="Straight Connector 335"/>
              <p:cNvCxnSpPr>
                <a:stCxn id="204918" idx="0"/>
                <a:endCxn id="204828" idx="4"/>
              </p:cNvCxnSpPr>
              <p:nvPr/>
            </p:nvCxnSpPr>
            <p:spPr>
              <a:xfrm>
                <a:off x="9522191" y="2583188"/>
                <a:ext cx="120745" cy="8339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21" name="Straight Connector 336"/>
              <p:cNvCxnSpPr>
                <a:stCxn id="204918" idx="0"/>
                <a:endCxn id="204828" idx="4"/>
              </p:cNvCxnSpPr>
              <p:nvPr/>
            </p:nvCxnSpPr>
            <p:spPr>
              <a:xfrm flipV="1">
                <a:off x="9323081" y="2786992"/>
                <a:ext cx="243358" cy="4562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22" name="Straight Connector 337"/>
              <p:cNvCxnSpPr>
                <a:stCxn id="204918" idx="0"/>
                <a:endCxn id="204828" idx="4"/>
              </p:cNvCxnSpPr>
              <p:nvPr/>
            </p:nvCxnSpPr>
            <p:spPr>
              <a:xfrm flipV="1">
                <a:off x="9028147" y="2611644"/>
                <a:ext cx="192778" cy="1095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23" name="Straight Connector 338"/>
              <p:cNvCxnSpPr>
                <a:stCxn id="204918" idx="0"/>
                <a:endCxn id="204828" idx="4"/>
              </p:cNvCxnSpPr>
              <p:nvPr/>
            </p:nvCxnSpPr>
            <p:spPr>
              <a:xfrm flipV="1">
                <a:off x="8729859" y="2909476"/>
                <a:ext cx="192778" cy="1095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24" name="Straight Connector 339"/>
              <p:cNvCxnSpPr>
                <a:stCxn id="204918" idx="0"/>
                <a:endCxn id="204828" idx="4"/>
              </p:cNvCxnSpPr>
              <p:nvPr/>
            </p:nvCxnSpPr>
            <p:spPr>
              <a:xfrm flipV="1">
                <a:off x="9537887" y="2836224"/>
                <a:ext cx="252969" cy="252942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25" name="Straight Connector 340"/>
              <p:cNvCxnSpPr>
                <a:stCxn id="204918" idx="0"/>
                <a:endCxn id="204828" idx="4"/>
              </p:cNvCxnSpPr>
              <p:nvPr/>
            </p:nvCxnSpPr>
            <p:spPr>
              <a:xfrm flipH="1" flipV="1">
                <a:off x="10029359" y="2822067"/>
                <a:ext cx="354959" cy="12439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26" name="Straight Connector 341"/>
              <p:cNvCxnSpPr>
                <a:stCxn id="204918" idx="0"/>
                <a:endCxn id="204828" idx="4"/>
              </p:cNvCxnSpPr>
              <p:nvPr/>
            </p:nvCxnSpPr>
            <p:spPr>
              <a:xfrm flipV="1">
                <a:off x="10015190" y="2475242"/>
                <a:ext cx="283363" cy="19566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27" name="Straight Connector 342"/>
              <p:cNvCxnSpPr>
                <a:stCxn id="204918" idx="0"/>
                <a:endCxn id="204911" idx="4"/>
              </p:cNvCxnSpPr>
              <p:nvPr/>
            </p:nvCxnSpPr>
            <p:spPr>
              <a:xfrm flipH="1" flipV="1">
                <a:off x="8791902" y="2345614"/>
                <a:ext cx="410984" cy="8718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4928" name="Group 133"/>
              <p:cNvGrpSpPr/>
              <p:nvPr/>
            </p:nvGrpSpPr>
            <p:grpSpPr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04929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30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31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932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933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934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935" name="Line 140"/>
                <p:cNvSpPr/>
                <p:nvPr/>
              </p:nvSpPr>
              <p:spPr>
                <a:xfrm>
                  <a:off x="2358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36" name="Line 141"/>
                <p:cNvSpPr/>
                <p:nvPr/>
              </p:nvSpPr>
              <p:spPr>
                <a:xfrm>
                  <a:off x="2906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937" name="Group 133"/>
              <p:cNvGrpSpPr/>
              <p:nvPr/>
            </p:nvGrpSpPr>
            <p:grpSpPr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04938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39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40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941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942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943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944" name="Line 140"/>
                <p:cNvSpPr/>
                <p:nvPr/>
              </p:nvSpPr>
              <p:spPr>
                <a:xfrm>
                  <a:off x="2358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45" name="Line 141"/>
                <p:cNvSpPr/>
                <p:nvPr/>
              </p:nvSpPr>
              <p:spPr>
                <a:xfrm>
                  <a:off x="2906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946" name="Group 133"/>
              <p:cNvGrpSpPr/>
              <p:nvPr/>
            </p:nvGrpSpPr>
            <p:grpSpPr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04947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48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49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950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951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952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953" name="Line 140"/>
                <p:cNvSpPr/>
                <p:nvPr/>
              </p:nvSpPr>
              <p:spPr>
                <a:xfrm>
                  <a:off x="2357" y="1361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54" name="Line 141"/>
                <p:cNvSpPr/>
                <p:nvPr/>
              </p:nvSpPr>
              <p:spPr>
                <a:xfrm>
                  <a:off x="2907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955" name="Group 133"/>
              <p:cNvGrpSpPr/>
              <p:nvPr/>
            </p:nvGrpSpPr>
            <p:grpSpPr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04956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57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58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959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960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961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962" name="Line 140"/>
                <p:cNvSpPr/>
                <p:nvPr/>
              </p:nvSpPr>
              <p:spPr>
                <a:xfrm>
                  <a:off x="2358" y="1360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63" name="Line 141"/>
                <p:cNvSpPr/>
                <p:nvPr/>
              </p:nvSpPr>
              <p:spPr>
                <a:xfrm>
                  <a:off x="2906" y="1362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964" name="Group 133"/>
              <p:cNvGrpSpPr/>
              <p:nvPr/>
            </p:nvGrpSpPr>
            <p:grpSpPr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04965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66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67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968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969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970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971" name="Line 140"/>
                <p:cNvSpPr/>
                <p:nvPr/>
              </p:nvSpPr>
              <p:spPr>
                <a:xfrm>
                  <a:off x="2358" y="1362"/>
                  <a:ext cx="0" cy="82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72" name="Line 141"/>
                <p:cNvSpPr/>
                <p:nvPr/>
              </p:nvSpPr>
              <p:spPr>
                <a:xfrm>
                  <a:off x="2906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973" name="Group 133"/>
              <p:cNvGrpSpPr/>
              <p:nvPr/>
            </p:nvGrpSpPr>
            <p:grpSpPr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04974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75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76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977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978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979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980" name="Line 140"/>
                <p:cNvSpPr/>
                <p:nvPr/>
              </p:nvSpPr>
              <p:spPr>
                <a:xfrm>
                  <a:off x="2357" y="1362"/>
                  <a:ext cx="0" cy="82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81" name="Line 141"/>
                <p:cNvSpPr/>
                <p:nvPr/>
              </p:nvSpPr>
              <p:spPr>
                <a:xfrm>
                  <a:off x="2907" y="1364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4982" name="Group 133"/>
              <p:cNvGrpSpPr/>
              <p:nvPr/>
            </p:nvGrpSpPr>
            <p:grpSpPr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04983" name="Oval 407"/>
                <p:cNvSpPr/>
                <p:nvPr/>
              </p:nvSpPr>
              <p:spPr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84" name="Rectangle 410"/>
                <p:cNvSpPr/>
                <p:nvPr/>
              </p:nvSpPr>
              <p:spPr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4985" name="Oval 411"/>
                <p:cNvSpPr/>
                <p:nvPr/>
              </p:nvSpPr>
              <p:spPr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Times New Roman" panose="0202060305040502030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4986" name="Group 137"/>
                <p:cNvGrpSpPr/>
                <p:nvPr/>
              </p:nvGrpSpPr>
              <p:grpSpPr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04987" name="Freeform 13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6" y="60"/>
                      </a:cxn>
                      <a:cxn ang="0">
                        <a:pos x="192" y="0"/>
                      </a:cxn>
                      <a:cxn ang="0">
                        <a:pos x="310" y="0"/>
                      </a:cxn>
                    </a:cxnLst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4988" name="Freeform 13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" y="0"/>
                      </a:cxn>
                      <a:cxn ang="0">
                        <a:pos x="192" y="60"/>
                      </a:cxn>
                      <a:cxn ang="0">
                        <a:pos x="282" y="60"/>
                      </a:cxn>
                    </a:cxnLst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04989" name="Line 140"/>
                <p:cNvSpPr/>
                <p:nvPr/>
              </p:nvSpPr>
              <p:spPr>
                <a:xfrm>
                  <a:off x="2357" y="1361"/>
                  <a:ext cx="0" cy="79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90" name="Line 141"/>
                <p:cNvSpPr/>
                <p:nvPr/>
              </p:nvSpPr>
              <p:spPr>
                <a:xfrm>
                  <a:off x="2907" y="1363"/>
                  <a:ext cx="0" cy="84"/>
                </a:xfrm>
                <a:prstGeom prst="line">
                  <a:avLst/>
                </a:prstGeom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04991" name="Oval 417"/>
            <p:cNvSpPr/>
            <p:nvPr/>
          </p:nvSpPr>
          <p:spPr>
            <a:xfrm>
              <a:off x="1498600" y="4165596"/>
              <a:ext cx="3086099" cy="11684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txBody>
            <a:bodyPr anchor="t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grpSp>
          <p:nvGrpSpPr>
            <p:cNvPr id="204992" name="Group 133"/>
            <p:cNvGrpSpPr/>
            <p:nvPr/>
          </p:nvGrpSpPr>
          <p:grpSpPr>
            <a:xfrm>
              <a:off x="2152273" y="4264500"/>
              <a:ext cx="513732" cy="157430"/>
              <a:chOff x="2356" y="1300"/>
              <a:chExt cx="555" cy="194"/>
            </a:xfrm>
          </p:grpSpPr>
          <p:sp>
            <p:nvSpPr>
              <p:cNvPr id="204993" name="Oval 492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4994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4995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4996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4997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4998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4999" name="Line 140"/>
              <p:cNvSpPr/>
              <p:nvPr/>
            </p:nvSpPr>
            <p:spPr>
              <a:xfrm>
                <a:off x="2358" y="1360"/>
                <a:ext cx="0" cy="8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000" name="Line 141"/>
              <p:cNvSpPr/>
              <p:nvPr/>
            </p:nvSpPr>
            <p:spPr>
              <a:xfrm>
                <a:off x="2907" y="1362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205001" name="Straight Connector 419"/>
            <p:cNvCxnSpPr>
              <a:stCxn id="205000" idx="0"/>
              <a:endCxn id="204911" idx="4"/>
            </p:cNvCxnSpPr>
            <p:nvPr/>
          </p:nvCxnSpPr>
          <p:spPr>
            <a:xfrm>
              <a:off x="2662301" y="4315623"/>
              <a:ext cx="940541" cy="116307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02" name="Straight Connector 420"/>
            <p:cNvCxnSpPr>
              <a:stCxn id="205000" idx="0"/>
              <a:endCxn id="204911" idx="4"/>
            </p:cNvCxnSpPr>
            <p:nvPr/>
          </p:nvCxnSpPr>
          <p:spPr>
            <a:xfrm>
              <a:off x="3112420" y="4624308"/>
              <a:ext cx="116433" cy="71038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03" name="Straight Connector 421"/>
            <p:cNvCxnSpPr>
              <a:stCxn id="205000" idx="0"/>
              <a:endCxn id="204911" idx="4"/>
            </p:cNvCxnSpPr>
            <p:nvPr/>
          </p:nvCxnSpPr>
          <p:spPr>
            <a:xfrm flipV="1">
              <a:off x="2920421" y="4797919"/>
              <a:ext cx="234667" cy="38864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04" name="Straight Connector 422"/>
            <p:cNvCxnSpPr>
              <a:stCxn id="205000" idx="0"/>
              <a:endCxn id="204911" idx="4"/>
            </p:cNvCxnSpPr>
            <p:nvPr/>
          </p:nvCxnSpPr>
          <p:spPr>
            <a:xfrm flipV="1">
              <a:off x="2636021" y="4648548"/>
              <a:ext cx="185893" cy="93348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05" name="Straight Connector 423"/>
            <p:cNvCxnSpPr>
              <a:stCxn id="205000" idx="0"/>
              <a:endCxn id="204911" idx="4"/>
            </p:cNvCxnSpPr>
            <p:nvPr/>
          </p:nvCxnSpPr>
          <p:spPr>
            <a:xfrm flipV="1">
              <a:off x="2348386" y="4902256"/>
              <a:ext cx="185893" cy="93348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06" name="Straight Connector 424"/>
            <p:cNvCxnSpPr>
              <a:stCxn id="205000" idx="0"/>
              <a:endCxn id="204911" idx="4"/>
            </p:cNvCxnSpPr>
            <p:nvPr/>
          </p:nvCxnSpPr>
          <p:spPr>
            <a:xfrm flipV="1">
              <a:off x="3127556" y="4839857"/>
              <a:ext cx="243934" cy="21547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07" name="Straight Connector 425"/>
            <p:cNvCxnSpPr>
              <a:stCxn id="205000" idx="0"/>
              <a:endCxn id="204911" idx="4"/>
            </p:cNvCxnSpPr>
            <p:nvPr/>
          </p:nvCxnSpPr>
          <p:spPr>
            <a:xfrm flipH="1" flipV="1">
              <a:off x="3601475" y="4827798"/>
              <a:ext cx="342282" cy="105961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08" name="Straight Connector 426"/>
            <p:cNvCxnSpPr>
              <a:stCxn id="205000" idx="0"/>
              <a:endCxn id="204911" idx="4"/>
            </p:cNvCxnSpPr>
            <p:nvPr/>
          </p:nvCxnSpPr>
          <p:spPr>
            <a:xfrm flipV="1">
              <a:off x="3587811" y="4532353"/>
              <a:ext cx="273243" cy="166677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09" name="Straight Connector 427"/>
            <p:cNvCxnSpPr>
              <a:stCxn id="205000" idx="0"/>
              <a:endCxn id="204993" idx="4"/>
            </p:cNvCxnSpPr>
            <p:nvPr/>
          </p:nvCxnSpPr>
          <p:spPr>
            <a:xfrm flipH="1" flipV="1">
              <a:off x="2408213" y="4421930"/>
              <a:ext cx="396306" cy="74264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5010" name="Group 133"/>
            <p:cNvGrpSpPr/>
            <p:nvPr/>
          </p:nvGrpSpPr>
          <p:grpSpPr>
            <a:xfrm>
              <a:off x="3144256" y="4681756"/>
              <a:ext cx="513732" cy="157430"/>
              <a:chOff x="2356" y="1300"/>
              <a:chExt cx="555" cy="194"/>
            </a:xfrm>
          </p:grpSpPr>
          <p:sp>
            <p:nvSpPr>
              <p:cNvPr id="205011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12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13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5014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5015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016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5017" name="Line 140"/>
              <p:cNvSpPr/>
              <p:nvPr/>
            </p:nvSpPr>
            <p:spPr>
              <a:xfrm>
                <a:off x="2358" y="1360"/>
                <a:ext cx="0" cy="8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018" name="Line 141"/>
              <p:cNvSpPr/>
              <p:nvPr/>
            </p:nvSpPr>
            <p:spPr>
              <a:xfrm>
                <a:off x="2907" y="1362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5019" name="Group 133"/>
            <p:cNvGrpSpPr/>
            <p:nvPr/>
          </p:nvGrpSpPr>
          <p:grpSpPr>
            <a:xfrm>
              <a:off x="2389607" y="4745631"/>
              <a:ext cx="513732" cy="157430"/>
              <a:chOff x="2356" y="1300"/>
              <a:chExt cx="555" cy="194"/>
            </a:xfrm>
          </p:grpSpPr>
          <p:sp>
            <p:nvSpPr>
              <p:cNvPr id="205020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21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22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5023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5024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025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5026" name="Line 140"/>
              <p:cNvSpPr/>
              <p:nvPr/>
            </p:nvSpPr>
            <p:spPr>
              <a:xfrm>
                <a:off x="2357" y="1360"/>
                <a:ext cx="0" cy="86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027" name="Line 141"/>
              <p:cNvSpPr/>
              <p:nvPr/>
            </p:nvSpPr>
            <p:spPr>
              <a:xfrm>
                <a:off x="2908" y="1362"/>
                <a:ext cx="0" cy="86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5028" name="Group 133"/>
            <p:cNvGrpSpPr/>
            <p:nvPr/>
          </p:nvGrpSpPr>
          <p:grpSpPr>
            <a:xfrm>
              <a:off x="2667612" y="4492206"/>
              <a:ext cx="513732" cy="157430"/>
              <a:chOff x="2356" y="1300"/>
              <a:chExt cx="555" cy="194"/>
            </a:xfrm>
          </p:grpSpPr>
          <p:sp>
            <p:nvSpPr>
              <p:cNvPr id="205029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30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31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5032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5033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034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5035" name="Line 140"/>
              <p:cNvSpPr/>
              <p:nvPr/>
            </p:nvSpPr>
            <p:spPr>
              <a:xfrm>
                <a:off x="2357" y="1361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036" name="Line 141"/>
              <p:cNvSpPr/>
              <p:nvPr/>
            </p:nvSpPr>
            <p:spPr>
              <a:xfrm>
                <a:off x="2908" y="1363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5037" name="Group 133"/>
            <p:cNvGrpSpPr/>
            <p:nvPr/>
          </p:nvGrpSpPr>
          <p:grpSpPr>
            <a:xfrm>
              <a:off x="3578257" y="4374514"/>
              <a:ext cx="513732" cy="157430"/>
              <a:chOff x="2356" y="1300"/>
              <a:chExt cx="555" cy="194"/>
            </a:xfrm>
          </p:grpSpPr>
          <p:sp>
            <p:nvSpPr>
              <p:cNvPr id="205038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39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40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5041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5042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043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5044" name="Line 140"/>
              <p:cNvSpPr/>
              <p:nvPr/>
            </p:nvSpPr>
            <p:spPr>
              <a:xfrm>
                <a:off x="2358" y="1361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045" name="Line 141"/>
              <p:cNvSpPr/>
              <p:nvPr/>
            </p:nvSpPr>
            <p:spPr>
              <a:xfrm>
                <a:off x="2908" y="1363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5046" name="Group 133"/>
            <p:cNvGrpSpPr/>
            <p:nvPr/>
          </p:nvGrpSpPr>
          <p:grpSpPr>
            <a:xfrm>
              <a:off x="3797517" y="4879598"/>
              <a:ext cx="513732" cy="157430"/>
              <a:chOff x="2356" y="1300"/>
              <a:chExt cx="555" cy="194"/>
            </a:xfrm>
          </p:grpSpPr>
          <p:sp>
            <p:nvSpPr>
              <p:cNvPr id="205047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48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49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5050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5051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052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5053" name="Line 140"/>
              <p:cNvSpPr/>
              <p:nvPr/>
            </p:nvSpPr>
            <p:spPr>
              <a:xfrm>
                <a:off x="2357" y="1361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054" name="Line 141"/>
              <p:cNvSpPr/>
              <p:nvPr/>
            </p:nvSpPr>
            <p:spPr>
              <a:xfrm>
                <a:off x="2908" y="1363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5055" name="Group 133"/>
            <p:cNvGrpSpPr/>
            <p:nvPr/>
          </p:nvGrpSpPr>
          <p:grpSpPr>
            <a:xfrm>
              <a:off x="2927730" y="5041357"/>
              <a:ext cx="513732" cy="157430"/>
              <a:chOff x="2356" y="1300"/>
              <a:chExt cx="555" cy="194"/>
            </a:xfrm>
          </p:grpSpPr>
          <p:sp>
            <p:nvSpPr>
              <p:cNvPr id="205056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57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58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5059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5060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061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5062" name="Line 140"/>
              <p:cNvSpPr/>
              <p:nvPr/>
            </p:nvSpPr>
            <p:spPr>
              <a:xfrm>
                <a:off x="2357" y="1361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063" name="Line 141"/>
              <p:cNvSpPr/>
              <p:nvPr/>
            </p:nvSpPr>
            <p:spPr>
              <a:xfrm>
                <a:off x="2908" y="1363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5064" name="Group 133"/>
            <p:cNvGrpSpPr/>
            <p:nvPr/>
          </p:nvGrpSpPr>
          <p:grpSpPr>
            <a:xfrm>
              <a:off x="2066981" y="4995523"/>
              <a:ext cx="513732" cy="157430"/>
              <a:chOff x="2356" y="1300"/>
              <a:chExt cx="555" cy="194"/>
            </a:xfrm>
          </p:grpSpPr>
          <p:sp>
            <p:nvSpPr>
              <p:cNvPr id="205065" name="Oval 407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66" name="Rectangle 410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sp>
            <p:nvSpPr>
              <p:cNvPr id="205067" name="Oval 411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</a:pPr>
                <a:endParaRPr lang="zh-CN" altLang="zh-CN" sz="2400" dirty="0">
                  <a:solidFill>
                    <a:srgbClr val="000000"/>
                  </a:solidFill>
                  <a:latin typeface="Times New Roman" panose="02020603050405020304" charset="0"/>
                  <a:ea typeface="MS PGothic" panose="020B0600070205080204" charset="-128"/>
                </a:endParaRPr>
              </a:p>
            </p:txBody>
          </p:sp>
          <p:grpSp>
            <p:nvGrpSpPr>
              <p:cNvPr id="205068" name="Group 137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05069" name="Freeform 138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6" y="60"/>
                    </a:cxn>
                    <a:cxn ang="0">
                      <a:pos x="192" y="0"/>
                    </a:cxn>
                    <a:cxn ang="0">
                      <a:pos x="310" y="0"/>
                    </a:cxn>
                  </a:cxnLst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070" name="Freeform 13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0"/>
                    </a:cxn>
                    <a:cxn ang="0">
                      <a:pos x="192" y="60"/>
                    </a:cxn>
                    <a:cxn ang="0">
                      <a:pos x="282" y="60"/>
                    </a:cxn>
                  </a:cxnLst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05071" name="Line 140"/>
              <p:cNvSpPr/>
              <p:nvPr/>
            </p:nvSpPr>
            <p:spPr>
              <a:xfrm>
                <a:off x="2358" y="1361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072" name="Line 141"/>
              <p:cNvSpPr/>
              <p:nvPr/>
            </p:nvSpPr>
            <p:spPr>
              <a:xfrm>
                <a:off x="2908" y="1363"/>
                <a:ext cx="0" cy="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205073" name="Straight Connector 12"/>
            <p:cNvCxnSpPr>
              <a:stCxn id="205000" idx="0"/>
              <a:endCxn id="204913" idx="1"/>
            </p:cNvCxnSpPr>
            <p:nvPr/>
          </p:nvCxnSpPr>
          <p:spPr>
            <a:xfrm>
              <a:off x="2382838" y="2609848"/>
              <a:ext cx="238125" cy="261938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74" name="Straight Connector 500"/>
            <p:cNvCxnSpPr>
              <a:stCxn id="204811" idx="8"/>
              <a:endCxn id="205100" idx="2"/>
            </p:cNvCxnSpPr>
            <p:nvPr/>
          </p:nvCxnSpPr>
          <p:spPr>
            <a:xfrm>
              <a:off x="1455738" y="2990846"/>
              <a:ext cx="38100" cy="309563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75" name="Straight Connector 501"/>
            <p:cNvCxnSpPr>
              <a:stCxn id="204811" idx="8"/>
              <a:endCxn id="205100" idx="3"/>
            </p:cNvCxnSpPr>
            <p:nvPr/>
          </p:nvCxnSpPr>
          <p:spPr>
            <a:xfrm>
              <a:off x="1235076" y="3271835"/>
              <a:ext cx="123825" cy="212724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76" name="Straight Connector 502"/>
            <p:cNvCxnSpPr>
              <a:stCxn id="204811" idx="8"/>
              <a:endCxn id="204958" idx="1"/>
            </p:cNvCxnSpPr>
            <p:nvPr/>
          </p:nvCxnSpPr>
          <p:spPr>
            <a:xfrm>
              <a:off x="3916362" y="2411411"/>
              <a:ext cx="307975" cy="573086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77" name="Straight Connector 503"/>
            <p:cNvCxnSpPr>
              <a:stCxn id="204811" idx="8"/>
              <a:endCxn id="204958" idx="0"/>
            </p:cNvCxnSpPr>
            <p:nvPr/>
          </p:nvCxnSpPr>
          <p:spPr>
            <a:xfrm flipH="1">
              <a:off x="4425950" y="2389186"/>
              <a:ext cx="384175" cy="579436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78" name="Straight Connector 504"/>
            <p:cNvCxnSpPr>
              <a:stCxn id="204811" idx="8"/>
              <a:endCxn id="204875" idx="0"/>
            </p:cNvCxnSpPr>
            <p:nvPr/>
          </p:nvCxnSpPr>
          <p:spPr>
            <a:xfrm>
              <a:off x="6770687" y="2900361"/>
              <a:ext cx="215899" cy="1046161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79" name="Straight Connector 505"/>
            <p:cNvCxnSpPr>
              <a:stCxn id="204811" idx="8"/>
              <a:endCxn id="204875" idx="0"/>
            </p:cNvCxnSpPr>
            <p:nvPr/>
          </p:nvCxnSpPr>
          <p:spPr>
            <a:xfrm flipH="1">
              <a:off x="7137398" y="3251197"/>
              <a:ext cx="241300" cy="69215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80" name="Straight Connector 506"/>
            <p:cNvCxnSpPr>
              <a:stCxn id="204815" idx="4"/>
              <a:endCxn id="204889" idx="0"/>
            </p:cNvCxnSpPr>
            <p:nvPr/>
          </p:nvCxnSpPr>
          <p:spPr>
            <a:xfrm flipH="1">
              <a:off x="7483473" y="4229096"/>
              <a:ext cx="541338" cy="249239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81" name="Straight Connector 507"/>
            <p:cNvCxnSpPr>
              <a:stCxn id="204815" idx="4"/>
              <a:endCxn id="204889" idx="0"/>
            </p:cNvCxnSpPr>
            <p:nvPr/>
          </p:nvCxnSpPr>
          <p:spPr>
            <a:xfrm flipH="1" flipV="1">
              <a:off x="7454899" y="4573584"/>
              <a:ext cx="796925" cy="614362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82" name="Straight Connector 508"/>
            <p:cNvCxnSpPr>
              <a:stCxn id="204815" idx="4"/>
              <a:endCxn id="204891" idx="5"/>
            </p:cNvCxnSpPr>
            <p:nvPr/>
          </p:nvCxnSpPr>
          <p:spPr>
            <a:xfrm flipH="1" flipV="1">
              <a:off x="6496050" y="4722809"/>
              <a:ext cx="1047750" cy="966786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83" name="Straight Connector 509"/>
            <p:cNvCxnSpPr>
              <a:stCxn id="204816" idx="0"/>
              <a:endCxn id="205099" idx="5"/>
            </p:cNvCxnSpPr>
            <p:nvPr/>
          </p:nvCxnSpPr>
          <p:spPr>
            <a:xfrm flipH="1" flipV="1">
              <a:off x="5084763" y="5684832"/>
              <a:ext cx="520700" cy="169862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84" name="Straight Connector 510"/>
            <p:cNvCxnSpPr>
              <a:stCxn id="204816" idx="0"/>
              <a:endCxn id="205099" idx="5"/>
            </p:cNvCxnSpPr>
            <p:nvPr/>
          </p:nvCxnSpPr>
          <p:spPr>
            <a:xfrm flipH="1" flipV="1">
              <a:off x="4068763" y="5045070"/>
              <a:ext cx="371475" cy="973138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85" name="Straight Connector 511"/>
            <p:cNvCxnSpPr>
              <a:stCxn id="204816" idx="0"/>
              <a:endCxn id="205099" idx="5"/>
            </p:cNvCxnSpPr>
            <p:nvPr/>
          </p:nvCxnSpPr>
          <p:spPr>
            <a:xfrm flipV="1">
              <a:off x="3389313" y="5689595"/>
              <a:ext cx="306387" cy="165099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86" name="Straight Connector 512"/>
            <p:cNvCxnSpPr>
              <a:stCxn id="204816" idx="0"/>
              <a:endCxn id="205099" idx="5"/>
            </p:cNvCxnSpPr>
            <p:nvPr/>
          </p:nvCxnSpPr>
          <p:spPr>
            <a:xfrm flipV="1">
              <a:off x="1790701" y="5160959"/>
              <a:ext cx="401638" cy="209549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87" name="Straight Connector 513"/>
            <p:cNvCxnSpPr>
              <a:stCxn id="204816" idx="0"/>
              <a:endCxn id="205099" idx="5"/>
            </p:cNvCxnSpPr>
            <p:nvPr/>
          </p:nvCxnSpPr>
          <p:spPr>
            <a:xfrm flipV="1">
              <a:off x="1179514" y="4467220"/>
              <a:ext cx="227012" cy="282574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88" name="Straight Connector 514"/>
            <p:cNvCxnSpPr>
              <a:stCxn id="204816" idx="0"/>
              <a:endCxn id="205100" idx="5"/>
            </p:cNvCxnSpPr>
            <p:nvPr/>
          </p:nvCxnSpPr>
          <p:spPr>
            <a:xfrm flipV="1">
              <a:off x="1155701" y="4368796"/>
              <a:ext cx="203199" cy="7937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089" name="Oval 14"/>
            <p:cNvSpPr/>
            <p:nvPr/>
          </p:nvSpPr>
          <p:spPr>
            <a:xfrm>
              <a:off x="5677594" y="2896840"/>
              <a:ext cx="528046" cy="304770"/>
            </a:xfrm>
            <a:prstGeom prst="ellipse">
              <a:avLst/>
            </a:prstGeom>
            <a:solidFill>
              <a:srgbClr val="0000FF"/>
            </a:solidFill>
            <a:ln w="3175">
              <a:noFill/>
            </a:ln>
          </p:spPr>
          <p:txBody>
            <a:bodyPr anchor="t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cxnSp>
          <p:nvCxnSpPr>
            <p:cNvPr id="205090" name="Straight Connector 18"/>
            <p:cNvCxnSpPr>
              <a:stCxn id="204816" idx="0"/>
              <a:endCxn id="205100" idx="5"/>
            </p:cNvCxnSpPr>
            <p:nvPr/>
          </p:nvCxnSpPr>
          <p:spPr>
            <a:xfrm>
              <a:off x="4713288" y="3051287"/>
              <a:ext cx="964306" cy="26892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91" name="Straight Connector 516"/>
            <p:cNvCxnSpPr>
              <a:stCxn id="204816" idx="0"/>
              <a:endCxn id="205100" idx="5"/>
            </p:cNvCxnSpPr>
            <p:nvPr/>
          </p:nvCxnSpPr>
          <p:spPr>
            <a:xfrm>
              <a:off x="6139457" y="3169610"/>
              <a:ext cx="691556" cy="784846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92" name="Straight Connector 515"/>
            <p:cNvCxnSpPr>
              <a:stCxn id="205040" idx="0"/>
              <a:endCxn id="205100" idx="5"/>
            </p:cNvCxnSpPr>
            <p:nvPr/>
          </p:nvCxnSpPr>
          <p:spPr>
            <a:xfrm flipV="1">
              <a:off x="3832888" y="4233714"/>
              <a:ext cx="190494" cy="141430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093" name="Oval 521"/>
            <p:cNvSpPr/>
            <p:nvPr/>
          </p:nvSpPr>
          <p:spPr>
            <a:xfrm>
              <a:off x="3932543" y="3959555"/>
              <a:ext cx="528230" cy="305050"/>
            </a:xfrm>
            <a:prstGeom prst="ellipse">
              <a:avLst/>
            </a:prstGeom>
            <a:solidFill>
              <a:srgbClr val="0000FF"/>
            </a:solidFill>
            <a:ln w="3175">
              <a:noFill/>
            </a:ln>
          </p:spPr>
          <p:txBody>
            <a:bodyPr anchor="t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  </a:t>
              </a:r>
              <a:endPara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05094" name="Straight Connector 519"/>
            <p:cNvCxnSpPr>
              <a:stCxn id="205093" idx="6"/>
              <a:endCxn id="204834" idx="1"/>
            </p:cNvCxnSpPr>
            <p:nvPr/>
          </p:nvCxnSpPr>
          <p:spPr>
            <a:xfrm flipV="1">
              <a:off x="4460774" y="3953935"/>
              <a:ext cx="770040" cy="15814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95" name="Straight Connector 520"/>
            <p:cNvCxnSpPr>
              <a:stCxn id="205093" idx="6"/>
              <a:endCxn id="204834" idx="1"/>
            </p:cNvCxnSpPr>
            <p:nvPr/>
          </p:nvCxnSpPr>
          <p:spPr>
            <a:xfrm>
              <a:off x="3692525" y="3789358"/>
              <a:ext cx="342828" cy="205015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96" name="Straight Connector 7"/>
            <p:cNvCxnSpPr>
              <a:stCxn id="204965" idx="5"/>
              <a:endCxn id="204830" idx="1"/>
            </p:cNvCxnSpPr>
            <p:nvPr/>
          </p:nvCxnSpPr>
          <p:spPr>
            <a:xfrm>
              <a:off x="4876727" y="3633784"/>
              <a:ext cx="431873" cy="222379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97" name="Straight Connector 415"/>
            <p:cNvCxnSpPr>
              <a:stCxn id="204965" idx="5"/>
              <a:endCxn id="204995" idx="0"/>
            </p:cNvCxnSpPr>
            <p:nvPr/>
          </p:nvCxnSpPr>
          <p:spPr>
            <a:xfrm flipH="1">
              <a:off x="2406650" y="3753808"/>
              <a:ext cx="282557" cy="511097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98" name="Straight Connector 523"/>
            <p:cNvCxnSpPr>
              <a:stCxn id="205054" idx="0"/>
              <a:endCxn id="204995" idx="0"/>
            </p:cNvCxnSpPr>
            <p:nvPr/>
          </p:nvCxnSpPr>
          <p:spPr>
            <a:xfrm flipV="1">
              <a:off x="4307762" y="4626477"/>
              <a:ext cx="844015" cy="304291"/>
            </a:xfrm>
            <a:prstGeom prst="line">
              <a:avLst/>
            </a:prstGeom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099" name="Oval 6"/>
            <p:cNvSpPr/>
            <p:nvPr/>
          </p:nvSpPr>
          <p:spPr>
            <a:xfrm>
              <a:off x="3340101" y="5359394"/>
              <a:ext cx="2044700" cy="380999"/>
            </a:xfrm>
            <a:prstGeom prst="ellipse">
              <a:avLst/>
            </a:prstGeom>
            <a:solidFill>
              <a:srgbClr val="FFFF00"/>
            </a:solidFill>
            <a:ln w="3175">
              <a:noFill/>
            </a:ln>
          </p:spPr>
          <p:txBody>
            <a:bodyPr anchor="t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05100" name="Oval 517"/>
            <p:cNvSpPr/>
            <p:nvPr/>
          </p:nvSpPr>
          <p:spPr>
            <a:xfrm rot="5400000">
              <a:off x="867558" y="3736163"/>
              <a:ext cx="1252535" cy="381000"/>
            </a:xfrm>
            <a:prstGeom prst="ellipse">
              <a:avLst/>
            </a:prstGeom>
            <a:solidFill>
              <a:srgbClr val="FFFF00"/>
            </a:solidFill>
            <a:ln w="3175">
              <a:noFill/>
            </a:ln>
          </p:spPr>
          <p:txBody>
            <a:bodyPr anchor="t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cxnSp>
          <p:nvCxnSpPr>
            <p:cNvPr id="205101" name="Straight Connector 39941"/>
            <p:cNvCxnSpPr>
              <a:stCxn id="205100" idx="0"/>
              <a:endCxn id="204989" idx="0"/>
            </p:cNvCxnSpPr>
            <p:nvPr/>
          </p:nvCxnSpPr>
          <p:spPr>
            <a:xfrm flipV="1">
              <a:off x="1684339" y="3654419"/>
              <a:ext cx="758825" cy="273049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102" name="Straight Connector 524"/>
            <p:cNvCxnSpPr>
              <a:stCxn id="205100" idx="0"/>
              <a:endCxn id="204999" idx="1"/>
            </p:cNvCxnSpPr>
            <p:nvPr/>
          </p:nvCxnSpPr>
          <p:spPr>
            <a:xfrm>
              <a:off x="1685925" y="4111625"/>
              <a:ext cx="466725" cy="269874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103" name="Line 424"/>
          <p:cNvSpPr/>
          <p:nvPr/>
        </p:nvSpPr>
        <p:spPr>
          <a:xfrm flipV="1">
            <a:off x="1162050" y="5276850"/>
            <a:ext cx="144463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roup 4"/>
          <p:cNvGrpSpPr/>
          <p:nvPr/>
        </p:nvGrpSpPr>
        <p:grpSpPr>
          <a:xfrm>
            <a:off x="439738" y="3552825"/>
            <a:ext cx="8258175" cy="2900363"/>
            <a:chOff x="439215" y="3555216"/>
            <a:chExt cx="8258951" cy="2901368"/>
          </a:xfrm>
        </p:grpSpPr>
        <p:grpSp>
          <p:nvGrpSpPr>
            <p:cNvPr id="205105" name="Group 13"/>
            <p:cNvGrpSpPr/>
            <p:nvPr/>
          </p:nvGrpSpPr>
          <p:grpSpPr>
            <a:xfrm>
              <a:off x="1678362" y="3855145"/>
              <a:ext cx="347753" cy="680208"/>
              <a:chOff x="7923189" y="2486663"/>
              <a:chExt cx="360362" cy="884586"/>
            </a:xfrm>
          </p:grpSpPr>
          <p:pic>
            <p:nvPicPr>
              <p:cNvPr id="205106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05107" name="Group 950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05108" name="Freeform 951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5" y="27"/>
                    </a:cxn>
                    <a:cxn ang="0">
                      <a:pos x="15" y="205"/>
                    </a:cxn>
                    <a:cxn ang="0">
                      <a:pos x="0" y="215"/>
                    </a:cxn>
                    <a:cxn ang="0">
                      <a:pos x="3" y="0"/>
                    </a:cxn>
                  </a:cxnLst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09" name="Rectangle 952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10" name="Freeform 95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18"/>
                    </a:cxn>
                    <a:cxn ang="0">
                      <a:pos x="2" y="196"/>
                    </a:cxn>
                    <a:cxn ang="0">
                      <a:pos x="2" y="0"/>
                    </a:cxn>
                  </a:cxnLst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11" name="Freeform 954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1"/>
                    </a:cxn>
                    <a:cxn ang="0">
                      <a:pos x="14" y="19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12" name="Rectangle 95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113" name="Group 956"/>
                <p:cNvGrpSpPr/>
                <p:nvPr/>
              </p:nvGrpSpPr>
              <p:grpSpPr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114" name="AutoShape 957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15" name="AutoShape 958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16" name="Rectangle 959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117" name="Group 960"/>
                <p:cNvGrpSpPr/>
                <p:nvPr/>
              </p:nvGrpSpPr>
              <p:grpSpPr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5118" name="AutoShape 961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19" name="AutoShape 962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20" name="Rectangle 963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21" name="Rectangle 964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122" name="Group 965"/>
                <p:cNvGrpSpPr/>
                <p:nvPr/>
              </p:nvGrpSpPr>
              <p:grpSpPr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5123" name="AutoShape 966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24" name="AutoShape 967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25" name="Freeform 968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7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05126" name="Group 969"/>
                <p:cNvGrpSpPr/>
                <p:nvPr/>
              </p:nvGrpSpPr>
              <p:grpSpPr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05127" name="AutoShape 970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28" name="AutoShape 971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29" name="Rectangle 972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30" name="Freeform 97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9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31" name="Freeform 974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13"/>
                    </a:cxn>
                    <a:cxn ang="0">
                      <a:pos x="13" y="23"/>
                    </a:cxn>
                    <a:cxn ang="0">
                      <a:pos x="2" y="10"/>
                    </a:cxn>
                    <a:cxn ang="0">
                      <a:pos x="0" y="0"/>
                    </a:cxn>
                  </a:cxnLst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32" name="Oval 97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33" name="Freeform 976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" y="19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0" y="9"/>
                    </a:cxn>
                  </a:cxnLst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34" name="AutoShape 977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35" name="AutoShape 978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36" name="Oval 979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37" name="Oval 980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18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38" name="Oval 981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39" name="Rectangle 982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</p:grpSp>
        <p:grpSp>
          <p:nvGrpSpPr>
            <p:cNvPr id="205140" name="Group 792"/>
            <p:cNvGrpSpPr/>
            <p:nvPr/>
          </p:nvGrpSpPr>
          <p:grpSpPr>
            <a:xfrm>
              <a:off x="3221830" y="5776376"/>
              <a:ext cx="347753" cy="680208"/>
              <a:chOff x="7923189" y="2486663"/>
              <a:chExt cx="360362" cy="884586"/>
            </a:xfrm>
          </p:grpSpPr>
          <p:pic>
            <p:nvPicPr>
              <p:cNvPr id="205141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05142" name="Group 950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05143" name="Freeform 951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5" y="27"/>
                    </a:cxn>
                    <a:cxn ang="0">
                      <a:pos x="15" y="205"/>
                    </a:cxn>
                    <a:cxn ang="0">
                      <a:pos x="0" y="215"/>
                    </a:cxn>
                    <a:cxn ang="0">
                      <a:pos x="3" y="0"/>
                    </a:cxn>
                  </a:cxnLst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44" name="Rectangle 952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45" name="Freeform 95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18"/>
                    </a:cxn>
                    <a:cxn ang="0">
                      <a:pos x="2" y="196"/>
                    </a:cxn>
                    <a:cxn ang="0">
                      <a:pos x="2" y="0"/>
                    </a:cxn>
                  </a:cxnLst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46" name="Freeform 954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1"/>
                    </a:cxn>
                    <a:cxn ang="0">
                      <a:pos x="14" y="19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47" name="Rectangle 95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148" name="Group 956"/>
                <p:cNvGrpSpPr/>
                <p:nvPr/>
              </p:nvGrpSpPr>
              <p:grpSpPr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149" name="AutoShape 957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50" name="AutoShape 958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51" name="Rectangle 959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152" name="Group 960"/>
                <p:cNvGrpSpPr/>
                <p:nvPr/>
              </p:nvGrpSpPr>
              <p:grpSpPr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5153" name="AutoShape 961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54" name="AutoShape 962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55" name="Rectangle 963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56" name="Rectangle 964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157" name="Group 965"/>
                <p:cNvGrpSpPr/>
                <p:nvPr/>
              </p:nvGrpSpPr>
              <p:grpSpPr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5158" name="AutoShape 966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59" name="AutoShape 967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60" name="Freeform 968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7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05161" name="Group 969"/>
                <p:cNvGrpSpPr/>
                <p:nvPr/>
              </p:nvGrpSpPr>
              <p:grpSpPr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05162" name="AutoShape 970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63" name="AutoShape 971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64" name="Rectangle 972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65" name="Freeform 97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9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66" name="Freeform 974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13"/>
                    </a:cxn>
                    <a:cxn ang="0">
                      <a:pos x="13" y="23"/>
                    </a:cxn>
                    <a:cxn ang="0">
                      <a:pos x="2" y="10"/>
                    </a:cxn>
                    <a:cxn ang="0">
                      <a:pos x="0" y="0"/>
                    </a:cxn>
                  </a:cxnLst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67" name="Oval 97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68" name="Freeform 976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" y="19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0" y="9"/>
                    </a:cxn>
                  </a:cxnLst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69" name="AutoShape 977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70" name="AutoShape 978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71" name="Oval 979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72" name="Oval 980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18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73" name="Oval 981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74" name="Rectangle 982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</p:grpSp>
        <p:grpSp>
          <p:nvGrpSpPr>
            <p:cNvPr id="205175" name="Group 827"/>
            <p:cNvGrpSpPr/>
            <p:nvPr/>
          </p:nvGrpSpPr>
          <p:grpSpPr>
            <a:xfrm>
              <a:off x="4387291" y="3555216"/>
              <a:ext cx="347753" cy="680208"/>
              <a:chOff x="7923189" y="2486663"/>
              <a:chExt cx="360362" cy="884586"/>
            </a:xfrm>
          </p:grpSpPr>
          <p:pic>
            <p:nvPicPr>
              <p:cNvPr id="205176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05177" name="Group 950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05178" name="Freeform 951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5" y="27"/>
                    </a:cxn>
                    <a:cxn ang="0">
                      <a:pos x="15" y="205"/>
                    </a:cxn>
                    <a:cxn ang="0">
                      <a:pos x="0" y="215"/>
                    </a:cxn>
                    <a:cxn ang="0">
                      <a:pos x="3" y="0"/>
                    </a:cxn>
                  </a:cxnLst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79" name="Rectangle 952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80" name="Freeform 95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18"/>
                    </a:cxn>
                    <a:cxn ang="0">
                      <a:pos x="2" y="196"/>
                    </a:cxn>
                    <a:cxn ang="0">
                      <a:pos x="2" y="0"/>
                    </a:cxn>
                  </a:cxnLst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81" name="Freeform 954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1"/>
                    </a:cxn>
                    <a:cxn ang="0">
                      <a:pos x="14" y="19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182" name="Rectangle 95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183" name="Group 956"/>
                <p:cNvGrpSpPr/>
                <p:nvPr/>
              </p:nvGrpSpPr>
              <p:grpSpPr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184" name="AutoShape 957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85" name="AutoShape 958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86" name="Rectangle 959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187" name="Group 960"/>
                <p:cNvGrpSpPr/>
                <p:nvPr/>
              </p:nvGrpSpPr>
              <p:grpSpPr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5188" name="AutoShape 961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89" name="AutoShape 962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90" name="Rectangle 963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191" name="Rectangle 964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192" name="Group 965"/>
                <p:cNvGrpSpPr/>
                <p:nvPr/>
              </p:nvGrpSpPr>
              <p:grpSpPr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5193" name="AutoShape 966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94" name="AutoShape 967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95" name="Freeform 968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7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05196" name="Group 969"/>
                <p:cNvGrpSpPr/>
                <p:nvPr/>
              </p:nvGrpSpPr>
              <p:grpSpPr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05197" name="AutoShape 970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198" name="AutoShape 971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199" name="Rectangle 972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00" name="Freeform 97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9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01" name="Freeform 974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13"/>
                    </a:cxn>
                    <a:cxn ang="0">
                      <a:pos x="13" y="23"/>
                    </a:cxn>
                    <a:cxn ang="0">
                      <a:pos x="2" y="10"/>
                    </a:cxn>
                    <a:cxn ang="0">
                      <a:pos x="0" y="0"/>
                    </a:cxn>
                  </a:cxnLst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02" name="Oval 97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03" name="Freeform 976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" y="19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0" y="9"/>
                    </a:cxn>
                  </a:cxnLst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04" name="AutoShape 977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05" name="AutoShape 978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06" name="Oval 979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07" name="Oval 980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18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08" name="Oval 981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09" name="Rectangle 982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</p:grpSp>
        <p:grpSp>
          <p:nvGrpSpPr>
            <p:cNvPr id="205210" name="Group 862"/>
            <p:cNvGrpSpPr/>
            <p:nvPr/>
          </p:nvGrpSpPr>
          <p:grpSpPr>
            <a:xfrm>
              <a:off x="5084012" y="5612511"/>
              <a:ext cx="347767" cy="680207"/>
              <a:chOff x="7923189" y="2486664"/>
              <a:chExt cx="360377" cy="884585"/>
            </a:xfrm>
          </p:grpSpPr>
          <p:pic>
            <p:nvPicPr>
              <p:cNvPr id="205211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043998" y="2486664"/>
                <a:ext cx="239568" cy="5365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05212" name="Group 950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05213" name="Freeform 951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5" y="27"/>
                    </a:cxn>
                    <a:cxn ang="0">
                      <a:pos x="15" y="205"/>
                    </a:cxn>
                    <a:cxn ang="0">
                      <a:pos x="0" y="215"/>
                    </a:cxn>
                    <a:cxn ang="0">
                      <a:pos x="3" y="0"/>
                    </a:cxn>
                  </a:cxnLst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14" name="Rectangle 952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15" name="Freeform 95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18"/>
                    </a:cxn>
                    <a:cxn ang="0">
                      <a:pos x="2" y="196"/>
                    </a:cxn>
                    <a:cxn ang="0">
                      <a:pos x="2" y="0"/>
                    </a:cxn>
                  </a:cxnLst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16" name="Freeform 954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1"/>
                    </a:cxn>
                    <a:cxn ang="0">
                      <a:pos x="14" y="19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17" name="Rectangle 95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218" name="Group 956"/>
                <p:cNvGrpSpPr/>
                <p:nvPr/>
              </p:nvGrpSpPr>
              <p:grpSpPr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219" name="AutoShape 957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220" name="AutoShape 958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221" name="Rectangle 959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222" name="Group 960"/>
                <p:cNvGrpSpPr/>
                <p:nvPr/>
              </p:nvGrpSpPr>
              <p:grpSpPr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5223" name="AutoShape 961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224" name="AutoShape 962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225" name="Rectangle 963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26" name="Rectangle 964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227" name="Group 965"/>
                <p:cNvGrpSpPr/>
                <p:nvPr/>
              </p:nvGrpSpPr>
              <p:grpSpPr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5228" name="AutoShape 966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229" name="AutoShape 967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230" name="Freeform 968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7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05231" name="Group 969"/>
                <p:cNvGrpSpPr/>
                <p:nvPr/>
              </p:nvGrpSpPr>
              <p:grpSpPr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05232" name="AutoShape 970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233" name="AutoShape 971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234" name="Rectangle 972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35" name="Freeform 97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9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36" name="Freeform 974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13"/>
                    </a:cxn>
                    <a:cxn ang="0">
                      <a:pos x="13" y="23"/>
                    </a:cxn>
                    <a:cxn ang="0">
                      <a:pos x="2" y="10"/>
                    </a:cxn>
                    <a:cxn ang="0">
                      <a:pos x="0" y="0"/>
                    </a:cxn>
                  </a:cxnLst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37" name="Oval 97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38" name="Freeform 976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" y="19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0" y="9"/>
                    </a:cxn>
                  </a:cxnLst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39" name="AutoShape 977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40" name="AutoShape 978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41" name="Oval 979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42" name="Oval 980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18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43" name="Oval 981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44" name="Rectangle 982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</p:grpSp>
        <p:grpSp>
          <p:nvGrpSpPr>
            <p:cNvPr id="205245" name="Group 897"/>
            <p:cNvGrpSpPr/>
            <p:nvPr/>
          </p:nvGrpSpPr>
          <p:grpSpPr>
            <a:xfrm>
              <a:off x="6068038" y="3829780"/>
              <a:ext cx="347753" cy="680208"/>
              <a:chOff x="7923189" y="2486663"/>
              <a:chExt cx="360362" cy="884586"/>
            </a:xfrm>
          </p:grpSpPr>
          <p:pic>
            <p:nvPicPr>
              <p:cNvPr id="205246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05247" name="Group 950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05248" name="Freeform 951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5" y="27"/>
                    </a:cxn>
                    <a:cxn ang="0">
                      <a:pos x="15" y="205"/>
                    </a:cxn>
                    <a:cxn ang="0">
                      <a:pos x="0" y="215"/>
                    </a:cxn>
                    <a:cxn ang="0">
                      <a:pos x="3" y="0"/>
                    </a:cxn>
                  </a:cxnLst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49" name="Rectangle 952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50" name="Freeform 95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18"/>
                    </a:cxn>
                    <a:cxn ang="0">
                      <a:pos x="2" y="196"/>
                    </a:cxn>
                    <a:cxn ang="0">
                      <a:pos x="2" y="0"/>
                    </a:cxn>
                  </a:cxnLst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51" name="Freeform 954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1"/>
                    </a:cxn>
                    <a:cxn ang="0">
                      <a:pos x="14" y="19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52" name="Rectangle 95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253" name="Group 956"/>
                <p:cNvGrpSpPr/>
                <p:nvPr/>
              </p:nvGrpSpPr>
              <p:grpSpPr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254" name="AutoShape 957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255" name="AutoShape 958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256" name="Rectangle 959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257" name="Group 960"/>
                <p:cNvGrpSpPr/>
                <p:nvPr/>
              </p:nvGrpSpPr>
              <p:grpSpPr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5258" name="AutoShape 961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259" name="AutoShape 962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260" name="Rectangle 963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61" name="Rectangle 964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262" name="Group 965"/>
                <p:cNvGrpSpPr/>
                <p:nvPr/>
              </p:nvGrpSpPr>
              <p:grpSpPr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5263" name="AutoShape 966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264" name="AutoShape 967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265" name="Freeform 968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7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05266" name="Group 969"/>
                <p:cNvGrpSpPr/>
                <p:nvPr/>
              </p:nvGrpSpPr>
              <p:grpSpPr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05267" name="AutoShape 970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268" name="AutoShape 971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269" name="Rectangle 972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70" name="Freeform 97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9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71" name="Freeform 974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13"/>
                    </a:cxn>
                    <a:cxn ang="0">
                      <a:pos x="13" y="23"/>
                    </a:cxn>
                    <a:cxn ang="0">
                      <a:pos x="2" y="10"/>
                    </a:cxn>
                    <a:cxn ang="0">
                      <a:pos x="0" y="0"/>
                    </a:cxn>
                  </a:cxnLst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72" name="Oval 97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73" name="Freeform 976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" y="19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0" y="9"/>
                    </a:cxn>
                  </a:cxnLst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74" name="AutoShape 977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75" name="AutoShape 978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76" name="Oval 979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77" name="Oval 980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18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78" name="Oval 981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79" name="Rectangle 982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</p:grpSp>
        <p:grpSp>
          <p:nvGrpSpPr>
            <p:cNvPr id="205280" name="Group 932"/>
            <p:cNvGrpSpPr/>
            <p:nvPr/>
          </p:nvGrpSpPr>
          <p:grpSpPr>
            <a:xfrm>
              <a:off x="2122838" y="5630065"/>
              <a:ext cx="347753" cy="680208"/>
              <a:chOff x="7923189" y="2486663"/>
              <a:chExt cx="360362" cy="884586"/>
            </a:xfrm>
          </p:grpSpPr>
          <p:pic>
            <p:nvPicPr>
              <p:cNvPr id="205281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05282" name="Group 950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05283" name="Freeform 951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5" y="27"/>
                    </a:cxn>
                    <a:cxn ang="0">
                      <a:pos x="15" y="205"/>
                    </a:cxn>
                    <a:cxn ang="0">
                      <a:pos x="0" y="215"/>
                    </a:cxn>
                    <a:cxn ang="0">
                      <a:pos x="3" y="0"/>
                    </a:cxn>
                  </a:cxnLst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84" name="Rectangle 952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85" name="Freeform 95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18"/>
                    </a:cxn>
                    <a:cxn ang="0">
                      <a:pos x="2" y="196"/>
                    </a:cxn>
                    <a:cxn ang="0">
                      <a:pos x="2" y="0"/>
                    </a:cxn>
                  </a:cxnLst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86" name="Freeform 954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1"/>
                    </a:cxn>
                    <a:cxn ang="0">
                      <a:pos x="14" y="19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287" name="Rectangle 95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288" name="Group 956"/>
                <p:cNvGrpSpPr/>
                <p:nvPr/>
              </p:nvGrpSpPr>
              <p:grpSpPr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289" name="AutoShape 957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290" name="AutoShape 958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291" name="Rectangle 959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292" name="Group 960"/>
                <p:cNvGrpSpPr/>
                <p:nvPr/>
              </p:nvGrpSpPr>
              <p:grpSpPr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5293" name="AutoShape 961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294" name="AutoShape 962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295" name="Rectangle 963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296" name="Rectangle 964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297" name="Group 965"/>
                <p:cNvGrpSpPr/>
                <p:nvPr/>
              </p:nvGrpSpPr>
              <p:grpSpPr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5298" name="AutoShape 966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299" name="AutoShape 967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300" name="Freeform 968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7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05301" name="Group 969"/>
                <p:cNvGrpSpPr/>
                <p:nvPr/>
              </p:nvGrpSpPr>
              <p:grpSpPr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05302" name="AutoShape 970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303" name="AutoShape 971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304" name="Rectangle 972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305" name="Freeform 97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9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306" name="Freeform 974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13"/>
                    </a:cxn>
                    <a:cxn ang="0">
                      <a:pos x="13" y="23"/>
                    </a:cxn>
                    <a:cxn ang="0">
                      <a:pos x="2" y="10"/>
                    </a:cxn>
                    <a:cxn ang="0">
                      <a:pos x="0" y="0"/>
                    </a:cxn>
                  </a:cxnLst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307" name="Oval 97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308" name="Freeform 976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" y="19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0" y="9"/>
                    </a:cxn>
                  </a:cxnLst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309" name="AutoShape 977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310" name="AutoShape 978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311" name="Oval 979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312" name="Oval 980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18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313" name="Oval 981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314" name="Rectangle 982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</p:grpSp>
        <p:grpSp>
          <p:nvGrpSpPr>
            <p:cNvPr id="205315" name="Group 15"/>
            <p:cNvGrpSpPr/>
            <p:nvPr/>
          </p:nvGrpSpPr>
          <p:grpSpPr>
            <a:xfrm>
              <a:off x="7707615" y="4368892"/>
              <a:ext cx="990551" cy="731635"/>
              <a:chOff x="7707615" y="4368892"/>
              <a:chExt cx="990551" cy="731635"/>
            </a:xfrm>
          </p:grpSpPr>
          <p:pic>
            <p:nvPicPr>
              <p:cNvPr id="205316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71833" y="4640202"/>
                <a:ext cx="822008" cy="4603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05317" name="Group 249"/>
              <p:cNvGrpSpPr/>
              <p:nvPr/>
            </p:nvGrpSpPr>
            <p:grpSpPr>
              <a:xfrm flipH="1">
                <a:off x="7707615" y="4368892"/>
                <a:ext cx="225953" cy="395900"/>
                <a:chOff x="4140" y="429"/>
                <a:chExt cx="1425" cy="2396"/>
              </a:xfrm>
            </p:grpSpPr>
            <p:sp>
              <p:nvSpPr>
                <p:cNvPr id="205318" name="Freeform 250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47" y="66"/>
                    </a:cxn>
                    <a:cxn ang="0">
                      <a:pos x="46" y="510"/>
                    </a:cxn>
                    <a:cxn ang="0">
                      <a:pos x="0" y="534"/>
                    </a:cxn>
                    <a:cxn ang="0">
                      <a:pos x="9" y="0"/>
                    </a:cxn>
                  </a:cxnLst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71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4" y="425"/>
                  <a:ext cx="1051" cy="2268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320" name="Freeform 252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9" y="43"/>
                    </a:cxn>
                    <a:cxn ang="0">
                      <a:pos x="2" y="486"/>
                    </a:cxn>
                    <a:cxn ang="0">
                      <a:pos x="2" y="0"/>
                    </a:cxn>
                  </a:cxnLst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321" name="Freeform 25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5" y="25"/>
                    </a:cxn>
                    <a:cxn ang="0">
                      <a:pos x="45" y="45"/>
                    </a:cxn>
                    <a:cxn ang="0">
                      <a:pos x="0" y="19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74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4" y="685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5323" name="Group 255"/>
                <p:cNvGrpSpPr/>
                <p:nvPr/>
              </p:nvGrpSpPr>
              <p:grpSpPr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00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66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1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84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76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4" y="1012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5327" name="Group 259"/>
                <p:cNvGrpSpPr/>
                <p:nvPr/>
              </p:nvGrpSpPr>
              <p:grpSpPr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98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6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9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586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78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24" y="1358"/>
                  <a:ext cx="591" cy="2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9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34" y="1636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5332" name="Group 264"/>
                <p:cNvGrpSpPr/>
                <p:nvPr/>
              </p:nvGrpSpPr>
              <p:grpSpPr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96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11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7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5"/>
                    <a:ext cx="674" cy="8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05335" name="Freeform 267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5" y="24"/>
                    </a:cxn>
                    <a:cxn ang="0">
                      <a:pos x="45" y="43"/>
                    </a:cxn>
                    <a:cxn ang="0">
                      <a:pos x="0" y="18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05336" name="Group 268"/>
                <p:cNvGrpSpPr/>
                <p:nvPr/>
              </p:nvGrpSpPr>
              <p:grpSpPr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94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51"/>
                    <a:ext cx="711" cy="1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5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70"/>
                    <a:ext cx="674" cy="12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83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56" y="425"/>
                  <a:ext cx="60" cy="227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340" name="Freeform 272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0" y="27"/>
                    </a:cxn>
                    <a:cxn ang="0">
                      <a:pos x="40" y="49"/>
                    </a:cxn>
                    <a:cxn ang="0">
                      <a:pos x="0" y="18"/>
                    </a:cxn>
                    <a:cxn ang="0">
                      <a:pos x="2" y="0"/>
                    </a:cxn>
                  </a:cxnLst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341" name="Freeform 27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2" y="32"/>
                    </a:cxn>
                    <a:cxn ang="0">
                      <a:pos x="39" y="57"/>
                    </a:cxn>
                    <a:cxn ang="0">
                      <a:pos x="2" y="24"/>
                    </a:cxn>
                    <a:cxn ang="0">
                      <a:pos x="0" y="0"/>
                    </a:cxn>
                  </a:cxnLst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86" name="Oval 274"/>
                <p:cNvSpPr>
                  <a:spLocks noChangeArrowheads="1"/>
                </p:cNvSpPr>
                <p:nvPr/>
              </p:nvSpPr>
              <p:spPr bwMode="auto">
                <a:xfrm>
                  <a:off x="5516" y="2597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343" name="Freeform 27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" y="48"/>
                    </a:cxn>
                    <a:cxn ang="0">
                      <a:pos x="42" y="22"/>
                    </a:cxn>
                    <a:cxn ang="0">
                      <a:pos x="40" y="0"/>
                    </a:cxn>
                    <a:cxn ang="0">
                      <a:pos x="0" y="21"/>
                    </a:cxn>
                  </a:cxnLst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88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4" y="2665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9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4" y="2694"/>
                  <a:ext cx="1071" cy="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0" name="Oval 278"/>
                <p:cNvSpPr>
                  <a:spLocks noChangeArrowheads="1"/>
                </p:cNvSpPr>
                <p:nvPr/>
              </p:nvSpPr>
              <p:spPr bwMode="auto">
                <a:xfrm>
                  <a:off x="4314" y="2367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1" name="Oval 279"/>
                <p:cNvSpPr>
                  <a:spLocks noChangeArrowheads="1"/>
                </p:cNvSpPr>
                <p:nvPr/>
              </p:nvSpPr>
              <p:spPr bwMode="auto">
                <a:xfrm>
                  <a:off x="4485" y="2367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2" name="Oval 280"/>
                <p:cNvSpPr>
                  <a:spLocks noChangeArrowheads="1"/>
                </p:cNvSpPr>
                <p:nvPr/>
              </p:nvSpPr>
              <p:spPr bwMode="auto">
                <a:xfrm>
                  <a:off x="4665" y="2367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3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5" y="1819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5350" name="Group 249"/>
              <p:cNvGrpSpPr/>
              <p:nvPr/>
            </p:nvGrpSpPr>
            <p:grpSpPr>
              <a:xfrm flipH="1">
                <a:off x="7939866" y="4369199"/>
                <a:ext cx="225953" cy="395900"/>
                <a:chOff x="4140" y="429"/>
                <a:chExt cx="1425" cy="2396"/>
              </a:xfrm>
            </p:grpSpPr>
            <p:sp>
              <p:nvSpPr>
                <p:cNvPr id="205351" name="Freeform 250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47" y="66"/>
                    </a:cxn>
                    <a:cxn ang="0">
                      <a:pos x="46" y="510"/>
                    </a:cxn>
                    <a:cxn ang="0">
                      <a:pos x="0" y="534"/>
                    </a:cxn>
                    <a:cxn ang="0">
                      <a:pos x="9" y="0"/>
                    </a:cxn>
                  </a:cxnLst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04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7" y="414"/>
                  <a:ext cx="1051" cy="2297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353" name="Freeform 252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9" y="43"/>
                    </a:cxn>
                    <a:cxn ang="0">
                      <a:pos x="2" y="486"/>
                    </a:cxn>
                    <a:cxn ang="0">
                      <a:pos x="2" y="0"/>
                    </a:cxn>
                  </a:cxnLst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354" name="Freeform 25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5" y="25"/>
                    </a:cxn>
                    <a:cxn ang="0">
                      <a:pos x="45" y="45"/>
                    </a:cxn>
                    <a:cxn ang="0">
                      <a:pos x="0" y="19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07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07" y="693"/>
                  <a:ext cx="60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5356" name="Group 255"/>
                <p:cNvGrpSpPr/>
                <p:nvPr/>
              </p:nvGrpSpPr>
              <p:grpSpPr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33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4"/>
                    <a:ext cx="725" cy="1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4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2"/>
                    <a:ext cx="700" cy="92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09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7" y="1019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5360" name="Group 259"/>
                <p:cNvGrpSpPr/>
                <p:nvPr/>
              </p:nvGrpSpPr>
              <p:grpSpPr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31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2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4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11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7" y="1356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2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7" y="165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5365" name="Group 264"/>
                <p:cNvGrpSpPr/>
                <p:nvPr/>
              </p:nvGrpSpPr>
              <p:grpSpPr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29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6"/>
                    <a:ext cx="71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0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7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05368" name="Freeform 267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5" y="24"/>
                    </a:cxn>
                    <a:cxn ang="0">
                      <a:pos x="45" y="43"/>
                    </a:cxn>
                    <a:cxn ang="0">
                      <a:pos x="0" y="18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05369" name="Group 268"/>
                <p:cNvGrpSpPr/>
                <p:nvPr/>
              </p:nvGrpSpPr>
              <p:grpSpPr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27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8"/>
                    <a:ext cx="748" cy="1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8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11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16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48" y="414"/>
                  <a:ext cx="70" cy="230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373" name="Freeform 272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0" y="27"/>
                    </a:cxn>
                    <a:cxn ang="0">
                      <a:pos x="40" y="49"/>
                    </a:cxn>
                    <a:cxn ang="0">
                      <a:pos x="0" y="18"/>
                    </a:cxn>
                    <a:cxn ang="0">
                      <a:pos x="2" y="0"/>
                    </a:cxn>
                  </a:cxnLst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374" name="Freeform 27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2" y="32"/>
                    </a:cxn>
                    <a:cxn ang="0">
                      <a:pos x="39" y="57"/>
                    </a:cxn>
                    <a:cxn ang="0">
                      <a:pos x="2" y="24"/>
                    </a:cxn>
                    <a:cxn ang="0">
                      <a:pos x="0" y="0"/>
                    </a:cxn>
                  </a:cxnLst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19" name="Oval 274"/>
                <p:cNvSpPr>
                  <a:spLocks noChangeArrowheads="1"/>
                </p:cNvSpPr>
                <p:nvPr/>
              </p:nvSpPr>
              <p:spPr bwMode="auto">
                <a:xfrm>
                  <a:off x="5519" y="2615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376" name="Freeform 27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" y="48"/>
                    </a:cxn>
                    <a:cxn ang="0">
                      <a:pos x="42" y="22"/>
                    </a:cxn>
                    <a:cxn ang="0">
                      <a:pos x="40" y="0"/>
                    </a:cxn>
                    <a:cxn ang="0">
                      <a:pos x="0" y="21"/>
                    </a:cxn>
                  </a:cxnLst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21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37" y="2682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2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7" y="2711"/>
                  <a:ext cx="1071" cy="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3" name="Oval 278"/>
                <p:cNvSpPr>
                  <a:spLocks noChangeArrowheads="1"/>
                </p:cNvSpPr>
                <p:nvPr/>
              </p:nvSpPr>
              <p:spPr bwMode="auto">
                <a:xfrm>
                  <a:off x="4307" y="2384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4" name="Oval 279"/>
                <p:cNvSpPr>
                  <a:spLocks noChangeArrowheads="1"/>
                </p:cNvSpPr>
                <p:nvPr/>
              </p:nvSpPr>
              <p:spPr bwMode="auto">
                <a:xfrm>
                  <a:off x="4487" y="2384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5" name="Oval 280"/>
                <p:cNvSpPr>
                  <a:spLocks noChangeArrowheads="1"/>
                </p:cNvSpPr>
                <p:nvPr/>
              </p:nvSpPr>
              <p:spPr bwMode="auto">
                <a:xfrm>
                  <a:off x="4658" y="2384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6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8" y="1836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5383" name="Group 249"/>
              <p:cNvGrpSpPr/>
              <p:nvPr/>
            </p:nvGrpSpPr>
            <p:grpSpPr>
              <a:xfrm flipH="1">
                <a:off x="8472213" y="4384408"/>
                <a:ext cx="225953" cy="395900"/>
                <a:chOff x="4140" y="429"/>
                <a:chExt cx="1425" cy="2396"/>
              </a:xfrm>
            </p:grpSpPr>
            <p:sp>
              <p:nvSpPr>
                <p:cNvPr id="205384" name="Freeform 250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47" y="66"/>
                    </a:cxn>
                    <a:cxn ang="0">
                      <a:pos x="46" y="510"/>
                    </a:cxn>
                    <a:cxn ang="0">
                      <a:pos x="0" y="534"/>
                    </a:cxn>
                    <a:cxn ang="0">
                      <a:pos x="9" y="0"/>
                    </a:cxn>
                  </a:cxnLst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37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0" y="428"/>
                  <a:ext cx="1051" cy="2278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386" name="Freeform 252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9" y="43"/>
                    </a:cxn>
                    <a:cxn ang="0">
                      <a:pos x="2" y="486"/>
                    </a:cxn>
                    <a:cxn ang="0">
                      <a:pos x="2" y="0"/>
                    </a:cxn>
                  </a:cxnLst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387" name="Freeform 25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5" y="25"/>
                    </a:cxn>
                    <a:cxn ang="0">
                      <a:pos x="45" y="45"/>
                    </a:cxn>
                    <a:cxn ang="0">
                      <a:pos x="0" y="19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0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0" y="687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5389" name="Group 255"/>
                <p:cNvGrpSpPr/>
                <p:nvPr/>
              </p:nvGrpSpPr>
              <p:grpSpPr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66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7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6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42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0" y="101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5393" name="Group 259"/>
                <p:cNvGrpSpPr/>
                <p:nvPr/>
              </p:nvGrpSpPr>
              <p:grpSpPr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64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69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5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06" y="2589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44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20" y="1360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5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30" y="1648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5398" name="Group 264"/>
                <p:cNvGrpSpPr/>
                <p:nvPr/>
              </p:nvGrpSpPr>
              <p:grpSpPr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62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70"/>
                    <a:ext cx="698" cy="13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3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2588"/>
                    <a:ext cx="66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05401" name="Freeform 267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5" y="24"/>
                    </a:cxn>
                    <a:cxn ang="0">
                      <a:pos x="45" y="43"/>
                    </a:cxn>
                    <a:cxn ang="0">
                      <a:pos x="0" y="18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05402" name="Group 268"/>
                <p:cNvGrpSpPr/>
                <p:nvPr/>
              </p:nvGrpSpPr>
              <p:grpSpPr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60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53"/>
                    <a:ext cx="723" cy="15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1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2"/>
                    <a:ext cx="686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49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51" y="428"/>
                  <a:ext cx="60" cy="228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406" name="Freeform 272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0" y="27"/>
                    </a:cxn>
                    <a:cxn ang="0">
                      <a:pos x="40" y="49"/>
                    </a:cxn>
                    <a:cxn ang="0">
                      <a:pos x="0" y="18"/>
                    </a:cxn>
                    <a:cxn ang="0">
                      <a:pos x="2" y="0"/>
                    </a:cxn>
                  </a:cxnLst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407" name="Freeform 27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2" y="32"/>
                    </a:cxn>
                    <a:cxn ang="0">
                      <a:pos x="39" y="57"/>
                    </a:cxn>
                    <a:cxn ang="0">
                      <a:pos x="2" y="24"/>
                    </a:cxn>
                    <a:cxn ang="0">
                      <a:pos x="0" y="0"/>
                    </a:cxn>
                  </a:cxnLst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2" name="Oval 274"/>
                <p:cNvSpPr>
                  <a:spLocks noChangeArrowheads="1"/>
                </p:cNvSpPr>
                <p:nvPr/>
              </p:nvSpPr>
              <p:spPr bwMode="auto">
                <a:xfrm>
                  <a:off x="5512" y="2609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409" name="Freeform 275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" y="48"/>
                    </a:cxn>
                    <a:cxn ang="0">
                      <a:pos x="42" y="22"/>
                    </a:cxn>
                    <a:cxn ang="0">
                      <a:pos x="40" y="0"/>
                    </a:cxn>
                    <a:cxn ang="0">
                      <a:pos x="0" y="21"/>
                    </a:cxn>
                  </a:cxnLst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4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5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0" y="2705"/>
                  <a:ext cx="1071" cy="7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6" name="Oval 278"/>
                <p:cNvSpPr>
                  <a:spLocks noChangeArrowheads="1"/>
                </p:cNvSpPr>
                <p:nvPr/>
              </p:nvSpPr>
              <p:spPr bwMode="auto">
                <a:xfrm>
                  <a:off x="4310" y="2379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7" name="Oval 279"/>
                <p:cNvSpPr>
                  <a:spLocks noChangeArrowheads="1"/>
                </p:cNvSpPr>
                <p:nvPr/>
              </p:nvSpPr>
              <p:spPr bwMode="auto">
                <a:xfrm>
                  <a:off x="4480" y="2379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8" name="Oval 280"/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9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1" y="1831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05416" name="Group 1068"/>
            <p:cNvGrpSpPr/>
            <p:nvPr/>
          </p:nvGrpSpPr>
          <p:grpSpPr>
            <a:xfrm>
              <a:off x="7186941" y="5734675"/>
              <a:ext cx="347753" cy="680208"/>
              <a:chOff x="7923189" y="2486663"/>
              <a:chExt cx="360362" cy="884586"/>
            </a:xfrm>
          </p:grpSpPr>
          <p:pic>
            <p:nvPicPr>
              <p:cNvPr id="205417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05418" name="Group 950"/>
              <p:cNvGrpSpPr/>
              <p:nvPr/>
            </p:nvGrpSpPr>
            <p:grpSpPr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05419" name="Freeform 951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5" y="27"/>
                    </a:cxn>
                    <a:cxn ang="0">
                      <a:pos x="15" y="205"/>
                    </a:cxn>
                    <a:cxn ang="0">
                      <a:pos x="0" y="215"/>
                    </a:cxn>
                    <a:cxn ang="0">
                      <a:pos x="3" y="0"/>
                    </a:cxn>
                  </a:cxnLst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420" name="Rectangle 952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421" name="Freeform 95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9" y="18"/>
                    </a:cxn>
                    <a:cxn ang="0">
                      <a:pos x="2" y="196"/>
                    </a:cxn>
                    <a:cxn ang="0">
                      <a:pos x="2" y="0"/>
                    </a:cxn>
                  </a:cxnLst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422" name="Freeform 954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1"/>
                    </a:cxn>
                    <a:cxn ang="0">
                      <a:pos x="14" y="19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423" name="Rectangle 955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424" name="Group 956"/>
                <p:cNvGrpSpPr/>
                <p:nvPr/>
              </p:nvGrpSpPr>
              <p:grpSpPr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425" name="AutoShape 957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426" name="AutoShape 958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427" name="Rectangle 959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428" name="Group 960"/>
                <p:cNvGrpSpPr/>
                <p:nvPr/>
              </p:nvGrpSpPr>
              <p:grpSpPr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5429" name="AutoShape 961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430" name="AutoShape 962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431" name="Rectangle 963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432" name="Rectangle 964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grpSp>
              <p:nvGrpSpPr>
                <p:cNvPr id="205433" name="Group 965"/>
                <p:cNvGrpSpPr/>
                <p:nvPr/>
              </p:nvGrpSpPr>
              <p:grpSpPr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5434" name="AutoShape 966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435" name="AutoShape 967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436" name="Freeform 968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7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05437" name="Group 969"/>
                <p:cNvGrpSpPr/>
                <p:nvPr/>
              </p:nvGrpSpPr>
              <p:grpSpPr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05438" name="AutoShape 970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439" name="AutoShape 971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sp>
              <p:nvSpPr>
                <p:cNvPr id="205440" name="Rectangle 972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441" name="Freeform 97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4" y="10"/>
                    </a:cxn>
                    <a:cxn ang="0">
                      <a:pos x="14" y="19"/>
                    </a:cxn>
                    <a:cxn ang="0">
                      <a:pos x="0" y="7"/>
                    </a:cxn>
                    <a:cxn ang="0">
                      <a:pos x="2" y="0"/>
                    </a:cxn>
                  </a:cxnLst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442" name="Freeform 974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13"/>
                    </a:cxn>
                    <a:cxn ang="0">
                      <a:pos x="13" y="23"/>
                    </a:cxn>
                    <a:cxn ang="0">
                      <a:pos x="2" y="10"/>
                    </a:cxn>
                    <a:cxn ang="0">
                      <a:pos x="0" y="0"/>
                    </a:cxn>
                  </a:cxnLst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443" name="Oval 975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444" name="Freeform 976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" y="19"/>
                    </a:cxn>
                    <a:cxn ang="0">
                      <a:pos x="14" y="9"/>
                    </a:cxn>
                    <a:cxn ang="0">
                      <a:pos x="14" y="0"/>
                    </a:cxn>
                    <a:cxn ang="0">
                      <a:pos x="0" y="9"/>
                    </a:cxn>
                  </a:cxnLst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5445" name="AutoShape 977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446" name="AutoShape 978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447" name="Oval 979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448" name="Oval 980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18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449" name="Oval 981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205450" name="Rectangle 982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</p:grpSp>
        </p:grpSp>
        <p:grpSp>
          <p:nvGrpSpPr>
            <p:cNvPr id="205451" name="Group 3"/>
            <p:cNvGrpSpPr/>
            <p:nvPr/>
          </p:nvGrpSpPr>
          <p:grpSpPr>
            <a:xfrm>
              <a:off x="439215" y="4827099"/>
              <a:ext cx="875523" cy="506826"/>
              <a:chOff x="439215" y="4827099"/>
              <a:chExt cx="875523" cy="506826"/>
            </a:xfrm>
          </p:grpSpPr>
          <p:grpSp>
            <p:nvGrpSpPr>
              <p:cNvPr id="205452" name="Group 418"/>
              <p:cNvGrpSpPr/>
              <p:nvPr/>
            </p:nvGrpSpPr>
            <p:grpSpPr>
              <a:xfrm>
                <a:off x="439215" y="4827099"/>
                <a:ext cx="875523" cy="506826"/>
                <a:chOff x="2889" y="1631"/>
                <a:chExt cx="980" cy="743"/>
              </a:xfrm>
            </p:grpSpPr>
            <p:sp>
              <p:nvSpPr>
                <p:cNvPr id="205453" name="Rectangle 419"/>
                <p:cNvSpPr/>
                <p:nvPr/>
              </p:nvSpPr>
              <p:spPr>
                <a:xfrm>
                  <a:off x="3046" y="1841"/>
                  <a:ext cx="663" cy="533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pPr eaLnBrk="0" hangingPunct="0">
                    <a:spcBef>
                      <a:spcPct val="0"/>
                    </a:spcBef>
                    <a:buClrTx/>
                    <a:buSzTx/>
                    <a:buFontTx/>
                  </a:pPr>
                  <a:endParaRPr lang="zh-CN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35249" name="AutoShape 420"/>
                <p:cNvSpPr>
                  <a:spLocks noChangeArrowheads="1"/>
                </p:cNvSpPr>
                <p:nvPr/>
              </p:nvSpPr>
              <p:spPr bwMode="auto">
                <a:xfrm>
                  <a:off x="2889" y="1631"/>
                  <a:ext cx="977" cy="25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endParaRPr>
                </a:p>
              </p:txBody>
            </p:sp>
          </p:grpSp>
          <p:pic>
            <p:nvPicPr>
              <p:cNvPr id="205455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109" y="5014480"/>
                <a:ext cx="405029" cy="29083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425450" y="1181100"/>
            <a:ext cx="8258175" cy="5427663"/>
            <a:chOff x="425291" y="1016574"/>
            <a:chExt cx="8258951" cy="5427438"/>
          </a:xfrm>
        </p:grpSpPr>
        <p:grpSp>
          <p:nvGrpSpPr>
            <p:cNvPr id="205457" name="Group 7"/>
            <p:cNvGrpSpPr/>
            <p:nvPr/>
          </p:nvGrpSpPr>
          <p:grpSpPr>
            <a:xfrm>
              <a:off x="861857" y="1488950"/>
              <a:ext cx="7326607" cy="4955062"/>
              <a:chOff x="861857" y="1488950"/>
              <a:chExt cx="7326607" cy="4955062"/>
            </a:xfrm>
          </p:grpSpPr>
          <p:cxnSp>
            <p:nvCxnSpPr>
              <p:cNvPr id="205458" name="Straight Connector 6"/>
              <p:cNvCxnSpPr>
                <a:stCxn id="205455" idx="2"/>
                <a:endCxn id="204999" idx="1"/>
              </p:cNvCxnSpPr>
              <p:nvPr/>
            </p:nvCxnSpPr>
            <p:spPr>
              <a:xfrm flipH="1" flipV="1">
                <a:off x="861857" y="2766634"/>
                <a:ext cx="24132" cy="237025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59" name="Straight Connector 786"/>
              <p:cNvCxnSpPr>
                <a:stCxn id="205109" idx="2"/>
                <a:endCxn id="204999" idx="1"/>
              </p:cNvCxnSpPr>
              <p:nvPr/>
            </p:nvCxnSpPr>
            <p:spPr>
              <a:xfrm flipV="1">
                <a:off x="1769891" y="1936350"/>
                <a:ext cx="381" cy="241375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60" name="Straight Connector 787"/>
              <p:cNvCxnSpPr>
                <a:stCxn id="205109" idx="2"/>
                <a:endCxn id="204999" idx="1"/>
              </p:cNvCxnSpPr>
              <p:nvPr/>
            </p:nvCxnSpPr>
            <p:spPr>
              <a:xfrm flipV="1">
                <a:off x="2209958" y="3252851"/>
                <a:ext cx="0" cy="25398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61" name="Straight Connector 788"/>
              <p:cNvCxnSpPr>
                <a:stCxn id="205109" idx="2"/>
                <a:endCxn id="204999" idx="1"/>
              </p:cNvCxnSpPr>
              <p:nvPr/>
            </p:nvCxnSpPr>
            <p:spPr>
              <a:xfrm flipV="1">
                <a:off x="3314938" y="3904152"/>
                <a:ext cx="0" cy="25398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62" name="Straight Connector 789"/>
              <p:cNvCxnSpPr>
                <a:stCxn id="205109" idx="2"/>
                <a:endCxn id="204999" idx="1"/>
              </p:cNvCxnSpPr>
              <p:nvPr/>
            </p:nvCxnSpPr>
            <p:spPr>
              <a:xfrm flipV="1">
                <a:off x="4465279" y="1488950"/>
                <a:ext cx="0" cy="25398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63" name="Straight Connector 791"/>
              <p:cNvCxnSpPr>
                <a:stCxn id="205109" idx="2"/>
                <a:endCxn id="204999" idx="1"/>
              </p:cNvCxnSpPr>
              <p:nvPr/>
            </p:nvCxnSpPr>
            <p:spPr>
              <a:xfrm flipV="1">
                <a:off x="5162011" y="3561357"/>
                <a:ext cx="0" cy="25398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64" name="Straight Connector 967"/>
              <p:cNvCxnSpPr>
                <a:stCxn id="205109" idx="2"/>
                <a:endCxn id="204999" idx="1"/>
              </p:cNvCxnSpPr>
              <p:nvPr/>
            </p:nvCxnSpPr>
            <p:spPr>
              <a:xfrm flipV="1">
                <a:off x="6130907" y="1778447"/>
                <a:ext cx="0" cy="25398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65" name="Straight Connector 1067"/>
              <p:cNvCxnSpPr>
                <a:stCxn id="205109" idx="2"/>
                <a:endCxn id="204999" idx="1"/>
              </p:cNvCxnSpPr>
              <p:nvPr/>
            </p:nvCxnSpPr>
            <p:spPr>
              <a:xfrm flipV="1">
                <a:off x="8188464" y="2384037"/>
                <a:ext cx="0" cy="25398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66" name="Straight Connector 1103"/>
              <p:cNvCxnSpPr>
                <a:stCxn id="205109" idx="2"/>
                <a:endCxn id="204999" idx="1"/>
              </p:cNvCxnSpPr>
              <p:nvPr/>
            </p:nvCxnSpPr>
            <p:spPr>
              <a:xfrm flipV="1">
                <a:off x="7267323" y="3880001"/>
                <a:ext cx="0" cy="25398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467" name="Group 1104"/>
            <p:cNvGrpSpPr/>
            <p:nvPr/>
          </p:nvGrpSpPr>
          <p:grpSpPr>
            <a:xfrm>
              <a:off x="425291" y="1016574"/>
              <a:ext cx="8258951" cy="2901368"/>
              <a:chOff x="439215" y="3555216"/>
              <a:chExt cx="8258951" cy="2901368"/>
            </a:xfrm>
          </p:grpSpPr>
          <p:grpSp>
            <p:nvGrpSpPr>
              <p:cNvPr id="205468" name="Group 1105"/>
              <p:cNvGrpSpPr/>
              <p:nvPr/>
            </p:nvGrpSpPr>
            <p:grpSpPr>
              <a:xfrm>
                <a:off x="1678362" y="385514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5469" name="Picture 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205470" name="Group 950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5471" name="Freeform 951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15" y="27"/>
                      </a:cxn>
                      <a:cxn ang="0">
                        <a:pos x="15" y="205"/>
                      </a:cxn>
                      <a:cxn ang="0">
                        <a:pos x="0" y="215"/>
                      </a:cxn>
                      <a:cxn ang="0">
                        <a:pos x="3" y="0"/>
                      </a:cxn>
                    </a:cxnLst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472" name="Rectangle 952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473" name="Freeform 953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9" y="18"/>
                      </a:cxn>
                      <a:cxn ang="0">
                        <a:pos x="2" y="196"/>
                      </a:cxn>
                      <a:cxn ang="0">
                        <a:pos x="2" y="0"/>
                      </a:cxn>
                    </a:cxnLst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474" name="Freeform 954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1"/>
                      </a:cxn>
                      <a:cxn ang="0">
                        <a:pos x="14" y="19"/>
                      </a:cxn>
                      <a:cxn ang="0">
                        <a:pos x="0" y="8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475" name="Rectangle 95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476" name="Group 956"/>
                  <p:cNvGrpSpPr/>
                  <p:nvPr/>
                </p:nvGrpSpPr>
                <p:grpSpPr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05477" name="AutoShape 957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478" name="AutoShape 958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479" name="Rectangle 959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480" name="Group 960"/>
                  <p:cNvGrpSpPr/>
                  <p:nvPr/>
                </p:nvGrpSpPr>
                <p:grpSpPr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05481" name="AutoShape 961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482" name="AutoShape 962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483" name="Rectangle 963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484" name="Rectangle 964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485" name="Group 965"/>
                  <p:cNvGrpSpPr/>
                  <p:nvPr/>
                </p:nvGrpSpPr>
                <p:grpSpPr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05486" name="AutoShape 966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487" name="AutoShape 967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488" name="Freeform 968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7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05489" name="Group 969"/>
                  <p:cNvGrpSpPr/>
                  <p:nvPr/>
                </p:nvGrpSpPr>
                <p:grpSpPr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05490" name="AutoShape 970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491" name="AutoShape 971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492" name="Rectangle 972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493" name="Freeform 973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9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494" name="Freeform 974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" y="13"/>
                      </a:cxn>
                      <a:cxn ang="0">
                        <a:pos x="13" y="23"/>
                      </a:cxn>
                      <a:cxn ang="0">
                        <a:pos x="2" y="10"/>
                      </a:cxn>
                      <a:cxn ang="0">
                        <a:pos x="0" y="0"/>
                      </a:cxn>
                    </a:cxnLst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495" name="Oval 97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496" name="Freeform 976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2" y="19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0" y="9"/>
                      </a:cxn>
                    </a:cxnLst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497" name="AutoShape 977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498" name="AutoShape 978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499" name="Oval 979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00" name="Oval 980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18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01" name="Oval 981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02" name="Rectangle 982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  <p:grpSp>
            <p:nvGrpSpPr>
              <p:cNvPr id="205503" name="Group 1106"/>
              <p:cNvGrpSpPr/>
              <p:nvPr/>
            </p:nvGrpSpPr>
            <p:grpSpPr>
              <a:xfrm>
                <a:off x="3221830" y="577637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5504" name="Picture 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205505" name="Group 950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5506" name="Freeform 951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15" y="27"/>
                      </a:cxn>
                      <a:cxn ang="0">
                        <a:pos x="15" y="205"/>
                      </a:cxn>
                      <a:cxn ang="0">
                        <a:pos x="0" y="215"/>
                      </a:cxn>
                      <a:cxn ang="0">
                        <a:pos x="3" y="0"/>
                      </a:cxn>
                    </a:cxnLst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07" name="Rectangle 952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08" name="Freeform 953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9" y="18"/>
                      </a:cxn>
                      <a:cxn ang="0">
                        <a:pos x="2" y="196"/>
                      </a:cxn>
                      <a:cxn ang="0">
                        <a:pos x="2" y="0"/>
                      </a:cxn>
                    </a:cxnLst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09" name="Freeform 954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1"/>
                      </a:cxn>
                      <a:cxn ang="0">
                        <a:pos x="14" y="19"/>
                      </a:cxn>
                      <a:cxn ang="0">
                        <a:pos x="0" y="8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10" name="Rectangle 95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511" name="Group 956"/>
                  <p:cNvGrpSpPr/>
                  <p:nvPr/>
                </p:nvGrpSpPr>
                <p:grpSpPr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05512" name="AutoShape 957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13" name="AutoShape 958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14" name="Rectangle 959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515" name="Group 960"/>
                  <p:cNvGrpSpPr/>
                  <p:nvPr/>
                </p:nvGrpSpPr>
                <p:grpSpPr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05516" name="AutoShape 961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17" name="AutoShape 962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18" name="Rectangle 963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19" name="Rectangle 964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520" name="Group 965"/>
                  <p:cNvGrpSpPr/>
                  <p:nvPr/>
                </p:nvGrpSpPr>
                <p:grpSpPr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05521" name="AutoShape 966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22" name="AutoShape 967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23" name="Freeform 968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7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05524" name="Group 969"/>
                  <p:cNvGrpSpPr/>
                  <p:nvPr/>
                </p:nvGrpSpPr>
                <p:grpSpPr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05525" name="AutoShape 970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26" name="AutoShape 971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27" name="Rectangle 972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28" name="Freeform 973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9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29" name="Freeform 974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" y="13"/>
                      </a:cxn>
                      <a:cxn ang="0">
                        <a:pos x="13" y="23"/>
                      </a:cxn>
                      <a:cxn ang="0">
                        <a:pos x="2" y="10"/>
                      </a:cxn>
                      <a:cxn ang="0">
                        <a:pos x="0" y="0"/>
                      </a:cxn>
                    </a:cxnLst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30" name="Oval 97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31" name="Freeform 976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2" y="19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0" y="9"/>
                      </a:cxn>
                    </a:cxnLst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32" name="AutoShape 977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33" name="AutoShape 978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34" name="Oval 979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35" name="Oval 980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18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36" name="Oval 981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37" name="Rectangle 982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  <p:grpSp>
            <p:nvGrpSpPr>
              <p:cNvPr id="205538" name="Group 1108"/>
              <p:cNvGrpSpPr/>
              <p:nvPr/>
            </p:nvGrpSpPr>
            <p:grpSpPr>
              <a:xfrm>
                <a:off x="4387291" y="355521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5539" name="Picture 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205540" name="Group 950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5541" name="Freeform 951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15" y="27"/>
                      </a:cxn>
                      <a:cxn ang="0">
                        <a:pos x="15" y="205"/>
                      </a:cxn>
                      <a:cxn ang="0">
                        <a:pos x="0" y="215"/>
                      </a:cxn>
                      <a:cxn ang="0">
                        <a:pos x="3" y="0"/>
                      </a:cxn>
                    </a:cxnLst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42" name="Rectangle 952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43" name="Freeform 953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9" y="18"/>
                      </a:cxn>
                      <a:cxn ang="0">
                        <a:pos x="2" y="196"/>
                      </a:cxn>
                      <a:cxn ang="0">
                        <a:pos x="2" y="0"/>
                      </a:cxn>
                    </a:cxnLst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44" name="Freeform 954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1"/>
                      </a:cxn>
                      <a:cxn ang="0">
                        <a:pos x="14" y="19"/>
                      </a:cxn>
                      <a:cxn ang="0">
                        <a:pos x="0" y="8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45" name="Rectangle 95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546" name="Group 956"/>
                  <p:cNvGrpSpPr/>
                  <p:nvPr/>
                </p:nvGrpSpPr>
                <p:grpSpPr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05547" name="AutoShape 957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48" name="AutoShape 958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49" name="Rectangle 959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550" name="Group 960"/>
                  <p:cNvGrpSpPr/>
                  <p:nvPr/>
                </p:nvGrpSpPr>
                <p:grpSpPr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05551" name="AutoShape 961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52" name="AutoShape 962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53" name="Rectangle 963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54" name="Rectangle 964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555" name="Group 965"/>
                  <p:cNvGrpSpPr/>
                  <p:nvPr/>
                </p:nvGrpSpPr>
                <p:grpSpPr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05556" name="AutoShape 966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57" name="AutoShape 967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58" name="Freeform 968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7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05559" name="Group 969"/>
                  <p:cNvGrpSpPr/>
                  <p:nvPr/>
                </p:nvGrpSpPr>
                <p:grpSpPr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05560" name="AutoShape 970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61" name="AutoShape 971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62" name="Rectangle 972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63" name="Freeform 973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9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64" name="Freeform 974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" y="13"/>
                      </a:cxn>
                      <a:cxn ang="0">
                        <a:pos x="13" y="23"/>
                      </a:cxn>
                      <a:cxn ang="0">
                        <a:pos x="2" y="10"/>
                      </a:cxn>
                      <a:cxn ang="0">
                        <a:pos x="0" y="0"/>
                      </a:cxn>
                    </a:cxnLst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65" name="Oval 97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66" name="Freeform 976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2" y="19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0" y="9"/>
                      </a:cxn>
                    </a:cxnLst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67" name="AutoShape 977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68" name="AutoShape 978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69" name="Oval 979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70" name="Oval 980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18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71" name="Oval 981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72" name="Rectangle 982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  <p:grpSp>
            <p:nvGrpSpPr>
              <p:cNvPr id="205573" name="Group 1109"/>
              <p:cNvGrpSpPr/>
              <p:nvPr/>
            </p:nvGrpSpPr>
            <p:grpSpPr>
              <a:xfrm>
                <a:off x="5084012" y="5612511"/>
                <a:ext cx="347767" cy="680207"/>
                <a:chOff x="7923189" y="2486664"/>
                <a:chExt cx="360377" cy="884585"/>
              </a:xfrm>
            </p:grpSpPr>
            <p:pic>
              <p:nvPicPr>
                <p:cNvPr id="205574" name="Picture 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8043998" y="2486664"/>
                  <a:ext cx="239568" cy="5365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205575" name="Group 950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5576" name="Freeform 951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15" y="27"/>
                      </a:cxn>
                      <a:cxn ang="0">
                        <a:pos x="15" y="205"/>
                      </a:cxn>
                      <a:cxn ang="0">
                        <a:pos x="0" y="215"/>
                      </a:cxn>
                      <a:cxn ang="0">
                        <a:pos x="3" y="0"/>
                      </a:cxn>
                    </a:cxnLst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77" name="Rectangle 952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78" name="Freeform 953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9" y="18"/>
                      </a:cxn>
                      <a:cxn ang="0">
                        <a:pos x="2" y="196"/>
                      </a:cxn>
                      <a:cxn ang="0">
                        <a:pos x="2" y="0"/>
                      </a:cxn>
                    </a:cxnLst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79" name="Freeform 954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1"/>
                      </a:cxn>
                      <a:cxn ang="0">
                        <a:pos x="14" y="19"/>
                      </a:cxn>
                      <a:cxn ang="0">
                        <a:pos x="0" y="8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80" name="Rectangle 95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581" name="Group 956"/>
                  <p:cNvGrpSpPr/>
                  <p:nvPr/>
                </p:nvGrpSpPr>
                <p:grpSpPr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05582" name="AutoShape 957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83" name="AutoShape 958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84" name="Rectangle 959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585" name="Group 960"/>
                  <p:cNvGrpSpPr/>
                  <p:nvPr/>
                </p:nvGrpSpPr>
                <p:grpSpPr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05586" name="AutoShape 961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87" name="AutoShape 962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88" name="Rectangle 963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89" name="Rectangle 964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590" name="Group 965"/>
                  <p:cNvGrpSpPr/>
                  <p:nvPr/>
                </p:nvGrpSpPr>
                <p:grpSpPr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05591" name="AutoShape 966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92" name="AutoShape 967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93" name="Freeform 968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7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05594" name="Group 969"/>
                  <p:cNvGrpSpPr/>
                  <p:nvPr/>
                </p:nvGrpSpPr>
                <p:grpSpPr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05595" name="AutoShape 970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596" name="AutoShape 971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597" name="Rectangle 972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598" name="Freeform 973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9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599" name="Freeform 974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" y="13"/>
                      </a:cxn>
                      <a:cxn ang="0">
                        <a:pos x="13" y="23"/>
                      </a:cxn>
                      <a:cxn ang="0">
                        <a:pos x="2" y="10"/>
                      </a:cxn>
                      <a:cxn ang="0">
                        <a:pos x="0" y="0"/>
                      </a:cxn>
                    </a:cxnLst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00" name="Oval 97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01" name="Freeform 976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2" y="19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0" y="9"/>
                      </a:cxn>
                    </a:cxnLst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02" name="AutoShape 977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03" name="AutoShape 978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04" name="Oval 979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05" name="Oval 980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18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06" name="Oval 981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07" name="Rectangle 982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  <p:grpSp>
            <p:nvGrpSpPr>
              <p:cNvPr id="205608" name="Group 1110"/>
              <p:cNvGrpSpPr/>
              <p:nvPr/>
            </p:nvGrpSpPr>
            <p:grpSpPr>
              <a:xfrm>
                <a:off x="6068038" y="3829780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5609" name="Picture 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205610" name="Group 950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5611" name="Freeform 951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15" y="27"/>
                      </a:cxn>
                      <a:cxn ang="0">
                        <a:pos x="15" y="205"/>
                      </a:cxn>
                      <a:cxn ang="0">
                        <a:pos x="0" y="215"/>
                      </a:cxn>
                      <a:cxn ang="0">
                        <a:pos x="3" y="0"/>
                      </a:cxn>
                    </a:cxnLst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12" name="Rectangle 952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13" name="Freeform 953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9" y="18"/>
                      </a:cxn>
                      <a:cxn ang="0">
                        <a:pos x="2" y="196"/>
                      </a:cxn>
                      <a:cxn ang="0">
                        <a:pos x="2" y="0"/>
                      </a:cxn>
                    </a:cxnLst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14" name="Freeform 954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1"/>
                      </a:cxn>
                      <a:cxn ang="0">
                        <a:pos x="14" y="19"/>
                      </a:cxn>
                      <a:cxn ang="0">
                        <a:pos x="0" y="8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15" name="Rectangle 95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616" name="Group 956"/>
                  <p:cNvGrpSpPr/>
                  <p:nvPr/>
                </p:nvGrpSpPr>
                <p:grpSpPr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05617" name="AutoShape 957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618" name="AutoShape 958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619" name="Rectangle 959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620" name="Group 960"/>
                  <p:cNvGrpSpPr/>
                  <p:nvPr/>
                </p:nvGrpSpPr>
                <p:grpSpPr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05621" name="AutoShape 961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622" name="AutoShape 962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623" name="Rectangle 963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24" name="Rectangle 964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625" name="Group 965"/>
                  <p:cNvGrpSpPr/>
                  <p:nvPr/>
                </p:nvGrpSpPr>
                <p:grpSpPr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05626" name="AutoShape 966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627" name="AutoShape 967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628" name="Freeform 968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7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05629" name="Group 969"/>
                  <p:cNvGrpSpPr/>
                  <p:nvPr/>
                </p:nvGrpSpPr>
                <p:grpSpPr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05630" name="AutoShape 970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631" name="AutoShape 971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632" name="Rectangle 972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33" name="Freeform 973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9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34" name="Freeform 974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" y="13"/>
                      </a:cxn>
                      <a:cxn ang="0">
                        <a:pos x="13" y="23"/>
                      </a:cxn>
                      <a:cxn ang="0">
                        <a:pos x="2" y="10"/>
                      </a:cxn>
                      <a:cxn ang="0">
                        <a:pos x="0" y="0"/>
                      </a:cxn>
                    </a:cxnLst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35" name="Oval 97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36" name="Freeform 976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2" y="19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0" y="9"/>
                      </a:cxn>
                    </a:cxnLst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37" name="AutoShape 977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38" name="AutoShape 978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39" name="Oval 979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40" name="Oval 980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18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41" name="Oval 981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42" name="Rectangle 982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  <p:grpSp>
            <p:nvGrpSpPr>
              <p:cNvPr id="205643" name="Group 1111"/>
              <p:cNvGrpSpPr/>
              <p:nvPr/>
            </p:nvGrpSpPr>
            <p:grpSpPr>
              <a:xfrm>
                <a:off x="2122838" y="563006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5644" name="Picture 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205645" name="Group 950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5646" name="Freeform 951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15" y="27"/>
                      </a:cxn>
                      <a:cxn ang="0">
                        <a:pos x="15" y="205"/>
                      </a:cxn>
                      <a:cxn ang="0">
                        <a:pos x="0" y="215"/>
                      </a:cxn>
                      <a:cxn ang="0">
                        <a:pos x="3" y="0"/>
                      </a:cxn>
                    </a:cxnLst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47" name="Rectangle 952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48" name="Freeform 953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9" y="18"/>
                      </a:cxn>
                      <a:cxn ang="0">
                        <a:pos x="2" y="196"/>
                      </a:cxn>
                      <a:cxn ang="0">
                        <a:pos x="2" y="0"/>
                      </a:cxn>
                    </a:cxnLst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49" name="Freeform 954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1"/>
                      </a:cxn>
                      <a:cxn ang="0">
                        <a:pos x="14" y="19"/>
                      </a:cxn>
                      <a:cxn ang="0">
                        <a:pos x="0" y="8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50" name="Rectangle 95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651" name="Group 956"/>
                  <p:cNvGrpSpPr/>
                  <p:nvPr/>
                </p:nvGrpSpPr>
                <p:grpSpPr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05652" name="AutoShape 957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653" name="AutoShape 958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654" name="Rectangle 959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655" name="Group 960"/>
                  <p:cNvGrpSpPr/>
                  <p:nvPr/>
                </p:nvGrpSpPr>
                <p:grpSpPr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05656" name="AutoShape 961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657" name="AutoShape 962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658" name="Rectangle 963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59" name="Rectangle 964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660" name="Group 965"/>
                  <p:cNvGrpSpPr/>
                  <p:nvPr/>
                </p:nvGrpSpPr>
                <p:grpSpPr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05661" name="AutoShape 966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662" name="AutoShape 967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663" name="Freeform 968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7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05664" name="Group 969"/>
                  <p:cNvGrpSpPr/>
                  <p:nvPr/>
                </p:nvGrpSpPr>
                <p:grpSpPr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05665" name="AutoShape 970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666" name="AutoShape 971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667" name="Rectangle 972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68" name="Freeform 973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9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69" name="Freeform 974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" y="13"/>
                      </a:cxn>
                      <a:cxn ang="0">
                        <a:pos x="13" y="23"/>
                      </a:cxn>
                      <a:cxn ang="0">
                        <a:pos x="2" y="10"/>
                      </a:cxn>
                      <a:cxn ang="0">
                        <a:pos x="0" y="0"/>
                      </a:cxn>
                    </a:cxnLst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70" name="Oval 97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71" name="Freeform 976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2" y="19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0" y="9"/>
                      </a:cxn>
                    </a:cxnLst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72" name="AutoShape 977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73" name="AutoShape 978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74" name="Oval 979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75" name="Oval 980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18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76" name="Oval 981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677" name="Rectangle 982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  <p:grpSp>
            <p:nvGrpSpPr>
              <p:cNvPr id="205678" name="Group 1115"/>
              <p:cNvGrpSpPr/>
              <p:nvPr/>
            </p:nvGrpSpPr>
            <p:grpSpPr>
              <a:xfrm>
                <a:off x="7707615" y="4368892"/>
                <a:ext cx="990551" cy="731635"/>
                <a:chOff x="7707615" y="4368892"/>
                <a:chExt cx="990551" cy="731635"/>
              </a:xfrm>
            </p:grpSpPr>
            <p:pic>
              <p:nvPicPr>
                <p:cNvPr id="205679" name="Picture 115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71833" y="4640202"/>
                  <a:ext cx="822008" cy="4603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205680" name="Group 249"/>
                <p:cNvGrpSpPr/>
                <p:nvPr/>
              </p:nvGrpSpPr>
              <p:grpSpPr>
                <a:xfrm flipH="1">
                  <a:off x="7707615" y="4368892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05681" name="Freeform 250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47" y="66"/>
                      </a:cxn>
                      <a:cxn ang="0">
                        <a:pos x="46" y="510"/>
                      </a:cxn>
                      <a:cxn ang="0">
                        <a:pos x="0" y="534"/>
                      </a:cxn>
                      <a:cxn ang="0">
                        <a:pos x="9" y="0"/>
                      </a:cxn>
                    </a:cxnLst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229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433"/>
                    <a:ext cx="1051" cy="227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5683" name="Freeform 252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9" y="43"/>
                      </a:cxn>
                      <a:cxn ang="0">
                        <a:pos x="2" y="486"/>
                      </a:cxn>
                      <a:cxn ang="0">
                        <a:pos x="2" y="0"/>
                      </a:cxn>
                    </a:cxnLst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684" name="Freeform 253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45" y="25"/>
                      </a:cxn>
                      <a:cxn ang="0">
                        <a:pos x="45" y="45"/>
                      </a:cxn>
                      <a:cxn ang="0">
                        <a:pos x="0" y="19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232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4214" y="692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05686" name="Group 255"/>
                  <p:cNvGrpSpPr/>
                  <p:nvPr/>
                </p:nvGrpSpPr>
                <p:grpSpPr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58" name="AutoShape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4" y="2582"/>
                      <a:ext cx="725" cy="12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59" name="AutoShape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91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234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019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05690" name="Group 259"/>
                  <p:cNvGrpSpPr/>
                  <p:nvPr/>
                </p:nvGrpSpPr>
                <p:grpSpPr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56" name="AutoShap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1" y="2584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57" name="AutoShape 2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604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236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365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7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4234" y="165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05695" name="Group 264"/>
                  <p:cNvGrpSpPr/>
                  <p:nvPr/>
                </p:nvGrpSpPr>
                <p:grpSpPr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54" name="AutoShape 2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" y="2583"/>
                      <a:ext cx="711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55" name="AutoShape 2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6" y="2601"/>
                      <a:ext cx="674" cy="88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05698" name="Freeform 267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45" y="24"/>
                      </a:cxn>
                      <a:cxn ang="0">
                        <a:pos x="45" y="43"/>
                      </a:cxn>
                      <a:cxn ang="0">
                        <a:pos x="0" y="18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05699" name="Group 268"/>
                  <p:cNvGrpSpPr/>
                  <p:nvPr/>
                </p:nvGrpSpPr>
                <p:grpSpPr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52" name="AutoShape 2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4" y="2568"/>
                      <a:ext cx="711" cy="1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53" name="AutoShape 2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87"/>
                      <a:ext cx="674" cy="11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241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5255" y="433"/>
                    <a:ext cx="60" cy="228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5703" name="Freeform 272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40" y="27"/>
                      </a:cxn>
                      <a:cxn ang="0">
                        <a:pos x="40" y="49"/>
                      </a:cxn>
                      <a:cxn ang="0">
                        <a:pos x="0" y="18"/>
                      </a:cxn>
                      <a:cxn ang="0">
                        <a:pos x="2" y="0"/>
                      </a:cxn>
                    </a:cxnLst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704" name="Freeform 273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2" y="32"/>
                      </a:cxn>
                      <a:cxn ang="0">
                        <a:pos x="39" y="57"/>
                      </a:cxn>
                      <a:cxn ang="0">
                        <a:pos x="2" y="24"/>
                      </a:cxn>
                      <a:cxn ang="0">
                        <a:pos x="0" y="0"/>
                      </a:cxn>
                    </a:cxnLst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244" name="Oval 274"/>
                  <p:cNvSpPr>
                    <a:spLocks noChangeArrowheads="1"/>
                  </p:cNvSpPr>
                  <p:nvPr/>
                </p:nvSpPr>
                <p:spPr bwMode="auto">
                  <a:xfrm>
                    <a:off x="5516" y="2614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5706" name="Freeform 27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2" y="48"/>
                      </a:cxn>
                      <a:cxn ang="0">
                        <a:pos x="42" y="22"/>
                      </a:cxn>
                      <a:cxn ang="0">
                        <a:pos x="40" y="0"/>
                      </a:cxn>
                      <a:cxn ang="0">
                        <a:pos x="0" y="21"/>
                      </a:cxn>
                    </a:cxnLst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246" name="AutoShape 276"/>
                  <p:cNvSpPr>
                    <a:spLocks noChangeArrowheads="1"/>
                  </p:cNvSpPr>
                  <p:nvPr/>
                </p:nvSpPr>
                <p:spPr bwMode="auto">
                  <a:xfrm>
                    <a:off x="4144" y="2681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7" name="AutoShape 277"/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2710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8" name="Oval 278"/>
                  <p:cNvSpPr>
                    <a:spLocks noChangeArrowheads="1"/>
                  </p:cNvSpPr>
                  <p:nvPr/>
                </p:nvSpPr>
                <p:spPr bwMode="auto">
                  <a:xfrm>
                    <a:off x="4314" y="2383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9" name="Oval 279"/>
                  <p:cNvSpPr>
                    <a:spLocks noChangeArrowheads="1"/>
                  </p:cNvSpPr>
                  <p:nvPr/>
                </p:nvSpPr>
                <p:spPr bwMode="auto">
                  <a:xfrm>
                    <a:off x="4485" y="2383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0" name="Oval 280"/>
                  <p:cNvSpPr>
                    <a:spLocks noChangeArrowheads="1"/>
                  </p:cNvSpPr>
                  <p:nvPr/>
                </p:nvSpPr>
                <p:spPr bwMode="auto">
                  <a:xfrm>
                    <a:off x="4665" y="2383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1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5065" y="1836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713" name="Group 249"/>
                <p:cNvGrpSpPr/>
                <p:nvPr/>
              </p:nvGrpSpPr>
              <p:grpSpPr>
                <a:xfrm flipH="1">
                  <a:off x="7939866" y="4369199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05714" name="Freeform 250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47" y="66"/>
                      </a:cxn>
                      <a:cxn ang="0">
                        <a:pos x="46" y="510"/>
                      </a:cxn>
                      <a:cxn ang="0">
                        <a:pos x="0" y="534"/>
                      </a:cxn>
                      <a:cxn ang="0">
                        <a:pos x="9" y="0"/>
                      </a:cxn>
                    </a:cxnLst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197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431"/>
                    <a:ext cx="1051" cy="229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5716" name="Freeform 252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9" y="43"/>
                      </a:cxn>
                      <a:cxn ang="0">
                        <a:pos x="2" y="486"/>
                      </a:cxn>
                      <a:cxn ang="0">
                        <a:pos x="2" y="0"/>
                      </a:cxn>
                    </a:cxnLst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717" name="Freeform 253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45" y="25"/>
                      </a:cxn>
                      <a:cxn ang="0">
                        <a:pos x="45" y="45"/>
                      </a:cxn>
                      <a:cxn ang="0">
                        <a:pos x="0" y="19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20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700"/>
                    <a:ext cx="60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05719" name="Group 255"/>
                  <p:cNvGrpSpPr/>
                  <p:nvPr/>
                </p:nvGrpSpPr>
                <p:grpSpPr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26" name="AutoShape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71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27" name="AutoShape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90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202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02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05723" name="Group 259"/>
                  <p:cNvGrpSpPr/>
                  <p:nvPr/>
                </p:nvGrpSpPr>
                <p:grpSpPr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24" name="AutoShap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72"/>
                      <a:ext cx="725" cy="1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25" name="AutoShape 2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7" y="2592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204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4217" y="136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5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671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05728" name="Group 264"/>
                  <p:cNvGrpSpPr/>
                  <p:nvPr/>
                </p:nvGrpSpPr>
                <p:grpSpPr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22" name="AutoShape 2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2582"/>
                      <a:ext cx="711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23" name="AutoShape 2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99"/>
                      <a:ext cx="674" cy="10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05731" name="Freeform 267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45" y="24"/>
                      </a:cxn>
                      <a:cxn ang="0">
                        <a:pos x="45" y="43"/>
                      </a:cxn>
                      <a:cxn ang="0">
                        <a:pos x="0" y="18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05732" name="Group 268"/>
                  <p:cNvGrpSpPr/>
                  <p:nvPr/>
                </p:nvGrpSpPr>
                <p:grpSpPr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20" name="AutoShape 2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85"/>
                      <a:ext cx="748" cy="12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21" name="AutoShape 2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604"/>
                      <a:ext cx="711" cy="9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20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5248" y="431"/>
                    <a:ext cx="70" cy="230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5736" name="Freeform 272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40" y="27"/>
                      </a:cxn>
                      <a:cxn ang="0">
                        <a:pos x="40" y="49"/>
                      </a:cxn>
                      <a:cxn ang="0">
                        <a:pos x="0" y="18"/>
                      </a:cxn>
                      <a:cxn ang="0">
                        <a:pos x="2" y="0"/>
                      </a:cxn>
                    </a:cxnLst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737" name="Freeform 273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2" y="32"/>
                      </a:cxn>
                      <a:cxn ang="0">
                        <a:pos x="39" y="57"/>
                      </a:cxn>
                      <a:cxn ang="0">
                        <a:pos x="2" y="24"/>
                      </a:cxn>
                      <a:cxn ang="0">
                        <a:pos x="0" y="0"/>
                      </a:cxn>
                    </a:cxnLst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212" name="Oval 274"/>
                  <p:cNvSpPr>
                    <a:spLocks noChangeArrowheads="1"/>
                  </p:cNvSpPr>
                  <p:nvPr/>
                </p:nvSpPr>
                <p:spPr bwMode="auto">
                  <a:xfrm>
                    <a:off x="5519" y="2631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5739" name="Freeform 27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2" y="48"/>
                      </a:cxn>
                      <a:cxn ang="0">
                        <a:pos x="42" y="22"/>
                      </a:cxn>
                      <a:cxn ang="0">
                        <a:pos x="40" y="0"/>
                      </a:cxn>
                      <a:cxn ang="0">
                        <a:pos x="0" y="21"/>
                      </a:cxn>
                    </a:cxnLst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214" name="AutoShape 276"/>
                  <p:cNvSpPr>
                    <a:spLocks noChangeArrowheads="1"/>
                  </p:cNvSpPr>
                  <p:nvPr/>
                </p:nvSpPr>
                <p:spPr bwMode="auto">
                  <a:xfrm>
                    <a:off x="4137" y="2699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5" name="AutoShape 277"/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2727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6" name="Oval 278"/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2401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7" name="Oval 279"/>
                  <p:cNvSpPr>
                    <a:spLocks noChangeArrowheads="1"/>
                  </p:cNvSpPr>
                  <p:nvPr/>
                </p:nvSpPr>
                <p:spPr bwMode="auto">
                  <a:xfrm>
                    <a:off x="4487" y="2401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8" name="Oval 280"/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401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9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5068" y="1853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746" name="Group 249"/>
                <p:cNvGrpSpPr/>
                <p:nvPr/>
              </p:nvGrpSpPr>
              <p:grpSpPr>
                <a:xfrm flipH="1">
                  <a:off x="8472213" y="4384408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05747" name="Freeform 250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47" y="66"/>
                      </a:cxn>
                      <a:cxn ang="0">
                        <a:pos x="46" y="510"/>
                      </a:cxn>
                      <a:cxn ang="0">
                        <a:pos x="0" y="534"/>
                      </a:cxn>
                      <a:cxn ang="0">
                        <a:pos x="9" y="0"/>
                      </a:cxn>
                    </a:cxnLst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165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445"/>
                    <a:ext cx="1051" cy="226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5749" name="Freeform 252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9" y="43"/>
                      </a:cxn>
                      <a:cxn ang="0">
                        <a:pos x="2" y="486"/>
                      </a:cxn>
                      <a:cxn ang="0">
                        <a:pos x="2" y="0"/>
                      </a:cxn>
                    </a:cxnLst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750" name="Freeform 253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45" y="25"/>
                      </a:cxn>
                      <a:cxn ang="0">
                        <a:pos x="45" y="45"/>
                      </a:cxn>
                      <a:cxn ang="0">
                        <a:pos x="0" y="19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168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704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05752" name="Group 255"/>
                  <p:cNvGrpSpPr/>
                  <p:nvPr/>
                </p:nvGrpSpPr>
                <p:grpSpPr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194" name="AutoShape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84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95" name="AutoShape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603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17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31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05756" name="Group 259"/>
                  <p:cNvGrpSpPr/>
                  <p:nvPr/>
                </p:nvGrpSpPr>
                <p:grpSpPr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192" name="AutoShap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" y="2586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93" name="AutoShape 2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6" y="2606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172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6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3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05761" name="Group 264"/>
                  <p:cNvGrpSpPr/>
                  <p:nvPr/>
                </p:nvGrpSpPr>
                <p:grpSpPr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190" name="AutoShape 2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" y="2585"/>
                      <a:ext cx="698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91" name="AutoShape 2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" y="2603"/>
                      <a:ext cx="661" cy="88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05764" name="Freeform 267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45" y="24"/>
                      </a:cxn>
                      <a:cxn ang="0">
                        <a:pos x="45" y="43"/>
                      </a:cxn>
                      <a:cxn ang="0">
                        <a:pos x="0" y="18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05765" name="Group 268"/>
                  <p:cNvGrpSpPr/>
                  <p:nvPr/>
                </p:nvGrpSpPr>
                <p:grpSpPr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188" name="AutoShape 2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70"/>
                      <a:ext cx="723" cy="15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89" name="AutoShape 2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589"/>
                      <a:ext cx="686" cy="12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177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5251" y="445"/>
                    <a:ext cx="60" cy="227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5769" name="Freeform 272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40" y="27"/>
                      </a:cxn>
                      <a:cxn ang="0">
                        <a:pos x="40" y="49"/>
                      </a:cxn>
                      <a:cxn ang="0">
                        <a:pos x="0" y="18"/>
                      </a:cxn>
                      <a:cxn ang="0">
                        <a:pos x="2" y="0"/>
                      </a:cxn>
                    </a:cxnLst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770" name="Freeform 273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2" y="32"/>
                      </a:cxn>
                      <a:cxn ang="0">
                        <a:pos x="39" y="57"/>
                      </a:cxn>
                      <a:cxn ang="0">
                        <a:pos x="2" y="24"/>
                      </a:cxn>
                      <a:cxn ang="0">
                        <a:pos x="0" y="0"/>
                      </a:cxn>
                    </a:cxnLst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180" name="Oval 274"/>
                  <p:cNvSpPr>
                    <a:spLocks noChangeArrowheads="1"/>
                  </p:cNvSpPr>
                  <p:nvPr/>
                </p:nvSpPr>
                <p:spPr bwMode="auto">
                  <a:xfrm>
                    <a:off x="5512" y="2616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5772" name="Freeform 275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2" y="48"/>
                      </a:cxn>
                      <a:cxn ang="0">
                        <a:pos x="42" y="22"/>
                      </a:cxn>
                      <a:cxn ang="0">
                        <a:pos x="40" y="0"/>
                      </a:cxn>
                      <a:cxn ang="0">
                        <a:pos x="0" y="21"/>
                      </a:cxn>
                    </a:cxnLst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182" name="AutoShape 276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83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3" name="AutoShape 277"/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2712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4" name="Oval 278"/>
                  <p:cNvSpPr>
                    <a:spLocks noChangeArrowheads="1"/>
                  </p:cNvSpPr>
                  <p:nvPr/>
                </p:nvSpPr>
                <p:spPr bwMode="auto">
                  <a:xfrm>
                    <a:off x="4310" y="2386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5" name="Oval 279"/>
                  <p:cNvSpPr>
                    <a:spLocks noChangeArrowheads="1"/>
                  </p:cNvSpPr>
                  <p:nvPr/>
                </p:nvSpPr>
                <p:spPr bwMode="auto">
                  <a:xfrm>
                    <a:off x="4480" y="2386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6" name="Oval 280"/>
                  <p:cNvSpPr>
                    <a:spLocks noChangeArrowheads="1"/>
                  </p:cNvSpPr>
                  <p:nvPr/>
                </p:nvSpPr>
                <p:spPr bwMode="auto">
                  <a:xfrm>
                    <a:off x="4661" y="2386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7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5061" y="1838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05779" name="Group 1116"/>
              <p:cNvGrpSpPr/>
              <p:nvPr/>
            </p:nvGrpSpPr>
            <p:grpSpPr>
              <a:xfrm>
                <a:off x="7186941" y="573467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05780" name="Picture 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205781" name="Group 950"/>
                <p:cNvGrpSpPr/>
                <p:nvPr/>
              </p:nvGrpSpPr>
              <p:grpSpPr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05782" name="Freeform 951"/>
                  <p:cNvSpPr/>
                  <p:nvPr/>
                </p:nvSpPr>
                <p:spPr>
                  <a:xfrm>
                    <a:off x="5268" y="433"/>
                    <a:ext cx="283" cy="228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15" y="27"/>
                      </a:cxn>
                      <a:cxn ang="0">
                        <a:pos x="15" y="205"/>
                      </a:cxn>
                      <a:cxn ang="0">
                        <a:pos x="0" y="215"/>
                      </a:cxn>
                      <a:cxn ang="0">
                        <a:pos x="3" y="0"/>
                      </a:cxn>
                    </a:cxnLst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783" name="Rectangle 952"/>
                  <p:cNvSpPr/>
                  <p:nvPr/>
                </p:nvSpPr>
                <p:spPr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784" name="Freeform 953"/>
                  <p:cNvSpPr/>
                  <p:nvPr/>
                </p:nvSpPr>
                <p:spPr>
                  <a:xfrm>
                    <a:off x="5321" y="570"/>
                    <a:ext cx="169" cy="211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9" y="18"/>
                      </a:cxn>
                      <a:cxn ang="0">
                        <a:pos x="2" y="196"/>
                      </a:cxn>
                      <a:cxn ang="0">
                        <a:pos x="2" y="0"/>
                      </a:cxn>
                    </a:cxnLst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785" name="Freeform 954"/>
                  <p:cNvSpPr/>
                  <p:nvPr/>
                </p:nvSpPr>
                <p:spPr>
                  <a:xfrm>
                    <a:off x="5284" y="1640"/>
                    <a:ext cx="263" cy="189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1"/>
                      </a:cxn>
                      <a:cxn ang="0">
                        <a:pos x="14" y="19"/>
                      </a:cxn>
                      <a:cxn ang="0">
                        <a:pos x="0" y="8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786" name="Rectangle 955"/>
                  <p:cNvSpPr/>
                  <p:nvPr/>
                </p:nvSpPr>
                <p:spPr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787" name="Group 956"/>
                  <p:cNvGrpSpPr/>
                  <p:nvPr/>
                </p:nvGrpSpPr>
                <p:grpSpPr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05788" name="AutoShape 957"/>
                    <p:cNvSpPr/>
                    <p:nvPr/>
                  </p:nvSpPr>
                  <p:spPr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789" name="AutoShape 958"/>
                    <p:cNvSpPr/>
                    <p:nvPr/>
                  </p:nvSpPr>
                  <p:spPr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790" name="Rectangle 959"/>
                  <p:cNvSpPr/>
                  <p:nvPr/>
                </p:nvSpPr>
                <p:spPr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791" name="Group 960"/>
                  <p:cNvGrpSpPr/>
                  <p:nvPr/>
                </p:nvGrpSpPr>
                <p:grpSpPr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05792" name="AutoShape 961"/>
                    <p:cNvSpPr/>
                    <p:nvPr/>
                  </p:nvSpPr>
                  <p:spPr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793" name="AutoShape 962"/>
                    <p:cNvSpPr/>
                    <p:nvPr/>
                  </p:nvSpPr>
                  <p:spPr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794" name="Rectangle 963"/>
                  <p:cNvSpPr/>
                  <p:nvPr/>
                </p:nvSpPr>
                <p:spPr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795" name="Rectangle 964"/>
                  <p:cNvSpPr/>
                  <p:nvPr/>
                </p:nvSpPr>
                <p:spPr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grpSp>
                <p:nvGrpSpPr>
                  <p:cNvPr id="205796" name="Group 965"/>
                  <p:cNvGrpSpPr/>
                  <p:nvPr/>
                </p:nvGrpSpPr>
                <p:grpSpPr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05797" name="AutoShape 966"/>
                    <p:cNvSpPr/>
                    <p:nvPr/>
                  </p:nvSpPr>
                  <p:spPr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798" name="AutoShape 967"/>
                    <p:cNvSpPr/>
                    <p:nvPr/>
                  </p:nvSpPr>
                  <p:spPr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799" name="Freeform 968"/>
                  <p:cNvSpPr/>
                  <p:nvPr/>
                </p:nvSpPr>
                <p:spPr>
                  <a:xfrm>
                    <a:off x="5288" y="1354"/>
                    <a:ext cx="263" cy="1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7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05800" name="Group 969"/>
                  <p:cNvGrpSpPr/>
                  <p:nvPr/>
                </p:nvGrpSpPr>
                <p:grpSpPr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05801" name="AutoShape 970"/>
                    <p:cNvSpPr/>
                    <p:nvPr/>
                  </p:nvSpPr>
                  <p:spPr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  <p:sp>
                  <p:nvSpPr>
                    <p:cNvPr id="205802" name="AutoShape 971"/>
                    <p:cNvSpPr/>
                    <p:nvPr/>
                  </p:nvSpPr>
                  <p:spPr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  <a:tileRect/>
                    </a:gradFill>
                    <a:ln w="9525">
                      <a:noFill/>
                    </a:ln>
                  </p:spPr>
                  <p:txBody>
                    <a:bodyPr wrap="none" anchor="ctr" anchorCtr="0"/>
                    <a:p>
                      <a:pPr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</a:pPr>
                      <a:endParaRPr lang="zh-CN" altLang="zh-CN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p:txBody>
                </p:sp>
              </p:grpSp>
              <p:sp>
                <p:nvSpPr>
                  <p:cNvPr id="205803" name="Rectangle 972"/>
                  <p:cNvSpPr/>
                  <p:nvPr/>
                </p:nvSpPr>
                <p:spPr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804" name="Freeform 973"/>
                  <p:cNvSpPr/>
                  <p:nvPr/>
                </p:nvSpPr>
                <p:spPr>
                  <a:xfrm>
                    <a:off x="5312" y="1007"/>
                    <a:ext cx="237" cy="21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4" y="10"/>
                      </a:cxn>
                      <a:cxn ang="0">
                        <a:pos x="14" y="19"/>
                      </a:cxn>
                      <a:cxn ang="0">
                        <a:pos x="0" y="7"/>
                      </a:cxn>
                      <a:cxn ang="0">
                        <a:pos x="2" y="0"/>
                      </a:cxn>
                    </a:cxnLst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805" name="Freeform 974"/>
                  <p:cNvSpPr/>
                  <p:nvPr/>
                </p:nvSpPr>
                <p:spPr>
                  <a:xfrm>
                    <a:off x="5315" y="680"/>
                    <a:ext cx="244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" y="13"/>
                      </a:cxn>
                      <a:cxn ang="0">
                        <a:pos x="13" y="23"/>
                      </a:cxn>
                      <a:cxn ang="0">
                        <a:pos x="2" y="10"/>
                      </a:cxn>
                      <a:cxn ang="0">
                        <a:pos x="0" y="0"/>
                      </a:cxn>
                    </a:cxnLst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  <a:tileRect/>
                  </a:gra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806" name="Oval 975"/>
                  <p:cNvSpPr/>
                  <p:nvPr/>
                </p:nvSpPr>
                <p:spPr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807" name="Freeform 976"/>
                  <p:cNvSpPr/>
                  <p:nvPr/>
                </p:nvSpPr>
                <p:spPr>
                  <a:xfrm>
                    <a:off x="5302" y="2614"/>
                    <a:ext cx="245" cy="200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2" y="19"/>
                      </a:cxn>
                      <a:cxn ang="0">
                        <a:pos x="14" y="9"/>
                      </a:cxn>
                      <a:cxn ang="0">
                        <a:pos x="14" y="0"/>
                      </a:cxn>
                      <a:cxn ang="0">
                        <a:pos x="0" y="9"/>
                      </a:cxn>
                    </a:cxnLst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05808" name="AutoShape 977"/>
                  <p:cNvSpPr/>
                  <p:nvPr/>
                </p:nvSpPr>
                <p:spPr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809" name="AutoShape 978"/>
                  <p:cNvSpPr/>
                  <p:nvPr/>
                </p:nvSpPr>
                <p:spPr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810" name="Oval 979"/>
                  <p:cNvSpPr/>
                  <p:nvPr/>
                </p:nvSpPr>
                <p:spPr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811" name="Oval 980"/>
                  <p:cNvSpPr/>
                  <p:nvPr/>
                </p:nvSpPr>
                <p:spPr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18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812" name="Oval 981"/>
                  <p:cNvSpPr/>
                  <p:nvPr/>
                </p:nvSpPr>
                <p:spPr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205813" name="Rectangle 982"/>
                  <p:cNvSpPr/>
                  <p:nvPr/>
                </p:nvSpPr>
                <p:spPr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  <p:grpSp>
            <p:nvGrpSpPr>
              <p:cNvPr id="205814" name="Group 1117"/>
              <p:cNvGrpSpPr/>
              <p:nvPr/>
            </p:nvGrpSpPr>
            <p:grpSpPr>
              <a:xfrm>
                <a:off x="439215" y="4827099"/>
                <a:ext cx="875523" cy="506826"/>
                <a:chOff x="439215" y="4827099"/>
                <a:chExt cx="875523" cy="506826"/>
              </a:xfrm>
            </p:grpSpPr>
            <p:grpSp>
              <p:nvGrpSpPr>
                <p:cNvPr id="205815" name="Group 418"/>
                <p:cNvGrpSpPr/>
                <p:nvPr/>
              </p:nvGrpSpPr>
              <p:grpSpPr>
                <a:xfrm>
                  <a:off x="439215" y="4827099"/>
                  <a:ext cx="875523" cy="506826"/>
                  <a:chOff x="2889" y="1631"/>
                  <a:chExt cx="980" cy="743"/>
                </a:xfrm>
              </p:grpSpPr>
              <p:sp>
                <p:nvSpPr>
                  <p:cNvPr id="205816" name="Rectangle 419"/>
                  <p:cNvSpPr/>
                  <p:nvPr/>
                </p:nvSpPr>
                <p:spPr>
                  <a:xfrm>
                    <a:off x="3046" y="1841"/>
                    <a:ext cx="663" cy="533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noFill/>
                  </a:ln>
                </p:spPr>
                <p:txBody>
                  <a:bodyPr wrap="none" anchor="ctr" anchorCtr="0"/>
                  <a:p>
                    <a:pPr eaLnBrk="0" hangingPunct="0">
                      <a:spcBef>
                        <a:spcPct val="0"/>
                      </a:spcBef>
                      <a:buClrTx/>
                      <a:buSzTx/>
                      <a:buFontTx/>
                    </a:pPr>
                    <a:endParaRPr lang="zh-CN" altLang="zh-CN" sz="24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25" name="AutoShape 420"/>
                  <p:cNvSpPr>
                    <a:spLocks noChangeArrowheads="1"/>
                  </p:cNvSpPr>
                  <p:nvPr/>
                </p:nvSpPr>
                <p:spPr bwMode="auto">
                  <a:xfrm>
                    <a:off x="2889" y="1630"/>
                    <a:ext cx="977" cy="25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CC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charset="-128"/>
                      <a:cs typeface="MS PGothic" panose="020B0600070205080204" charset="-128"/>
                    </a:endParaRPr>
                  </a:p>
                </p:txBody>
              </p:sp>
            </p:grpSp>
            <p:pic>
              <p:nvPicPr>
                <p:cNvPr id="205818" name="Picture 11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3109" y="5014480"/>
                  <a:ext cx="405029" cy="2908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</p:grpSp>
      <p:sp>
        <p:nvSpPr>
          <p:cNvPr id="11" name="Rectangle 10"/>
          <p:cNvSpPr/>
          <p:nvPr/>
        </p:nvSpPr>
        <p:spPr>
          <a:xfrm>
            <a:off x="-44450" y="4205288"/>
            <a:ext cx="9037638" cy="25034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/>
          <a:p>
            <a:pPr algn="ctr" eaLnBrk="0" hangingPunct="0">
              <a:spcBef>
                <a:spcPct val="0"/>
              </a:spcBef>
              <a:buClrTx/>
              <a:buSzTx/>
              <a:buFontTx/>
            </a:pP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1638" y="4171950"/>
            <a:ext cx="8074025" cy="460375"/>
            <a:chOff x="379080" y="5456397"/>
            <a:chExt cx="8074239" cy="461665"/>
          </a:xfrm>
        </p:grpSpPr>
        <p:sp>
          <p:nvSpPr>
            <p:cNvPr id="12" name="Rectangle 11"/>
            <p:cNvSpPr/>
            <p:nvPr/>
          </p:nvSpPr>
          <p:spPr>
            <a:xfrm>
              <a:off x="379080" y="5489828"/>
              <a:ext cx="8074239" cy="421866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205822" name="TextBox 17"/>
            <p:cNvSpPr txBox="1"/>
            <p:nvPr/>
          </p:nvSpPr>
          <p:spPr>
            <a:xfrm>
              <a:off x="1081801" y="5456397"/>
              <a:ext cx="646282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Internet host-host communication as a service</a:t>
              </a:r>
              <a:endPara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9463" y="4679950"/>
            <a:ext cx="7772400" cy="1820863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i="1" dirty="0">
                <a:solidFill>
                  <a:srgbClr val="990000"/>
                </a:solidFill>
              </a:rPr>
              <a:t>OTT</a:t>
            </a:r>
            <a:r>
              <a:rPr lang="zh-CN" altLang="en-US" i="1" dirty="0">
                <a:solidFill>
                  <a:srgbClr val="99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i="1" dirty="0">
                <a:solidFill>
                  <a:srgbClr val="990000"/>
                </a:solidFill>
                <a:ea typeface="宋体" panose="02010600030101010101" pitchFamily="2" charset="-122"/>
              </a:rPr>
              <a:t>over the top</a:t>
            </a:r>
            <a:r>
              <a:rPr lang="zh-CN" altLang="en-US" i="1" dirty="0">
                <a:solidFill>
                  <a:srgbClr val="990000"/>
                </a:solidFill>
                <a:ea typeface="宋体" panose="02010600030101010101" pitchFamily="2" charset="-122"/>
              </a:rPr>
              <a:t>）</a:t>
            </a:r>
            <a:r>
              <a:rPr lang="en-US" altLang="zh-CN" i="1" dirty="0">
                <a:solidFill>
                  <a:srgbClr val="990000"/>
                </a:solidFill>
              </a:rPr>
              <a:t> challenges: </a:t>
            </a:r>
            <a:r>
              <a:rPr lang="en-US" altLang="zh-CN" dirty="0"/>
              <a:t>coping with a congested Internet</a:t>
            </a:r>
            <a:endParaRPr lang="en-US" altLang="zh-CN" dirty="0"/>
          </a:p>
          <a:p>
            <a:pPr lvl="1"/>
            <a:r>
              <a:rPr lang="en-US" altLang="zh-CN" dirty="0"/>
              <a:t>from which CDN node to retrieve content?</a:t>
            </a:r>
            <a:endParaRPr lang="en-US" altLang="zh-CN" dirty="0"/>
          </a:p>
          <a:p>
            <a:pPr lvl="1"/>
            <a:r>
              <a:rPr lang="en-US" altLang="zh-CN" dirty="0"/>
              <a:t>viewer behavior in presence of congestion?</a:t>
            </a:r>
            <a:endParaRPr lang="en-US" altLang="zh-CN" dirty="0"/>
          </a:p>
          <a:p>
            <a:pPr lvl="1"/>
            <a:r>
              <a:rPr lang="en-US" altLang="zh-CN" dirty="0"/>
              <a:t>what content to place in which CDN node?</a:t>
            </a:r>
            <a:endParaRPr lang="en-US" altLang="zh-CN" dirty="0"/>
          </a:p>
        </p:txBody>
      </p:sp>
      <p:pic>
        <p:nvPicPr>
          <p:cNvPr id="205824" name="Picture 12" descr="underline_base"/>
          <p:cNvPicPr/>
          <p:nvPr/>
        </p:nvPicPr>
        <p:blipFill>
          <a:blip r:embed="rId4"/>
          <a:stretch>
            <a:fillRect/>
          </a:stretch>
        </p:blipFill>
        <p:spPr>
          <a:xfrm>
            <a:off x="474663" y="904875"/>
            <a:ext cx="8310562" cy="198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733675" y="1866900"/>
            <a:ext cx="3227388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en-US" sz="4400" i="1" dirty="0">
                <a:solidFill>
                  <a:srgbClr val="000099"/>
                </a:solidFill>
                <a:latin typeface="Gill Sans MT" panose="020B0502020104020203" charset="0"/>
              </a:rPr>
              <a:t>“</a:t>
            </a:r>
            <a:r>
              <a:rPr lang="en-US" altLang="zh-CN" sz="4400" i="1" dirty="0">
                <a:solidFill>
                  <a:srgbClr val="000099"/>
                </a:solidFill>
                <a:latin typeface="Gill Sans MT" panose="020B0502020104020203" charset="0"/>
              </a:rPr>
              <a:t>over the top</a:t>
            </a:r>
            <a:r>
              <a:rPr lang="en-US" altLang="en-US" sz="4400" i="1" dirty="0">
                <a:solidFill>
                  <a:srgbClr val="000099"/>
                </a:solidFill>
                <a:latin typeface="Gill Sans MT" panose="020B0502020104020203" charset="0"/>
              </a:rPr>
              <a:t>”</a:t>
            </a:r>
            <a:endParaRPr lang="en-US" altLang="zh-CN" sz="4400" i="1" dirty="0">
              <a:solidFill>
                <a:srgbClr val="000099"/>
              </a:solidFill>
              <a:latin typeface="Gill Sans MT" panose="020B050202010402020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10325" y="6397625"/>
            <a:ext cx="273367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i="1" dirty="0">
                <a:latin typeface="Arial" panose="020B0604020202020204" pitchFamily="34" charset="0"/>
              </a:rPr>
              <a:t>more .. in chapter 7</a:t>
            </a:r>
            <a:endParaRPr lang="en-US" altLang="zh-CN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9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charRg st="49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charRg st="90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charRg st="133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build="p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3" name="Freeform 1287"/>
          <p:cNvSpPr/>
          <p:nvPr/>
        </p:nvSpPr>
        <p:spPr>
          <a:xfrm rot="5400000">
            <a:off x="-230187" y="4421188"/>
            <a:ext cx="2552700" cy="1422400"/>
          </a:xfrm>
          <a:custGeom>
            <a:avLst/>
            <a:gdLst/>
            <a:ahLst/>
            <a:cxnLst>
              <a:cxn ang="0">
                <a:pos x="2147483647" y="36272323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32822051" y="2147483647"/>
              </a:cxn>
              <a:cxn ang="0">
                <a:pos x="1482993304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621796755"/>
              </a:cxn>
              <a:cxn ang="0">
                <a:pos x="2147483647" y="14385158"/>
              </a:cxn>
              <a:cxn ang="0">
                <a:pos x="2147483647" y="362723237"/>
              </a:cxn>
            </a:cxnLst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7874" name="Freeform 1287"/>
          <p:cNvSpPr/>
          <p:nvPr/>
        </p:nvSpPr>
        <p:spPr>
          <a:xfrm>
            <a:off x="2822575" y="5299075"/>
            <a:ext cx="3467100" cy="1422400"/>
          </a:xfrm>
          <a:custGeom>
            <a:avLst/>
            <a:gdLst/>
            <a:ahLst/>
            <a:cxnLst>
              <a:cxn ang="0">
                <a:pos x="2147483647" y="36272323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621796755"/>
              </a:cxn>
              <a:cxn ang="0">
                <a:pos x="2147483647" y="14385158"/>
              </a:cxn>
              <a:cxn ang="0">
                <a:pos x="2147483647" y="362723237"/>
              </a:cxn>
            </a:cxnLst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7875" name="Rectangle 2"/>
          <p:cNvSpPr>
            <a:spLocks noGrp="1"/>
          </p:cNvSpPr>
          <p:nvPr>
            <p:ph type="title"/>
          </p:nvPr>
        </p:nvSpPr>
        <p:spPr>
          <a:xfrm>
            <a:off x="361950" y="228600"/>
            <a:ext cx="8470900" cy="871538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CDN content access: a closer look</a:t>
            </a:r>
            <a:endParaRPr lang="en-US" altLang="zh-CN" sz="4000" dirty="0"/>
          </a:p>
        </p:txBody>
      </p:sp>
      <p:grpSp>
        <p:nvGrpSpPr>
          <p:cNvPr id="207876" name="Group 249"/>
          <p:cNvGrpSpPr/>
          <p:nvPr/>
        </p:nvGrpSpPr>
        <p:grpSpPr>
          <a:xfrm>
            <a:off x="938213" y="4070350"/>
            <a:ext cx="460375" cy="638175"/>
            <a:chOff x="4140" y="429"/>
            <a:chExt cx="1425" cy="2396"/>
          </a:xfrm>
        </p:grpSpPr>
        <p:sp>
          <p:nvSpPr>
            <p:cNvPr id="207877" name="Freeform 25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3" y="114"/>
                </a:cxn>
                <a:cxn ang="0">
                  <a:pos x="91" y="881"/>
                </a:cxn>
                <a:cxn ang="0">
                  <a:pos x="0" y="921"/>
                </a:cxn>
                <a:cxn ang="0">
                  <a:pos x="1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7879" name="Freeform 25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6" y="73"/>
                </a:cxn>
                <a:cxn ang="0">
                  <a:pos x="2" y="839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80" name="Freeform 25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3"/>
                </a:cxn>
                <a:cxn ang="0">
                  <a:pos x="87" y="77"/>
                </a:cxn>
                <a:cxn ang="0">
                  <a:pos x="0" y="34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" name="Rectangle 254"/>
            <p:cNvSpPr>
              <a:spLocks noChangeArrowheads="1"/>
            </p:cNvSpPr>
            <p:nvPr/>
          </p:nvSpPr>
          <p:spPr bwMode="auto">
            <a:xfrm>
              <a:off x="4214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882" name="Group 25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" name="AutoShape 256"/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4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" name="AutoShape 257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Rectangle 25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886" name="Group 25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4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" name="AutoShape 261"/>
              <p:cNvSpPr>
                <a:spLocks noChangeArrowheads="1"/>
              </p:cNvSpPr>
              <p:nvPr/>
            </p:nvSpPr>
            <p:spPr bwMode="auto">
              <a:xfrm>
                <a:off x="629" y="2588"/>
                <a:ext cx="693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Rectangle 262"/>
            <p:cNvSpPr>
              <a:spLocks noChangeArrowheads="1"/>
            </p:cNvSpPr>
            <p:nvPr/>
          </p:nvSpPr>
          <p:spPr bwMode="auto">
            <a:xfrm>
              <a:off x="4219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" name="Rectangle 263"/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891" name="Group 26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" name="AutoShape 265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AutoShape 266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7894" name="Freeform 26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2"/>
                </a:cxn>
                <a:cxn ang="0">
                  <a:pos x="87" y="7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7895" name="Group 26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" name="AutoShape 269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6" name="AutoShape 270"/>
              <p:cNvSpPr>
                <a:spLocks noChangeArrowheads="1"/>
              </p:cNvSpPr>
              <p:nvPr/>
            </p:nvSpPr>
            <p:spPr bwMode="auto">
              <a:xfrm>
                <a:off x="633" y="2588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Rectangle 271"/>
            <p:cNvSpPr>
              <a:spLocks noChangeArrowheads="1"/>
            </p:cNvSpPr>
            <p:nvPr/>
          </p:nvSpPr>
          <p:spPr bwMode="auto">
            <a:xfrm>
              <a:off x="5246" y="429"/>
              <a:ext cx="69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7899" name="Freeform 27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7" y="47"/>
                </a:cxn>
                <a:cxn ang="0">
                  <a:pos x="78" y="8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00" name="Freeform 27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55"/>
                </a:cxn>
                <a:cxn ang="0">
                  <a:pos x="76" y="97"/>
                </a:cxn>
                <a:cxn ang="0">
                  <a:pos x="2" y="42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7902" name="Freeform 27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81"/>
                </a:cxn>
                <a:cxn ang="0">
                  <a:pos x="81" y="37"/>
                </a:cxn>
                <a:cxn ang="0">
                  <a:pos x="78" y="0"/>
                </a:cxn>
                <a:cxn ang="0">
                  <a:pos x="0" y="36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199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0" name="AutoShape 277"/>
            <p:cNvSpPr>
              <a:spLocks noChangeArrowheads="1"/>
            </p:cNvSpPr>
            <p:nvPr/>
          </p:nvSpPr>
          <p:spPr bwMode="auto">
            <a:xfrm>
              <a:off x="4204" y="2712"/>
              <a:ext cx="1071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1" name="Oval 278"/>
            <p:cNvSpPr>
              <a:spLocks noChangeArrowheads="1"/>
            </p:cNvSpPr>
            <p:nvPr/>
          </p:nvSpPr>
          <p:spPr bwMode="auto">
            <a:xfrm>
              <a:off x="4307" y="2384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2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3" name="Oval 280"/>
            <p:cNvSpPr>
              <a:spLocks noChangeArrowheads="1"/>
            </p:cNvSpPr>
            <p:nvPr/>
          </p:nvSpPr>
          <p:spPr bwMode="auto">
            <a:xfrm>
              <a:off x="4661" y="2378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4" name="Rectangle 281"/>
            <p:cNvSpPr>
              <a:spLocks noChangeArrowheads="1"/>
            </p:cNvSpPr>
            <p:nvPr/>
          </p:nvSpPr>
          <p:spPr bwMode="auto">
            <a:xfrm>
              <a:off x="5064" y="1836"/>
              <a:ext cx="84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207909" name="Picture 15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84188" y="939800"/>
            <a:ext cx="7769225" cy="173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09588" y="1252538"/>
            <a:ext cx="8302625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0" hangingPunct="0">
              <a:buSzPct val="85000"/>
              <a:buFont typeface="ZapfDingbats" charset="0"/>
              <a:defRPr/>
            </a:pPr>
            <a:r>
              <a:rPr kumimoji="0" lang="en-US" sz="2800" kern="1200" cap="none" spc="0" normalizeH="0" baseline="0" noProof="0" dirty="0">
                <a:latin typeface="+mn-lt"/>
                <a:ea typeface="MS PGothic" panose="020B0600070205080204" charset="-128"/>
                <a:cs typeface="Arial" panose="020B0604020202020204"/>
              </a:rPr>
              <a:t>Bob (client) requests video </a:t>
            </a:r>
            <a:r>
              <a:rPr kumimoji="0" lang="en-US" sz="2400" kern="1200" cap="none" spc="0" normalizeH="0" baseline="0" noProof="0" dirty="0">
                <a:latin typeface="+mn-lt"/>
                <a:ea typeface="MS PGothic" panose="020B0600070205080204" charset="-128"/>
                <a:cs typeface="Arial" panose="020B0604020202020204"/>
              </a:rPr>
              <a:t>http://netcinema.com</a:t>
            </a:r>
            <a:r>
              <a:rPr kumimoji="0" lang="en-US" sz="2800" kern="1200" cap="none" spc="0" normalizeH="0" baseline="0" noProof="0" dirty="0">
                <a:latin typeface="+mn-lt"/>
                <a:ea typeface="MS PGothic" panose="020B0600070205080204" charset="-128"/>
                <a:cs typeface="Arial" panose="020B0604020202020204"/>
              </a:rPr>
              <a:t>/</a:t>
            </a:r>
            <a:r>
              <a:rPr kumimoji="0" lang="en-US" sz="2400" kern="1200" cap="none" spc="0" normalizeH="0" baseline="0" noProof="0" dirty="0">
                <a:latin typeface="+mn-lt"/>
                <a:ea typeface="MS PGothic" panose="020B0600070205080204" charset="-128"/>
                <a:cs typeface="Arial" panose="020B0604020202020204"/>
              </a:rPr>
              <a:t>6Y7B23V</a:t>
            </a:r>
            <a:endParaRPr kumimoji="0" lang="en-US" sz="2400" kern="1200" cap="none" spc="0" normalizeH="0" baseline="0" noProof="0" dirty="0">
              <a:latin typeface="+mn-lt"/>
              <a:ea typeface="MS PGothic" panose="020B0600070205080204" charset="-128"/>
              <a:cs typeface="Arial" panose="020B0604020202020204"/>
            </a:endParaRPr>
          </a:p>
          <a:p>
            <a:pPr marL="457200" marR="0" indent="-230505" defTabSz="914400" eaLnBrk="0" hangingPunct="0">
              <a:buClr>
                <a:schemeClr val="accent6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kern="1200" cap="none" spc="0" normalizeH="0" baseline="0" noProof="0" dirty="0">
                <a:latin typeface="+mn-lt"/>
                <a:ea typeface="MS PGothic" panose="020B0600070205080204" charset="-128"/>
                <a:cs typeface="Arial" panose="020B0604020202020204"/>
              </a:rPr>
              <a:t>video stored in CDN at http://KingCDN.com/NetC6y&amp;B23V</a:t>
            </a:r>
            <a:endParaRPr kumimoji="0" lang="en-US" kern="1200" cap="none" spc="0" normalizeH="0" baseline="0" noProof="0" dirty="0">
              <a:latin typeface="+mn-lt"/>
              <a:ea typeface="MS PGothic" panose="020B0600070205080204" charset="-128"/>
              <a:cs typeface="Arial" panose="020B0604020202020204"/>
            </a:endParaRPr>
          </a:p>
        </p:txBody>
      </p:sp>
      <p:sp>
        <p:nvSpPr>
          <p:cNvPr id="207911" name="TextBox 4"/>
          <p:cNvSpPr txBox="1"/>
          <p:nvPr/>
        </p:nvSpPr>
        <p:spPr>
          <a:xfrm>
            <a:off x="153988" y="4645025"/>
            <a:ext cx="15049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 dirty="0">
                <a:latin typeface="Arial Narrow" panose="020B0606020202030204" charset="0"/>
              </a:rPr>
              <a:t>netcinema.com</a:t>
            </a:r>
            <a:endParaRPr lang="en-US" altLang="zh-CN" sz="1800" i="1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grpSp>
        <p:nvGrpSpPr>
          <p:cNvPr id="207912" name="Group 542"/>
          <p:cNvGrpSpPr/>
          <p:nvPr/>
        </p:nvGrpSpPr>
        <p:grpSpPr>
          <a:xfrm>
            <a:off x="3009900" y="2457450"/>
            <a:ext cx="963613" cy="835025"/>
            <a:chOff x="-44" y="1473"/>
            <a:chExt cx="981" cy="1105"/>
          </a:xfrm>
        </p:grpSpPr>
        <p:pic>
          <p:nvPicPr>
            <p:cNvPr id="207913" name="Picture 529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7914" name="Freeform 53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6" y="95"/>
                </a:cxn>
                <a:cxn ang="0">
                  <a:pos x="2059" y="1990"/>
                </a:cxn>
                <a:cxn ang="0">
                  <a:pos x="454" y="2489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7915" name="Group 249"/>
          <p:cNvGrpSpPr/>
          <p:nvPr/>
        </p:nvGrpSpPr>
        <p:grpSpPr>
          <a:xfrm>
            <a:off x="3235325" y="5616575"/>
            <a:ext cx="377825" cy="636588"/>
            <a:chOff x="4140" y="429"/>
            <a:chExt cx="1425" cy="2396"/>
          </a:xfrm>
        </p:grpSpPr>
        <p:sp>
          <p:nvSpPr>
            <p:cNvPr id="207916" name="Freeform 25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3" y="114"/>
                </a:cxn>
                <a:cxn ang="0">
                  <a:pos x="91" y="881"/>
                </a:cxn>
                <a:cxn ang="0">
                  <a:pos x="0" y="921"/>
                </a:cxn>
                <a:cxn ang="0">
                  <a:pos x="1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" name="Rectangle 25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7918" name="Freeform 25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6" y="73"/>
                </a:cxn>
                <a:cxn ang="0">
                  <a:pos x="2" y="839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19" name="Freeform 25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3"/>
                </a:cxn>
                <a:cxn ang="0">
                  <a:pos x="87" y="77"/>
                </a:cxn>
                <a:cxn ang="0">
                  <a:pos x="0" y="34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" name="Rectangle 254"/>
            <p:cNvSpPr>
              <a:spLocks noChangeArrowheads="1"/>
            </p:cNvSpPr>
            <p:nvPr/>
          </p:nvSpPr>
          <p:spPr bwMode="auto">
            <a:xfrm>
              <a:off x="4212" y="692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921" name="Group 25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" name="AutoShape 2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3" name="AutoShape 257"/>
              <p:cNvSpPr>
                <a:spLocks noChangeArrowheads="1"/>
              </p:cNvSpPr>
              <p:nvPr/>
            </p:nvSpPr>
            <p:spPr bwMode="auto">
              <a:xfrm>
                <a:off x="639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Rectangle 258"/>
            <p:cNvSpPr>
              <a:spLocks noChangeArrowheads="1"/>
            </p:cNvSpPr>
            <p:nvPr/>
          </p:nvSpPr>
          <p:spPr bwMode="auto">
            <a:xfrm>
              <a:off x="4224" y="1021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925" name="Group 25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" name="AutoShape 26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1" name="AutoShape 261"/>
              <p:cNvSpPr>
                <a:spLocks noChangeArrowheads="1"/>
              </p:cNvSpPr>
              <p:nvPr/>
            </p:nvSpPr>
            <p:spPr bwMode="auto">
              <a:xfrm>
                <a:off x="619" y="2589"/>
                <a:ext cx="695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Rectangle 262"/>
            <p:cNvSpPr>
              <a:spLocks noChangeArrowheads="1"/>
            </p:cNvSpPr>
            <p:nvPr/>
          </p:nvSpPr>
          <p:spPr bwMode="auto">
            <a:xfrm>
              <a:off x="4218" y="1355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61" name="Rectangle 263"/>
            <p:cNvSpPr>
              <a:spLocks noChangeArrowheads="1"/>
            </p:cNvSpPr>
            <p:nvPr/>
          </p:nvSpPr>
          <p:spPr bwMode="auto">
            <a:xfrm>
              <a:off x="4230" y="1654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930" name="Group 26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" name="AutoShape 265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3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9" name="AutoShape 266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7933" name="Freeform 26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2"/>
                </a:cxn>
                <a:cxn ang="0">
                  <a:pos x="87" y="7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7934" name="Group 26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" name="AutoShape 26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7" name="AutoShape 270"/>
              <p:cNvSpPr>
                <a:spLocks noChangeArrowheads="1"/>
              </p:cNvSpPr>
              <p:nvPr/>
            </p:nvSpPr>
            <p:spPr bwMode="auto">
              <a:xfrm>
                <a:off x="636" y="2584"/>
                <a:ext cx="68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7938" name="Freeform 27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7" y="47"/>
                </a:cxn>
                <a:cxn ang="0">
                  <a:pos x="78" y="8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39" name="Freeform 27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55"/>
                </a:cxn>
                <a:cxn ang="0">
                  <a:pos x="76" y="97"/>
                </a:cxn>
                <a:cxn ang="0">
                  <a:pos x="2" y="42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7941" name="Freeform 27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81"/>
                </a:cxn>
                <a:cxn ang="0">
                  <a:pos x="81" y="37"/>
                </a:cxn>
                <a:cxn ang="0">
                  <a:pos x="78" y="0"/>
                </a:cxn>
                <a:cxn ang="0">
                  <a:pos x="0" y="36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3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71" name="AutoShape 277"/>
            <p:cNvSpPr>
              <a:spLocks noChangeArrowheads="1"/>
            </p:cNvSpPr>
            <p:nvPr/>
          </p:nvSpPr>
          <p:spPr bwMode="auto">
            <a:xfrm>
              <a:off x="4206" y="2711"/>
              <a:ext cx="1072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72" name="Oval 278"/>
            <p:cNvSpPr>
              <a:spLocks noChangeArrowheads="1"/>
            </p:cNvSpPr>
            <p:nvPr/>
          </p:nvSpPr>
          <p:spPr bwMode="auto">
            <a:xfrm>
              <a:off x="4308" y="2383"/>
              <a:ext cx="162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73" name="Oval 279"/>
            <p:cNvSpPr>
              <a:spLocks noChangeArrowheads="1"/>
            </p:cNvSpPr>
            <p:nvPr/>
          </p:nvSpPr>
          <p:spPr bwMode="auto">
            <a:xfrm>
              <a:off x="4487" y="2383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74" name="Oval 280"/>
            <p:cNvSpPr>
              <a:spLocks noChangeArrowheads="1"/>
            </p:cNvSpPr>
            <p:nvPr/>
          </p:nvSpPr>
          <p:spPr bwMode="auto">
            <a:xfrm>
              <a:off x="4661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75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07948" name="Group 249"/>
          <p:cNvGrpSpPr/>
          <p:nvPr/>
        </p:nvGrpSpPr>
        <p:grpSpPr>
          <a:xfrm>
            <a:off x="1042988" y="5335588"/>
            <a:ext cx="420687" cy="636587"/>
            <a:chOff x="4140" y="429"/>
            <a:chExt cx="1425" cy="2396"/>
          </a:xfrm>
        </p:grpSpPr>
        <p:sp>
          <p:nvSpPr>
            <p:cNvPr id="207949" name="Freeform 25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3" y="114"/>
                </a:cxn>
                <a:cxn ang="0">
                  <a:pos x="91" y="881"/>
                </a:cxn>
                <a:cxn ang="0">
                  <a:pos x="0" y="921"/>
                </a:cxn>
                <a:cxn ang="0">
                  <a:pos x="1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" name="Rectangle 251"/>
            <p:cNvSpPr>
              <a:spLocks noChangeArrowheads="1"/>
            </p:cNvSpPr>
            <p:nvPr/>
          </p:nvSpPr>
          <p:spPr bwMode="auto">
            <a:xfrm>
              <a:off x="4205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7951" name="Freeform 25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6" y="73"/>
                </a:cxn>
                <a:cxn ang="0">
                  <a:pos x="2" y="839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52" name="Freeform 25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3"/>
                </a:cxn>
                <a:cxn ang="0">
                  <a:pos x="87" y="77"/>
                </a:cxn>
                <a:cxn ang="0">
                  <a:pos x="0" y="34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" name="Rectangle 254"/>
            <p:cNvSpPr>
              <a:spLocks noChangeArrowheads="1"/>
            </p:cNvSpPr>
            <p:nvPr/>
          </p:nvSpPr>
          <p:spPr bwMode="auto">
            <a:xfrm>
              <a:off x="4215" y="692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954" name="Group 25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5" name="AutoShape 256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" name="AutoShape 257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84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1" name="Rectangle 258"/>
            <p:cNvSpPr>
              <a:spLocks noChangeArrowheads="1"/>
            </p:cNvSpPr>
            <p:nvPr/>
          </p:nvSpPr>
          <p:spPr bwMode="auto">
            <a:xfrm>
              <a:off x="4221" y="1021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958" name="Group 25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" name="AutoShape 260"/>
              <p:cNvSpPr>
                <a:spLocks noChangeArrowheads="1"/>
              </p:cNvSpPr>
              <p:nvPr/>
            </p:nvSpPr>
            <p:spPr bwMode="auto">
              <a:xfrm>
                <a:off x="615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" name="AutoShape 261"/>
              <p:cNvSpPr>
                <a:spLocks noChangeArrowheads="1"/>
              </p:cNvSpPr>
              <p:nvPr/>
            </p:nvSpPr>
            <p:spPr bwMode="auto">
              <a:xfrm>
                <a:off x="622" y="2589"/>
                <a:ext cx="698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Rectangle 262"/>
            <p:cNvSpPr>
              <a:spLocks noChangeArrowheads="1"/>
            </p:cNvSpPr>
            <p:nvPr/>
          </p:nvSpPr>
          <p:spPr bwMode="auto">
            <a:xfrm>
              <a:off x="4221" y="1355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4" name="Rectangle 263"/>
            <p:cNvSpPr>
              <a:spLocks noChangeArrowheads="1"/>
            </p:cNvSpPr>
            <p:nvPr/>
          </p:nvSpPr>
          <p:spPr bwMode="auto">
            <a:xfrm>
              <a:off x="4226" y="165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963" name="Group 26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1" name="AutoShape 265"/>
              <p:cNvSpPr>
                <a:spLocks noChangeArrowheads="1"/>
              </p:cNvSpPr>
              <p:nvPr/>
            </p:nvSpPr>
            <p:spPr bwMode="auto">
              <a:xfrm>
                <a:off x="616" y="2576"/>
                <a:ext cx="717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2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7966" name="Freeform 26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2"/>
                </a:cxn>
                <a:cxn ang="0">
                  <a:pos x="87" y="7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7967" name="Group 26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9" name="AutoShape 269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0" name="AutoShape 270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0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70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7971" name="Freeform 27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7" y="47"/>
                </a:cxn>
                <a:cxn ang="0">
                  <a:pos x="78" y="8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72" name="Freeform 27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55"/>
                </a:cxn>
                <a:cxn ang="0">
                  <a:pos x="76" y="97"/>
                </a:cxn>
                <a:cxn ang="0">
                  <a:pos x="2" y="42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1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7974" name="Freeform 27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81"/>
                </a:cxn>
                <a:cxn ang="0">
                  <a:pos x="81" y="37"/>
                </a:cxn>
                <a:cxn ang="0">
                  <a:pos x="78" y="0"/>
                </a:cxn>
                <a:cxn ang="0">
                  <a:pos x="0" y="36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199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04" name="AutoShape 277"/>
            <p:cNvSpPr>
              <a:spLocks noChangeArrowheads="1"/>
            </p:cNvSpPr>
            <p:nvPr/>
          </p:nvSpPr>
          <p:spPr bwMode="auto">
            <a:xfrm>
              <a:off x="4205" y="2711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05" name="Oval 278"/>
            <p:cNvSpPr>
              <a:spLocks noChangeArrowheads="1"/>
            </p:cNvSpPr>
            <p:nvPr/>
          </p:nvSpPr>
          <p:spPr bwMode="auto"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06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07" name="Oval 280"/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08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6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07981" name="Group 249"/>
          <p:cNvGrpSpPr/>
          <p:nvPr/>
        </p:nvGrpSpPr>
        <p:grpSpPr>
          <a:xfrm>
            <a:off x="5453063" y="5548313"/>
            <a:ext cx="344487" cy="638175"/>
            <a:chOff x="4140" y="429"/>
            <a:chExt cx="1425" cy="2396"/>
          </a:xfrm>
        </p:grpSpPr>
        <p:sp>
          <p:nvSpPr>
            <p:cNvPr id="207982" name="Freeform 25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3" y="114"/>
                </a:cxn>
                <a:cxn ang="0">
                  <a:pos x="91" y="881"/>
                </a:cxn>
                <a:cxn ang="0">
                  <a:pos x="0" y="921"/>
                </a:cxn>
                <a:cxn ang="0">
                  <a:pos x="1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" name="Rectangle 251"/>
            <p:cNvSpPr>
              <a:spLocks noChangeArrowheads="1"/>
            </p:cNvSpPr>
            <p:nvPr/>
          </p:nvSpPr>
          <p:spPr bwMode="auto">
            <a:xfrm>
              <a:off x="4206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7984" name="Freeform 25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6" y="73"/>
                </a:cxn>
                <a:cxn ang="0">
                  <a:pos x="2" y="839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85" name="Freeform 25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3"/>
                </a:cxn>
                <a:cxn ang="0">
                  <a:pos x="87" y="77"/>
                </a:cxn>
                <a:cxn ang="0">
                  <a:pos x="0" y="34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" name="Rectangle 254"/>
            <p:cNvSpPr>
              <a:spLocks noChangeArrowheads="1"/>
            </p:cNvSpPr>
            <p:nvPr/>
          </p:nvSpPr>
          <p:spPr bwMode="auto">
            <a:xfrm>
              <a:off x="4212" y="691"/>
              <a:ext cx="59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987" name="Group 25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8" name="AutoShape 25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1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9" name="AutoShape 257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991" name="Group 25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6" name="AutoShape 260"/>
              <p:cNvSpPr>
                <a:spLocks noChangeArrowheads="1"/>
              </p:cNvSpPr>
              <p:nvPr/>
            </p:nvSpPr>
            <p:spPr bwMode="auto">
              <a:xfrm>
                <a:off x="610" y="2569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7" name="AutoShape 261"/>
              <p:cNvSpPr>
                <a:spLocks noChangeArrowheads="1"/>
              </p:cNvSpPr>
              <p:nvPr/>
            </p:nvSpPr>
            <p:spPr bwMode="auto">
              <a:xfrm>
                <a:off x="619" y="2588"/>
                <a:ext cx="69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6" name="Rectangle 262"/>
            <p:cNvSpPr>
              <a:spLocks noChangeArrowheads="1"/>
            </p:cNvSpPr>
            <p:nvPr/>
          </p:nvSpPr>
          <p:spPr bwMode="auto">
            <a:xfrm>
              <a:off x="4219" y="1359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27" name="Rectangle 263"/>
            <p:cNvSpPr>
              <a:spLocks noChangeArrowheads="1"/>
            </p:cNvSpPr>
            <p:nvPr/>
          </p:nvSpPr>
          <p:spPr bwMode="auto">
            <a:xfrm>
              <a:off x="4225" y="1657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7996" name="Group 26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5" name="AutoShape 266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7999" name="Freeform 26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2"/>
                </a:cxn>
                <a:cxn ang="0">
                  <a:pos x="87" y="7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8000" name="Group 26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2" name="AutoShape 269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3" name="AutoShape 270"/>
              <p:cNvSpPr>
                <a:spLocks noChangeArrowheads="1"/>
              </p:cNvSpPr>
              <p:nvPr/>
            </p:nvSpPr>
            <p:spPr bwMode="auto">
              <a:xfrm>
                <a:off x="629" y="2588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1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6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8004" name="Freeform 27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7" y="47"/>
                </a:cxn>
                <a:cxn ang="0">
                  <a:pos x="78" y="8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05" name="Freeform 27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55"/>
                </a:cxn>
                <a:cxn ang="0">
                  <a:pos x="76" y="97"/>
                </a:cxn>
                <a:cxn ang="0">
                  <a:pos x="2" y="42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" name="Oval 274"/>
            <p:cNvSpPr>
              <a:spLocks noChangeArrowheads="1"/>
            </p:cNvSpPr>
            <p:nvPr/>
          </p:nvSpPr>
          <p:spPr bwMode="auto">
            <a:xfrm>
              <a:off x="5519" y="2610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8007" name="Freeform 27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81"/>
                </a:cxn>
                <a:cxn ang="0">
                  <a:pos x="81" y="37"/>
                </a:cxn>
                <a:cxn ang="0">
                  <a:pos x="78" y="0"/>
                </a:cxn>
                <a:cxn ang="0">
                  <a:pos x="0" y="36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6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37" name="AutoShape 277"/>
            <p:cNvSpPr>
              <a:spLocks noChangeArrowheads="1"/>
            </p:cNvSpPr>
            <p:nvPr/>
          </p:nvSpPr>
          <p:spPr bwMode="auto">
            <a:xfrm>
              <a:off x="4206" y="2712"/>
              <a:ext cx="1070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38" name="Oval 278"/>
            <p:cNvSpPr>
              <a:spLocks noChangeArrowheads="1"/>
            </p:cNvSpPr>
            <p:nvPr/>
          </p:nvSpPr>
          <p:spPr bwMode="auto">
            <a:xfrm>
              <a:off x="4304" y="2384"/>
              <a:ext cx="16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39" name="Oval 279"/>
            <p:cNvSpPr>
              <a:spLocks noChangeArrowheads="1"/>
            </p:cNvSpPr>
            <p:nvPr/>
          </p:nvSpPr>
          <p:spPr bwMode="auto">
            <a:xfrm>
              <a:off x="4488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40" name="Oval 280"/>
            <p:cNvSpPr>
              <a:spLocks noChangeArrowheads="1"/>
            </p:cNvSpPr>
            <p:nvPr/>
          </p:nvSpPr>
          <p:spPr bwMode="auto">
            <a:xfrm>
              <a:off x="4659" y="2378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41" name="Rectangle 281"/>
            <p:cNvSpPr>
              <a:spLocks noChangeArrowheads="1"/>
            </p:cNvSpPr>
            <p:nvPr/>
          </p:nvSpPr>
          <p:spPr bwMode="auto">
            <a:xfrm>
              <a:off x="5059" y="1836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08014" name="Group 249"/>
          <p:cNvGrpSpPr/>
          <p:nvPr/>
        </p:nvGrpSpPr>
        <p:grpSpPr>
          <a:xfrm>
            <a:off x="4722813" y="3789363"/>
            <a:ext cx="342900" cy="636587"/>
            <a:chOff x="4140" y="429"/>
            <a:chExt cx="1425" cy="2396"/>
          </a:xfrm>
        </p:grpSpPr>
        <p:sp>
          <p:nvSpPr>
            <p:cNvPr id="208015" name="Freeform 25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3" y="114"/>
                </a:cxn>
                <a:cxn ang="0">
                  <a:pos x="91" y="881"/>
                </a:cxn>
                <a:cxn ang="0">
                  <a:pos x="0" y="921"/>
                </a:cxn>
                <a:cxn ang="0">
                  <a:pos x="1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2" name="Rectangle 251"/>
            <p:cNvSpPr>
              <a:spLocks noChangeArrowheads="1"/>
            </p:cNvSpPr>
            <p:nvPr/>
          </p:nvSpPr>
          <p:spPr bwMode="auto">
            <a:xfrm>
              <a:off x="4206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8017" name="Freeform 25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6" y="73"/>
                </a:cxn>
                <a:cxn ang="0">
                  <a:pos x="2" y="839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18" name="Freeform 25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3"/>
                </a:cxn>
                <a:cxn ang="0">
                  <a:pos x="87" y="77"/>
                </a:cxn>
                <a:cxn ang="0">
                  <a:pos x="0" y="34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5" name="Rectangle 254"/>
            <p:cNvSpPr>
              <a:spLocks noChangeArrowheads="1"/>
            </p:cNvSpPr>
            <p:nvPr/>
          </p:nvSpPr>
          <p:spPr bwMode="auto">
            <a:xfrm>
              <a:off x="4213" y="692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8020" name="Group 25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25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2" name="AutoShape 257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7" name="Rectangle 258"/>
            <p:cNvSpPr>
              <a:spLocks noChangeArrowheads="1"/>
            </p:cNvSpPr>
            <p:nvPr/>
          </p:nvSpPr>
          <p:spPr bwMode="auto">
            <a:xfrm>
              <a:off x="4226" y="1021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8024" name="Group 25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260"/>
              <p:cNvSpPr>
                <a:spLocks noChangeArrowheads="1"/>
              </p:cNvSpPr>
              <p:nvPr/>
            </p:nvSpPr>
            <p:spPr bwMode="auto">
              <a:xfrm>
                <a:off x="614" y="2571"/>
                <a:ext cx="724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0" name="AutoShape 261"/>
              <p:cNvSpPr>
                <a:spLocks noChangeArrowheads="1"/>
              </p:cNvSpPr>
              <p:nvPr/>
            </p:nvSpPr>
            <p:spPr bwMode="auto">
              <a:xfrm>
                <a:off x="622" y="2589"/>
                <a:ext cx="692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9" name="Rectangle 262"/>
            <p:cNvSpPr>
              <a:spLocks noChangeArrowheads="1"/>
            </p:cNvSpPr>
            <p:nvPr/>
          </p:nvSpPr>
          <p:spPr bwMode="auto">
            <a:xfrm>
              <a:off x="4219" y="135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60" name="Rectangle 263"/>
            <p:cNvSpPr>
              <a:spLocks noChangeArrowheads="1"/>
            </p:cNvSpPr>
            <p:nvPr/>
          </p:nvSpPr>
          <p:spPr bwMode="auto">
            <a:xfrm>
              <a:off x="4226" y="1654"/>
              <a:ext cx="6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8029" name="Group 26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265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15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78" name="AutoShape 266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8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8032" name="Freeform 26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2"/>
                </a:cxn>
                <a:cxn ang="0">
                  <a:pos x="87" y="7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8033" name="Group 26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76" name="AutoShape 270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0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8037" name="Freeform 27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7" y="47"/>
                </a:cxn>
                <a:cxn ang="0">
                  <a:pos x="78" y="8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38" name="Freeform 27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55"/>
                </a:cxn>
                <a:cxn ang="0">
                  <a:pos x="76" y="97"/>
                </a:cxn>
                <a:cxn ang="0">
                  <a:pos x="2" y="42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7" name="Oval 274"/>
            <p:cNvSpPr>
              <a:spLocks noChangeArrowheads="1"/>
            </p:cNvSpPr>
            <p:nvPr/>
          </p:nvSpPr>
          <p:spPr bwMode="auto">
            <a:xfrm>
              <a:off x="5519" y="2610"/>
              <a:ext cx="46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8040" name="Freeform 27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81"/>
                </a:cxn>
                <a:cxn ang="0">
                  <a:pos x="81" y="37"/>
                </a:cxn>
                <a:cxn ang="0">
                  <a:pos x="78" y="0"/>
                </a:cxn>
                <a:cxn ang="0">
                  <a:pos x="0" y="36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9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70" name="AutoShape 277"/>
            <p:cNvSpPr>
              <a:spLocks noChangeArrowheads="1"/>
            </p:cNvSpPr>
            <p:nvPr/>
          </p:nvSpPr>
          <p:spPr bwMode="auto">
            <a:xfrm>
              <a:off x="4206" y="2711"/>
              <a:ext cx="1069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71" name="Oval 278"/>
            <p:cNvSpPr>
              <a:spLocks noChangeArrowheads="1"/>
            </p:cNvSpPr>
            <p:nvPr/>
          </p:nvSpPr>
          <p:spPr bwMode="auto">
            <a:xfrm>
              <a:off x="4305" y="2383"/>
              <a:ext cx="165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72" name="Oval 279"/>
            <p:cNvSpPr>
              <a:spLocks noChangeArrowheads="1"/>
            </p:cNvSpPr>
            <p:nvPr/>
          </p:nvSpPr>
          <p:spPr bwMode="auto">
            <a:xfrm>
              <a:off x="4483" y="2383"/>
              <a:ext cx="165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73" name="Oval 280"/>
            <p:cNvSpPr>
              <a:spLocks noChangeArrowheads="1"/>
            </p:cNvSpPr>
            <p:nvPr/>
          </p:nvSpPr>
          <p:spPr bwMode="auto">
            <a:xfrm>
              <a:off x="4661" y="2383"/>
              <a:ext cx="158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74" name="Rectangle 281"/>
            <p:cNvSpPr>
              <a:spLocks noChangeArrowheads="1"/>
            </p:cNvSpPr>
            <p:nvPr/>
          </p:nvSpPr>
          <p:spPr bwMode="auto">
            <a:xfrm>
              <a:off x="5064" y="1833"/>
              <a:ext cx="79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8047" name="TextBox 182"/>
          <p:cNvSpPr txBox="1"/>
          <p:nvPr/>
        </p:nvSpPr>
        <p:spPr>
          <a:xfrm>
            <a:off x="2779713" y="6191250"/>
            <a:ext cx="1420812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800" dirty="0">
                <a:latin typeface="Arial Narrow" panose="020B0606020202030204" charset="0"/>
              </a:rPr>
              <a:t>KingCDN.com</a:t>
            </a:r>
            <a:endParaRPr lang="en-US" altLang="zh-CN" sz="1800" i="1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pic>
        <p:nvPicPr>
          <p:cNvPr id="208048" name="Picture 7" descr="Bo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238" y="2392363"/>
            <a:ext cx="533400" cy="5445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445" name="Group 61444"/>
          <p:cNvGrpSpPr/>
          <p:nvPr/>
        </p:nvGrpSpPr>
        <p:grpSpPr>
          <a:xfrm>
            <a:off x="1490663" y="3036888"/>
            <a:ext cx="1628775" cy="1063625"/>
            <a:chOff x="1490926" y="3037262"/>
            <a:chExt cx="1628976" cy="1063042"/>
          </a:xfrm>
        </p:grpSpPr>
        <p:cxnSp>
          <p:nvCxnSpPr>
            <p:cNvPr id="208050" name="Straight Arrow Connector 44"/>
            <p:cNvCxnSpPr/>
            <p:nvPr/>
          </p:nvCxnSpPr>
          <p:spPr>
            <a:xfrm flipH="1">
              <a:off x="1490926" y="3037262"/>
              <a:ext cx="1628976" cy="1063042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208051" name="Group 61441"/>
            <p:cNvGrpSpPr/>
            <p:nvPr/>
          </p:nvGrpSpPr>
          <p:grpSpPr>
            <a:xfrm>
              <a:off x="2056927" y="3410016"/>
              <a:ext cx="317511" cy="345125"/>
              <a:chOff x="7454630" y="3313376"/>
              <a:chExt cx="317511" cy="345125"/>
            </a:xfrm>
          </p:grpSpPr>
          <p:sp>
            <p:nvSpPr>
              <p:cNvPr id="208052" name="Oval 61440"/>
              <p:cNvSpPr/>
              <p:nvPr/>
            </p:nvSpPr>
            <p:spPr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pPr eaLnBrk="0" hangingPunct="0"/>
                <a:endParaRPr lang="zh-CN" altLang="zh-CN" sz="1800" dirty="0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8053" name="TextBox 61439"/>
              <p:cNvSpPr txBox="1"/>
              <p:nvPr/>
            </p:nvSpPr>
            <p:spPr>
              <a:xfrm>
                <a:off x="7454630" y="3313376"/>
                <a:ext cx="298817" cy="338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dirty="0">
                    <a:latin typeface="Arial" panose="020B0604020202020204" pitchFamily="34" charset="0"/>
                  </a:rPr>
                  <a:t>1</a:t>
                </a:r>
                <a:endParaRPr lang="en-US" altLang="zh-CN" sz="16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61443" name="TextBox 61442"/>
          <p:cNvSpPr txBox="1"/>
          <p:nvPr/>
        </p:nvSpPr>
        <p:spPr>
          <a:xfrm>
            <a:off x="263525" y="2462213"/>
            <a:ext cx="2862263" cy="857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ts val="200"/>
              </a:spcBef>
            </a:pPr>
            <a:r>
              <a:rPr lang="en-US" altLang="zh-CN" sz="1600" dirty="0">
                <a:latin typeface="Arial Narrow" panose="020B0606020202030204" charset="0"/>
              </a:rPr>
              <a:t>1. Bob gets URL for video http://netcinema.com/6Y7B23V</a:t>
            </a:r>
            <a:endParaRPr lang="en-US" altLang="zh-CN" sz="1600" dirty="0">
              <a:latin typeface="Arial Narrow" panose="020B0606020202030204" charset="0"/>
            </a:endParaRPr>
          </a:p>
          <a:p>
            <a:pPr eaLnBrk="0" hangingPunct="0">
              <a:spcBef>
                <a:spcPts val="200"/>
              </a:spcBef>
            </a:pPr>
            <a:r>
              <a:rPr lang="en-US" altLang="zh-CN" sz="1600" dirty="0">
                <a:latin typeface="Arial Narrow" panose="020B0606020202030204" charset="0"/>
              </a:rPr>
              <a:t>from netcinema.com web page</a:t>
            </a:r>
            <a:endParaRPr lang="en-US" altLang="zh-CN" sz="16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grpSp>
        <p:nvGrpSpPr>
          <p:cNvPr id="61448" name="Group 61447"/>
          <p:cNvGrpSpPr/>
          <p:nvPr/>
        </p:nvGrpSpPr>
        <p:grpSpPr>
          <a:xfrm>
            <a:off x="3919538" y="3225800"/>
            <a:ext cx="714375" cy="684213"/>
            <a:chOff x="3924463" y="3239045"/>
            <a:chExt cx="713539" cy="684908"/>
          </a:xfrm>
        </p:grpSpPr>
        <p:cxnSp>
          <p:nvCxnSpPr>
            <p:cNvPr id="208056" name="Straight Arrow Connector 193"/>
            <p:cNvCxnSpPr/>
            <p:nvPr/>
          </p:nvCxnSpPr>
          <p:spPr>
            <a:xfrm>
              <a:off x="3924463" y="3239045"/>
              <a:ext cx="713539" cy="684908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08057" name="Group 194"/>
            <p:cNvGrpSpPr/>
            <p:nvPr/>
          </p:nvGrpSpPr>
          <p:grpSpPr>
            <a:xfrm>
              <a:off x="4061324" y="3293627"/>
              <a:ext cx="322117" cy="358925"/>
              <a:chOff x="7408615" y="3244352"/>
              <a:chExt cx="322117" cy="358925"/>
            </a:xfrm>
          </p:grpSpPr>
          <p:sp>
            <p:nvSpPr>
              <p:cNvPr id="208058" name="Oval 195"/>
              <p:cNvSpPr/>
              <p:nvPr/>
            </p:nvSpPr>
            <p:spPr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pPr eaLnBrk="0" hangingPunct="0"/>
                <a:endParaRPr lang="zh-CN" altLang="zh-CN" sz="1800" dirty="0">
                  <a:latin typeface="Arial" panose="020B060402020202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208059" name="TextBox 196"/>
              <p:cNvSpPr txBox="1"/>
              <p:nvPr/>
            </p:nvSpPr>
            <p:spPr>
              <a:xfrm>
                <a:off x="7408615" y="3244352"/>
                <a:ext cx="298431" cy="3388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dirty="0">
                    <a:latin typeface="Arial" panose="020B0604020202020204" pitchFamily="34" charset="0"/>
                  </a:rPr>
                  <a:t>2</a:t>
                </a:r>
                <a:endParaRPr lang="en-US" altLang="zh-CN" sz="16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201" name="TextBox 200"/>
          <p:cNvSpPr txBox="1"/>
          <p:nvPr/>
        </p:nvSpPr>
        <p:spPr>
          <a:xfrm>
            <a:off x="4371975" y="2981325"/>
            <a:ext cx="3849688" cy="55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2. resolve http://netcinema.com/6Y7B23V</a:t>
            </a:r>
            <a:endParaRPr lang="en-US" altLang="zh-CN" sz="1600" dirty="0">
              <a:latin typeface="Arial Narrow" panose="020B060602020203020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via Bob</a:t>
            </a:r>
            <a:r>
              <a:rPr lang="en-US" altLang="en-US" sz="1600" dirty="0">
                <a:latin typeface="Arial Narrow" panose="020B0606020202030204" charset="0"/>
              </a:rPr>
              <a:t>’</a:t>
            </a:r>
            <a:r>
              <a:rPr lang="en-US" altLang="zh-CN" sz="1600" dirty="0">
                <a:latin typeface="Arial Narrow" panose="020B0606020202030204" charset="0"/>
              </a:rPr>
              <a:t>s local DNS</a:t>
            </a:r>
            <a:endParaRPr lang="en-US" altLang="zh-CN" sz="16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sp>
        <p:nvSpPr>
          <p:cNvPr id="208061" name="TextBox 201"/>
          <p:cNvSpPr txBox="1"/>
          <p:nvPr/>
        </p:nvSpPr>
        <p:spPr>
          <a:xfrm>
            <a:off x="355600" y="5927725"/>
            <a:ext cx="1768475" cy="5699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lnSpc>
                <a:spcPts val="1600"/>
              </a:lnSpc>
            </a:pPr>
            <a:r>
              <a:rPr lang="en-US" altLang="zh-CN" sz="1800" dirty="0">
                <a:latin typeface="Arial Narrow" panose="020B0606020202030204" charset="0"/>
              </a:rPr>
              <a:t>netcinema</a:t>
            </a:r>
            <a:r>
              <a:rPr lang="en-US" altLang="en-US" sz="1800" dirty="0">
                <a:latin typeface="Arial Narrow" panose="020B0606020202030204" charset="0"/>
              </a:rPr>
              <a:t>’</a:t>
            </a:r>
            <a:r>
              <a:rPr lang="en-US" altLang="zh-CN" sz="1800" dirty="0">
                <a:latin typeface="Arial Narrow" panose="020B0606020202030204" charset="0"/>
              </a:rPr>
              <a:t>s</a:t>
            </a:r>
            <a:endParaRPr lang="en-US" altLang="zh-CN" sz="1800" dirty="0">
              <a:latin typeface="Arial Narrow" panose="020B0606020202030204" charset="0"/>
            </a:endParaRPr>
          </a:p>
          <a:p>
            <a:pPr algn="ctr" eaLnBrk="0" hangingPunct="0">
              <a:lnSpc>
                <a:spcPts val="1600"/>
              </a:lnSpc>
            </a:pPr>
            <a:r>
              <a:rPr lang="en-US" altLang="zh-CN" sz="1800" dirty="0">
                <a:latin typeface="Arial Narrow" panose="020B0606020202030204" charset="0"/>
              </a:rPr>
              <a:t>authoratative DNS</a:t>
            </a:r>
            <a:endParaRPr lang="en-US" altLang="zh-CN" sz="1800" i="1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cxnSp>
        <p:nvCxnSpPr>
          <p:cNvPr id="216084" name="Straight Arrow Connector 203"/>
          <p:cNvCxnSpPr/>
          <p:nvPr/>
        </p:nvCxnSpPr>
        <p:spPr>
          <a:xfrm flipH="1">
            <a:off x="1612900" y="4159250"/>
            <a:ext cx="3100388" cy="13763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085" name="Straight Arrow Connector 208"/>
          <p:cNvCxnSpPr/>
          <p:nvPr/>
        </p:nvCxnSpPr>
        <p:spPr>
          <a:xfrm flipH="1">
            <a:off x="1593850" y="4268788"/>
            <a:ext cx="3100388" cy="1376362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05" name="Group 204"/>
          <p:cNvGrpSpPr/>
          <p:nvPr/>
        </p:nvGrpSpPr>
        <p:grpSpPr>
          <a:xfrm>
            <a:off x="1838325" y="5218113"/>
            <a:ext cx="317500" cy="344487"/>
            <a:chOff x="7454630" y="3313376"/>
            <a:chExt cx="317511" cy="345125"/>
          </a:xfrm>
        </p:grpSpPr>
        <p:sp>
          <p:nvSpPr>
            <p:cNvPr id="208065" name="Oval 205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/>
            <a:p>
              <a:pPr eaLnBrk="0" hangingPunct="0"/>
              <a:endParaRPr lang="zh-CN" altLang="zh-CN"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08066" name="TextBox 206"/>
            <p:cNvSpPr txBox="1"/>
            <p:nvPr/>
          </p:nvSpPr>
          <p:spPr>
            <a:xfrm>
              <a:off x="7454630" y="3313376"/>
              <a:ext cx="298790" cy="339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dirty="0">
                  <a:latin typeface="Arial" panose="020B0604020202020204" pitchFamily="34" charset="0"/>
                </a:rPr>
                <a:t>3</a:t>
              </a:r>
              <a:endParaRPr lang="en-US" altLang="zh-CN" sz="16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1808163" y="4592638"/>
            <a:ext cx="3200400" cy="5699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3. netcinema</a:t>
            </a:r>
            <a:r>
              <a:rPr lang="en-US" altLang="en-US" sz="1600" dirty="0">
                <a:latin typeface="Arial Narrow" panose="020B0606020202030204" charset="0"/>
              </a:rPr>
              <a:t>’</a:t>
            </a:r>
            <a:r>
              <a:rPr lang="en-US" altLang="zh-CN" sz="1600" dirty="0">
                <a:latin typeface="Arial Narrow" panose="020B0606020202030204" charset="0"/>
              </a:rPr>
              <a:t>s DNS returns URL </a:t>
            </a:r>
            <a:endParaRPr lang="en-US" altLang="zh-CN" sz="1600" dirty="0">
              <a:latin typeface="Arial Narrow" panose="020B060602020203020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http://KingCDN.com/NetC6y&amp;B</a:t>
            </a:r>
            <a:r>
              <a:rPr lang="en-US" altLang="zh-CN" sz="1800" dirty="0">
                <a:latin typeface="Arial Narrow" panose="020B0606020202030204" charset="0"/>
              </a:rPr>
              <a:t>23V</a:t>
            </a:r>
            <a:endParaRPr lang="en-US" altLang="zh-CN" sz="18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cxnSp>
        <p:nvCxnSpPr>
          <p:cNvPr id="216088" name="Straight Arrow Connector 211"/>
          <p:cNvCxnSpPr/>
          <p:nvPr/>
        </p:nvCxnSpPr>
        <p:spPr>
          <a:xfrm>
            <a:off x="5032375" y="4475163"/>
            <a:ext cx="447675" cy="9620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089" name="Straight Arrow Connector 216"/>
          <p:cNvCxnSpPr/>
          <p:nvPr/>
        </p:nvCxnSpPr>
        <p:spPr>
          <a:xfrm>
            <a:off x="5127625" y="4486275"/>
            <a:ext cx="447675" cy="9604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13" name="Group 212"/>
          <p:cNvGrpSpPr/>
          <p:nvPr/>
        </p:nvGrpSpPr>
        <p:grpSpPr>
          <a:xfrm>
            <a:off x="5116513" y="4727575"/>
            <a:ext cx="317500" cy="346075"/>
            <a:chOff x="7454630" y="3313376"/>
            <a:chExt cx="317511" cy="345125"/>
          </a:xfrm>
        </p:grpSpPr>
        <p:sp>
          <p:nvSpPr>
            <p:cNvPr id="208071" name="Oval 213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/>
            <a:p>
              <a:pPr eaLnBrk="0" hangingPunct="0"/>
              <a:endParaRPr lang="zh-CN" altLang="zh-CN"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08072" name="TextBox 214"/>
            <p:cNvSpPr txBox="1"/>
            <p:nvPr/>
          </p:nvSpPr>
          <p:spPr>
            <a:xfrm>
              <a:off x="7454630" y="3313376"/>
              <a:ext cx="298790" cy="3380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dirty="0">
                  <a:latin typeface="Arial" panose="020B0604020202020204" pitchFamily="34" charset="0"/>
                </a:rPr>
                <a:t>4</a:t>
              </a:r>
              <a:endParaRPr lang="en-US" altLang="zh-CN" sz="16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5748338" y="4554538"/>
            <a:ext cx="3592512" cy="1320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4&amp;5. Resolve </a:t>
            </a:r>
            <a:endParaRPr lang="en-US" altLang="zh-CN" sz="1600" dirty="0">
              <a:latin typeface="Arial Narrow" panose="020B060602020203020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http://KingCDN.com/NetC6y&amp;B23</a:t>
            </a:r>
            <a:endParaRPr lang="en-US" altLang="zh-CN" sz="1600" dirty="0">
              <a:latin typeface="Arial Narrow" panose="020B060602020203020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via KingCDN</a:t>
            </a:r>
            <a:r>
              <a:rPr lang="en-US" altLang="en-US" sz="1600" dirty="0">
                <a:latin typeface="Arial Narrow" panose="020B0606020202030204" charset="0"/>
              </a:rPr>
              <a:t>’</a:t>
            </a:r>
            <a:r>
              <a:rPr lang="en-US" altLang="zh-CN" sz="1600" dirty="0">
                <a:latin typeface="Arial Narrow" panose="020B0606020202030204" charset="0"/>
              </a:rPr>
              <a:t>s authoritative DNS, </a:t>
            </a:r>
            <a:endParaRPr lang="en-US" altLang="zh-CN" sz="1600" dirty="0">
              <a:latin typeface="Arial Narrow" panose="020B060602020203020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which returns IP address of KingCDN </a:t>
            </a:r>
            <a:endParaRPr lang="en-US" altLang="zh-CN" sz="1600" dirty="0">
              <a:latin typeface="Arial Narrow" panose="020B060602020203020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server  with video</a:t>
            </a:r>
            <a:endParaRPr lang="en-US" altLang="zh-CN" sz="16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cxnSp>
        <p:nvCxnSpPr>
          <p:cNvPr id="216092" name="Straight Arrow Connector 219"/>
          <p:cNvCxnSpPr/>
          <p:nvPr/>
        </p:nvCxnSpPr>
        <p:spPr>
          <a:xfrm>
            <a:off x="3783013" y="3322638"/>
            <a:ext cx="812800" cy="8223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23" name="Group 222"/>
          <p:cNvGrpSpPr/>
          <p:nvPr/>
        </p:nvGrpSpPr>
        <p:grpSpPr>
          <a:xfrm>
            <a:off x="4154488" y="3667125"/>
            <a:ext cx="317500" cy="346075"/>
            <a:chOff x="7454630" y="3313376"/>
            <a:chExt cx="317511" cy="345125"/>
          </a:xfrm>
        </p:grpSpPr>
        <p:sp>
          <p:nvSpPr>
            <p:cNvPr id="208076" name="Oval 223"/>
            <p:cNvSpPr/>
            <p:nvPr/>
          </p:nvSpPr>
          <p:spPr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/>
            <a:p>
              <a:pPr eaLnBrk="0" hangingPunct="0"/>
              <a:endParaRPr lang="zh-CN" altLang="zh-CN"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08077" name="TextBox 224"/>
            <p:cNvSpPr txBox="1"/>
            <p:nvPr/>
          </p:nvSpPr>
          <p:spPr>
            <a:xfrm>
              <a:off x="7454630" y="3313376"/>
              <a:ext cx="298790" cy="3380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dirty="0">
                  <a:latin typeface="Arial" panose="020B0604020202020204" pitchFamily="34" charset="0"/>
                </a:rPr>
                <a:t>5</a:t>
              </a:r>
              <a:endParaRPr lang="en-US" altLang="zh-CN" sz="16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cxnSp>
        <p:nvCxnSpPr>
          <p:cNvPr id="216094" name="Straight Arrow Connector 225"/>
          <p:cNvCxnSpPr/>
          <p:nvPr/>
        </p:nvCxnSpPr>
        <p:spPr>
          <a:xfrm flipH="1">
            <a:off x="3311525" y="3201988"/>
            <a:ext cx="4763" cy="23622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457" name="Up Arrow 61456"/>
          <p:cNvSpPr/>
          <p:nvPr/>
        </p:nvSpPr>
        <p:spPr>
          <a:xfrm>
            <a:off x="3340100" y="3195638"/>
            <a:ext cx="298450" cy="2284412"/>
          </a:xfrm>
          <a:prstGeom prst="upArrow">
            <a:avLst>
              <a:gd name="adj1" fmla="val 50000"/>
              <a:gd name="adj2" fmla="val 49823"/>
            </a:avLst>
          </a:prstGeom>
          <a:gradFill rotWithShape="1">
            <a:gsLst>
              <a:gs pos="0">
                <a:srgbClr val="000090">
                  <a:alpha val="100000"/>
                </a:srgbClr>
              </a:gs>
              <a:gs pos="64000">
                <a:srgbClr val="00009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/>
            <a:tileRect/>
          </a:gradFill>
          <a:ln w="15875">
            <a:noFill/>
          </a:ln>
        </p:spPr>
        <p:txBody>
          <a:bodyPr wrap="none" anchor="t" anchorCtr="0"/>
          <a:p>
            <a:pPr eaLnBrk="0" hangingPunct="0"/>
            <a:endParaRPr lang="zh-CN" altLang="zh-CN"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254250" y="3732213"/>
            <a:ext cx="2027238" cy="812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6. request video from</a:t>
            </a:r>
            <a:endParaRPr lang="en-US" altLang="zh-CN" sz="1600" dirty="0">
              <a:latin typeface="Arial Narrow" panose="020B060602020203020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KINGCDN server,</a:t>
            </a:r>
            <a:endParaRPr lang="en-US" altLang="zh-CN" sz="1600" dirty="0">
              <a:latin typeface="Arial Narrow" panose="020B060602020203020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sz="1600" dirty="0">
                <a:latin typeface="Arial Narrow" panose="020B0606020202030204" charset="0"/>
              </a:rPr>
              <a:t>streamed via HTTP</a:t>
            </a:r>
            <a:endParaRPr lang="en-US" altLang="zh-CN" sz="16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sp>
        <p:nvSpPr>
          <p:cNvPr id="208081" name="TextBox 232"/>
          <p:cNvSpPr txBox="1"/>
          <p:nvPr/>
        </p:nvSpPr>
        <p:spPr>
          <a:xfrm>
            <a:off x="4803775" y="6153150"/>
            <a:ext cx="1706563" cy="5699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>
              <a:lnSpc>
                <a:spcPts val="1600"/>
              </a:lnSpc>
            </a:pPr>
            <a:r>
              <a:rPr lang="en-US" altLang="zh-CN" sz="1800" dirty="0">
                <a:latin typeface="Arial Narrow" panose="020B0606020202030204" charset="0"/>
              </a:rPr>
              <a:t>KingCDN</a:t>
            </a:r>
            <a:endParaRPr lang="en-US" altLang="zh-CN" sz="1800" dirty="0">
              <a:latin typeface="Arial Narrow" panose="020B0606020202030204" charset="0"/>
            </a:endParaRPr>
          </a:p>
          <a:p>
            <a:pPr algn="ctr" eaLnBrk="0" hangingPunct="0">
              <a:lnSpc>
                <a:spcPts val="1600"/>
              </a:lnSpc>
            </a:pPr>
            <a:r>
              <a:rPr lang="en-US" altLang="zh-CN" sz="1800" dirty="0">
                <a:latin typeface="Arial Narrow" panose="020B0606020202030204" charset="0"/>
              </a:rPr>
              <a:t>authoritative DNS</a:t>
            </a:r>
            <a:endParaRPr lang="en-US" altLang="zh-CN" sz="1800" i="1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sp>
        <p:nvSpPr>
          <p:cNvPr id="208082" name="TextBox 182"/>
          <p:cNvSpPr txBox="1"/>
          <p:nvPr/>
        </p:nvSpPr>
        <p:spPr>
          <a:xfrm>
            <a:off x="5033963" y="3713163"/>
            <a:ext cx="1025525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ts val="1600"/>
              </a:lnSpc>
            </a:pPr>
            <a:r>
              <a:rPr lang="en-US" altLang="zh-CN" sz="1800" dirty="0">
                <a:latin typeface="Arial Narrow" panose="020B0606020202030204" charset="0"/>
              </a:rPr>
              <a:t>Bob</a:t>
            </a:r>
            <a:r>
              <a:rPr lang="en-US" altLang="en-US" sz="1800" dirty="0">
                <a:latin typeface="Arial Narrow" panose="020B0606020202030204" charset="0"/>
              </a:rPr>
              <a:t>’</a:t>
            </a:r>
            <a:r>
              <a:rPr lang="en-US" altLang="zh-CN" sz="1800" dirty="0">
                <a:latin typeface="Arial Narrow" panose="020B0606020202030204" charset="0"/>
              </a:rPr>
              <a:t>s </a:t>
            </a:r>
            <a:endParaRPr lang="en-US" altLang="zh-CN" sz="1800" dirty="0">
              <a:latin typeface="Arial Narrow" panose="020B060602020203020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sz="1800" dirty="0">
                <a:latin typeface="Arial Narrow" panose="020B0606020202030204" charset="0"/>
              </a:rPr>
              <a:t>local DNS</a:t>
            </a:r>
            <a:endParaRPr lang="en-US" altLang="zh-CN" sz="1800" dirty="0">
              <a:latin typeface="Arial Narrow" panose="020B060602020203020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sz="1800" dirty="0">
                <a:latin typeface="Arial Narrow" panose="020B0606020202030204" charset="0"/>
              </a:rPr>
              <a:t>server</a:t>
            </a:r>
            <a:endParaRPr lang="en-US" altLang="zh-CN" sz="1800" i="1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sp>
        <p:nvSpPr>
          <p:cNvPr id="208083" name="Rectangle 7"/>
          <p:cNvSpPr>
            <a:spLocks noGrp="1"/>
          </p:cNvSpPr>
          <p:nvPr>
            <p:ph type="ftr" sz="quarter" idx="3"/>
          </p:nvPr>
        </p:nvSpPr>
        <p:spPr>
          <a:xfrm>
            <a:off x="6924675" y="6454775"/>
            <a:ext cx="1547813" cy="300038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/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208084" name="Rectangle 8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3" grpId="1"/>
      <p:bldP spid="201" grpId="0"/>
      <p:bldP spid="201" grpId="1"/>
      <p:bldP spid="210" grpId="0" animBg="1"/>
      <p:bldP spid="210" grpId="1" animBg="1"/>
      <p:bldP spid="219" grpId="0"/>
      <p:bldP spid="219" grpId="1"/>
      <p:bldP spid="61457" grpId="0" animBg="1"/>
      <p:bldP spid="23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921" name="Picture 2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454025" y="914400"/>
            <a:ext cx="4440238" cy="18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9922" name="Rectangle 2"/>
          <p:cNvSpPr>
            <a:spLocks noGrp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Case study: Netflix</a:t>
            </a:r>
            <a:endParaRPr lang="en-US" altLang="zh-CN" dirty="0"/>
          </a:p>
        </p:txBody>
      </p:sp>
      <p:grpSp>
        <p:nvGrpSpPr>
          <p:cNvPr id="209923" name="Group 249"/>
          <p:cNvGrpSpPr/>
          <p:nvPr/>
        </p:nvGrpSpPr>
        <p:grpSpPr>
          <a:xfrm>
            <a:off x="706438" y="3257550"/>
            <a:ext cx="463550" cy="638175"/>
            <a:chOff x="4140" y="429"/>
            <a:chExt cx="1425" cy="2396"/>
          </a:xfrm>
        </p:grpSpPr>
        <p:sp>
          <p:nvSpPr>
            <p:cNvPr id="209924" name="Freeform 25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3" y="114"/>
                </a:cxn>
                <a:cxn ang="0">
                  <a:pos x="91" y="881"/>
                </a:cxn>
                <a:cxn ang="0">
                  <a:pos x="0" y="921"/>
                </a:cxn>
                <a:cxn ang="0">
                  <a:pos x="1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9926" name="Freeform 25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6" y="73"/>
                </a:cxn>
                <a:cxn ang="0">
                  <a:pos x="2" y="839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27" name="Freeform 25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3"/>
                </a:cxn>
                <a:cxn ang="0">
                  <a:pos x="87" y="77"/>
                </a:cxn>
                <a:cxn ang="0">
                  <a:pos x="0" y="34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9929" name="Group 25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5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258"/>
            <p:cNvSpPr>
              <a:spLocks noChangeArrowheads="1"/>
            </p:cNvSpPr>
            <p:nvPr/>
          </p:nvSpPr>
          <p:spPr bwMode="auto">
            <a:xfrm>
              <a:off x="4223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9933" name="Group 25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" name="AutoShape 26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AutoShape 261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8" name="Rectangle 263"/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9938" name="Group 26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6" name="AutoShape 26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87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9941" name="Freeform 26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2"/>
                </a:cxn>
                <a:cxn ang="0">
                  <a:pos x="87" y="7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9942" name="Group 26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3" name="AutoShape 269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" name="AutoShape 270"/>
              <p:cNvSpPr>
                <a:spLocks noChangeArrowheads="1"/>
              </p:cNvSpPr>
              <p:nvPr/>
            </p:nvSpPr>
            <p:spPr bwMode="auto">
              <a:xfrm>
                <a:off x="640" y="2588"/>
                <a:ext cx="681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9946" name="Freeform 27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7" y="47"/>
                </a:cxn>
                <a:cxn ang="0">
                  <a:pos x="78" y="8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47" name="Freeform 27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55"/>
                </a:cxn>
                <a:cxn ang="0">
                  <a:pos x="76" y="97"/>
                </a:cxn>
                <a:cxn ang="0">
                  <a:pos x="2" y="42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9949" name="Freeform 27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81"/>
                </a:cxn>
                <a:cxn ang="0">
                  <a:pos x="81" y="37"/>
                </a:cxn>
                <a:cxn ang="0">
                  <a:pos x="78" y="0"/>
                </a:cxn>
                <a:cxn ang="0">
                  <a:pos x="0" y="36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8" name="AutoShape 277"/>
            <p:cNvSpPr>
              <a:spLocks noChangeArrowheads="1"/>
            </p:cNvSpPr>
            <p:nvPr/>
          </p:nvSpPr>
          <p:spPr bwMode="auto">
            <a:xfrm>
              <a:off x="4203" y="2712"/>
              <a:ext cx="1074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9" name="Oval 278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0" name="Oval 279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1" name="Oval 280"/>
            <p:cNvSpPr>
              <a:spLocks noChangeArrowheads="1"/>
            </p:cNvSpPr>
            <p:nvPr/>
          </p:nvSpPr>
          <p:spPr bwMode="auto">
            <a:xfrm>
              <a:off x="4662" y="2378"/>
              <a:ext cx="156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2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3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09956" name="Group 542"/>
          <p:cNvGrpSpPr/>
          <p:nvPr/>
        </p:nvGrpSpPr>
        <p:grpSpPr>
          <a:xfrm>
            <a:off x="2738438" y="5097463"/>
            <a:ext cx="963612" cy="835025"/>
            <a:chOff x="-44" y="1473"/>
            <a:chExt cx="981" cy="1105"/>
          </a:xfrm>
        </p:grpSpPr>
        <p:pic>
          <p:nvPicPr>
            <p:cNvPr id="209957" name="Picture 529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9958" name="Freeform 53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6" y="95"/>
                </a:cxn>
                <a:cxn ang="0">
                  <a:pos x="2059" y="1990"/>
                </a:cxn>
                <a:cxn ang="0">
                  <a:pos x="454" y="2489"/>
                </a:cxn>
                <a:cxn ang="0">
                  <a:pos x="0" y="0"/>
                </a:cxn>
              </a:cxnLst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09959" name="Picture 7" descr="Bo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988" y="5902325"/>
            <a:ext cx="533400" cy="54451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9960" name="Straight Arrow Connector 484"/>
          <p:cNvCxnSpPr/>
          <p:nvPr/>
        </p:nvCxnSpPr>
        <p:spPr>
          <a:xfrm>
            <a:off x="1084263" y="3910013"/>
            <a:ext cx="1804987" cy="1489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09961" name="Group 61440"/>
          <p:cNvGrpSpPr/>
          <p:nvPr/>
        </p:nvGrpSpPr>
        <p:grpSpPr>
          <a:xfrm>
            <a:off x="1471613" y="4152900"/>
            <a:ext cx="317500" cy="368300"/>
            <a:chOff x="1614533" y="4280420"/>
            <a:chExt cx="317511" cy="369332"/>
          </a:xfrm>
        </p:grpSpPr>
        <p:sp>
          <p:nvSpPr>
            <p:cNvPr id="209962" name="Oval 486"/>
            <p:cNvSpPr/>
            <p:nvPr/>
          </p:nvSpPr>
          <p:spPr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/>
            <a:p>
              <a:pPr eaLnBrk="0" hangingPunct="0"/>
              <a:endParaRPr lang="zh-CN" altLang="zh-CN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09963" name="TextBox 487"/>
            <p:cNvSpPr txBox="1"/>
            <p:nvPr/>
          </p:nvSpPr>
          <p:spPr>
            <a:xfrm>
              <a:off x="1614533" y="4280420"/>
              <a:ext cx="31304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800" dirty="0">
                  <a:latin typeface="Arial" panose="020B0604020202020204" pitchFamily="34" charset="0"/>
                </a:rPr>
                <a:t>1</a:t>
              </a:r>
              <a:endParaRPr lang="en-US" altLang="zh-CN" sz="18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09964" name="TextBox 488"/>
          <p:cNvSpPr txBox="1"/>
          <p:nvPr/>
        </p:nvSpPr>
        <p:spPr>
          <a:xfrm>
            <a:off x="506413" y="4630738"/>
            <a:ext cx="2033587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 dirty="0">
                <a:latin typeface="Arial Narrow" panose="020B0606020202030204" charset="0"/>
              </a:rPr>
              <a:t>1. Bob manages      Netflix account</a:t>
            </a:r>
            <a:endParaRPr lang="en-US" altLang="zh-CN" sz="18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sp>
        <p:nvSpPr>
          <p:cNvPr id="209965" name="TextBox 490"/>
          <p:cNvSpPr txBox="1"/>
          <p:nvPr/>
        </p:nvSpPr>
        <p:spPr>
          <a:xfrm>
            <a:off x="0" y="2705100"/>
            <a:ext cx="2033588" cy="571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lnSpc>
                <a:spcPts val="1600"/>
              </a:lnSpc>
            </a:pPr>
            <a:r>
              <a:rPr lang="en-US" altLang="zh-CN" sz="1800" dirty="0">
                <a:latin typeface="Arial Narrow" panose="020B0606020202030204" charset="0"/>
              </a:rPr>
              <a:t>Netflix registration,</a:t>
            </a:r>
            <a:endParaRPr lang="en-US" altLang="zh-CN" sz="1800" dirty="0">
              <a:latin typeface="Arial Narrow" panose="020B0606020202030204" charset="0"/>
            </a:endParaRPr>
          </a:p>
          <a:p>
            <a:pPr algn="ctr" eaLnBrk="0" hangingPunct="0">
              <a:lnSpc>
                <a:spcPts val="1600"/>
              </a:lnSpc>
            </a:pPr>
            <a:r>
              <a:rPr lang="en-US" altLang="zh-CN" sz="1800" dirty="0">
                <a:latin typeface="Arial Narrow" panose="020B0606020202030204" charset="0"/>
              </a:rPr>
              <a:t>accounting servers</a:t>
            </a:r>
            <a:endParaRPr lang="en-US" altLang="zh-CN" sz="18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sp>
        <p:nvSpPr>
          <p:cNvPr id="209966" name="Freeform 1287"/>
          <p:cNvSpPr/>
          <p:nvPr/>
        </p:nvSpPr>
        <p:spPr>
          <a:xfrm>
            <a:off x="2265363" y="1574800"/>
            <a:ext cx="3133725" cy="1508125"/>
          </a:xfrm>
          <a:custGeom>
            <a:avLst/>
            <a:gdLst/>
            <a:ahLst/>
            <a:cxnLst>
              <a:cxn ang="0">
                <a:pos x="2147483647" y="431447115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39636681"/>
              </a:cxn>
              <a:cxn ang="0">
                <a:pos x="2147483647" y="17111488"/>
              </a:cxn>
              <a:cxn ang="0">
                <a:pos x="2147483647" y="431447115"/>
              </a:cxn>
            </a:cxnLst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09967" name="Group 249"/>
          <p:cNvGrpSpPr/>
          <p:nvPr/>
        </p:nvGrpSpPr>
        <p:grpSpPr>
          <a:xfrm>
            <a:off x="2511425" y="1939925"/>
            <a:ext cx="365125" cy="636588"/>
            <a:chOff x="4140" y="429"/>
            <a:chExt cx="1425" cy="2396"/>
          </a:xfrm>
        </p:grpSpPr>
        <p:sp>
          <p:nvSpPr>
            <p:cNvPr id="209968" name="Freeform 25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3" y="114"/>
                </a:cxn>
                <a:cxn ang="0">
                  <a:pos x="91" y="881"/>
                </a:cxn>
                <a:cxn ang="0">
                  <a:pos x="0" y="921"/>
                </a:cxn>
                <a:cxn ang="0">
                  <a:pos x="1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" name="Rectangle 251"/>
            <p:cNvSpPr>
              <a:spLocks noChangeArrowheads="1"/>
            </p:cNvSpPr>
            <p:nvPr/>
          </p:nvSpPr>
          <p:spPr bwMode="auto">
            <a:xfrm>
              <a:off x="4202" y="435"/>
              <a:ext cx="1053" cy="227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9970" name="Freeform 25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6" y="73"/>
                </a:cxn>
                <a:cxn ang="0">
                  <a:pos x="2" y="839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71" name="Freeform 25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3"/>
                </a:cxn>
                <a:cxn ang="0">
                  <a:pos x="87" y="77"/>
                </a:cxn>
                <a:cxn ang="0">
                  <a:pos x="0" y="34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" name="Rectangle 254"/>
            <p:cNvSpPr>
              <a:spLocks noChangeArrowheads="1"/>
            </p:cNvSpPr>
            <p:nvPr/>
          </p:nvSpPr>
          <p:spPr bwMode="auto">
            <a:xfrm>
              <a:off x="4214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9973" name="Group 25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" name="AutoShape 256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0" name="AutoShape 257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9977" name="Group 25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" name="AutoShape 260"/>
              <p:cNvSpPr>
                <a:spLocks noChangeArrowheads="1"/>
              </p:cNvSpPr>
              <p:nvPr/>
            </p:nvSpPr>
            <p:spPr bwMode="auto">
              <a:xfrm>
                <a:off x="614" y="2577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8" name="AutoShape 261"/>
              <p:cNvSpPr>
                <a:spLocks noChangeArrowheads="1"/>
              </p:cNvSpPr>
              <p:nvPr/>
            </p:nvSpPr>
            <p:spPr bwMode="auto">
              <a:xfrm>
                <a:off x="630" y="2596"/>
                <a:ext cx="696" cy="9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7" name="Rectangle 262"/>
            <p:cNvSpPr>
              <a:spLocks noChangeArrowheads="1"/>
            </p:cNvSpPr>
            <p:nvPr/>
          </p:nvSpPr>
          <p:spPr bwMode="auto">
            <a:xfrm>
              <a:off x="4214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88" name="Rectangle 263"/>
            <p:cNvSpPr>
              <a:spLocks noChangeArrowheads="1"/>
            </p:cNvSpPr>
            <p:nvPr/>
          </p:nvSpPr>
          <p:spPr bwMode="auto">
            <a:xfrm>
              <a:off x="4227" y="1654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09982" name="Group 26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5" name="AutoShape 265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6" name="AutoShape 266"/>
              <p:cNvSpPr>
                <a:spLocks noChangeArrowheads="1"/>
              </p:cNvSpPr>
              <p:nvPr/>
            </p:nvSpPr>
            <p:spPr bwMode="auto">
              <a:xfrm>
                <a:off x="629" y="2593"/>
                <a:ext cx="68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9985" name="Freeform 26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2"/>
                </a:cxn>
                <a:cxn ang="0">
                  <a:pos x="87" y="7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9986" name="Group 26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4" name="AutoShape 270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5" cy="11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Rectangle 271"/>
            <p:cNvSpPr>
              <a:spLocks noChangeArrowheads="1"/>
            </p:cNvSpPr>
            <p:nvPr/>
          </p:nvSpPr>
          <p:spPr bwMode="auto">
            <a:xfrm>
              <a:off x="5249" y="435"/>
              <a:ext cx="68" cy="228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9990" name="Freeform 27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7" y="47"/>
                </a:cxn>
                <a:cxn ang="0">
                  <a:pos x="78" y="8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91" name="Freeform 27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55"/>
                </a:cxn>
                <a:cxn ang="0">
                  <a:pos x="76" y="97"/>
                </a:cxn>
                <a:cxn ang="0">
                  <a:pos x="2" y="42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09993" name="Freeform 27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81"/>
                </a:cxn>
                <a:cxn ang="0">
                  <a:pos x="81" y="37"/>
                </a:cxn>
                <a:cxn ang="0">
                  <a:pos x="78" y="0"/>
                </a:cxn>
                <a:cxn ang="0">
                  <a:pos x="0" y="36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8" name="AutoShape 277"/>
            <p:cNvSpPr>
              <a:spLocks noChangeArrowheads="1"/>
            </p:cNvSpPr>
            <p:nvPr/>
          </p:nvSpPr>
          <p:spPr bwMode="auto">
            <a:xfrm>
              <a:off x="4202" y="2711"/>
              <a:ext cx="1078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99" name="Oval 278"/>
            <p:cNvSpPr>
              <a:spLocks noChangeArrowheads="1"/>
            </p:cNvSpPr>
            <p:nvPr/>
          </p:nvSpPr>
          <p:spPr bwMode="auto"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00" name="Oval 279"/>
            <p:cNvSpPr>
              <a:spLocks noChangeArrowheads="1"/>
            </p:cNvSpPr>
            <p:nvPr/>
          </p:nvSpPr>
          <p:spPr bwMode="auto">
            <a:xfrm>
              <a:off x="4487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01" name="Oval 280"/>
            <p:cNvSpPr>
              <a:spLocks noChangeArrowheads="1"/>
            </p:cNvSpPr>
            <p:nvPr/>
          </p:nvSpPr>
          <p:spPr bwMode="auto">
            <a:xfrm>
              <a:off x="4660" y="2383"/>
              <a:ext cx="161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02" name="Rectangle 281"/>
            <p:cNvSpPr>
              <a:spLocks noChangeArrowheads="1"/>
            </p:cNvSpPr>
            <p:nvPr/>
          </p:nvSpPr>
          <p:spPr bwMode="auto">
            <a:xfrm>
              <a:off x="5063" y="1833"/>
              <a:ext cx="87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10000" name="Group 249"/>
          <p:cNvGrpSpPr/>
          <p:nvPr/>
        </p:nvGrpSpPr>
        <p:grpSpPr>
          <a:xfrm>
            <a:off x="3948113" y="2106613"/>
            <a:ext cx="365125" cy="636587"/>
            <a:chOff x="4140" y="429"/>
            <a:chExt cx="1425" cy="2396"/>
          </a:xfrm>
        </p:grpSpPr>
        <p:sp>
          <p:nvSpPr>
            <p:cNvPr id="210001" name="Freeform 25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3" y="114"/>
                </a:cxn>
                <a:cxn ang="0">
                  <a:pos x="91" y="881"/>
                </a:cxn>
                <a:cxn ang="0">
                  <a:pos x="0" y="921"/>
                </a:cxn>
                <a:cxn ang="0">
                  <a:pos x="1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" name="Rectangle 251"/>
            <p:cNvSpPr>
              <a:spLocks noChangeArrowheads="1"/>
            </p:cNvSpPr>
            <p:nvPr/>
          </p:nvSpPr>
          <p:spPr bwMode="auto">
            <a:xfrm>
              <a:off x="4202" y="435"/>
              <a:ext cx="1053" cy="227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10003" name="Freeform 25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6" y="73"/>
                </a:cxn>
                <a:cxn ang="0">
                  <a:pos x="2" y="839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04" name="Freeform 25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3"/>
                </a:cxn>
                <a:cxn ang="0">
                  <a:pos x="87" y="77"/>
                </a:cxn>
                <a:cxn ang="0">
                  <a:pos x="0" y="34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" name="Rectangle 254"/>
            <p:cNvSpPr>
              <a:spLocks noChangeArrowheads="1"/>
            </p:cNvSpPr>
            <p:nvPr/>
          </p:nvSpPr>
          <p:spPr bwMode="auto">
            <a:xfrm>
              <a:off x="4214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10006" name="Group 25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44" name="AutoShape 256"/>
              <p:cNvSpPr>
                <a:spLocks noChangeArrowheads="1"/>
              </p:cNvSpPr>
              <p:nvPr/>
            </p:nvSpPr>
            <p:spPr bwMode="auto">
              <a:xfrm>
                <a:off x="604" y="2574"/>
                <a:ext cx="734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45" name="AutoShape 257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10010" name="Group 25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2" name="AutoShape 260"/>
              <p:cNvSpPr>
                <a:spLocks noChangeArrowheads="1"/>
              </p:cNvSpPr>
              <p:nvPr/>
            </p:nvSpPr>
            <p:spPr bwMode="auto">
              <a:xfrm>
                <a:off x="614" y="2577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43" name="AutoShape 261"/>
              <p:cNvSpPr>
                <a:spLocks noChangeArrowheads="1"/>
              </p:cNvSpPr>
              <p:nvPr/>
            </p:nvSpPr>
            <p:spPr bwMode="auto">
              <a:xfrm>
                <a:off x="630" y="2596"/>
                <a:ext cx="696" cy="9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2" name="Rectangle 262"/>
            <p:cNvSpPr>
              <a:spLocks noChangeArrowheads="1"/>
            </p:cNvSpPr>
            <p:nvPr/>
          </p:nvSpPr>
          <p:spPr bwMode="auto">
            <a:xfrm>
              <a:off x="4214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23" name="Rectangle 263"/>
            <p:cNvSpPr>
              <a:spLocks noChangeArrowheads="1"/>
            </p:cNvSpPr>
            <p:nvPr/>
          </p:nvSpPr>
          <p:spPr bwMode="auto">
            <a:xfrm>
              <a:off x="4227" y="1654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10015" name="Group 26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0" name="AutoShape 265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41" name="AutoShape 266"/>
              <p:cNvSpPr>
                <a:spLocks noChangeArrowheads="1"/>
              </p:cNvSpPr>
              <p:nvPr/>
            </p:nvSpPr>
            <p:spPr bwMode="auto">
              <a:xfrm>
                <a:off x="629" y="2593"/>
                <a:ext cx="68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0018" name="Freeform 26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2"/>
                </a:cxn>
                <a:cxn ang="0">
                  <a:pos x="87" y="7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0019" name="Group 26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8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9" name="AutoShape 270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5" cy="11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7" name="Rectangle 271"/>
            <p:cNvSpPr>
              <a:spLocks noChangeArrowheads="1"/>
            </p:cNvSpPr>
            <p:nvPr/>
          </p:nvSpPr>
          <p:spPr bwMode="auto">
            <a:xfrm>
              <a:off x="5249" y="435"/>
              <a:ext cx="68" cy="228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10023" name="Freeform 27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7" y="47"/>
                </a:cxn>
                <a:cxn ang="0">
                  <a:pos x="78" y="8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24" name="Freeform 27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55"/>
                </a:cxn>
                <a:cxn ang="0">
                  <a:pos x="76" y="97"/>
                </a:cxn>
                <a:cxn ang="0">
                  <a:pos x="2" y="42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0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10026" name="Freeform 27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81"/>
                </a:cxn>
                <a:cxn ang="0">
                  <a:pos x="81" y="37"/>
                </a:cxn>
                <a:cxn ang="0">
                  <a:pos x="78" y="0"/>
                </a:cxn>
                <a:cxn ang="0">
                  <a:pos x="0" y="36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2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33" name="AutoShape 277"/>
            <p:cNvSpPr>
              <a:spLocks noChangeArrowheads="1"/>
            </p:cNvSpPr>
            <p:nvPr/>
          </p:nvSpPr>
          <p:spPr bwMode="auto">
            <a:xfrm>
              <a:off x="4202" y="2711"/>
              <a:ext cx="1078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34" name="Oval 278"/>
            <p:cNvSpPr>
              <a:spLocks noChangeArrowheads="1"/>
            </p:cNvSpPr>
            <p:nvPr/>
          </p:nvSpPr>
          <p:spPr bwMode="auto">
            <a:xfrm>
              <a:off x="4307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35" name="Oval 279"/>
            <p:cNvSpPr>
              <a:spLocks noChangeArrowheads="1"/>
            </p:cNvSpPr>
            <p:nvPr/>
          </p:nvSpPr>
          <p:spPr bwMode="auto">
            <a:xfrm>
              <a:off x="4487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36" name="Oval 280"/>
            <p:cNvSpPr>
              <a:spLocks noChangeArrowheads="1"/>
            </p:cNvSpPr>
            <p:nvPr/>
          </p:nvSpPr>
          <p:spPr bwMode="auto">
            <a:xfrm>
              <a:off x="4660" y="2383"/>
              <a:ext cx="161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37" name="Rectangle 281"/>
            <p:cNvSpPr>
              <a:spLocks noChangeArrowheads="1"/>
            </p:cNvSpPr>
            <p:nvPr/>
          </p:nvSpPr>
          <p:spPr bwMode="auto">
            <a:xfrm>
              <a:off x="5063" y="1833"/>
              <a:ext cx="87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10033" name="Group 249"/>
          <p:cNvGrpSpPr/>
          <p:nvPr/>
        </p:nvGrpSpPr>
        <p:grpSpPr>
          <a:xfrm>
            <a:off x="4486275" y="2371725"/>
            <a:ext cx="365125" cy="638175"/>
            <a:chOff x="4140" y="429"/>
            <a:chExt cx="1425" cy="2396"/>
          </a:xfrm>
        </p:grpSpPr>
        <p:sp>
          <p:nvSpPr>
            <p:cNvPr id="210034" name="Freeform 250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3" y="114"/>
                </a:cxn>
                <a:cxn ang="0">
                  <a:pos x="91" y="881"/>
                </a:cxn>
                <a:cxn ang="0">
                  <a:pos x="0" y="921"/>
                </a:cxn>
                <a:cxn ang="0">
                  <a:pos x="17" y="0"/>
                </a:cxn>
              </a:cxnLst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8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10036" name="Freeform 252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6" y="73"/>
                </a:cxn>
                <a:cxn ang="0">
                  <a:pos x="2" y="839"/>
                </a:cxn>
                <a:cxn ang="0">
                  <a:pos x="2" y="0"/>
                </a:cxn>
              </a:cxnLst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37" name="Freeform 253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3"/>
                </a:cxn>
                <a:cxn ang="0">
                  <a:pos x="87" y="77"/>
                </a:cxn>
                <a:cxn ang="0">
                  <a:pos x="0" y="34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1" name="Rectangle 254"/>
            <p:cNvSpPr>
              <a:spLocks noChangeArrowheads="1"/>
            </p:cNvSpPr>
            <p:nvPr/>
          </p:nvSpPr>
          <p:spPr bwMode="auto">
            <a:xfrm>
              <a:off x="4214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10039" name="Group 255"/>
            <p:cNvGrpSpPr/>
            <p:nvPr/>
          </p:nvGrpSpPr>
          <p:grpSpPr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7" name="AutoShape 256"/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8" name="AutoShape 257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6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3" name="Rectangle 258"/>
            <p:cNvSpPr>
              <a:spLocks noChangeArrowheads="1"/>
            </p:cNvSpPr>
            <p:nvPr/>
          </p:nvSpPr>
          <p:spPr bwMode="auto">
            <a:xfrm>
              <a:off x="4227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10043" name="Group 259"/>
            <p:cNvGrpSpPr/>
            <p:nvPr/>
          </p:nvGrpSpPr>
          <p:grpSpPr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75" name="AutoShape 260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6" name="AutoShape 261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6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5" name="Rectangle 262"/>
            <p:cNvSpPr>
              <a:spLocks noChangeArrowheads="1"/>
            </p:cNvSpPr>
            <p:nvPr/>
          </p:nvSpPr>
          <p:spPr bwMode="auto">
            <a:xfrm>
              <a:off x="4214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56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grpSp>
          <p:nvGrpSpPr>
            <p:cNvPr id="210048" name="Group 264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3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8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4" name="AutoShape 26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7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0051" name="Freeform 267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7" y="42"/>
                </a:cxn>
                <a:cxn ang="0">
                  <a:pos x="87" y="7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0052" name="Group 26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1" name="AutoShape 269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2" name="AutoShape 270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0" name="Rectangle 271"/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10056" name="Freeform 272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7" y="47"/>
                </a:cxn>
                <a:cxn ang="0">
                  <a:pos x="78" y="85"/>
                </a:cxn>
                <a:cxn ang="0">
                  <a:pos x="0" y="32"/>
                </a:cxn>
                <a:cxn ang="0">
                  <a:pos x="2" y="0"/>
                </a:cxn>
              </a:cxnLst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57" name="Freeform 273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55"/>
                </a:cxn>
                <a:cxn ang="0">
                  <a:pos x="76" y="97"/>
                </a:cxn>
                <a:cxn ang="0">
                  <a:pos x="2" y="42"/>
                </a:cxn>
                <a:cxn ang="0">
                  <a:pos x="0" y="0"/>
                </a:cxn>
              </a:cxnLst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3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10059" name="Freeform 275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81"/>
                </a:cxn>
                <a:cxn ang="0">
                  <a:pos x="81" y="37"/>
                </a:cxn>
                <a:cxn ang="0">
                  <a:pos x="78" y="0"/>
                </a:cxn>
                <a:cxn ang="0">
                  <a:pos x="0" y="36"/>
                </a:cxn>
              </a:cxnLst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5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2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66" name="AutoShape 277"/>
            <p:cNvSpPr>
              <a:spLocks noChangeArrowheads="1"/>
            </p:cNvSpPr>
            <p:nvPr/>
          </p:nvSpPr>
          <p:spPr bwMode="auto">
            <a:xfrm>
              <a:off x="4202" y="2712"/>
              <a:ext cx="1078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67" name="Oval 278"/>
            <p:cNvSpPr>
              <a:spLocks noChangeArrowheads="1"/>
            </p:cNvSpPr>
            <p:nvPr/>
          </p:nvSpPr>
          <p:spPr bwMode="auto">
            <a:xfrm>
              <a:off x="4307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68" name="Oval 279"/>
            <p:cNvSpPr>
              <a:spLocks noChangeArrowheads="1"/>
            </p:cNvSpPr>
            <p:nvPr/>
          </p:nvSpPr>
          <p:spPr bwMode="auto">
            <a:xfrm>
              <a:off x="4487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69" name="Oval 280"/>
            <p:cNvSpPr>
              <a:spLocks noChangeArrowheads="1"/>
            </p:cNvSpPr>
            <p:nvPr/>
          </p:nvSpPr>
          <p:spPr bwMode="auto">
            <a:xfrm>
              <a:off x="4660" y="2378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270" name="Rectangle 281"/>
            <p:cNvSpPr>
              <a:spLocks noChangeArrowheads="1"/>
            </p:cNvSpPr>
            <p:nvPr/>
          </p:nvSpPr>
          <p:spPr bwMode="auto">
            <a:xfrm>
              <a:off x="5063" y="1836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0066" name="TextBox 491"/>
          <p:cNvSpPr txBox="1"/>
          <p:nvPr/>
        </p:nvSpPr>
        <p:spPr>
          <a:xfrm>
            <a:off x="3094038" y="1711325"/>
            <a:ext cx="1501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 dirty="0">
                <a:latin typeface="Arial Narrow" panose="020B0606020202030204" charset="0"/>
              </a:rPr>
              <a:t>Amazon cloud</a:t>
            </a:r>
            <a:endParaRPr lang="en-US" altLang="zh-CN" sz="18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grpSp>
        <p:nvGrpSpPr>
          <p:cNvPr id="210067" name="Group 1"/>
          <p:cNvGrpSpPr/>
          <p:nvPr/>
        </p:nvGrpSpPr>
        <p:grpSpPr>
          <a:xfrm>
            <a:off x="6924675" y="1803400"/>
            <a:ext cx="1376363" cy="1355725"/>
            <a:chOff x="7030938" y="1184076"/>
            <a:chExt cx="1375947" cy="1355492"/>
          </a:xfrm>
        </p:grpSpPr>
        <p:sp>
          <p:nvSpPr>
            <p:cNvPr id="210068" name="Freeform 1287"/>
            <p:cNvSpPr/>
            <p:nvPr/>
          </p:nvSpPr>
          <p:spPr>
            <a:xfrm rot="10800000">
              <a:off x="7030938" y="1184076"/>
              <a:ext cx="1300345" cy="1355492"/>
            </a:xfrm>
            <a:custGeom>
              <a:avLst/>
              <a:gdLst/>
              <a:ahLst/>
              <a:cxnLst>
                <a:cxn ang="0">
                  <a:pos x="2147483647" y="313820797"/>
                </a:cxn>
                <a:cxn ang="0">
                  <a:pos x="2147483647" y="1882906618"/>
                </a:cxn>
                <a:cxn ang="0">
                  <a:pos x="2147483647" y="2147483647"/>
                </a:cxn>
                <a:cxn ang="0">
                  <a:pos x="1806182456" y="2147483647"/>
                </a:cxn>
                <a:cxn ang="0">
                  <a:pos x="367550316" y="2147483647"/>
                </a:cxn>
                <a:cxn ang="0">
                  <a:pos x="255562134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537978644"/>
                </a:cxn>
                <a:cxn ang="0">
                  <a:pos x="2147483647" y="12457243"/>
                </a:cxn>
                <a:cxn ang="0">
                  <a:pos x="2147483647" y="313820797"/>
                </a:cxn>
              </a:cxnLst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0069" name="Group 249"/>
            <p:cNvGrpSpPr/>
            <p:nvPr/>
          </p:nvGrpSpPr>
          <p:grpSpPr>
            <a:xfrm>
              <a:off x="7191141" y="1665569"/>
              <a:ext cx="365533" cy="637551"/>
              <a:chOff x="4140" y="429"/>
              <a:chExt cx="1425" cy="2396"/>
            </a:xfrm>
          </p:grpSpPr>
          <p:sp>
            <p:nvSpPr>
              <p:cNvPr id="210070" name="Freeform 25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93" y="114"/>
                  </a:cxn>
                  <a:cxn ang="0">
                    <a:pos x="91" y="881"/>
                  </a:cxn>
                  <a:cxn ang="0">
                    <a:pos x="0" y="921"/>
                  </a:cxn>
                  <a:cxn ang="0">
                    <a:pos x="17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5" name="Rectangle 251"/>
              <p:cNvSpPr>
                <a:spLocks noChangeArrowheads="1"/>
              </p:cNvSpPr>
              <p:nvPr/>
            </p:nvSpPr>
            <p:spPr bwMode="auto">
              <a:xfrm>
                <a:off x="4202" y="433"/>
                <a:ext cx="1052" cy="2279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0072" name="Freeform 25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6" y="73"/>
                  </a:cxn>
                  <a:cxn ang="0">
                    <a:pos x="2" y="839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0073" name="Freeform 25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7" y="43"/>
                  </a:cxn>
                  <a:cxn ang="0">
                    <a:pos x="87" y="77"/>
                  </a:cxn>
                  <a:cxn ang="0">
                    <a:pos x="0" y="34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" name="Rectangle 254"/>
              <p:cNvSpPr>
                <a:spLocks noChangeArrowheads="1"/>
              </p:cNvSpPr>
              <p:nvPr/>
            </p:nvSpPr>
            <p:spPr bwMode="auto">
              <a:xfrm>
                <a:off x="4215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10075" name="Group 255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4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6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5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5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20" name="Rectangle 258"/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10079" name="Group 259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2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4" y="2574"/>
                  <a:ext cx="726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3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9" y="2592"/>
                  <a:ext cx="695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22" name="Rectangle 262"/>
              <p:cNvSpPr>
                <a:spLocks noChangeArrowheads="1"/>
              </p:cNvSpPr>
              <p:nvPr/>
            </p:nvSpPr>
            <p:spPr bwMode="auto"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3" name="Rectangle 263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10084" name="Group 264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0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17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1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9" y="2589"/>
                  <a:ext cx="686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0087" name="Freeform 26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7" y="42"/>
                  </a:cxn>
                  <a:cxn ang="0">
                    <a:pos x="87" y="75"/>
                  </a:cxn>
                  <a:cxn ang="0">
                    <a:pos x="0" y="32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10088" name="Group 268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38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4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27" name="Rectangle 271"/>
              <p:cNvSpPr>
                <a:spLocks noChangeArrowheads="1"/>
              </p:cNvSpPr>
              <p:nvPr/>
            </p:nvSpPr>
            <p:spPr bwMode="auto">
              <a:xfrm>
                <a:off x="5248" y="433"/>
                <a:ext cx="68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0092" name="Freeform 27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7" y="47"/>
                  </a:cxn>
                  <a:cxn ang="0">
                    <a:pos x="78" y="85"/>
                  </a:cxn>
                  <a:cxn ang="0">
                    <a:pos x="0" y="32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0093" name="Freeform 273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1" y="55"/>
                  </a:cxn>
                  <a:cxn ang="0">
                    <a:pos x="76" y="97"/>
                  </a:cxn>
                  <a:cxn ang="0">
                    <a:pos x="2" y="42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0" name="Oval 274"/>
              <p:cNvSpPr>
                <a:spLocks noChangeArrowheads="1"/>
              </p:cNvSpPr>
              <p:nvPr/>
            </p:nvSpPr>
            <p:spPr bwMode="auto">
              <a:xfrm>
                <a:off x="5514" y="2610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0095" name="Freeform 27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" y="81"/>
                  </a:cxn>
                  <a:cxn ang="0">
                    <a:pos x="81" y="37"/>
                  </a:cxn>
                  <a:cxn ang="0">
                    <a:pos x="78" y="0"/>
                  </a:cxn>
                  <a:cxn ang="0">
                    <a:pos x="0" y="36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2" name="AutoShape 276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200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AutoShape 277"/>
              <p:cNvSpPr>
                <a:spLocks noChangeArrowheads="1"/>
              </p:cNvSpPr>
              <p:nvPr/>
            </p:nvSpPr>
            <p:spPr bwMode="auto">
              <a:xfrm>
                <a:off x="4202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4" name="Oval 278"/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5" name="Oval 279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6" name="Oval 280"/>
              <p:cNvSpPr>
                <a:spLocks noChangeArrowheads="1"/>
              </p:cNvSpPr>
              <p:nvPr/>
            </p:nvSpPr>
            <p:spPr bwMode="auto"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7" name="Rectangle 281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0102" name="TextBox 492"/>
            <p:cNvSpPr txBox="1"/>
            <p:nvPr/>
          </p:nvSpPr>
          <p:spPr>
            <a:xfrm>
              <a:off x="7600043" y="1655943"/>
              <a:ext cx="806842" cy="6170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ts val="1800"/>
                </a:lnSpc>
              </a:pPr>
              <a:r>
                <a:rPr lang="en-US" altLang="zh-CN" sz="1800" dirty="0">
                  <a:latin typeface="Arial Narrow" panose="020B0606020202030204" charset="0"/>
                </a:rPr>
                <a:t>CDN</a:t>
              </a:r>
              <a:endParaRPr lang="en-US" altLang="zh-CN" sz="1800" dirty="0">
                <a:latin typeface="Arial Narrow" panose="020B0606020202030204" charset="0"/>
              </a:endParaRPr>
            </a:p>
            <a:p>
              <a:pPr eaLnBrk="0" hangingPunct="0">
                <a:lnSpc>
                  <a:spcPts val="1800"/>
                </a:lnSpc>
              </a:pPr>
              <a:r>
                <a:rPr lang="en-US" altLang="zh-CN" sz="1800" dirty="0">
                  <a:latin typeface="Arial Narrow" panose="020B0606020202030204" charset="0"/>
                </a:rPr>
                <a:t>server </a:t>
              </a:r>
              <a:endParaRPr lang="en-US" altLang="zh-CN" sz="1800" dirty="0">
                <a:latin typeface="Arial Narrow" panose="020B0606020202030204" charset="0"/>
                <a:ea typeface="Arial Narrow" panose="020B0606020202030204" charset="0"/>
              </a:endParaRPr>
            </a:p>
          </p:txBody>
        </p:sp>
      </p:grpSp>
      <p:cxnSp>
        <p:nvCxnSpPr>
          <p:cNvPr id="210103" name="Straight Arrow Connector 495"/>
          <p:cNvCxnSpPr/>
          <p:nvPr/>
        </p:nvCxnSpPr>
        <p:spPr>
          <a:xfrm flipH="1">
            <a:off x="3238500" y="2732088"/>
            <a:ext cx="7938" cy="23764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0104" name="Group 500"/>
          <p:cNvGrpSpPr/>
          <p:nvPr/>
        </p:nvGrpSpPr>
        <p:grpSpPr>
          <a:xfrm>
            <a:off x="3079750" y="3705225"/>
            <a:ext cx="317500" cy="369888"/>
            <a:chOff x="1614533" y="4280420"/>
            <a:chExt cx="317511" cy="369332"/>
          </a:xfrm>
        </p:grpSpPr>
        <p:sp>
          <p:nvSpPr>
            <p:cNvPr id="210105" name="Oval 501"/>
            <p:cNvSpPr/>
            <p:nvPr/>
          </p:nvSpPr>
          <p:spPr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/>
            <a:p>
              <a:pPr eaLnBrk="0" hangingPunct="0"/>
              <a:endParaRPr lang="zh-CN" altLang="zh-CN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10106" name="TextBox 502"/>
            <p:cNvSpPr txBox="1"/>
            <p:nvPr/>
          </p:nvSpPr>
          <p:spPr>
            <a:xfrm>
              <a:off x="1614533" y="4280420"/>
              <a:ext cx="31304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en-US" altLang="zh-CN" sz="18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10107" name="TextBox 503"/>
          <p:cNvSpPr txBox="1"/>
          <p:nvPr/>
        </p:nvSpPr>
        <p:spPr>
          <a:xfrm>
            <a:off x="1814513" y="3398838"/>
            <a:ext cx="2033587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 dirty="0">
                <a:latin typeface="Arial Narrow" panose="020B0606020202030204" charset="0"/>
              </a:rPr>
              <a:t>2. Bob browses</a:t>
            </a:r>
            <a:endParaRPr lang="en-US" altLang="zh-CN" sz="1800" dirty="0">
              <a:latin typeface="Arial Narrow" panose="020B0606020202030204" charset="0"/>
            </a:endParaRPr>
          </a:p>
          <a:p>
            <a:pPr eaLnBrk="0" hangingPunct="0"/>
            <a:r>
              <a:rPr lang="en-US" altLang="zh-CN" sz="1800" dirty="0">
                <a:latin typeface="Arial Narrow" panose="020B0606020202030204" charset="0"/>
              </a:rPr>
              <a:t>Netflix video</a:t>
            </a:r>
            <a:endParaRPr lang="en-US" altLang="zh-CN" sz="18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cxnSp>
        <p:nvCxnSpPr>
          <p:cNvPr id="210108" name="Straight Arrow Connector 504"/>
          <p:cNvCxnSpPr/>
          <p:nvPr/>
        </p:nvCxnSpPr>
        <p:spPr>
          <a:xfrm flipH="1">
            <a:off x="3552825" y="2827338"/>
            <a:ext cx="3175" cy="23526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0109" name="Group 506"/>
          <p:cNvGrpSpPr/>
          <p:nvPr/>
        </p:nvGrpSpPr>
        <p:grpSpPr>
          <a:xfrm>
            <a:off x="3379788" y="3862388"/>
            <a:ext cx="317500" cy="369887"/>
            <a:chOff x="1614533" y="4280420"/>
            <a:chExt cx="317511" cy="369332"/>
          </a:xfrm>
        </p:grpSpPr>
        <p:sp>
          <p:nvSpPr>
            <p:cNvPr id="210110" name="Oval 507"/>
            <p:cNvSpPr/>
            <p:nvPr/>
          </p:nvSpPr>
          <p:spPr>
            <a:xfrm>
              <a:off x="1628337" y="4321838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 anchorCtr="0"/>
            <a:p>
              <a:pPr eaLnBrk="0" hangingPunct="0"/>
              <a:endParaRPr lang="zh-CN" altLang="zh-CN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210111" name="TextBox 508"/>
            <p:cNvSpPr txBox="1"/>
            <p:nvPr/>
          </p:nvSpPr>
          <p:spPr>
            <a:xfrm>
              <a:off x="1614533" y="4280420"/>
              <a:ext cx="31304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800" dirty="0">
                  <a:latin typeface="Arial" panose="020B0604020202020204" pitchFamily="34" charset="0"/>
                </a:rPr>
                <a:t>3</a:t>
              </a:r>
              <a:endParaRPr lang="en-US" altLang="zh-CN" sz="18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10112" name="TextBox 509"/>
          <p:cNvSpPr txBox="1"/>
          <p:nvPr/>
        </p:nvSpPr>
        <p:spPr>
          <a:xfrm>
            <a:off x="3565525" y="3038475"/>
            <a:ext cx="1785938" cy="922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 dirty="0">
                <a:latin typeface="Arial Narrow" panose="020B0606020202030204" charset="0"/>
              </a:rPr>
              <a:t>3. Manifest file</a:t>
            </a:r>
            <a:endParaRPr lang="en-US" altLang="zh-CN" sz="1800" dirty="0">
              <a:latin typeface="Arial Narrow" panose="020B0606020202030204" charset="0"/>
            </a:endParaRPr>
          </a:p>
          <a:p>
            <a:pPr eaLnBrk="0" hangingPunct="0"/>
            <a:r>
              <a:rPr lang="en-US" altLang="zh-CN" sz="1800" dirty="0">
                <a:latin typeface="Arial Narrow" panose="020B0606020202030204" charset="0"/>
              </a:rPr>
              <a:t>returned for </a:t>
            </a:r>
            <a:endParaRPr lang="en-US" altLang="zh-CN" sz="1800" dirty="0">
              <a:latin typeface="Arial Narrow" panose="020B0606020202030204" charset="0"/>
            </a:endParaRPr>
          </a:p>
          <a:p>
            <a:pPr eaLnBrk="0" hangingPunct="0"/>
            <a:r>
              <a:rPr lang="en-US" altLang="zh-CN" sz="1800" dirty="0">
                <a:latin typeface="Arial Narrow" panose="020B0606020202030204" charset="0"/>
              </a:rPr>
              <a:t>requested video</a:t>
            </a:r>
            <a:endParaRPr lang="en-US" altLang="zh-CN" sz="18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sp>
        <p:nvSpPr>
          <p:cNvPr id="61446" name="Right Arrow 61445"/>
          <p:cNvSpPr/>
          <p:nvPr/>
        </p:nvSpPr>
        <p:spPr bwMode="auto">
          <a:xfrm rot="10543217">
            <a:off x="3715372" y="5249205"/>
            <a:ext cx="2215511" cy="391437"/>
          </a:xfrm>
          <a:prstGeom prst="rightArrow">
            <a:avLst/>
          </a:prstGeom>
          <a:gradFill flip="none" rotWithShape="1">
            <a:gsLst>
              <a:gs pos="0">
                <a:srgbClr val="000090"/>
              </a:gs>
              <a:gs pos="100000">
                <a:srgbClr val="FFFFFF"/>
              </a:gs>
            </a:gsLst>
            <a:lin ang="10260000" scaled="0"/>
            <a:tileRect/>
          </a:gradFill>
          <a:ln w="15875">
            <a:gradFill flip="none" rotWithShape="1">
              <a:gsLst>
                <a:gs pos="0">
                  <a:srgbClr val="000090"/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cxnSp>
        <p:nvCxnSpPr>
          <p:cNvPr id="210114" name="Straight Arrow Connector 513"/>
          <p:cNvCxnSpPr/>
          <p:nvPr/>
        </p:nvCxnSpPr>
        <p:spPr>
          <a:xfrm flipV="1">
            <a:off x="3898900" y="5110163"/>
            <a:ext cx="1892300" cy="14763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115" name="TextBox 516"/>
          <p:cNvSpPr txBox="1"/>
          <p:nvPr/>
        </p:nvSpPr>
        <p:spPr>
          <a:xfrm>
            <a:off x="4162425" y="5622925"/>
            <a:ext cx="17859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1800" dirty="0">
                <a:latin typeface="Arial Narrow" panose="020B0606020202030204" charset="0"/>
              </a:rPr>
              <a:t>4. DASH streaming</a:t>
            </a:r>
            <a:endParaRPr lang="en-US" altLang="zh-CN" sz="18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cxnSp>
        <p:nvCxnSpPr>
          <p:cNvPr id="210116" name="Straight Arrow Connector 517"/>
          <p:cNvCxnSpPr/>
          <p:nvPr/>
        </p:nvCxnSpPr>
        <p:spPr>
          <a:xfrm>
            <a:off x="4965700" y="2497138"/>
            <a:ext cx="2049463" cy="269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117" name="Straight Arrow Connector 521"/>
          <p:cNvCxnSpPr/>
          <p:nvPr/>
        </p:nvCxnSpPr>
        <p:spPr>
          <a:xfrm>
            <a:off x="4975225" y="2540000"/>
            <a:ext cx="1541463" cy="11334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118" name="Straight Arrow Connector 523"/>
          <p:cNvCxnSpPr/>
          <p:nvPr/>
        </p:nvCxnSpPr>
        <p:spPr>
          <a:xfrm>
            <a:off x="4965700" y="2554288"/>
            <a:ext cx="2019300" cy="27066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10119" name="TextBox 527"/>
          <p:cNvSpPr txBox="1"/>
          <p:nvPr/>
        </p:nvSpPr>
        <p:spPr>
          <a:xfrm>
            <a:off x="4713288" y="1644650"/>
            <a:ext cx="2033587" cy="792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ts val="1800"/>
              </a:lnSpc>
            </a:pPr>
            <a:r>
              <a:rPr lang="en-US" altLang="zh-CN" sz="1800" dirty="0">
                <a:latin typeface="Arial Narrow" panose="020B0606020202030204" charset="0"/>
              </a:rPr>
              <a:t>upload copies of multiple versions of video to CDN servers</a:t>
            </a:r>
            <a:endParaRPr lang="en-US" altLang="zh-CN" sz="1800" dirty="0">
              <a:latin typeface="Arial Narrow" panose="020B0606020202030204" charset="0"/>
              <a:ea typeface="Arial Narrow" panose="020B0606020202030204" charset="0"/>
            </a:endParaRPr>
          </a:p>
        </p:txBody>
      </p:sp>
      <p:grpSp>
        <p:nvGrpSpPr>
          <p:cNvPr id="210120" name="Group 383"/>
          <p:cNvGrpSpPr/>
          <p:nvPr/>
        </p:nvGrpSpPr>
        <p:grpSpPr>
          <a:xfrm>
            <a:off x="6397625" y="3060700"/>
            <a:ext cx="1374775" cy="1354138"/>
            <a:chOff x="7030938" y="1184076"/>
            <a:chExt cx="1375947" cy="1355492"/>
          </a:xfrm>
        </p:grpSpPr>
        <p:sp>
          <p:nvSpPr>
            <p:cNvPr id="210121" name="Freeform 1287"/>
            <p:cNvSpPr/>
            <p:nvPr/>
          </p:nvSpPr>
          <p:spPr>
            <a:xfrm rot="10800000">
              <a:off x="7030938" y="1184076"/>
              <a:ext cx="1300345" cy="1355492"/>
            </a:xfrm>
            <a:custGeom>
              <a:avLst/>
              <a:gdLst/>
              <a:ahLst/>
              <a:cxnLst>
                <a:cxn ang="0">
                  <a:pos x="2147483647" y="313820797"/>
                </a:cxn>
                <a:cxn ang="0">
                  <a:pos x="2147483647" y="1882906618"/>
                </a:cxn>
                <a:cxn ang="0">
                  <a:pos x="2147483647" y="2147483647"/>
                </a:cxn>
                <a:cxn ang="0">
                  <a:pos x="1806182456" y="2147483647"/>
                </a:cxn>
                <a:cxn ang="0">
                  <a:pos x="367550316" y="2147483647"/>
                </a:cxn>
                <a:cxn ang="0">
                  <a:pos x="255562134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537978644"/>
                </a:cxn>
                <a:cxn ang="0">
                  <a:pos x="2147483647" y="12457243"/>
                </a:cxn>
                <a:cxn ang="0">
                  <a:pos x="2147483647" y="313820797"/>
                </a:cxn>
              </a:cxnLst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0122" name="Group 249"/>
            <p:cNvGrpSpPr/>
            <p:nvPr/>
          </p:nvGrpSpPr>
          <p:grpSpPr>
            <a:xfrm>
              <a:off x="7191141" y="1665569"/>
              <a:ext cx="365533" cy="637551"/>
              <a:chOff x="4140" y="429"/>
              <a:chExt cx="1425" cy="2396"/>
            </a:xfrm>
          </p:grpSpPr>
          <p:sp>
            <p:nvSpPr>
              <p:cNvPr id="210123" name="Freeform 25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93" y="114"/>
                  </a:cxn>
                  <a:cxn ang="0">
                    <a:pos x="91" y="881"/>
                  </a:cxn>
                  <a:cxn ang="0">
                    <a:pos x="0" y="921"/>
                  </a:cxn>
                  <a:cxn ang="0">
                    <a:pos x="17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4" name="Rectangle 251"/>
              <p:cNvSpPr>
                <a:spLocks noChangeArrowheads="1"/>
              </p:cNvSpPr>
              <p:nvPr/>
            </p:nvSpPr>
            <p:spPr bwMode="auto">
              <a:xfrm>
                <a:off x="4203" y="435"/>
                <a:ext cx="1053" cy="227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0125" name="Freeform 25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6" y="73"/>
                  </a:cxn>
                  <a:cxn ang="0">
                    <a:pos x="2" y="839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0126" name="Freeform 25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7" y="43"/>
                  </a:cxn>
                  <a:cxn ang="0">
                    <a:pos x="87" y="77"/>
                  </a:cxn>
                  <a:cxn ang="0">
                    <a:pos x="0" y="34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8" name="Rectangle 254"/>
              <p:cNvSpPr>
                <a:spLocks noChangeArrowheads="1"/>
              </p:cNvSpPr>
              <p:nvPr/>
            </p:nvSpPr>
            <p:spPr bwMode="auto">
              <a:xfrm>
                <a:off x="4215" y="698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10128" name="Group 255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6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3" y="2574"/>
                  <a:ext cx="727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8" y="2585"/>
                  <a:ext cx="696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1" name="Rectangle 258"/>
              <p:cNvSpPr>
                <a:spLocks noChangeArrowheads="1"/>
              </p:cNvSpPr>
              <p:nvPr/>
            </p:nvSpPr>
            <p:spPr bwMode="auto">
              <a:xfrm>
                <a:off x="4228" y="1020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10132" name="Group 259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3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5" y="2577"/>
                  <a:ext cx="727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" name="AutoShape 261"/>
                <p:cNvSpPr>
                  <a:spLocks noChangeArrowheads="1"/>
                </p:cNvSpPr>
                <p:nvPr/>
              </p:nvSpPr>
              <p:spPr bwMode="auto">
                <a:xfrm>
                  <a:off x="631" y="2595"/>
                  <a:ext cx="696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7" name="Rectangle 262"/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263"/>
              <p:cNvSpPr>
                <a:spLocks noChangeArrowheads="1"/>
              </p:cNvSpPr>
              <p:nvPr/>
            </p:nvSpPr>
            <p:spPr bwMode="auto">
              <a:xfrm>
                <a:off x="4228" y="1653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10137" name="Group 264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59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5" y="2576"/>
                  <a:ext cx="718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" name="AutoShape 266"/>
                <p:cNvSpPr>
                  <a:spLocks noChangeArrowheads="1"/>
                </p:cNvSpPr>
                <p:nvPr/>
              </p:nvSpPr>
              <p:spPr bwMode="auto">
                <a:xfrm>
                  <a:off x="630" y="2592"/>
                  <a:ext cx="687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0140" name="Freeform 26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7" y="42"/>
                  </a:cxn>
                  <a:cxn ang="0">
                    <a:pos x="87" y="75"/>
                  </a:cxn>
                  <a:cxn ang="0">
                    <a:pos x="0" y="32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10141" name="Group 268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5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8" y="2566"/>
                  <a:ext cx="725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4" cy="11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23" name="Rectangle 271"/>
              <p:cNvSpPr>
                <a:spLocks noChangeArrowheads="1"/>
              </p:cNvSpPr>
              <p:nvPr/>
            </p:nvSpPr>
            <p:spPr bwMode="auto">
              <a:xfrm>
                <a:off x="5250" y="435"/>
                <a:ext cx="68" cy="228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0145" name="Freeform 27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7" y="47"/>
                  </a:cxn>
                  <a:cxn ang="0">
                    <a:pos x="78" y="85"/>
                  </a:cxn>
                  <a:cxn ang="0">
                    <a:pos x="0" y="32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0146" name="Freeform 273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1" y="55"/>
                  </a:cxn>
                  <a:cxn ang="0">
                    <a:pos x="76" y="97"/>
                  </a:cxn>
                  <a:cxn ang="0">
                    <a:pos x="2" y="42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" name="Oval 274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0148" name="Freeform 27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" y="81"/>
                  </a:cxn>
                  <a:cxn ang="0">
                    <a:pos x="81" y="37"/>
                  </a:cxn>
                  <a:cxn ang="0">
                    <a:pos x="78" y="0"/>
                  </a:cxn>
                  <a:cxn ang="0">
                    <a:pos x="0" y="36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2" name="AutoShape 276"/>
              <p:cNvSpPr>
                <a:spLocks noChangeArrowheads="1"/>
              </p:cNvSpPr>
              <p:nvPr/>
            </p:nvSpPr>
            <p:spPr bwMode="auto">
              <a:xfrm>
                <a:off x="4141" y="2680"/>
                <a:ext cx="1202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4" name="AutoShape 277"/>
              <p:cNvSpPr>
                <a:spLocks noChangeArrowheads="1"/>
              </p:cNvSpPr>
              <p:nvPr/>
            </p:nvSpPr>
            <p:spPr bwMode="auto">
              <a:xfrm>
                <a:off x="4203" y="2710"/>
                <a:ext cx="1078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5" name="Oval 278"/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7" name="Oval 279"/>
              <p:cNvSpPr>
                <a:spLocks noChangeArrowheads="1"/>
              </p:cNvSpPr>
              <p:nvPr/>
            </p:nvSpPr>
            <p:spPr bwMode="auto">
              <a:xfrm>
                <a:off x="4488" y="2382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Oval 280"/>
              <p:cNvSpPr>
                <a:spLocks noChangeArrowheads="1"/>
              </p:cNvSpPr>
              <p:nvPr/>
            </p:nvSpPr>
            <p:spPr bwMode="auto">
              <a:xfrm>
                <a:off x="4661" y="2382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Rectangle 281"/>
              <p:cNvSpPr>
                <a:spLocks noChangeArrowheads="1"/>
              </p:cNvSpPr>
              <p:nvPr/>
            </p:nvSpPr>
            <p:spPr bwMode="auto">
              <a:xfrm>
                <a:off x="5064" y="1832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0155" name="TextBox 492"/>
            <p:cNvSpPr txBox="1"/>
            <p:nvPr/>
          </p:nvSpPr>
          <p:spPr>
            <a:xfrm>
              <a:off x="7600043" y="1655943"/>
              <a:ext cx="806842" cy="6170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ts val="1800"/>
                </a:lnSpc>
              </a:pPr>
              <a:r>
                <a:rPr lang="en-US" altLang="zh-CN" sz="1800" dirty="0">
                  <a:latin typeface="Arial Narrow" panose="020B0606020202030204" charset="0"/>
                </a:rPr>
                <a:t>CDN</a:t>
              </a:r>
              <a:endParaRPr lang="en-US" altLang="zh-CN" sz="1800" dirty="0">
                <a:latin typeface="Arial Narrow" panose="020B0606020202030204" charset="0"/>
              </a:endParaRPr>
            </a:p>
            <a:p>
              <a:pPr eaLnBrk="0" hangingPunct="0">
                <a:lnSpc>
                  <a:spcPts val="1800"/>
                </a:lnSpc>
              </a:pPr>
              <a:r>
                <a:rPr lang="en-US" altLang="zh-CN" sz="1800" dirty="0">
                  <a:latin typeface="Arial Narrow" panose="020B0606020202030204" charset="0"/>
                </a:rPr>
                <a:t>server </a:t>
              </a:r>
              <a:endParaRPr lang="en-US" altLang="zh-CN" sz="1800" dirty="0">
                <a:latin typeface="Arial Narrow" panose="020B0606020202030204" charset="0"/>
                <a:ea typeface="Arial Narrow" panose="020B0606020202030204" charset="0"/>
              </a:endParaRPr>
            </a:p>
          </p:txBody>
        </p:sp>
      </p:grpSp>
      <p:grpSp>
        <p:nvGrpSpPr>
          <p:cNvPr id="210156" name="Group 468"/>
          <p:cNvGrpSpPr/>
          <p:nvPr/>
        </p:nvGrpSpPr>
        <p:grpSpPr>
          <a:xfrm>
            <a:off x="6034088" y="4451350"/>
            <a:ext cx="1376362" cy="1355725"/>
            <a:chOff x="7030938" y="1184076"/>
            <a:chExt cx="1375947" cy="1355492"/>
          </a:xfrm>
        </p:grpSpPr>
        <p:sp>
          <p:nvSpPr>
            <p:cNvPr id="210157" name="Freeform 1287"/>
            <p:cNvSpPr/>
            <p:nvPr/>
          </p:nvSpPr>
          <p:spPr>
            <a:xfrm rot="10800000">
              <a:off x="7030938" y="1184076"/>
              <a:ext cx="1300345" cy="1355492"/>
            </a:xfrm>
            <a:custGeom>
              <a:avLst/>
              <a:gdLst/>
              <a:ahLst/>
              <a:cxnLst>
                <a:cxn ang="0">
                  <a:pos x="2147483647" y="313820797"/>
                </a:cxn>
                <a:cxn ang="0">
                  <a:pos x="2147483647" y="1882906618"/>
                </a:cxn>
                <a:cxn ang="0">
                  <a:pos x="2147483647" y="2147483647"/>
                </a:cxn>
                <a:cxn ang="0">
                  <a:pos x="1806182456" y="2147483647"/>
                </a:cxn>
                <a:cxn ang="0">
                  <a:pos x="367550316" y="2147483647"/>
                </a:cxn>
                <a:cxn ang="0">
                  <a:pos x="255562134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537978644"/>
                </a:cxn>
                <a:cxn ang="0">
                  <a:pos x="2147483647" y="12457243"/>
                </a:cxn>
                <a:cxn ang="0">
                  <a:pos x="2147483647" y="313820797"/>
                </a:cxn>
              </a:cxnLst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0158" name="Group 249"/>
            <p:cNvGrpSpPr/>
            <p:nvPr/>
          </p:nvGrpSpPr>
          <p:grpSpPr>
            <a:xfrm>
              <a:off x="7191141" y="1665569"/>
              <a:ext cx="365533" cy="637551"/>
              <a:chOff x="4140" y="429"/>
              <a:chExt cx="1425" cy="2396"/>
            </a:xfrm>
          </p:grpSpPr>
          <p:sp>
            <p:nvSpPr>
              <p:cNvPr id="210159" name="Freeform 250"/>
              <p:cNvSpPr/>
              <p:nvPr/>
            </p:nvSpPr>
            <p:spPr>
              <a:xfrm>
                <a:off x="5268" y="433"/>
                <a:ext cx="283" cy="228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93" y="114"/>
                  </a:cxn>
                  <a:cxn ang="0">
                    <a:pos x="91" y="881"/>
                  </a:cxn>
                  <a:cxn ang="0">
                    <a:pos x="0" y="921"/>
                  </a:cxn>
                  <a:cxn ang="0">
                    <a:pos x="17" y="0"/>
                  </a:cxn>
                </a:cxnLst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88" name="Rectangle 251"/>
              <p:cNvSpPr>
                <a:spLocks noChangeArrowheads="1"/>
              </p:cNvSpPr>
              <p:nvPr/>
            </p:nvSpPr>
            <p:spPr bwMode="auto">
              <a:xfrm>
                <a:off x="4202" y="433"/>
                <a:ext cx="1052" cy="2279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0161" name="Freeform 25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6" y="73"/>
                  </a:cxn>
                  <a:cxn ang="0">
                    <a:pos x="2" y="839"/>
                  </a:cxn>
                  <a:cxn ang="0">
                    <a:pos x="2" y="0"/>
                  </a:cxn>
                </a:cxnLst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0162" name="Freeform 253"/>
              <p:cNvSpPr/>
              <p:nvPr/>
            </p:nvSpPr>
            <p:spPr>
              <a:xfrm>
                <a:off x="5284" y="1640"/>
                <a:ext cx="263" cy="1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7" y="43"/>
                  </a:cxn>
                  <a:cxn ang="0">
                    <a:pos x="87" y="77"/>
                  </a:cxn>
                  <a:cxn ang="0">
                    <a:pos x="0" y="34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1" name="Rectangle 254"/>
              <p:cNvSpPr>
                <a:spLocks noChangeArrowheads="1"/>
              </p:cNvSpPr>
              <p:nvPr/>
            </p:nvSpPr>
            <p:spPr bwMode="auto">
              <a:xfrm>
                <a:off x="4215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10164" name="Group 255"/>
              <p:cNvGrpSpPr/>
              <p:nvPr/>
            </p:nvGrpSpPr>
            <p:grpSpPr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17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26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5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93" name="Rectangle 258"/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10168" name="Group 259"/>
              <p:cNvGrpSpPr/>
              <p:nvPr/>
            </p:nvGrpSpPr>
            <p:grpSpPr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15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4" y="2574"/>
                  <a:ext cx="726" cy="1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9" y="2592"/>
                  <a:ext cx="695" cy="9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95" name="Rectangle 262"/>
              <p:cNvSpPr>
                <a:spLocks noChangeArrowheads="1"/>
              </p:cNvSpPr>
              <p:nvPr/>
            </p:nvSpPr>
            <p:spPr bwMode="auto"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96" name="Rectangle 263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10173" name="Group 264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13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17" cy="1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9" y="2589"/>
                  <a:ext cx="686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0176" name="Freeform 26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7" y="42"/>
                  </a:cxn>
                  <a:cxn ang="0">
                    <a:pos x="87" y="75"/>
                  </a:cxn>
                  <a:cxn ang="0">
                    <a:pos x="0" y="32"/>
                  </a:cxn>
                  <a:cxn ang="0">
                    <a:pos x="2" y="0"/>
                  </a:cxn>
                </a:cxnLst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10177" name="Group 268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11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4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buNone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0" name="Rectangle 271"/>
              <p:cNvSpPr>
                <a:spLocks noChangeArrowheads="1"/>
              </p:cNvSpPr>
              <p:nvPr/>
            </p:nvSpPr>
            <p:spPr bwMode="auto">
              <a:xfrm>
                <a:off x="5248" y="433"/>
                <a:ext cx="68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0181" name="Freeform 27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7" y="47"/>
                  </a:cxn>
                  <a:cxn ang="0">
                    <a:pos x="78" y="85"/>
                  </a:cxn>
                  <a:cxn ang="0">
                    <a:pos x="0" y="32"/>
                  </a:cxn>
                  <a:cxn ang="0">
                    <a:pos x="2" y="0"/>
                  </a:cxn>
                </a:cxnLst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0182" name="Freeform 273"/>
              <p:cNvSpPr/>
              <p:nvPr/>
            </p:nvSpPr>
            <p:spPr>
              <a:xfrm>
                <a:off x="5315" y="680"/>
                <a:ext cx="244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1" y="55"/>
                  </a:cxn>
                  <a:cxn ang="0">
                    <a:pos x="76" y="97"/>
                  </a:cxn>
                  <a:cxn ang="0">
                    <a:pos x="2" y="42"/>
                  </a:cxn>
                  <a:cxn ang="0">
                    <a:pos x="0" y="0"/>
                  </a:cxn>
                </a:cxnLst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3" name="Oval 274"/>
              <p:cNvSpPr>
                <a:spLocks noChangeArrowheads="1"/>
              </p:cNvSpPr>
              <p:nvPr/>
            </p:nvSpPr>
            <p:spPr bwMode="auto">
              <a:xfrm>
                <a:off x="5514" y="2610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0184" name="Freeform 27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" y="81"/>
                  </a:cxn>
                  <a:cxn ang="0">
                    <a:pos x="81" y="37"/>
                  </a:cxn>
                  <a:cxn ang="0">
                    <a:pos x="78" y="0"/>
                  </a:cxn>
                  <a:cxn ang="0">
                    <a:pos x="0" y="36"/>
                  </a:cxn>
                </a:cxnLst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05" name="AutoShape 276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200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06" name="AutoShape 277"/>
              <p:cNvSpPr>
                <a:spLocks noChangeArrowheads="1"/>
              </p:cNvSpPr>
              <p:nvPr/>
            </p:nvSpPr>
            <p:spPr bwMode="auto">
              <a:xfrm>
                <a:off x="4202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07" name="Oval 278"/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08" name="Oval 279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09" name="Oval 280"/>
              <p:cNvSpPr>
                <a:spLocks noChangeArrowheads="1"/>
              </p:cNvSpPr>
              <p:nvPr/>
            </p:nvSpPr>
            <p:spPr bwMode="auto"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Rectangle 281"/>
              <p:cNvSpPr>
                <a:spLocks noChangeArrowheads="1"/>
              </p:cNvSpPr>
              <p:nvPr/>
            </p:nvSpPr>
            <p:spPr bwMode="auto">
              <a:xfrm>
                <a:off x="5062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0191" name="TextBox 492"/>
            <p:cNvSpPr txBox="1"/>
            <p:nvPr/>
          </p:nvSpPr>
          <p:spPr>
            <a:xfrm>
              <a:off x="7600043" y="1655943"/>
              <a:ext cx="806842" cy="6170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ts val="1800"/>
                </a:lnSpc>
              </a:pPr>
              <a:r>
                <a:rPr lang="en-US" altLang="zh-CN" sz="1800" dirty="0">
                  <a:latin typeface="Arial Narrow" panose="020B0606020202030204" charset="0"/>
                </a:rPr>
                <a:t>CDN</a:t>
              </a:r>
              <a:endParaRPr lang="en-US" altLang="zh-CN" sz="1800" dirty="0">
                <a:latin typeface="Arial Narrow" panose="020B0606020202030204" charset="0"/>
              </a:endParaRPr>
            </a:p>
            <a:p>
              <a:pPr eaLnBrk="0" hangingPunct="0">
                <a:lnSpc>
                  <a:spcPts val="1800"/>
                </a:lnSpc>
              </a:pPr>
              <a:r>
                <a:rPr lang="en-US" altLang="zh-CN" sz="1800" dirty="0">
                  <a:latin typeface="Arial Narrow" panose="020B0606020202030204" charset="0"/>
                </a:rPr>
                <a:t>server </a:t>
              </a:r>
              <a:endParaRPr lang="en-US" altLang="zh-CN" sz="1800" dirty="0">
                <a:latin typeface="Arial Narrow" panose="020B0606020202030204" charset="0"/>
                <a:ea typeface="Arial Narrow" panose="020B0606020202030204" charset="0"/>
              </a:endParaRPr>
            </a:p>
          </p:txBody>
        </p:sp>
      </p:grpSp>
      <p:sp>
        <p:nvSpPr>
          <p:cNvPr id="210192" name="Rectangle 7"/>
          <p:cNvSpPr>
            <a:spLocks noGrp="1"/>
          </p:cNvSpPr>
          <p:nvPr>
            <p:ph type="ftr" sz="quarter" idx="3"/>
          </p:nvPr>
        </p:nvSpPr>
        <p:spPr>
          <a:xfrm>
            <a:off x="6924675" y="6454775"/>
            <a:ext cx="1547813" cy="300038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/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210193" name="Rectangle 8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/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1969" name="Picture 11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601663" y="1068388"/>
            <a:ext cx="4113212" cy="173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970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Application Layer</a:t>
            </a:r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211971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latin typeface="Tahoma" panose="020B0604030504040204" charset="0"/>
              </a:rPr>
            </a:fld>
            <a:endParaRPr lang="en-US" altLang="zh-CN" sz="1200">
              <a:latin typeface="Tahoma" panose="020B0604030504040204" charset="0"/>
            </a:endParaRPr>
          </a:p>
        </p:txBody>
      </p:sp>
      <p:sp>
        <p:nvSpPr>
          <p:cNvPr id="2119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Chapter 2: outline</a:t>
            </a:r>
            <a:endParaRPr lang="en-US" altLang="zh-CN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2.1 principles of network applications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2.2 Web and HTTP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2.3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electronic mail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738505" marR="0" lvl="1" indent="-2876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+mn-ea"/>
              </a:rPr>
              <a:t>SMTP, POP3, IMAP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+mn-ea"/>
            </a:endParaRPr>
          </a:p>
          <a:p>
            <a:pPr marL="513080" marR="0" lvl="0" indent="-5130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2.4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DNS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11974" name="Rectangle 4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76675" cy="4648200"/>
          </a:xfrm>
        </p:spPr>
        <p:txBody>
          <a:bodyPr vert="horz" wrap="square" lIns="91440" tIns="45720" rIns="91440" bIns="45720" anchor="t" anchorCtr="0"/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2.5 P2P applications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2.6 video streaming and content distribution networks</a:t>
            </a:r>
            <a:endParaRPr lang="en-US" altLang="zh-CN" dirty="0"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513080" indent="-513080">
              <a:lnSpc>
                <a:spcPct val="100000"/>
              </a:lnSpc>
              <a:buClr>
                <a:srgbClr val="00009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Gill Sans MT" panose="020B0502020104020203" charset="0"/>
                <a:ea typeface="MS PGothic" panose="020B0600070205080204" charset="-128"/>
                <a:cs typeface="MS PGothic" panose="020B0600070205080204" charset="-128"/>
              </a:rPr>
              <a:t>2.7 socket programming with UDP and TCP</a:t>
            </a:r>
            <a:endParaRPr lang="en-US" altLang="zh-CN" dirty="0">
              <a:solidFill>
                <a:srgbClr val="CC0000"/>
              </a:solidFill>
              <a:latin typeface="Gill Sans MT" panose="020B0502020104020203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17" name="Rectangle 2"/>
          <p:cNvSpPr>
            <a:spLocks noGrp="1"/>
          </p:cNvSpPr>
          <p:nvPr>
            <p:ph type="title"/>
          </p:nvPr>
        </p:nvSpPr>
        <p:spPr>
          <a:xfrm>
            <a:off x="612775" y="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Socket programming </a:t>
            </a:r>
            <a:endParaRPr lang="en-US" altLang="zh-CN" dirty="0"/>
          </a:p>
        </p:txBody>
      </p:sp>
      <p:sp>
        <p:nvSpPr>
          <p:cNvPr id="214018" name="Rectangle 3"/>
          <p:cNvSpPr>
            <a:spLocks noGrp="1"/>
          </p:cNvSpPr>
          <p:nvPr>
            <p:ph idx="1"/>
          </p:nvPr>
        </p:nvSpPr>
        <p:spPr>
          <a:xfrm>
            <a:off x="492125" y="1395413"/>
            <a:ext cx="8021638" cy="153352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i="1" dirty="0">
                <a:solidFill>
                  <a:srgbClr val="CC0000"/>
                </a:solidFill>
              </a:rPr>
              <a:t>goal:</a:t>
            </a:r>
            <a:r>
              <a:rPr lang="en-US" altLang="zh-CN" dirty="0">
                <a:solidFill>
                  <a:srgbClr val="000000"/>
                </a:solidFill>
              </a:rPr>
              <a:t> learn how to build client/server applications that communicate using sockets</a:t>
            </a:r>
            <a:endParaRPr lang="en-US" altLang="zh-CN" i="1" dirty="0">
              <a:solidFill>
                <a:srgbClr val="CC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CC0000"/>
                </a:solidFill>
              </a:rPr>
              <a:t>socket:</a:t>
            </a:r>
            <a:r>
              <a:rPr lang="en-US" altLang="zh-CN" dirty="0"/>
              <a:t> door between application process and end-end-transport protocol </a:t>
            </a:r>
            <a:endParaRPr lang="en-US" altLang="zh-CN" dirty="0"/>
          </a:p>
        </p:txBody>
      </p:sp>
      <p:sp>
        <p:nvSpPr>
          <p:cNvPr id="214019" name="Rectangle 7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algn="r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Application Layer</a:t>
            </a:r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214020" name="Rectangle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+mn-cs"/>
              </a:defRPr>
            </a:lvl5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  <a:t>2-</a:t>
            </a: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Tahoma" panose="020B0604030504040204" charset="0"/>
              </a:rPr>
            </a:fld>
            <a:endParaRPr lang="en-US" altLang="zh-CN" sz="1200">
              <a:solidFill>
                <a:srgbClr val="000000"/>
              </a:solidFill>
              <a:latin typeface="Tahoma" panose="020B0604030504040204" charset="0"/>
            </a:endParaRPr>
          </a:p>
        </p:txBody>
      </p:sp>
      <p:grpSp>
        <p:nvGrpSpPr>
          <p:cNvPr id="214021" name="Group 60"/>
          <p:cNvGrpSpPr/>
          <p:nvPr/>
        </p:nvGrpSpPr>
        <p:grpSpPr>
          <a:xfrm>
            <a:off x="296863" y="3335338"/>
            <a:ext cx="8208962" cy="2536825"/>
            <a:chOff x="358775" y="3459163"/>
            <a:chExt cx="8208963" cy="2536825"/>
          </a:xfrm>
        </p:grpSpPr>
        <p:sp>
          <p:nvSpPr>
            <p:cNvPr id="214022" name="Freeform 44"/>
            <p:cNvSpPr/>
            <p:nvPr/>
          </p:nvSpPr>
          <p:spPr>
            <a:xfrm>
              <a:off x="6654800" y="3468688"/>
              <a:ext cx="736600" cy="1998662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  <a:tileRect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23" name="Freeform 7"/>
            <p:cNvSpPr/>
            <p:nvPr/>
          </p:nvSpPr>
          <p:spPr>
            <a:xfrm>
              <a:off x="3340100" y="4765675"/>
              <a:ext cx="1808163" cy="1031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24" name="Text Box 51"/>
            <p:cNvSpPr txBox="1"/>
            <p:nvPr/>
          </p:nvSpPr>
          <p:spPr>
            <a:xfrm>
              <a:off x="3778250" y="4897438"/>
              <a:ext cx="874713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Internet</a:t>
              </a:r>
              <a:endPara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4025" name="Line 52"/>
            <p:cNvSpPr/>
            <p:nvPr/>
          </p:nvSpPr>
          <p:spPr>
            <a:xfrm>
              <a:off x="3098800" y="5308600"/>
              <a:ext cx="22113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214026" name="Text Box 53"/>
            <p:cNvSpPr txBox="1"/>
            <p:nvPr/>
          </p:nvSpPr>
          <p:spPr>
            <a:xfrm>
              <a:off x="7119938" y="4533900"/>
              <a:ext cx="1063625" cy="825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controlled</a:t>
              </a:r>
              <a:endPara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by OS</a:t>
              </a:r>
              <a:endPara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en-US" altLang="zh-CN" sz="1600" dirty="0">
                <a:solidFill>
                  <a:srgbClr val="CC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4027" name="Text Box 56"/>
            <p:cNvSpPr txBox="1"/>
            <p:nvPr/>
          </p:nvSpPr>
          <p:spPr>
            <a:xfrm>
              <a:off x="7097713" y="3633788"/>
              <a:ext cx="1470025" cy="5334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controlled by</a:t>
              </a:r>
              <a:endPara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  <a:p>
              <a:pPr eaLnBrk="0" hangingPunc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CC0000"/>
                  </a:solidFill>
                  <a:latin typeface="Arial" panose="020B0604020202020204" pitchFamily="34" charset="0"/>
                </a:rPr>
                <a:t>app developer</a:t>
              </a:r>
              <a:endParaRPr lang="en-US" altLang="zh-CN" sz="1600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4028" name="Freeform 50"/>
            <p:cNvSpPr/>
            <p:nvPr/>
          </p:nvSpPr>
          <p:spPr>
            <a:xfrm>
              <a:off x="914400" y="3532188"/>
              <a:ext cx="758825" cy="199707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  <a:tileRect/>
            </a:gradFill>
            <a:ln w="952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29" name="Rectangle 23"/>
            <p:cNvSpPr/>
            <p:nvPr/>
          </p:nvSpPr>
          <p:spPr>
            <a:xfrm>
              <a:off x="1717675" y="3487738"/>
              <a:ext cx="1296988" cy="1981200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4030" name="Rectangle 24"/>
            <p:cNvSpPr/>
            <p:nvPr/>
          </p:nvSpPr>
          <p:spPr>
            <a:xfrm>
              <a:off x="1679575" y="3541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4031" name="Line 25"/>
            <p:cNvSpPr/>
            <p:nvPr/>
          </p:nvSpPr>
          <p:spPr>
            <a:xfrm>
              <a:off x="1689100" y="4302125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32" name="Text Box 26"/>
            <p:cNvSpPr txBox="1"/>
            <p:nvPr/>
          </p:nvSpPr>
          <p:spPr>
            <a:xfrm>
              <a:off x="1646238" y="4284663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969696"/>
                  </a:solidFill>
                  <a:latin typeface="Tahoma" panose="020B0604030504040204" charset="0"/>
                </a:rPr>
                <a:t>transport</a:t>
              </a:r>
              <a:endParaRPr lang="en-US" altLang="zh-CN" sz="1400" dirty="0">
                <a:solidFill>
                  <a:srgbClr val="969696"/>
                </a:solidFill>
                <a:latin typeface="Tahoma" panose="020B0604030504040204" charset="0"/>
              </a:endParaRPr>
            </a:p>
          </p:txBody>
        </p:sp>
        <p:sp>
          <p:nvSpPr>
            <p:cNvPr id="214033" name="Line 27"/>
            <p:cNvSpPr/>
            <p:nvPr/>
          </p:nvSpPr>
          <p:spPr>
            <a:xfrm>
              <a:off x="1697038" y="4622800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34" name="Line 28"/>
            <p:cNvSpPr/>
            <p:nvPr/>
          </p:nvSpPr>
          <p:spPr>
            <a:xfrm>
              <a:off x="1682750" y="4932363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35" name="Line 29"/>
            <p:cNvSpPr/>
            <p:nvPr/>
          </p:nvSpPr>
          <p:spPr>
            <a:xfrm>
              <a:off x="1682750" y="5218113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36" name="Text Box 26"/>
            <p:cNvSpPr txBox="1"/>
            <p:nvPr/>
          </p:nvSpPr>
          <p:spPr>
            <a:xfrm>
              <a:off x="1681163" y="3532188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charset="0"/>
                </a:rPr>
                <a:t>application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sp>
          <p:nvSpPr>
            <p:cNvPr id="214037" name="Text Box 26"/>
            <p:cNvSpPr txBox="1"/>
            <p:nvPr/>
          </p:nvSpPr>
          <p:spPr>
            <a:xfrm>
              <a:off x="1636713" y="5189538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969696"/>
                  </a:solidFill>
                  <a:latin typeface="Tahoma" panose="020B0604030504040204" charset="0"/>
                </a:rPr>
                <a:t>physical</a:t>
              </a:r>
              <a:endParaRPr lang="en-US" altLang="zh-CN" sz="1400" dirty="0">
                <a:solidFill>
                  <a:srgbClr val="969696"/>
                </a:solidFill>
                <a:latin typeface="Tahoma" panose="020B0604030504040204" charset="0"/>
              </a:endParaRPr>
            </a:p>
          </p:txBody>
        </p:sp>
        <p:sp>
          <p:nvSpPr>
            <p:cNvPr id="214038" name="Text Box 26"/>
            <p:cNvSpPr txBox="1"/>
            <p:nvPr/>
          </p:nvSpPr>
          <p:spPr>
            <a:xfrm>
              <a:off x="1655763" y="4903788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969696"/>
                  </a:solidFill>
                  <a:latin typeface="Tahoma" panose="020B0604030504040204" charset="0"/>
                </a:rPr>
                <a:t>link</a:t>
              </a:r>
              <a:endParaRPr lang="en-US" altLang="zh-CN" sz="1400" dirty="0">
                <a:solidFill>
                  <a:srgbClr val="969696"/>
                </a:solidFill>
                <a:latin typeface="Tahoma" panose="020B0604030504040204" charset="0"/>
              </a:endParaRPr>
            </a:p>
          </p:txBody>
        </p:sp>
        <p:sp>
          <p:nvSpPr>
            <p:cNvPr id="214039" name="Text Box 26"/>
            <p:cNvSpPr txBox="1"/>
            <p:nvPr/>
          </p:nvSpPr>
          <p:spPr>
            <a:xfrm>
              <a:off x="1646238" y="4608513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969696"/>
                  </a:solidFill>
                  <a:latin typeface="Tahoma" panose="020B0604030504040204" charset="0"/>
                </a:rPr>
                <a:t>network</a:t>
              </a:r>
              <a:endParaRPr lang="en-US" altLang="zh-CN" sz="1400" dirty="0">
                <a:solidFill>
                  <a:srgbClr val="969696"/>
                </a:solidFill>
                <a:latin typeface="Tahoma" panose="020B0604030504040204" charset="0"/>
              </a:endParaRPr>
            </a:p>
          </p:txBody>
        </p:sp>
        <p:sp>
          <p:nvSpPr>
            <p:cNvPr id="214040" name="Oval 62"/>
            <p:cNvSpPr/>
            <p:nvPr/>
          </p:nvSpPr>
          <p:spPr>
            <a:xfrm>
              <a:off x="1814513" y="3806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process</a:t>
              </a:r>
              <a:endPara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4041" name="Group 63"/>
            <p:cNvGrpSpPr/>
            <p:nvPr/>
          </p:nvGrpSpPr>
          <p:grpSpPr>
            <a:xfrm>
              <a:off x="2062163" y="4167188"/>
              <a:ext cx="546100" cy="225425"/>
              <a:chOff x="1287" y="2524"/>
              <a:chExt cx="260" cy="100"/>
            </a:xfrm>
          </p:grpSpPr>
          <p:sp>
            <p:nvSpPr>
              <p:cNvPr id="214042" name="Rectangle 64"/>
              <p:cNvSpPr/>
              <p:nvPr/>
            </p:nvSpPr>
            <p:spPr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>
                    <a:srgbClr val="3333CC"/>
                  </a:buClr>
                </a:pPr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4043" name="Rectangle 65"/>
              <p:cNvSpPr/>
              <p:nvPr/>
            </p:nvSpPr>
            <p:spPr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>
                    <a:srgbClr val="3333CC"/>
                  </a:buClr>
                </a:pPr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4044" name="Rectangle 66"/>
              <p:cNvSpPr/>
              <p:nvPr/>
            </p:nvSpPr>
            <p:spPr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>
                    <a:srgbClr val="3333CC"/>
                  </a:buClr>
                </a:pPr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4045" name="Rectangle 67"/>
              <p:cNvSpPr/>
              <p:nvPr/>
            </p:nvSpPr>
            <p:spPr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>
                    <a:srgbClr val="3333CC"/>
                  </a:buClr>
                </a:pPr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4046" name="Rectangle 23"/>
            <p:cNvSpPr/>
            <p:nvPr/>
          </p:nvSpPr>
          <p:spPr>
            <a:xfrm>
              <a:off x="5380038" y="3459163"/>
              <a:ext cx="1296987" cy="1981200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4047" name="Rectangle 24"/>
            <p:cNvSpPr/>
            <p:nvPr/>
          </p:nvSpPr>
          <p:spPr>
            <a:xfrm>
              <a:off x="5341938" y="351313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spcBef>
                  <a:spcPct val="0"/>
                </a:spcBef>
                <a:buClrTx/>
                <a:buSzTx/>
                <a:buFontTx/>
              </a:pPr>
              <a:endParaRPr lang="zh-CN" altLang="zh-CN" sz="2400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4048" name="Line 25"/>
            <p:cNvSpPr/>
            <p:nvPr/>
          </p:nvSpPr>
          <p:spPr>
            <a:xfrm>
              <a:off x="5351463" y="4273550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49" name="Text Box 26"/>
            <p:cNvSpPr txBox="1"/>
            <p:nvPr/>
          </p:nvSpPr>
          <p:spPr>
            <a:xfrm>
              <a:off x="5308600" y="4256088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969696"/>
                  </a:solidFill>
                  <a:latin typeface="Tahoma" panose="020B0604030504040204" charset="0"/>
                </a:rPr>
                <a:t>transport</a:t>
              </a:r>
              <a:endParaRPr lang="en-US" altLang="zh-CN" sz="1400" dirty="0">
                <a:solidFill>
                  <a:srgbClr val="969696"/>
                </a:solidFill>
                <a:latin typeface="Tahoma" panose="020B0604030504040204" charset="0"/>
              </a:endParaRPr>
            </a:p>
          </p:txBody>
        </p:sp>
        <p:sp>
          <p:nvSpPr>
            <p:cNvPr id="214050" name="Line 27"/>
            <p:cNvSpPr/>
            <p:nvPr/>
          </p:nvSpPr>
          <p:spPr>
            <a:xfrm>
              <a:off x="5359400" y="4594225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51" name="Line 28"/>
            <p:cNvSpPr/>
            <p:nvPr/>
          </p:nvSpPr>
          <p:spPr>
            <a:xfrm>
              <a:off x="5345113" y="4903788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52" name="Line 29"/>
            <p:cNvSpPr/>
            <p:nvPr/>
          </p:nvSpPr>
          <p:spPr>
            <a:xfrm>
              <a:off x="5345113" y="5189538"/>
              <a:ext cx="1263650" cy="31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53" name="Text Box 26"/>
            <p:cNvSpPr txBox="1"/>
            <p:nvPr/>
          </p:nvSpPr>
          <p:spPr>
            <a:xfrm>
              <a:off x="5343525" y="3503613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000000"/>
                  </a:solidFill>
                  <a:latin typeface="Tahoma" panose="020B0604030504040204" charset="0"/>
                </a:rPr>
                <a:t>application</a:t>
              </a:r>
              <a:endParaRPr lang="en-US" altLang="zh-CN" sz="14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sp>
          <p:nvSpPr>
            <p:cNvPr id="214054" name="Text Box 26"/>
            <p:cNvSpPr txBox="1"/>
            <p:nvPr/>
          </p:nvSpPr>
          <p:spPr>
            <a:xfrm>
              <a:off x="5299075" y="5160963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969696"/>
                  </a:solidFill>
                  <a:latin typeface="Tahoma" panose="020B0604030504040204" charset="0"/>
                </a:rPr>
                <a:t>physical</a:t>
              </a:r>
              <a:endParaRPr lang="en-US" altLang="zh-CN" sz="1400" dirty="0">
                <a:solidFill>
                  <a:srgbClr val="969696"/>
                </a:solidFill>
                <a:latin typeface="Tahoma" panose="020B0604030504040204" charset="0"/>
              </a:endParaRPr>
            </a:p>
          </p:txBody>
        </p:sp>
        <p:sp>
          <p:nvSpPr>
            <p:cNvPr id="214055" name="Text Box 26"/>
            <p:cNvSpPr txBox="1"/>
            <p:nvPr/>
          </p:nvSpPr>
          <p:spPr>
            <a:xfrm>
              <a:off x="5318125" y="4875213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969696"/>
                  </a:solidFill>
                  <a:latin typeface="Tahoma" panose="020B0604030504040204" charset="0"/>
                </a:rPr>
                <a:t>link</a:t>
              </a:r>
              <a:endParaRPr lang="en-US" altLang="zh-CN" sz="1400" dirty="0">
                <a:solidFill>
                  <a:srgbClr val="969696"/>
                </a:solidFill>
                <a:latin typeface="Tahoma" panose="020B0604030504040204" charset="0"/>
              </a:endParaRPr>
            </a:p>
          </p:txBody>
        </p:sp>
        <p:sp>
          <p:nvSpPr>
            <p:cNvPr id="214056" name="Text Box 26"/>
            <p:cNvSpPr txBox="1"/>
            <p:nvPr/>
          </p:nvSpPr>
          <p:spPr>
            <a:xfrm>
              <a:off x="5308600" y="4579938"/>
              <a:ext cx="1317625" cy="325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400" dirty="0">
                  <a:solidFill>
                    <a:srgbClr val="969696"/>
                  </a:solidFill>
                  <a:latin typeface="Tahoma" panose="020B0604030504040204" charset="0"/>
                </a:rPr>
                <a:t>network</a:t>
              </a:r>
              <a:endParaRPr lang="en-US" altLang="zh-CN" sz="1400" dirty="0">
                <a:solidFill>
                  <a:srgbClr val="969696"/>
                </a:solidFill>
                <a:latin typeface="Tahoma" panose="020B0604030504040204" charset="0"/>
              </a:endParaRPr>
            </a:p>
          </p:txBody>
        </p:sp>
        <p:sp>
          <p:nvSpPr>
            <p:cNvPr id="214057" name="Oval 80"/>
            <p:cNvSpPr/>
            <p:nvPr/>
          </p:nvSpPr>
          <p:spPr>
            <a:xfrm>
              <a:off x="5476875" y="377825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spcBef>
                  <a:spcPct val="0"/>
                </a:spcBef>
                <a:buClrTx/>
                <a:buSzTx/>
                <a:buFontTx/>
              </a:pP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process</a:t>
              </a:r>
              <a:endPara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4058" name="Group 81"/>
            <p:cNvGrpSpPr/>
            <p:nvPr/>
          </p:nvGrpSpPr>
          <p:grpSpPr>
            <a:xfrm>
              <a:off x="5724525" y="4138613"/>
              <a:ext cx="546100" cy="225425"/>
              <a:chOff x="1287" y="2524"/>
              <a:chExt cx="260" cy="100"/>
            </a:xfrm>
          </p:grpSpPr>
          <p:sp>
            <p:nvSpPr>
              <p:cNvPr id="214059" name="Rectangle 82"/>
              <p:cNvSpPr/>
              <p:nvPr/>
            </p:nvSpPr>
            <p:spPr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>
                    <a:srgbClr val="3333CC"/>
                  </a:buClr>
                </a:pPr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4060" name="Rectangle 83"/>
              <p:cNvSpPr/>
              <p:nvPr/>
            </p:nvSpPr>
            <p:spPr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>
                    <a:srgbClr val="3333CC"/>
                  </a:buClr>
                </a:pPr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4061" name="Rectangle 84"/>
              <p:cNvSpPr/>
              <p:nvPr/>
            </p:nvSpPr>
            <p:spPr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>
                    <a:srgbClr val="3333CC"/>
                  </a:buClr>
                </a:pPr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4062" name="Rectangle 85"/>
              <p:cNvSpPr/>
              <p:nvPr/>
            </p:nvSpPr>
            <p:spPr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 cap="flat" cmpd="sng">
                <a:solidFill>
                  <a:srgbClr val="CC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>
                  <a:buClr>
                    <a:srgbClr val="3333CC"/>
                  </a:buClr>
                </a:pPr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4063" name="Line 87"/>
            <p:cNvSpPr/>
            <p:nvPr/>
          </p:nvSpPr>
          <p:spPr>
            <a:xfrm flipH="1">
              <a:off x="6534150" y="3910013"/>
              <a:ext cx="609600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64" name="Line 88"/>
            <p:cNvSpPr/>
            <p:nvPr/>
          </p:nvSpPr>
          <p:spPr>
            <a:xfrm>
              <a:off x="6759575" y="4335463"/>
              <a:ext cx="0" cy="102235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65" name="Line 89"/>
            <p:cNvSpPr/>
            <p:nvPr/>
          </p:nvSpPr>
          <p:spPr>
            <a:xfrm flipH="1">
              <a:off x="6783388" y="4835525"/>
              <a:ext cx="609600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66" name="Text Box 56"/>
            <p:cNvSpPr txBox="1"/>
            <p:nvPr/>
          </p:nvSpPr>
          <p:spPr>
            <a:xfrm>
              <a:off x="3697288" y="3590925"/>
              <a:ext cx="917575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</a:pPr>
              <a:r>
                <a:rPr lang="en-US" altLang="zh-CN" i="1" dirty="0">
                  <a:solidFill>
                    <a:srgbClr val="CC0000"/>
                  </a:solidFill>
                  <a:latin typeface="Arial" panose="020B0604020202020204" pitchFamily="34" charset="0"/>
                </a:rPr>
                <a:t>socket</a:t>
              </a:r>
              <a:endParaRPr lang="en-US" altLang="zh-CN" i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4067" name="Line 91"/>
            <p:cNvSpPr/>
            <p:nvPr/>
          </p:nvSpPr>
          <p:spPr>
            <a:xfrm flipV="1">
              <a:off x="2700338" y="3790950"/>
              <a:ext cx="968375" cy="434975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068" name="Line 92"/>
            <p:cNvSpPr/>
            <p:nvPr/>
          </p:nvSpPr>
          <p:spPr>
            <a:xfrm flipH="1" flipV="1">
              <a:off x="4635500" y="3779838"/>
              <a:ext cx="968375" cy="434975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069" name="Group 93"/>
            <p:cNvGrpSpPr/>
            <p:nvPr/>
          </p:nvGrpSpPr>
          <p:grpSpPr>
            <a:xfrm>
              <a:off x="358775" y="4808538"/>
              <a:ext cx="1035050" cy="904875"/>
              <a:chOff x="-44" y="1473"/>
              <a:chExt cx="981" cy="1105"/>
            </a:xfrm>
          </p:grpSpPr>
          <p:pic>
            <p:nvPicPr>
              <p:cNvPr id="214070" name="Picture 94" descr="desktop_computer_stylized_mediu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14071" name="Freeform 9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459" y="887"/>
                  </a:cxn>
                  <a:cxn ang="0">
                    <a:pos x="15967" y="18491"/>
                  </a:cxn>
                  <a:cxn ang="0">
                    <a:pos x="3519" y="23125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14072" name="Group 96"/>
            <p:cNvGrpSpPr/>
            <p:nvPr/>
          </p:nvGrpSpPr>
          <p:grpSpPr>
            <a:xfrm flipH="1">
              <a:off x="7075488" y="5091113"/>
              <a:ext cx="1035050" cy="904875"/>
              <a:chOff x="-44" y="1473"/>
              <a:chExt cx="981" cy="1105"/>
            </a:xfrm>
          </p:grpSpPr>
          <p:pic>
            <p:nvPicPr>
              <p:cNvPr id="214073" name="Picture 97" descr="desktop_computer_stylized_mediu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14074" name="Freeform 9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459" y="887"/>
                  </a:cxn>
                  <a:cxn ang="0">
                    <a:pos x="15967" y="18491"/>
                  </a:cxn>
                  <a:cxn ang="0">
                    <a:pos x="3519" y="23125"/>
                  </a:cxn>
                  <a:cxn ang="0">
                    <a:pos x="0" y="0"/>
                  </a:cxn>
                </a:cxnLst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pic>
        <p:nvPicPr>
          <p:cNvPr id="214075" name="Picture 17" descr="underline_base"/>
          <p:cNvPicPr/>
          <p:nvPr/>
        </p:nvPicPr>
        <p:blipFill>
          <a:blip r:embed="rId2"/>
          <a:stretch>
            <a:fillRect/>
          </a:stretch>
        </p:blipFill>
        <p:spPr>
          <a:xfrm>
            <a:off x="576263" y="857250"/>
            <a:ext cx="4570412" cy="173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charset="2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charset="2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45956</Words>
  <Application>WPS 演示</Application>
  <PresentationFormat/>
  <Paragraphs>2972</Paragraphs>
  <Slides>110</Slides>
  <Notes>91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32" baseType="lpstr">
      <vt:lpstr>Arial</vt:lpstr>
      <vt:lpstr>宋体</vt:lpstr>
      <vt:lpstr>Wingdings</vt:lpstr>
      <vt:lpstr>ZapfDingbats</vt:lpstr>
      <vt:lpstr>MS PGothic</vt:lpstr>
      <vt:lpstr>Comic Sans MS</vt:lpstr>
      <vt:lpstr>Times New Roman</vt:lpstr>
      <vt:lpstr>Tahoma</vt:lpstr>
      <vt:lpstr>Gill Sans MT</vt:lpstr>
      <vt:lpstr>Wingdings</vt:lpstr>
      <vt:lpstr>Arial</vt:lpstr>
      <vt:lpstr>ZapfDingbats</vt:lpstr>
      <vt:lpstr>微软雅黑</vt:lpstr>
      <vt:lpstr>Arial Unicode MS</vt:lpstr>
      <vt:lpstr>Courier New</vt:lpstr>
      <vt:lpstr>Symbol</vt:lpstr>
      <vt:lpstr>Arial Narrow</vt:lpstr>
      <vt:lpstr>Gill Sans MT</vt:lpstr>
      <vt:lpstr>Default Design</vt:lpstr>
      <vt:lpstr>12_Default Design</vt:lpstr>
      <vt:lpstr>1_Default Design</vt:lpstr>
      <vt:lpstr>Excel.Chart.8</vt:lpstr>
      <vt:lpstr>PowerPoint 演示文稿</vt:lpstr>
      <vt:lpstr>Chapter 2: outline</vt:lpstr>
      <vt:lpstr>Chapter 2: application layer</vt:lpstr>
      <vt:lpstr>Some network apps</vt:lpstr>
      <vt:lpstr>Creating a network app</vt:lpstr>
      <vt:lpstr>Application architectures</vt:lpstr>
      <vt:lpstr>Client-server architecture</vt:lpstr>
      <vt:lpstr>P2P architecture</vt:lpstr>
      <vt:lpstr>Processes communicating</vt:lpstr>
      <vt:lpstr>Sockets（套接字）</vt:lpstr>
      <vt:lpstr>Addressing processes</vt:lpstr>
      <vt:lpstr>App-layer protocol defines</vt:lpstr>
      <vt:lpstr>What transport service does an app need?</vt:lpstr>
      <vt:lpstr>Transport service requirements: common apps</vt:lpstr>
      <vt:lpstr>Internet transport protocols services</vt:lpstr>
      <vt:lpstr>Internet apps:  application, transport protocols</vt:lpstr>
      <vt:lpstr>Securing TCP</vt:lpstr>
      <vt:lpstr>Chapter 2: outline</vt:lpstr>
      <vt:lpstr>Web and HTTP</vt:lpstr>
      <vt:lpstr>HTTP overview（RFC 1945,RFC2616,RFC 7540）</vt:lpstr>
      <vt:lpstr>HTTP overview (continued)</vt:lpstr>
      <vt:lpstr>HTTP connections</vt:lpstr>
      <vt:lpstr>Non-persistent HTTP（非持续连接）</vt:lpstr>
      <vt:lpstr>Non-persistent HTTP (cont.)</vt:lpstr>
      <vt:lpstr>Non-persistent HTTP: response time</vt:lpstr>
      <vt:lpstr>Persistent HTTP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  <vt:lpstr>Trying out HTTP (client side) for yourself</vt:lpstr>
      <vt:lpstr>User-server state: cookies</vt:lpstr>
      <vt:lpstr>Cookies: keeping “state” (cont.)</vt:lpstr>
      <vt:lpstr>Cookies (continued)</vt:lpstr>
      <vt:lpstr>Web caches (proxy server 代理服务器)</vt:lpstr>
      <vt:lpstr>More about Web caching</vt:lpstr>
      <vt:lpstr>Caching example: </vt:lpstr>
      <vt:lpstr>Caching example: fatter access link </vt:lpstr>
      <vt:lpstr>Caching example: install local cache </vt:lpstr>
      <vt:lpstr>Caching example: install local cache </vt:lpstr>
      <vt:lpstr>Conditional GET </vt:lpstr>
      <vt:lpstr>作业</vt:lpstr>
      <vt:lpstr>Chapter 2: outline</vt:lpstr>
      <vt:lpstr>Electronic mail</vt:lpstr>
      <vt:lpstr>Electronic mail: mail servers</vt:lpstr>
      <vt:lpstr>Electronic Mail: SMTP [RFC 2821]</vt:lpstr>
      <vt:lpstr>Scenario: Alice sends message to Bob</vt:lpstr>
      <vt:lpstr>Sample SMTP interaction</vt:lpstr>
      <vt:lpstr>状态码的含义</vt:lpstr>
      <vt:lpstr>Try SMTP interaction for yourself:</vt:lpstr>
      <vt:lpstr>SMTP: final words</vt:lpstr>
      <vt:lpstr>Mail message format</vt:lpstr>
      <vt:lpstr>Mail access protocols</vt:lpstr>
      <vt:lpstr>POP3 protocol (邮件访问协议)</vt:lpstr>
      <vt:lpstr>POP3 (more) and IMAP</vt:lpstr>
      <vt:lpstr>Chapter 2: outline</vt:lpstr>
      <vt:lpstr>作业</vt:lpstr>
      <vt:lpstr>DNS: domain name system</vt:lpstr>
      <vt:lpstr>DNS: services, structure </vt:lpstr>
      <vt:lpstr>DNS: a distributed, hierarchical database</vt:lpstr>
      <vt:lpstr>DNS: root name servers（根DNS）</vt:lpstr>
      <vt:lpstr>TLD, authoritative servers</vt:lpstr>
      <vt:lpstr>Local DNS name server（本地域名服务）</vt:lpstr>
      <vt:lpstr>DNS name  resolution example</vt:lpstr>
      <vt:lpstr>PowerPoint 演示文稿</vt:lpstr>
      <vt:lpstr>DNS: caching, updating records</vt:lpstr>
      <vt:lpstr>DNS records</vt:lpstr>
      <vt:lpstr>DNS protocol, messages</vt:lpstr>
      <vt:lpstr>PowerPoint 演示文稿</vt:lpstr>
      <vt:lpstr>Inserting records into DNS</vt:lpstr>
      <vt:lpstr>Attacking DNS</vt:lpstr>
      <vt:lpstr>作业</vt:lpstr>
      <vt:lpstr>Chapter 2: outline</vt:lpstr>
      <vt:lpstr>Pure P2P architecture</vt:lpstr>
      <vt:lpstr>File distribution: client-server vs P2P</vt:lpstr>
      <vt:lpstr>File distribution time: client-server</vt:lpstr>
      <vt:lpstr>File distribution time: P2P</vt:lpstr>
      <vt:lpstr>PowerPoint 演示文稿</vt:lpstr>
      <vt:lpstr>P2P file distribution: BitTorrent </vt:lpstr>
      <vt:lpstr>PowerPoint 演示文稿</vt:lpstr>
      <vt:lpstr>BitTorrent: requesting, sending file chunks</vt:lpstr>
      <vt:lpstr>BitTorrent: tit-for-tat</vt:lpstr>
      <vt:lpstr>Chapter 2: outline</vt:lpstr>
      <vt:lpstr>Video Streaming and CDNs: context</vt:lpstr>
      <vt:lpstr>Multimedia: video</vt:lpstr>
      <vt:lpstr>Multimedia: video</vt:lpstr>
      <vt:lpstr>Streaming stored video: </vt:lpstr>
      <vt:lpstr>Streaming multimedia: DASH</vt:lpstr>
      <vt:lpstr>Streaming multimedia: DASH</vt:lpstr>
      <vt:lpstr>Content distribution networks</vt:lpstr>
      <vt:lpstr>Content distribution networks 内容分发网</vt:lpstr>
      <vt:lpstr>PowerPoint 演示文稿</vt:lpstr>
      <vt:lpstr>PowerPoint 演示文稿</vt:lpstr>
      <vt:lpstr>CDN content access: a closer look</vt:lpstr>
      <vt:lpstr>Case study: Netflix</vt:lpstr>
      <vt:lpstr>Chapter 2: outline</vt:lpstr>
      <vt:lpstr>Socket programming </vt:lpstr>
      <vt:lpstr>Socket programming </vt:lpstr>
      <vt:lpstr>Socket programming with UDP</vt:lpstr>
      <vt:lpstr>Client/server socket interaction: UDP</vt:lpstr>
      <vt:lpstr>PowerPoint 演示文稿</vt:lpstr>
      <vt:lpstr>PowerPoint 演示文稿</vt:lpstr>
      <vt:lpstr>Socket programming with TCP</vt:lpstr>
      <vt:lpstr>Client/server socket interaction: TCP</vt:lpstr>
      <vt:lpstr>PowerPoint 演示文稿</vt:lpstr>
      <vt:lpstr>PowerPoint 演示文稿</vt:lpstr>
      <vt:lpstr>Chapter 2: 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张召</cp:lastModifiedBy>
  <cp:revision>450</cp:revision>
  <cp:lastPrinted>2011-09-19T12:20:00Z</cp:lastPrinted>
  <dcterms:created xsi:type="dcterms:W3CDTF">1999-10-08T19:08:00Z</dcterms:created>
  <dcterms:modified xsi:type="dcterms:W3CDTF">2022-04-06T03:56:34Z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5A0AF04C17AA4C68855EEFFDF24642C9</vt:lpwstr>
  </property>
</Properties>
</file>