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handoutMasterIdLst>
    <p:handoutMasterId r:id="rId116"/>
  </p:handoutMasterIdLst>
  <p:sldIdLst>
    <p:sldId id="500" r:id="rId4"/>
    <p:sldId id="256" r:id="rId5"/>
    <p:sldId id="365" r:id="rId6"/>
    <p:sldId id="258" r:id="rId7"/>
    <p:sldId id="368" r:id="rId8"/>
    <p:sldId id="781" r:id="rId9"/>
    <p:sldId id="259" r:id="rId10"/>
    <p:sldId id="466" r:id="rId11"/>
    <p:sldId id="467" r:id="rId12"/>
    <p:sldId id="261" r:id="rId14"/>
    <p:sldId id="371" r:id="rId15"/>
    <p:sldId id="372" r:id="rId16"/>
    <p:sldId id="373" r:id="rId17"/>
    <p:sldId id="468" r:id="rId18"/>
    <p:sldId id="469" r:id="rId19"/>
    <p:sldId id="470" r:id="rId20"/>
    <p:sldId id="263" r:id="rId21"/>
    <p:sldId id="264" r:id="rId22"/>
    <p:sldId id="265" r:id="rId23"/>
    <p:sldId id="610" r:id="rId24"/>
    <p:sldId id="609" r:id="rId25"/>
    <p:sldId id="471" r:id="rId26"/>
    <p:sldId id="408" r:id="rId27"/>
    <p:sldId id="446" r:id="rId28"/>
    <p:sldId id="447" r:id="rId29"/>
    <p:sldId id="409" r:id="rId30"/>
    <p:sldId id="410" r:id="rId31"/>
    <p:sldId id="411" r:id="rId32"/>
    <p:sldId id="412" r:id="rId33"/>
    <p:sldId id="477" r:id="rId34"/>
    <p:sldId id="413" r:id="rId35"/>
    <p:sldId id="414" r:id="rId36"/>
    <p:sldId id="415" r:id="rId37"/>
    <p:sldId id="454" r:id="rId38"/>
    <p:sldId id="417" r:id="rId39"/>
    <p:sldId id="418" r:id="rId40"/>
    <p:sldId id="419" r:id="rId41"/>
    <p:sldId id="420" r:id="rId42"/>
    <p:sldId id="453" r:id="rId43"/>
    <p:sldId id="452" r:id="rId44"/>
    <p:sldId id="423" r:id="rId45"/>
    <p:sldId id="472" r:id="rId46"/>
    <p:sldId id="473" r:id="rId47"/>
    <p:sldId id="456" r:id="rId48"/>
    <p:sldId id="427" r:id="rId49"/>
    <p:sldId id="428" r:id="rId50"/>
    <p:sldId id="429" r:id="rId51"/>
    <p:sldId id="457" r:id="rId52"/>
    <p:sldId id="458" r:id="rId53"/>
    <p:sldId id="431" r:id="rId54"/>
    <p:sldId id="432" r:id="rId55"/>
    <p:sldId id="433" r:id="rId56"/>
    <p:sldId id="434" r:id="rId57"/>
    <p:sldId id="459" r:id="rId58"/>
    <p:sldId id="436" r:id="rId59"/>
    <p:sldId id="437" r:id="rId60"/>
    <p:sldId id="474" r:id="rId61"/>
    <p:sldId id="701" r:id="rId62"/>
    <p:sldId id="475" r:id="rId63"/>
    <p:sldId id="320" r:id="rId64"/>
    <p:sldId id="321" r:id="rId65"/>
    <p:sldId id="322" r:id="rId66"/>
    <p:sldId id="485" r:id="rId67"/>
    <p:sldId id="378" r:id="rId68"/>
    <p:sldId id="379" r:id="rId69"/>
    <p:sldId id="381" r:id="rId70"/>
    <p:sldId id="476" r:id="rId71"/>
    <p:sldId id="383" r:id="rId72"/>
    <p:sldId id="384" r:id="rId73"/>
    <p:sldId id="478" r:id="rId74"/>
    <p:sldId id="326" r:id="rId75"/>
    <p:sldId id="480" r:id="rId76"/>
    <p:sldId id="325" r:id="rId77"/>
    <p:sldId id="386" r:id="rId78"/>
    <p:sldId id="451" r:id="rId79"/>
    <p:sldId id="481" r:id="rId80"/>
    <p:sldId id="482" r:id="rId81"/>
    <p:sldId id="483" r:id="rId82"/>
    <p:sldId id="484" r:id="rId83"/>
    <p:sldId id="486" r:id="rId84"/>
    <p:sldId id="487" r:id="rId85"/>
    <p:sldId id="489" r:id="rId86"/>
    <p:sldId id="490" r:id="rId87"/>
    <p:sldId id="492" r:id="rId88"/>
    <p:sldId id="491" r:id="rId89"/>
    <p:sldId id="493" r:id="rId90"/>
    <p:sldId id="755" r:id="rId91"/>
    <p:sldId id="334" r:id="rId92"/>
    <p:sldId id="494" r:id="rId93"/>
    <p:sldId id="495" r:id="rId94"/>
    <p:sldId id="461" r:id="rId95"/>
    <p:sldId id="496" r:id="rId96"/>
    <p:sldId id="497" r:id="rId97"/>
    <p:sldId id="464" r:id="rId98"/>
    <p:sldId id="465" r:id="rId99"/>
    <p:sldId id="338" r:id="rId100"/>
    <p:sldId id="339" r:id="rId101"/>
    <p:sldId id="498" r:id="rId102"/>
    <p:sldId id="395" r:id="rId103"/>
    <p:sldId id="394" r:id="rId104"/>
    <p:sldId id="398" r:id="rId105"/>
    <p:sldId id="397" r:id="rId106"/>
    <p:sldId id="399" r:id="rId107"/>
    <p:sldId id="400" r:id="rId108"/>
    <p:sldId id="443" r:id="rId109"/>
    <p:sldId id="444" r:id="rId110"/>
    <p:sldId id="347" r:id="rId111"/>
    <p:sldId id="348" r:id="rId112"/>
    <p:sldId id="401" r:id="rId113"/>
    <p:sldId id="501" r:id="rId114"/>
    <p:sldId id="354" r:id="rId115"/>
  </p:sldIdLst>
  <p:sldSz cx="9144000" cy="6858000" type="screen4x3"/>
  <p:notesSz cx="7048500" cy="9296400"/>
  <p:custDataLst>
    <p:tags r:id="rId120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ahoma" panose="020B0604030504040204" charset="0"/>
        <a:ea typeface="MS PGothic" panose="020B0600070205080204" charset="-128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ahoma" panose="020B0604030504040204" charset="0"/>
        <a:ea typeface="MS PGothic" panose="020B0600070205080204" charset="-128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ahoma" panose="020B0604030504040204" charset="0"/>
        <a:ea typeface="MS PGothic" panose="020B0600070205080204" charset="-128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ahoma" panose="020B0604030504040204" charset="0"/>
        <a:ea typeface="MS PGothic" panose="020B0600070205080204" charset="-128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ahoma" panose="020B0604030504040204" charset="0"/>
        <a:ea typeface="MS PGothic" panose="020B0600070205080204" charset="-128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ahoma" panose="020B0604030504040204" charset="0"/>
        <a:ea typeface="MS PGothic" panose="020B0600070205080204" charset="-128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ahoma" panose="020B0604030504040204" charset="0"/>
        <a:ea typeface="MS PGothic" panose="020B0600070205080204" charset="-128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ahoma" panose="020B0604030504040204" charset="0"/>
        <a:ea typeface="MS PGothic" panose="020B0600070205080204" charset="-128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ahoma" panose="020B0604030504040204" charset="0"/>
        <a:ea typeface="MS PGothic" panose="020B060007020508020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 userDrawn="1">
          <p15:clr>
            <a:srgbClr val="A4A3A4"/>
          </p15:clr>
        </p15:guide>
        <p15:guide id="2" pos="29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000099"/>
    <a:srgbClr val="CC0000"/>
    <a:srgbClr val="FF66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46" d="100"/>
          <a:sy n="46" d="100"/>
        </p:scale>
        <p:origin x="-2360" y="-104"/>
      </p:cViewPr>
      <p:guideLst>
        <p:guide orient="horz" pos="2131"/>
        <p:guide pos="292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0080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6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5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20" Type="http://schemas.openxmlformats.org/officeDocument/2006/relationships/tags" Target="tags/tag1.xml"/><Relationship Id="rId12" Type="http://schemas.openxmlformats.org/officeDocument/2006/relationships/slide" Target="slides/slide9.xml"/><Relationship Id="rId119" Type="http://schemas.openxmlformats.org/officeDocument/2006/relationships/tableStyles" Target="tableStyles.xml"/><Relationship Id="rId118" Type="http://schemas.openxmlformats.org/officeDocument/2006/relationships/viewProps" Target="viewProps.xml"/><Relationship Id="rId117" Type="http://schemas.openxmlformats.org/officeDocument/2006/relationships/presProps" Target="presProps.xml"/><Relationship Id="rId116" Type="http://schemas.openxmlformats.org/officeDocument/2006/relationships/handoutMaster" Target="handoutMasters/handoutMaster1.xml"/><Relationship Id="rId115" Type="http://schemas.openxmlformats.org/officeDocument/2006/relationships/slide" Target="slides/slide111.xml"/><Relationship Id="rId114" Type="http://schemas.openxmlformats.org/officeDocument/2006/relationships/slide" Target="slides/slide110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110" Type="http://schemas.openxmlformats.org/officeDocument/2006/relationships/slide" Target="slides/slide106.xml"/><Relationship Id="rId11" Type="http://schemas.openxmlformats.org/officeDocument/2006/relationships/slide" Target="slides/slide8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4350" cy="465138"/>
          </a:xfrm>
          <a:prstGeom prst="rect">
            <a:avLst/>
          </a:prstGeom>
          <a:noFill/>
          <a:ln w="9525">
            <a:noFill/>
          </a:ln>
        </p:spPr>
        <p:txBody>
          <a:bodyPr lIns="93397" tIns="46698" rIns="93397" bIns="46698"/>
          <a:p>
            <a:pPr lvl="0" algn="l" defTabSz="933450" fontAlgn="base"/>
            <a:endParaRPr sz="1200" strike="noStrike" noProof="1" dirty="0">
              <a:latin typeface="Times New Roman" panose="02020603050405020304" charset="0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dt" sz="quarter" idx="1"/>
          </p:nvPr>
        </p:nvSpPr>
        <p:spPr>
          <a:xfrm>
            <a:off x="3994150" y="0"/>
            <a:ext cx="3054350" cy="465138"/>
          </a:xfrm>
          <a:prstGeom prst="rect">
            <a:avLst/>
          </a:prstGeom>
          <a:noFill/>
          <a:ln w="9525">
            <a:noFill/>
          </a:ln>
        </p:spPr>
        <p:txBody>
          <a:bodyPr lIns="93397" tIns="46698" rIns="93397" bIns="46698"/>
          <a:p>
            <a:pPr lvl="0" algn="r" defTabSz="933450" fontAlgn="base"/>
            <a:endParaRPr sz="1200" strike="noStrike" noProof="1" dirty="0">
              <a:latin typeface="Times New Roman" panose="02020603050405020304" charset="0"/>
            </a:endParaRPr>
          </a:p>
        </p:txBody>
      </p:sp>
      <p:sp>
        <p:nvSpPr>
          <p:cNvPr id="13316" name="Rectangle 4"/>
          <p:cNvSpPr>
            <a:spLocks noGrp="1"/>
          </p:cNvSpPr>
          <p:nvPr>
            <p:ph type="ftr" sz="quarter" idx="2"/>
          </p:nvPr>
        </p:nvSpPr>
        <p:spPr>
          <a:xfrm>
            <a:off x="0" y="8831263"/>
            <a:ext cx="3054350" cy="465138"/>
          </a:xfrm>
          <a:prstGeom prst="rect">
            <a:avLst/>
          </a:prstGeom>
          <a:noFill/>
          <a:ln w="9525">
            <a:noFill/>
          </a:ln>
        </p:spPr>
        <p:txBody>
          <a:bodyPr lIns="93397" tIns="46698" rIns="93397" bIns="46698" anchor="b"/>
          <a:p>
            <a:pPr lvl="0" algn="l" defTabSz="933450" fontAlgn="base"/>
            <a:endParaRPr sz="1200" strike="noStrike" noProof="1" dirty="0">
              <a:latin typeface="Times New Roman" panose="02020603050405020304" charset="0"/>
            </a:endParaRPr>
          </a:p>
        </p:txBody>
      </p:sp>
      <p:sp>
        <p:nvSpPr>
          <p:cNvPr id="13317" name="Rectangle 5"/>
          <p:cNvSpPr>
            <a:spLocks noGrp="1"/>
          </p:cNvSpPr>
          <p:nvPr>
            <p:ph type="sldNum" sz="quarter" idx="3"/>
          </p:nvPr>
        </p:nvSpPr>
        <p:spPr>
          <a:xfrm>
            <a:off x="3994150" y="8831263"/>
            <a:ext cx="3054350" cy="465138"/>
          </a:xfrm>
          <a:prstGeom prst="rect">
            <a:avLst/>
          </a:prstGeom>
          <a:noFill/>
          <a:ln w="9525">
            <a:noFill/>
          </a:ln>
        </p:spPr>
        <p:txBody>
          <a:bodyPr lIns="93397" tIns="46698" rIns="93397" bIns="46698" anchor="b"/>
          <a:p>
            <a:pPr lvl="0" algn="r" defTabSz="933450" fontAlgn="base"/>
            <a:fld id="{9A0DB2DC-4C9A-4742-B13C-FB6460FD3503}" type="slidenum">
              <a:rPr lang="en-US" sz="1200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4350" cy="465138"/>
          </a:xfrm>
          <a:prstGeom prst="rect">
            <a:avLst/>
          </a:prstGeom>
          <a:noFill/>
          <a:ln w="9525">
            <a:noFill/>
          </a:ln>
        </p:spPr>
        <p:txBody>
          <a:bodyPr lIns="93397" tIns="46698" rIns="93397" bIns="46698"/>
          <a:p>
            <a:pPr lvl="0" algn="l" defTabSz="933450" fontAlgn="base"/>
            <a:endParaRPr sz="1200" strike="noStrike" noProof="1" dirty="0">
              <a:latin typeface="Times New Roman" panose="02020603050405020304" charset="0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dt" idx="1"/>
          </p:nvPr>
        </p:nvSpPr>
        <p:spPr>
          <a:xfrm>
            <a:off x="3994150" y="0"/>
            <a:ext cx="3054350" cy="465138"/>
          </a:xfrm>
          <a:prstGeom prst="rect">
            <a:avLst/>
          </a:prstGeom>
          <a:noFill/>
          <a:ln w="9525">
            <a:noFill/>
          </a:ln>
        </p:spPr>
        <p:txBody>
          <a:bodyPr lIns="93397" tIns="46698" rIns="93397" bIns="46698"/>
          <a:p>
            <a:pPr lvl="0" algn="r" defTabSz="933450" fontAlgn="base"/>
            <a:endParaRPr sz="1200" strike="noStrike" noProof="1" dirty="0">
              <a:latin typeface="Times New Roman" panose="02020603050405020304" charset="0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0150" y="696913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/>
          </p:cNvSpPr>
          <p:nvPr>
            <p:ph type="body" sz="quarter"/>
          </p:nvPr>
        </p:nvSpPr>
        <p:spPr>
          <a:xfrm>
            <a:off x="939800" y="4416425"/>
            <a:ext cx="5168900" cy="4183063"/>
          </a:xfrm>
          <a:prstGeom prst="rect">
            <a:avLst/>
          </a:prstGeom>
          <a:noFill/>
          <a:ln w="9525">
            <a:noFill/>
          </a:ln>
        </p:spPr>
        <p:txBody>
          <a:bodyPr lIns="93397" tIns="46698" rIns="93397" bIns="46698"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4342" name="Rectangle 6"/>
          <p:cNvSpPr>
            <a:spLocks noGrp="1"/>
          </p:cNvSpPr>
          <p:nvPr>
            <p:ph type="ftr" sz="quarter" idx="4"/>
          </p:nvPr>
        </p:nvSpPr>
        <p:spPr>
          <a:xfrm>
            <a:off x="0" y="8831263"/>
            <a:ext cx="3054350" cy="465138"/>
          </a:xfrm>
          <a:prstGeom prst="rect">
            <a:avLst/>
          </a:prstGeom>
          <a:noFill/>
          <a:ln w="9525">
            <a:noFill/>
          </a:ln>
        </p:spPr>
        <p:txBody>
          <a:bodyPr lIns="93397" tIns="46698" rIns="93397" bIns="46698" anchor="b"/>
          <a:p>
            <a:pPr lvl="0" algn="l" defTabSz="933450" fontAlgn="base"/>
            <a:endParaRPr sz="1200" strike="noStrike" noProof="1" dirty="0">
              <a:latin typeface="Times New Roman" panose="02020603050405020304" charset="0"/>
            </a:endParaRPr>
          </a:p>
        </p:txBody>
      </p:sp>
      <p:sp>
        <p:nvSpPr>
          <p:cNvPr id="14343" name="Rectangle 7"/>
          <p:cNvSpPr>
            <a:spLocks noGrp="1"/>
          </p:cNvSpPr>
          <p:nvPr>
            <p:ph type="sldNum" sz="quarter" idx="5"/>
          </p:nvPr>
        </p:nvSpPr>
        <p:spPr>
          <a:xfrm>
            <a:off x="3994150" y="8831263"/>
            <a:ext cx="3054350" cy="465138"/>
          </a:xfrm>
          <a:prstGeom prst="rect">
            <a:avLst/>
          </a:prstGeom>
          <a:noFill/>
          <a:ln w="9525">
            <a:noFill/>
          </a:ln>
        </p:spPr>
        <p:txBody>
          <a:bodyPr lIns="93397" tIns="46698" rIns="93397" bIns="46698" anchor="b"/>
          <a:p>
            <a:pPr lvl="0" algn="r" defTabSz="933450" fontAlgn="base"/>
            <a:fld id="{9A0DB2DC-4C9A-4742-B13C-FB6460FD3503}" type="slidenum">
              <a:rPr lang="en-US" sz="1200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一般用到的是1~65535。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其中0不使用，1-1023为系统端口，也叫BSD保留端口。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0-1023： BSD保留端口，也叫系统端口，这些端口只有系统特许的进程才能使用；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1024~65535为用户端口，又分为：BSD临时端口(1024-5000)和BSD服务器(非特权)端口(5001-65535)。其中：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1024-5000： BSD临时端口，一般的应用程序使用1024到4999来进行通讯；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5001-65535：BSD服务器(非特权)端口，用来给用户自定义端口。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幻灯片图像占位符 1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73730" name="文本占位符 2"/>
          <p:cNvSpPr>
            <a:spLocks noGrp="1"/>
          </p:cNvSpPr>
          <p:nvPr>
            <p:ph type="body"/>
          </p:nvPr>
        </p:nvSpPr>
        <p:spPr/>
        <p:txBody>
          <a:bodyPr lIns="93397" tIns="46698" rIns="93397" bIns="46698" anchor="t" anchorCtr="0"/>
          <a:p>
            <a:pPr lvl="0"/>
            <a:r>
              <a:rPr lang="zh-CN" altLang="en-US"/>
              <a:t>序号是字节流的编号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幻灯片图像占位符 1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75778" name="文本占位符 2"/>
          <p:cNvSpPr>
            <a:spLocks noGrp="1"/>
          </p:cNvSpPr>
          <p:nvPr>
            <p:ph type="body"/>
          </p:nvPr>
        </p:nvSpPr>
        <p:spPr/>
        <p:txBody>
          <a:bodyPr lIns="93397" tIns="46698" rIns="93397" bIns="46698" anchor="t" anchorCtr="0"/>
          <a:p>
            <a:pPr lvl="0"/>
            <a:r>
              <a:rPr lang="zh-CN" altLang="en-US"/>
              <a:t>累积确认。</a:t>
            </a:r>
            <a:endParaRPr lang="zh-CN" altLang="en-US"/>
          </a:p>
          <a:p>
            <a:pPr lvl="0"/>
            <a:r>
              <a:rPr lang="zh-CN" altLang="en-US"/>
              <a:t>随机选择序列号。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Rectangle 7"/>
          <p:cNvSpPr>
            <a:spLocks noGrp="1"/>
          </p:cNvSpPr>
          <p:nvPr>
            <p:ph type="sldNum" sz="quarter"/>
          </p:nvPr>
        </p:nvSpPr>
        <p:spPr>
          <a:xfrm>
            <a:off x="3994150" y="8831263"/>
            <a:ext cx="3054350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397" tIns="46698" rIns="93397" bIns="46698" anchor="b" anchorCtr="0"/>
          <a:p>
            <a:pPr lvl="0" algn="r" defTabSz="933450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849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/>
          </p:cNvSpPr>
          <p:nvPr>
            <p:ph type="body"/>
          </p:nvPr>
        </p:nvSpPr>
        <p:spPr/>
        <p:txBody>
          <a:bodyPr vert="horz" wrap="square" lIns="93397" tIns="46698" rIns="93397" bIns="46698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Rectangle 7"/>
          <p:cNvSpPr>
            <a:spLocks noGrp="1"/>
          </p:cNvSpPr>
          <p:nvPr>
            <p:ph type="sldNum" sz="quarter"/>
          </p:nvPr>
        </p:nvSpPr>
        <p:spPr>
          <a:xfrm>
            <a:off x="3994150" y="8831263"/>
            <a:ext cx="3054350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397" tIns="46698" rIns="93397" bIns="46698" anchor="b" anchorCtr="0"/>
          <a:p>
            <a:pPr lvl="0" algn="r" defTabSz="933450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/>
          </p:cNvSpPr>
          <p:nvPr>
            <p:ph type="body"/>
          </p:nvPr>
        </p:nvSpPr>
        <p:spPr/>
        <p:txBody>
          <a:bodyPr vert="horz" wrap="square" lIns="93397" tIns="46698" rIns="93397" bIns="46698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幻灯片图像占位符 1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93186" name="文本占位符 2"/>
          <p:cNvSpPr>
            <a:spLocks noGrp="1"/>
          </p:cNvSpPr>
          <p:nvPr>
            <p:ph type="body"/>
          </p:nvPr>
        </p:nvSpPr>
        <p:spPr/>
        <p:txBody>
          <a:bodyPr lIns="93397" tIns="46698" rIns="93397" bIns="46698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TCP 协议规定SYN报文虽然不携带数据， 但是也要消耗1个序列号， 所以前两次握手客户端和服务端都需要向对方回复 x+1 或 y+1 。</a:t>
            </a:r>
            <a:endParaRPr lang="zh-CN" altLang="en-US"/>
          </a:p>
          <a:p>
            <a:r>
              <a:rPr lang="zh-CN" altLang="en-US"/>
              <a:t>https://blog.csdn.net/lengxiao1993/article/details/82771768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幻灯片图像占位符 1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100354" name="文本占位符 2"/>
          <p:cNvSpPr>
            <a:spLocks noGrp="1"/>
          </p:cNvSpPr>
          <p:nvPr>
            <p:ph type="body"/>
          </p:nvPr>
        </p:nvSpPr>
        <p:spPr/>
        <p:txBody>
          <a:bodyPr lIns="93397" tIns="46698" rIns="93397" bIns="46698" anchor="t" anchorCtr="0"/>
          <a:p>
            <a:pPr lvl="0"/>
            <a:r>
              <a:rPr lang="zh-CN" altLang="en-US"/>
              <a:t>图的右边是客户端，左边是服务器。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7"/>
          <p:cNvSpPr>
            <a:spLocks noGrp="1"/>
          </p:cNvSpPr>
          <p:nvPr>
            <p:ph type="sldNum" sz="quarter"/>
          </p:nvPr>
        </p:nvSpPr>
        <p:spPr>
          <a:xfrm>
            <a:off x="3994150" y="8831263"/>
            <a:ext cx="3054350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397" tIns="46698" rIns="93397" bIns="46698" anchor="b" anchorCtr="0"/>
          <a:p>
            <a:pPr lvl="0" algn="r" defTabSz="933450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/>
        <p:txBody>
          <a:bodyPr vert="horz" wrap="square" lIns="93397" tIns="46698" rIns="93397" bIns="46698" anchor="t" anchorCtr="0"/>
          <a:p>
            <a:pPr lvl="0"/>
            <a:r>
              <a:rPr lang="en-US" altLang="zh-CN" dirty="0"/>
              <a:t>Kurose and Ross forgot to say anything about wrapping the carry and adding it to low order bit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7"/>
          <p:cNvSpPr>
            <a:spLocks noGrp="1"/>
          </p:cNvSpPr>
          <p:nvPr>
            <p:ph type="sldNum" sz="quarter"/>
          </p:nvPr>
        </p:nvSpPr>
        <p:spPr>
          <a:xfrm>
            <a:off x="3994150" y="8831263"/>
            <a:ext cx="3054350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397" tIns="46698" rIns="93397" bIns="46698" anchor="b" anchorCtr="0"/>
          <a:p>
            <a:pPr lvl="0" algn="r" defTabSz="933450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/>
          </p:cNvSpPr>
          <p:nvPr>
            <p:ph type="body"/>
          </p:nvPr>
        </p:nvSpPr>
        <p:spPr/>
        <p:txBody>
          <a:bodyPr vert="horz" wrap="square" lIns="93397" tIns="46698" rIns="93397" bIns="46698" anchor="t" anchorCtr="0"/>
          <a:p>
            <a:pPr lvl="0"/>
            <a:r>
              <a:rPr lang="en-US" altLang="zh-CN" dirty="0"/>
              <a:t>发送方：原码相加 ，并将高位叠加到低位，取反 ，得到反码求和结果，放入校验和</a:t>
            </a:r>
            <a:endParaRPr lang="en-US" altLang="zh-CN" dirty="0"/>
          </a:p>
          <a:p>
            <a:pPr lvl="0"/>
            <a:r>
              <a:rPr lang="en-US" altLang="zh-CN" dirty="0"/>
              <a:t>接收方：将所有原码 相加，高位叠加， 如全为1，则正确 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1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30722" name="文本占位符 2"/>
          <p:cNvSpPr>
            <a:spLocks noGrp="1"/>
          </p:cNvSpPr>
          <p:nvPr>
            <p:ph type="body"/>
          </p:nvPr>
        </p:nvSpPr>
        <p:spPr/>
        <p:txBody>
          <a:bodyPr lIns="93397" tIns="46698" rIns="93397" bIns="46698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幻灯片图像占位符 1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39938" name="文本占位符 2"/>
          <p:cNvSpPr>
            <a:spLocks noGrp="1"/>
          </p:cNvSpPr>
          <p:nvPr>
            <p:ph type="body"/>
          </p:nvPr>
        </p:nvSpPr>
        <p:spPr/>
        <p:txBody>
          <a:bodyPr lIns="93397" tIns="46698" rIns="93397" bIns="46698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万分之</a:t>
            </a:r>
            <a:r>
              <a:rPr lang="en-US" altLang="zh-CN"/>
              <a:t>2.7</a:t>
            </a:r>
            <a:endParaRPr lang="en-US" altLang="zh-CN"/>
          </a:p>
          <a:p>
            <a:r>
              <a:rPr lang="en-US" altLang="zh-CN"/>
              <a:t>8us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幻灯片图像占位符 1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70658" name="文本占位符 2"/>
          <p:cNvSpPr>
            <a:spLocks noGrp="1"/>
          </p:cNvSpPr>
          <p:nvPr>
            <p:ph type="body"/>
          </p:nvPr>
        </p:nvSpPr>
        <p:spPr/>
        <p:txBody>
          <a:bodyPr lIns="93397" tIns="46698" rIns="93397" bIns="46698" anchor="t" anchorCtr="0"/>
          <a:p>
            <a:pPr lvl="0"/>
            <a:r>
              <a:rPr lang="zh-CN" altLang="en-US"/>
              <a:t>逻辑连接，共同状态仅仅保留在两个端系统的</a:t>
            </a:r>
            <a:r>
              <a:rPr lang="en-US" altLang="zh-CN"/>
              <a:t>TCP</a:t>
            </a:r>
            <a:r>
              <a:rPr lang="zh-CN" altLang="en-US">
                <a:ea typeface="宋体" panose="02010600030101010101" pitchFamily="2" charset="-122"/>
              </a:rPr>
              <a:t>程序中。</a:t>
            </a:r>
            <a:endParaRPr lang="zh-CN" altLang="en-US"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ea typeface="宋体" panose="02010600030101010101" pitchFamily="2" charset="-122"/>
              </a:rPr>
              <a:t>TCP</a:t>
            </a:r>
            <a:r>
              <a:rPr lang="zh-CN" altLang="en-US">
                <a:ea typeface="宋体" panose="02010600030101010101" pitchFamily="2" charset="-122"/>
              </a:rPr>
              <a:t>协议只在端系统中运行。重点的网络元素不会维持</a:t>
            </a:r>
            <a:r>
              <a:rPr lang="en-US" altLang="zh-CN">
                <a:ea typeface="宋体" panose="02010600030101010101" pitchFamily="2" charset="-122"/>
              </a:rPr>
              <a:t>TCP</a:t>
            </a:r>
            <a:r>
              <a:rPr lang="zh-CN" altLang="en-US">
                <a:ea typeface="宋体" panose="02010600030101010101" pitchFamily="2" charset="-122"/>
              </a:rPr>
              <a:t>的连接状态。中间路由器对</a:t>
            </a:r>
            <a:r>
              <a:rPr lang="en-US" altLang="zh-CN">
                <a:ea typeface="宋体" panose="02010600030101010101" pitchFamily="2" charset="-122"/>
              </a:rPr>
              <a:t>TCP</a:t>
            </a:r>
            <a:r>
              <a:rPr lang="zh-CN" altLang="en-US">
                <a:ea typeface="宋体" panose="02010600030101010101" pitchFamily="2" charset="-122"/>
              </a:rPr>
              <a:t>连接完全视而不见，他们看到的是数据报，而不是连接。</a:t>
            </a:r>
            <a:endParaRPr lang="zh-CN" altLang="en-US">
              <a:ea typeface="宋体" panose="02010600030101010101" pitchFamily="2" charset="-122"/>
            </a:endParaRPr>
          </a:p>
          <a:p>
            <a:pPr lvl="0"/>
            <a:r>
              <a:rPr lang="zh-CN" altLang="en-US">
                <a:ea typeface="宋体" panose="02010600030101010101" pitchFamily="2" charset="-122"/>
              </a:rPr>
              <a:t>三次握手协商一些参数，比如发送缓存。</a:t>
            </a:r>
            <a:endParaRPr lang="zh-CN" altLang="en-US">
              <a:ea typeface="宋体" panose="02010600030101010101" pitchFamily="2" charset="-122"/>
            </a:endParaRPr>
          </a:p>
          <a:p>
            <a:pPr lvl="0"/>
            <a:r>
              <a:rPr lang="zh-CN" altLang="en-US">
                <a:ea typeface="宋体" panose="02010600030101010101" pitchFamily="2" charset="-122"/>
              </a:rPr>
              <a:t>最大报文段</a:t>
            </a:r>
            <a:r>
              <a:rPr lang="en-US" altLang="zh-CN">
                <a:ea typeface="宋体" panose="02010600030101010101" pitchFamily="2" charset="-122"/>
              </a:rPr>
              <a:t>MSS</a:t>
            </a:r>
            <a:r>
              <a:rPr lang="zh-CN" altLang="en-US">
                <a:ea typeface="宋体" panose="02010600030101010101" pitchFamily="2" charset="-122"/>
              </a:rPr>
              <a:t>，最大链路层帧长度</a:t>
            </a:r>
            <a:r>
              <a:rPr lang="en-US" altLang="zh-CN">
                <a:ea typeface="宋体" panose="02010600030101010101" pitchFamily="2" charset="-122"/>
              </a:rPr>
              <a:t>MTU</a:t>
            </a:r>
            <a:endParaRPr lang="en-US" altLang="zh-CN"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ea typeface="宋体" panose="02010600030101010101" pitchFamily="2" charset="-122"/>
              </a:rPr>
              <a:t>MSS</a:t>
            </a:r>
            <a:r>
              <a:rPr lang="zh-CN" altLang="en-US">
                <a:ea typeface="宋体" panose="02010600030101010101" pitchFamily="2" charset="-122"/>
              </a:rPr>
              <a:t>是应用层长度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lang="en-US" altLang="zh-CN" sz="14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lang="en-US" altLang="zh-CN" sz="1200" strike="noStrike" noProof="1" dirty="0">
              <a:latin typeface="Tahoma" panose="020B060403050404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3-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lang="en-US" altLang="zh-CN" sz="14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lang="en-US" altLang="zh-CN" sz="1200" strike="noStrike" noProof="1" dirty="0">
              <a:latin typeface="Tahoma" panose="020B060403050404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3-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lang="en-US" altLang="zh-CN" sz="14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lang="en-US" altLang="zh-CN" sz="1200" strike="noStrike" noProof="1" dirty="0">
              <a:latin typeface="Tahoma" panose="020B060403050404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3-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lang="en-US" altLang="zh-CN" sz="14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lang="en-US" altLang="zh-CN" sz="1200" strike="noStrike" noProof="1" dirty="0">
              <a:latin typeface="Tahoma" panose="020B060403050404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3-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dirty="0" smtClean="0"/>
              <a:t>Click to edit Master text styles</a:t>
            </a:r>
            <a:endParaRPr lang="en-US" strike="noStrike" noProof="1" dirty="0" smtClean="0"/>
          </a:p>
          <a:p>
            <a:pPr lvl="1" fontAlgn="base"/>
            <a:r>
              <a:rPr lang="en-US" strike="noStrike" noProof="1" dirty="0" smtClean="0"/>
              <a:t>Second level</a:t>
            </a:r>
            <a:endParaRPr lang="en-US" strike="noStrike" noProof="1" dirty="0" smtClean="0"/>
          </a:p>
          <a:p>
            <a:pPr lvl="2" fontAlgn="base"/>
            <a:r>
              <a:rPr lang="en-US" strike="noStrike" noProof="1" dirty="0" smtClean="0"/>
              <a:t>Third level</a:t>
            </a:r>
            <a:endParaRPr lang="en-US" strike="noStrike" noProof="1" dirty="0" smtClean="0"/>
          </a:p>
          <a:p>
            <a:pPr lvl="3" fontAlgn="base"/>
            <a:r>
              <a:rPr lang="en-US" strike="noStrike" noProof="1" dirty="0" smtClean="0"/>
              <a:t>Fourth level</a:t>
            </a:r>
            <a:endParaRPr lang="en-US" strike="noStrike" noProof="1" dirty="0" smtClean="0"/>
          </a:p>
          <a:p>
            <a:pPr lvl="4" fontAlgn="base"/>
            <a:r>
              <a:rPr lang="en-US" strike="noStrike" noProof="1" dirty="0" smtClean="0"/>
              <a:t>Fifth level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lang="en-US" altLang="zh-CN" sz="14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lang="en-US" altLang="zh-CN" sz="1200" strike="noStrike" noProof="1" dirty="0">
              <a:latin typeface="Tahoma" panose="020B060403050404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3-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lang="en-US" altLang="zh-CN" sz="14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lang="en-US" altLang="zh-CN" sz="1200" strike="noStrike" noProof="1" dirty="0">
              <a:latin typeface="Tahoma" panose="020B060403050404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3-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lang="en-US" altLang="zh-CN" sz="14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lang="en-US" altLang="zh-CN" sz="1200" strike="noStrike" noProof="1" dirty="0">
              <a:latin typeface="Tahoma" panose="020B060403050404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3-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lang="en-US" altLang="zh-CN" sz="14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lang="en-US" altLang="zh-CN" sz="1200" strike="noStrike" noProof="1" dirty="0">
              <a:latin typeface="Tahoma" panose="020B060403050404020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3-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lang="en-US" altLang="zh-CN" sz="14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lang="en-US" altLang="zh-CN" sz="1200" strike="noStrike" noProof="1" dirty="0">
              <a:latin typeface="Tahoma" panose="020B060403050404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3-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lang="en-US" altLang="zh-CN" sz="14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lang="en-US" altLang="zh-CN" sz="1200" strike="noStrike" noProof="1" dirty="0">
              <a:latin typeface="Tahoma" panose="020B060403050404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3-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lang="en-US" altLang="zh-CN" sz="14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lang="en-US" altLang="zh-CN" sz="1200" strike="noStrike" noProof="1" dirty="0">
              <a:latin typeface="Tahoma" panose="020B060403050404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3-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dirty="0" smtClean="0"/>
              <a:t>Click to edit Master text styles</a:t>
            </a:r>
            <a:endParaRPr lang="en-US" strike="noStrike" noProof="1" dirty="0" smtClean="0"/>
          </a:p>
          <a:p>
            <a:pPr lvl="1" fontAlgn="base"/>
            <a:r>
              <a:rPr lang="en-US" strike="noStrike" noProof="1" dirty="0" smtClean="0"/>
              <a:t>Second level</a:t>
            </a:r>
            <a:endParaRPr lang="en-US" strike="noStrike" noProof="1" dirty="0" smtClean="0"/>
          </a:p>
          <a:p>
            <a:pPr lvl="2" fontAlgn="base"/>
            <a:r>
              <a:rPr lang="en-US" strike="noStrike" noProof="1" dirty="0" smtClean="0"/>
              <a:t>Third level</a:t>
            </a:r>
            <a:endParaRPr lang="en-US" strike="noStrike" noProof="1" dirty="0" smtClean="0"/>
          </a:p>
          <a:p>
            <a:pPr lvl="3" fontAlgn="base"/>
            <a:r>
              <a:rPr lang="en-US" strike="noStrike" noProof="1" dirty="0" smtClean="0"/>
              <a:t>Fourth level</a:t>
            </a:r>
            <a:endParaRPr lang="en-US" strike="noStrike" noProof="1" dirty="0" smtClean="0"/>
          </a:p>
          <a:p>
            <a:pPr lvl="4" fontAlgn="base"/>
            <a:r>
              <a:rPr lang="en-US" strike="noStrike" noProof="1" dirty="0" smtClean="0"/>
              <a:t>Fifth level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lang="en-US" altLang="zh-CN" sz="14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lang="en-US" altLang="zh-CN" sz="1200" strike="noStrike" noProof="1" dirty="0">
              <a:latin typeface="Tahoma" panose="020B060403050404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3-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charset="0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lang="en-US" altLang="zh-CN" sz="14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lang="en-US" altLang="zh-CN" sz="1200" strike="noStrike" noProof="1" dirty="0">
              <a:latin typeface="Tahoma" panose="020B060403050404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3-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lang="en-US" altLang="zh-CN" sz="14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lang="en-US" altLang="zh-CN" sz="1200" strike="noStrike" noProof="1" dirty="0">
              <a:latin typeface="Tahoma" panose="020B060403050404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3-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lang="en-US" altLang="zh-CN" sz="14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lang="en-US" altLang="zh-CN" sz="1200" strike="noStrike" noProof="1" dirty="0">
              <a:latin typeface="Tahoma" panose="020B060403050404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3-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lang="en-US" altLang="zh-CN" sz="14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lang="en-US" altLang="zh-CN" sz="1200" strike="noStrike" noProof="1" dirty="0">
              <a:latin typeface="Tahoma" panose="020B060403050404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3-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lang="en-US" altLang="zh-CN" sz="14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lang="en-US" altLang="zh-CN" sz="1200" strike="noStrike" noProof="1" dirty="0">
              <a:latin typeface="Tahoma" panose="020B060403050404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3-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lang="en-US" altLang="zh-CN" sz="14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lang="en-US" altLang="zh-CN" sz="1200" strike="noStrike" noProof="1" dirty="0">
              <a:latin typeface="Tahoma" panose="020B060403050404020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3-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lang="en-US" altLang="zh-CN" sz="14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lang="en-US" altLang="zh-CN" sz="1200" strike="noStrike" noProof="1" dirty="0">
              <a:latin typeface="Tahoma" panose="020B060403050404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3-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lang="en-US" altLang="zh-CN" sz="14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lang="en-US" altLang="zh-CN" sz="1200" strike="noStrike" noProof="1" dirty="0">
              <a:latin typeface="Tahoma" panose="020B060403050404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3-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lang="en-US" altLang="zh-CN" sz="14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lang="en-US" altLang="zh-CN" sz="1200" strike="noStrike" noProof="1" dirty="0">
              <a:latin typeface="Tahoma" panose="020B060403050404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3-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charset="0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lang="en-US" altLang="zh-CN" sz="14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lang="en-US" altLang="zh-CN" sz="1200" strike="noStrike" noProof="1" dirty="0">
              <a:latin typeface="Tahoma" panose="020B060403050404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3-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l">
              <a:defRPr sz="1400">
                <a:latin typeface="Times New Roman" panose="02020603050405020304" charset="0"/>
              </a:defRPr>
            </a:lvl1pPr>
          </a:lstStyle>
          <a:p>
            <a:pPr lvl="0" fontAlgn="base"/>
            <a:endParaRPr strike="noStrike" noProof="1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5576888" y="6445250"/>
            <a:ext cx="2895600" cy="2873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/>
            </a:lvl1pPr>
          </a:lstStyle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lang="en-US" altLang="zh-CN" sz="14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lang="en-US" altLang="zh-CN" sz="1200" strike="noStrike" noProof="1" dirty="0">
              <a:latin typeface="Tahoma" panose="020B0604030504040204" charset="0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l">
              <a:defRPr sz="1200"/>
            </a:lvl1pPr>
          </a:lstStyle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3-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ea typeface="MS PGothic" panose="020B0600070205080204" charset="-128"/>
          <a:cs typeface="MS PGothic" panose="020B060007020508020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ea typeface="MS PGothic" panose="020B0600070205080204" charset="-128"/>
          <a:cs typeface="MS PGothic" panose="020B060007020508020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ea typeface="MS PGothic" panose="020B0600070205080204" charset="-128"/>
          <a:cs typeface="MS PGothic" panose="020B060007020508020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ea typeface="MS PGothic" panose="020B0600070205080204" charset="-128"/>
          <a:cs typeface="MS PGothic" panose="020B060007020508020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</a:defRPr>
      </a:lvl9pPr>
    </p:titleStyle>
    <p:bodyStyle>
      <a:lvl1pPr marL="284480" indent="-28448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panose="05000000000000000000" charset="0"/>
        <a:buChar char="§"/>
        <a:defRPr sz="3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687705" indent="-23050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MS PGothic" panose="020B060007020508020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charset="0"/>
          <a:ea typeface="MS PGothic" panose="020B060007020508020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  <a:ea typeface="MS PGothic" panose="020B060007020508020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l">
              <a:defRPr sz="1400">
                <a:latin typeface="Times New Roman" panose="02020603050405020304" charset="0"/>
              </a:defRPr>
            </a:lvl1pPr>
          </a:lstStyle>
          <a:p>
            <a:pPr lvl="0" fontAlgn="base"/>
            <a:endParaRPr strike="noStrike" noProof="1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5576888" y="6445250"/>
            <a:ext cx="2895600" cy="2873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/>
            </a:lvl1pPr>
          </a:lstStyle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lang="en-US" altLang="zh-CN" sz="14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lang="en-US" altLang="zh-CN" sz="1200" strike="noStrike" noProof="1" dirty="0">
              <a:latin typeface="Tahoma" panose="020B0604030504040204" charset="0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l">
              <a:defRPr sz="1200"/>
            </a:lvl1pPr>
          </a:lstStyle>
          <a:p>
            <a:pPr lvl="0" fontAlgn="base"/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3-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ea typeface="MS PGothic" panose="020B0600070205080204" charset="-128"/>
          <a:cs typeface="MS PGothic" panose="020B060007020508020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ea typeface="MS PGothic" panose="020B0600070205080204" charset="-128"/>
          <a:cs typeface="MS PGothic" panose="020B060007020508020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ea typeface="MS PGothic" panose="020B0600070205080204" charset="-128"/>
          <a:cs typeface="MS PGothic" panose="020B060007020508020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ea typeface="MS PGothic" panose="020B0600070205080204" charset="-128"/>
          <a:cs typeface="MS PGothic" panose="020B060007020508020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</a:defRPr>
      </a:lvl9pPr>
    </p:titleStyle>
    <p:bodyStyle>
      <a:lvl1pPr marL="284480" indent="-28448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panose="05000000000000000000" charset="0"/>
        <a:buChar char="§"/>
        <a:defRPr sz="3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687705" indent="-23050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MS PGothic" panose="020B060007020508020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charset="0"/>
          <a:ea typeface="MS PGothic" panose="020B060007020508020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  <a:ea typeface="MS PGothic" panose="020B060007020508020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40.png"/></Relationships>
</file>

<file path=ppt/slides/_rels/slide10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38.png"/><Relationship Id="rId1" Type="http://schemas.openxmlformats.org/officeDocument/2006/relationships/image" Target="../media/image39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1" Type="http://schemas.openxmlformats.org/officeDocument/2006/relationships/slideLayout" Target="../slideLayouts/slideLayout4.xml"/><Relationship Id="rId20" Type="http://schemas.openxmlformats.org/officeDocument/2006/relationships/image" Target="../media/image3.png"/><Relationship Id="rId2" Type="http://schemas.openxmlformats.org/officeDocument/2006/relationships/image" Target="../media/image5.png"/><Relationship Id="rId19" Type="http://schemas.openxmlformats.org/officeDocument/2006/relationships/image" Target="../media/image22.png"/><Relationship Id="rId18" Type="http://schemas.openxmlformats.org/officeDocument/2006/relationships/image" Target="../media/image21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7.wmf"/><Relationship Id="rId1" Type="http://schemas.openxmlformats.org/officeDocument/2006/relationships/oleObject" Target="../embeddings/oleObject1.bin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3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34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1" Type="http://schemas.openxmlformats.org/officeDocument/2006/relationships/slideLayout" Target="../slideLayouts/slideLayout4.xml"/><Relationship Id="rId20" Type="http://schemas.openxmlformats.org/officeDocument/2006/relationships/image" Target="../media/image3.png"/><Relationship Id="rId2" Type="http://schemas.openxmlformats.org/officeDocument/2006/relationships/image" Target="../media/image5.png"/><Relationship Id="rId19" Type="http://schemas.openxmlformats.org/officeDocument/2006/relationships/image" Target="../media/image22.png"/><Relationship Id="rId18" Type="http://schemas.openxmlformats.org/officeDocument/2006/relationships/image" Target="../media/image21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3.png"/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3.png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37.jpeg"/><Relationship Id="rId1" Type="http://schemas.openxmlformats.org/officeDocument/2006/relationships/image" Target="../media/image23.png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37.jpeg"/><Relationship Id="rId1" Type="http://schemas.openxmlformats.org/officeDocument/2006/relationships/image" Target="../media/image23.png"/></Relationships>
</file>

<file path=ppt/slides/_rels/slide9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23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4"/>
          <p:cNvSpPr/>
          <p:nvPr/>
        </p:nvSpPr>
        <p:spPr>
          <a:xfrm>
            <a:off x="5608638" y="3489325"/>
            <a:ext cx="3260725" cy="2860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lnSpc>
                <a:spcPts val="3065"/>
              </a:lnSpc>
            </a:pPr>
            <a:r>
              <a:rPr lang="en-US" altLang="zh-CN" sz="2800" i="1" dirty="0">
                <a:solidFill>
                  <a:srgbClr val="008000"/>
                </a:solidFill>
                <a:latin typeface="Tahoma" panose="020B0604030504040204" charset="0"/>
              </a:rPr>
              <a:t>Computer Networking: A Top Down Approach </a:t>
            </a:r>
            <a:br>
              <a:rPr lang="en-US" altLang="zh-CN" sz="2800" dirty="0">
                <a:solidFill>
                  <a:srgbClr val="008000"/>
                </a:solidFill>
                <a:latin typeface="Tahoma" panose="020B0604030504040204" charset="0"/>
              </a:rPr>
            </a:br>
            <a:endParaRPr lang="en-US" altLang="zh-CN" sz="2000" dirty="0">
              <a:solidFill>
                <a:srgbClr val="008000"/>
              </a:solidFill>
              <a:latin typeface="Tahoma" panose="020B0604030504040204" charset="0"/>
              <a:ea typeface="Arial" panose="020B0604020202020204" pitchFamily="34" charset="0"/>
            </a:endParaRPr>
          </a:p>
        </p:txBody>
      </p:sp>
      <p:sp>
        <p:nvSpPr>
          <p:cNvPr id="5122" name="Text Box 6"/>
          <p:cNvSpPr txBox="1"/>
          <p:nvPr/>
        </p:nvSpPr>
        <p:spPr>
          <a:xfrm>
            <a:off x="369888" y="3241675"/>
            <a:ext cx="5378450" cy="14811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 dirty="0">
                <a:latin typeface="Arial" panose="020B0604020202020204" pitchFamily="34" charset="0"/>
              </a:rPr>
              <a:t>A note on the use of these Powerpoint slides: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200" dirty="0">
                <a:latin typeface="Arial" panose="020B0604020202020204" pitchFamily="34" charset="0"/>
              </a:rPr>
              <a:t>We</a:t>
            </a:r>
            <a:r>
              <a:rPr lang="ja-JP" altLang="en-US" sz="1200" dirty="0">
                <a:latin typeface="Arial" panose="020B0604020202020204" pitchFamily="34" charset="0"/>
              </a:rPr>
              <a:t>’</a:t>
            </a:r>
            <a:r>
              <a:rPr lang="en-US" altLang="ja-JP" sz="1200" dirty="0">
                <a:latin typeface="Arial" panose="020B0604020202020204" pitchFamily="34" charset="0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>
                <a:latin typeface="Arial" panose="020B0604020202020204" pitchFamily="34" charset="0"/>
              </a:rPr>
              <a:t>lot</a:t>
            </a:r>
            <a:r>
              <a:rPr lang="en-US" altLang="ja-JP" sz="1200" dirty="0">
                <a:latin typeface="Arial" panose="020B0604020202020204" pitchFamily="34" charset="0"/>
              </a:rPr>
              <a:t> of work on our part. In return for use, we only ask the following:</a:t>
            </a:r>
            <a:endParaRPr lang="en-US" altLang="ja-JP" sz="1200" dirty="0">
              <a:latin typeface="Arial" panose="020B0604020202020204" pitchFamily="34" charset="0"/>
            </a:endParaRPr>
          </a:p>
          <a:p>
            <a:pPr eaLnBrk="0" hangingPunct="0">
              <a:lnSpc>
                <a:spcPct val="85000"/>
              </a:lnSpc>
            </a:pPr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5123" name="Text Box 7"/>
          <p:cNvSpPr txBox="1"/>
          <p:nvPr/>
        </p:nvSpPr>
        <p:spPr>
          <a:xfrm>
            <a:off x="390525" y="4370388"/>
            <a:ext cx="5378450" cy="2098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173355" indent="-173355" algn="ctr" eaLnBrk="0" hangingPunct="0"/>
            <a:endParaRPr lang="en-US" altLang="zh-CN" sz="1400">
              <a:latin typeface="Gill Sans MT" panose="020B0502020104020203" charset="0"/>
            </a:endParaRPr>
          </a:p>
          <a:p>
            <a:pPr marL="173355" indent="-173355" eaLnBrk="0" hangingPunct="0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ja-JP" altLang="en-US" sz="1200">
                <a:latin typeface="Arial" panose="020B0604020202020204" pitchFamily="34" charset="0"/>
              </a:rPr>
              <a:t>If you use these slides (e.g., in a class) that you mention their source (after all, we’</a:t>
            </a:r>
            <a:r>
              <a:rPr lang="en-US" altLang="ja-JP" sz="1200">
                <a:latin typeface="Arial" panose="020B0604020202020204" pitchFamily="34" charset="0"/>
              </a:rPr>
              <a:t>d like people to use our book!)</a:t>
            </a:r>
            <a:endParaRPr lang="en-US" altLang="ja-JP" sz="1200">
              <a:latin typeface="Arial" panose="020B0604020202020204" pitchFamily="34" charset="0"/>
            </a:endParaRPr>
          </a:p>
          <a:p>
            <a:pPr marL="173355" indent="-173355" eaLnBrk="0" hangingPunct="0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zh-CN" sz="1200">
                <a:latin typeface="Arial" panose="020B0604020202020204" pitchFamily="34" charset="0"/>
              </a:rPr>
              <a:t>If you post any slides on a www site, that you note that they are adapted from (or perhaps identical to) our slides, and note our copyright of this material.</a:t>
            </a:r>
            <a:endParaRPr lang="en-US" altLang="zh-CN" sz="1200">
              <a:latin typeface="Arial" panose="020B0604020202020204" pitchFamily="34" charset="0"/>
            </a:endParaRPr>
          </a:p>
          <a:p>
            <a:pPr marL="173355" indent="-173355" eaLnBrk="0" hangingPunct="0"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US" altLang="zh-CN" sz="1200">
              <a:latin typeface="Arial" panose="020B0604020202020204" pitchFamily="34" charset="0"/>
            </a:endParaRPr>
          </a:p>
          <a:p>
            <a:pPr marL="173355" indent="-173355" eaLnBrk="0" hangingPunct="0">
              <a:lnSpc>
                <a:spcPct val="85000"/>
              </a:lnSpc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1200">
                <a:latin typeface="Arial" panose="020B0604020202020204" pitchFamily="34" charset="0"/>
              </a:rPr>
              <a:t>Thanks and enjoy!  JFK/KWR</a:t>
            </a:r>
            <a:endParaRPr lang="en-US" altLang="zh-CN" sz="1200">
              <a:latin typeface="Arial" panose="020B0604020202020204" pitchFamily="34" charset="0"/>
            </a:endParaRPr>
          </a:p>
          <a:p>
            <a:pPr marL="173355" indent="-173355" eaLnBrk="0" hangingPunct="0">
              <a:lnSpc>
                <a:spcPct val="85000"/>
              </a:lnSpc>
            </a:pPr>
            <a:endParaRPr lang="en-US" altLang="zh-CN" sz="1200">
              <a:latin typeface="Arial" panose="020B0604020202020204" pitchFamily="34" charset="0"/>
            </a:endParaRPr>
          </a:p>
          <a:p>
            <a:pPr marL="173355" indent="-173355" eaLnBrk="0" hangingPunct="0"/>
            <a:r>
              <a:rPr lang="en-US" altLang="zh-CN" sz="1200">
                <a:latin typeface="Arial" panose="020B0604020202020204" pitchFamily="34" charset="0"/>
              </a:rPr>
              <a:t>     All material copyright 1996-2016</a:t>
            </a:r>
            <a:endParaRPr lang="en-US" altLang="zh-CN" sz="1200">
              <a:latin typeface="Arial" panose="020B0604020202020204" pitchFamily="34" charset="0"/>
            </a:endParaRPr>
          </a:p>
          <a:p>
            <a:pPr marL="173355" indent="-173355" eaLnBrk="0" hangingPunct="0"/>
            <a:r>
              <a:rPr lang="en-US" altLang="zh-CN" sz="1200">
                <a:latin typeface="Arial" panose="020B0604020202020204" pitchFamily="34" charset="0"/>
              </a:rPr>
              <a:t>     J.F Kurose and K.W. Ross, All Rights Reserved</a:t>
            </a:r>
            <a:endParaRPr lang="en-US" altLang="zh-CN" sz="1200">
              <a:latin typeface="Arial" panose="020B0604020202020204" pitchFamily="34" charset="0"/>
            </a:endParaRPr>
          </a:p>
        </p:txBody>
      </p:sp>
      <p:pic>
        <p:nvPicPr>
          <p:cNvPr id="5124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963" y="6146800"/>
            <a:ext cx="187325" cy="187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5" name="Picture 1" descr="kurose7e_cover_sma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238" y="325438"/>
            <a:ext cx="3087687" cy="3819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6" name="Rectangle 4"/>
          <p:cNvSpPr/>
          <p:nvPr/>
        </p:nvSpPr>
        <p:spPr>
          <a:xfrm>
            <a:off x="5634038" y="4510088"/>
            <a:ext cx="3260725" cy="2860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1800" dirty="0">
                <a:solidFill>
                  <a:srgbClr val="008000"/>
                </a:solidFill>
                <a:latin typeface="Tahoma" panose="020B0604030504040204" charset="0"/>
              </a:rPr>
              <a:t>7</a:t>
            </a:r>
            <a:r>
              <a:rPr lang="en-US" altLang="zh-CN" sz="1800" baseline="30000" dirty="0">
                <a:solidFill>
                  <a:srgbClr val="008000"/>
                </a:solidFill>
                <a:latin typeface="Tahoma" panose="020B0604030504040204" charset="0"/>
              </a:rPr>
              <a:t>th</a:t>
            </a:r>
            <a:r>
              <a:rPr lang="en-US" altLang="zh-CN" sz="1800" dirty="0">
                <a:solidFill>
                  <a:srgbClr val="008000"/>
                </a:solidFill>
                <a:latin typeface="Tahoma" panose="020B0604030504040204" charset="0"/>
              </a:rPr>
              <a:t> edition </a:t>
            </a:r>
            <a:br>
              <a:rPr lang="en-US" altLang="zh-CN" sz="1800" dirty="0">
                <a:solidFill>
                  <a:srgbClr val="008000"/>
                </a:solidFill>
                <a:latin typeface="Tahoma" panose="020B0604030504040204" charset="0"/>
              </a:rPr>
            </a:br>
            <a:r>
              <a:rPr lang="en-US" altLang="zh-CN" sz="1800" dirty="0">
                <a:solidFill>
                  <a:srgbClr val="008000"/>
                </a:solidFill>
                <a:latin typeface="Tahoma" panose="020B0604030504040204" charset="0"/>
              </a:rPr>
              <a:t>Jim Kurose, Keith Ross</a:t>
            </a:r>
            <a:br>
              <a:rPr lang="en-US" altLang="zh-CN" sz="1800" dirty="0">
                <a:solidFill>
                  <a:srgbClr val="008000"/>
                </a:solidFill>
                <a:latin typeface="Tahoma" panose="020B0604030504040204" charset="0"/>
              </a:rPr>
            </a:br>
            <a:r>
              <a:rPr lang="en-US" altLang="zh-CN" sz="1400" dirty="0">
                <a:solidFill>
                  <a:srgbClr val="008000"/>
                </a:solidFill>
                <a:latin typeface="Tahoma" panose="020B0604030504040204" charset="0"/>
              </a:rPr>
              <a:t>Pearson/Addison Wesley</a:t>
            </a:r>
            <a:br>
              <a:rPr lang="en-US" altLang="zh-CN" sz="1400" dirty="0">
                <a:solidFill>
                  <a:srgbClr val="008000"/>
                </a:solidFill>
                <a:latin typeface="Tahoma" panose="020B0604030504040204" charset="0"/>
              </a:rPr>
            </a:br>
            <a:r>
              <a:rPr lang="en-US" altLang="zh-CN" sz="1400" dirty="0">
                <a:solidFill>
                  <a:srgbClr val="008000"/>
                </a:solidFill>
                <a:latin typeface="Tahoma" panose="020B0604030504040204" charset="0"/>
              </a:rPr>
              <a:t>April 2016</a:t>
            </a:r>
            <a:endParaRPr lang="en-US" altLang="zh-CN" sz="1400" dirty="0">
              <a:solidFill>
                <a:srgbClr val="008000"/>
              </a:solidFill>
              <a:latin typeface="Tahoma" panose="020B0604030504040204" charset="0"/>
              <a:ea typeface="Arial" panose="020B0604020202020204" pitchFamily="34" charset="0"/>
            </a:endParaRPr>
          </a:p>
        </p:txBody>
      </p:sp>
      <p:sp>
        <p:nvSpPr>
          <p:cNvPr id="5127" name="Rectangle 3"/>
          <p:cNvSpPr/>
          <p:nvPr/>
        </p:nvSpPr>
        <p:spPr>
          <a:xfrm>
            <a:off x="371475" y="715963"/>
            <a:ext cx="4487863" cy="17240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lnSpc>
                <a:spcPct val="85000"/>
              </a:lnSpc>
            </a:pPr>
            <a:r>
              <a:rPr lang="en-US" altLang="zh-CN" sz="4400" dirty="0">
                <a:solidFill>
                  <a:srgbClr val="000099"/>
                </a:solidFill>
                <a:latin typeface="Gill Sans MT" panose="020B0502020104020203" charset="0"/>
              </a:rPr>
              <a:t>Chapter 3</a:t>
            </a:r>
            <a:br>
              <a:rPr lang="en-US" altLang="zh-CN" sz="4800" dirty="0">
                <a:solidFill>
                  <a:srgbClr val="000099"/>
                </a:solidFill>
                <a:latin typeface="Gill Sans MT" panose="020B0502020104020203" charset="0"/>
              </a:rPr>
            </a:br>
            <a:r>
              <a:rPr lang="en-US" altLang="zh-CN" sz="4400" dirty="0">
                <a:solidFill>
                  <a:srgbClr val="000099"/>
                </a:solidFill>
                <a:latin typeface="Gill Sans MT" panose="020B0502020104020203" charset="0"/>
              </a:rPr>
              <a:t>Transport Layer</a:t>
            </a:r>
            <a:endParaRPr lang="en-US" altLang="zh-CN" sz="4400" dirty="0">
              <a:solidFill>
                <a:srgbClr val="000099"/>
              </a:solidFill>
              <a:latin typeface="Gill Sans MT" panose="020B0502020104020203" charset="0"/>
              <a:ea typeface="Arial" panose="020B0604020202020204" pitchFamily="34" charset="0"/>
            </a:endParaRPr>
          </a:p>
        </p:txBody>
      </p:sp>
      <p:pic>
        <p:nvPicPr>
          <p:cNvPr id="5128" name="Picture 9" descr="underline_base"/>
          <p:cNvPicPr/>
          <p:nvPr/>
        </p:nvPicPr>
        <p:blipFill>
          <a:blip r:embed="rId3"/>
          <a:stretch>
            <a:fillRect/>
          </a:stretch>
        </p:blipFill>
        <p:spPr>
          <a:xfrm>
            <a:off x="452438" y="2097088"/>
            <a:ext cx="3890962" cy="238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62600" y="6453188"/>
            <a:ext cx="2895600" cy="2873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/>
            <a:r>
              <a:rPr lang="en-US" altLang="zh-CN" sz="1200" dirty="0">
                <a:solidFill>
                  <a:srgbClr val="000000"/>
                </a:solidFill>
              </a:rPr>
              <a:t>Transport Layer</a:t>
            </a:r>
            <a:endParaRPr lang="en-US" altLang="zh-CN" sz="1200" dirty="0">
              <a:solidFill>
                <a:srgbClr val="000000"/>
              </a:solidFill>
              <a:ea typeface="Arial" panose="020B0604020202020204" pitchFamily="34" charset="0"/>
            </a:endParaRPr>
          </a:p>
        </p:txBody>
      </p:sp>
      <p:sp>
        <p:nvSpPr>
          <p:cNvPr id="51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>
                <a:solidFill>
                  <a:srgbClr val="000000"/>
                </a:solidFill>
              </a:rPr>
              <a:t>2-</a:t>
            </a:r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</a:fld>
            <a:endParaRPr lang="en-US" altLang="zh-CN" sz="1200" dirty="0">
              <a:solidFill>
                <a:srgbClr val="000000"/>
              </a:solidFill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3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14339" name="Picture 82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82613" y="1022350"/>
            <a:ext cx="5942012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1" name="Rectangle 75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222" name="Rectangle 65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223" name="Rectangle 2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How demultiplexing works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9224" name="Rectangle 23"/>
          <p:cNvSpPr>
            <a:spLocks noGrp="1" noChangeArrowheads="1"/>
          </p:cNvSpPr>
          <p:nvPr>
            <p:ph sz="half" idx="1"/>
          </p:nvPr>
        </p:nvSpPr>
        <p:spPr>
          <a:xfrm>
            <a:off x="485775" y="1595438"/>
            <a:ext cx="4438650" cy="27908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host receives IP datagrams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each datagram has source IP address, destination IP address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each datagram carries one transport-layer segment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each segment has source, destination port number 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host uses 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IP addresses &amp; port numbers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to direct segment to appropriate socket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225" name="Text Box 63"/>
          <p:cNvSpPr txBox="1">
            <a:spLocks noChangeArrowheads="1"/>
          </p:cNvSpPr>
          <p:nvPr/>
        </p:nvSpPr>
        <p:spPr bwMode="auto">
          <a:xfrm>
            <a:off x="5307013" y="2108200"/>
            <a:ext cx="1563688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source port #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226" name="Text Box 64"/>
          <p:cNvSpPr txBox="1">
            <a:spLocks noChangeArrowheads="1"/>
          </p:cNvSpPr>
          <p:nvPr/>
        </p:nvSpPr>
        <p:spPr bwMode="auto">
          <a:xfrm>
            <a:off x="7092950" y="2108200"/>
            <a:ext cx="1328738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dest port #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227" name="Line 66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228" name="Line 68"/>
          <p:cNvSpPr>
            <a:spLocks noChangeShapeType="1"/>
          </p:cNvSpPr>
          <p:nvPr/>
        </p:nvSpPr>
        <p:spPr bwMode="auto">
          <a:xfrm flipV="1">
            <a:off x="5267325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229" name="Line 69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230" name="Text Box 70"/>
          <p:cNvSpPr txBox="1">
            <a:spLocks noChangeArrowheads="1"/>
          </p:cNvSpPr>
          <p:nvPr/>
        </p:nvSpPr>
        <p:spPr bwMode="auto">
          <a:xfrm>
            <a:off x="6450013" y="1655763"/>
            <a:ext cx="8636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32 bits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231" name="Line 71"/>
          <p:cNvSpPr>
            <a:spLocks noChangeShapeType="1"/>
          </p:cNvSpPr>
          <p:nvPr/>
        </p:nvSpPr>
        <p:spPr bwMode="auto">
          <a:xfrm>
            <a:off x="7362825" y="1862138"/>
            <a:ext cx="120015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232" name="Line 72"/>
          <p:cNvSpPr>
            <a:spLocks noChangeShapeType="1"/>
          </p:cNvSpPr>
          <p:nvPr/>
        </p:nvSpPr>
        <p:spPr bwMode="auto">
          <a:xfrm rot="10800000">
            <a:off x="5253038" y="1871663"/>
            <a:ext cx="11287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233" name="Text Box 73"/>
          <p:cNvSpPr txBox="1">
            <a:spLocks noChangeArrowheads="1"/>
          </p:cNvSpPr>
          <p:nvPr/>
        </p:nvSpPr>
        <p:spPr bwMode="auto">
          <a:xfrm>
            <a:off x="6161088" y="3816350"/>
            <a:ext cx="1389063" cy="1006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application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data 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(payload)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234" name="Text Box 74"/>
          <p:cNvSpPr txBox="1">
            <a:spLocks noChangeArrowheads="1"/>
          </p:cNvSpPr>
          <p:nvPr/>
        </p:nvSpPr>
        <p:spPr bwMode="auto">
          <a:xfrm>
            <a:off x="5776913" y="2849563"/>
            <a:ext cx="229076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other header fields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235" name="Text Box 76"/>
          <p:cNvSpPr txBox="1">
            <a:spLocks noChangeArrowheads="1"/>
          </p:cNvSpPr>
          <p:nvPr/>
        </p:nvSpPr>
        <p:spPr bwMode="auto">
          <a:xfrm>
            <a:off x="5480050" y="5380038"/>
            <a:ext cx="30607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TCP/UDP segment format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177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117763" name="Picture 89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77838" y="817563"/>
            <a:ext cx="73136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05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231775"/>
            <a:ext cx="7772400" cy="7699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 Congestion Control: details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10240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12750" y="3784600"/>
            <a:ext cx="4532313" cy="16954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sender limits transmission: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cwnd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is dynamic, function of perceived network congestion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07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159375" y="1485900"/>
            <a:ext cx="3810000" cy="24479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TCP sending rate:</a:t>
            </a:r>
            <a:endParaRPr kumimoji="0" lang="en-US" sz="2800" b="0" i="1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roughly: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send cwnd bytes, wait RTT for ACKS, then send more bytes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08" name="Rectangle 12"/>
          <p:cNvSpPr>
            <a:spLocks noChangeArrowheads="1"/>
          </p:cNvSpPr>
          <p:nvPr/>
        </p:nvSpPr>
        <p:spPr bwMode="auto">
          <a:xfrm>
            <a:off x="7683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09" name="Rectangle 13"/>
          <p:cNvSpPr>
            <a:spLocks noChangeArrowheads="1"/>
          </p:cNvSpPr>
          <p:nvPr/>
        </p:nvSpPr>
        <p:spPr bwMode="auto">
          <a:xfrm>
            <a:off x="865188" y="1943100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10" name="Rectangle 14"/>
          <p:cNvSpPr>
            <a:spLocks noChangeArrowheads="1"/>
          </p:cNvSpPr>
          <p:nvPr/>
        </p:nvSpPr>
        <p:spPr bwMode="auto">
          <a:xfrm>
            <a:off x="963613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11" name="Rectangle 15"/>
          <p:cNvSpPr>
            <a:spLocks noChangeArrowheads="1"/>
          </p:cNvSpPr>
          <p:nvPr/>
        </p:nvSpPr>
        <p:spPr bwMode="auto">
          <a:xfrm>
            <a:off x="1060450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12" name="Rectangle 16"/>
          <p:cNvSpPr>
            <a:spLocks noChangeArrowheads="1"/>
          </p:cNvSpPr>
          <p:nvPr/>
        </p:nvSpPr>
        <p:spPr bwMode="auto">
          <a:xfrm>
            <a:off x="1155700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13" name="Rectangle 17"/>
          <p:cNvSpPr>
            <a:spLocks noChangeArrowheads="1"/>
          </p:cNvSpPr>
          <p:nvPr/>
        </p:nvSpPr>
        <p:spPr bwMode="auto">
          <a:xfrm>
            <a:off x="1252538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14" name="Rectangle 18"/>
          <p:cNvSpPr>
            <a:spLocks noChangeArrowheads="1"/>
          </p:cNvSpPr>
          <p:nvPr/>
        </p:nvSpPr>
        <p:spPr bwMode="auto">
          <a:xfrm>
            <a:off x="1344613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15" name="Rectangle 19"/>
          <p:cNvSpPr>
            <a:spLocks noChangeArrowheads="1"/>
          </p:cNvSpPr>
          <p:nvPr/>
        </p:nvSpPr>
        <p:spPr bwMode="auto">
          <a:xfrm>
            <a:off x="1439863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16" name="Rectangle 20"/>
          <p:cNvSpPr>
            <a:spLocks noChangeArrowheads="1"/>
          </p:cNvSpPr>
          <p:nvPr/>
        </p:nvSpPr>
        <p:spPr bwMode="auto">
          <a:xfrm>
            <a:off x="1535113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17" name="Rectangle 21"/>
          <p:cNvSpPr>
            <a:spLocks noChangeArrowheads="1"/>
          </p:cNvSpPr>
          <p:nvPr/>
        </p:nvSpPr>
        <p:spPr bwMode="auto">
          <a:xfrm>
            <a:off x="1641475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18" name="Rectangle 22"/>
          <p:cNvSpPr>
            <a:spLocks noChangeArrowheads="1"/>
          </p:cNvSpPr>
          <p:nvPr/>
        </p:nvSpPr>
        <p:spPr bwMode="auto">
          <a:xfrm>
            <a:off x="1739900" y="1943100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19" name="Rectangle 23"/>
          <p:cNvSpPr>
            <a:spLocks noChangeArrowheads="1"/>
          </p:cNvSpPr>
          <p:nvPr/>
        </p:nvSpPr>
        <p:spPr bwMode="auto">
          <a:xfrm>
            <a:off x="1836738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20" name="Rectangle 24"/>
          <p:cNvSpPr>
            <a:spLocks noChangeArrowheads="1"/>
          </p:cNvSpPr>
          <p:nvPr/>
        </p:nvSpPr>
        <p:spPr bwMode="auto">
          <a:xfrm>
            <a:off x="193357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21" name="Rectangle 25"/>
          <p:cNvSpPr>
            <a:spLocks noChangeArrowheads="1"/>
          </p:cNvSpPr>
          <p:nvPr/>
        </p:nvSpPr>
        <p:spPr bwMode="auto">
          <a:xfrm>
            <a:off x="2030413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22" name="Rectangle 26"/>
          <p:cNvSpPr>
            <a:spLocks noChangeArrowheads="1"/>
          </p:cNvSpPr>
          <p:nvPr/>
        </p:nvSpPr>
        <p:spPr bwMode="auto">
          <a:xfrm>
            <a:off x="2125663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23" name="Rectangle 27"/>
          <p:cNvSpPr>
            <a:spLocks noChangeArrowheads="1"/>
          </p:cNvSpPr>
          <p:nvPr/>
        </p:nvSpPr>
        <p:spPr bwMode="auto">
          <a:xfrm>
            <a:off x="2217738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24" name="Rectangle 28"/>
          <p:cNvSpPr>
            <a:spLocks noChangeArrowheads="1"/>
          </p:cNvSpPr>
          <p:nvPr/>
        </p:nvSpPr>
        <p:spPr bwMode="auto">
          <a:xfrm>
            <a:off x="2312988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25" name="Rectangle 29"/>
          <p:cNvSpPr>
            <a:spLocks noChangeArrowheads="1"/>
          </p:cNvSpPr>
          <p:nvPr/>
        </p:nvSpPr>
        <p:spPr bwMode="auto">
          <a:xfrm>
            <a:off x="240982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26" name="Rectangle 30"/>
          <p:cNvSpPr>
            <a:spLocks noChangeArrowheads="1"/>
          </p:cNvSpPr>
          <p:nvPr/>
        </p:nvSpPr>
        <p:spPr bwMode="auto">
          <a:xfrm>
            <a:off x="249872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27" name="Rectangle 31"/>
          <p:cNvSpPr>
            <a:spLocks noChangeArrowheads="1"/>
          </p:cNvSpPr>
          <p:nvPr/>
        </p:nvSpPr>
        <p:spPr bwMode="auto">
          <a:xfrm>
            <a:off x="259397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28" name="Rectangle 32"/>
          <p:cNvSpPr>
            <a:spLocks noChangeArrowheads="1"/>
          </p:cNvSpPr>
          <p:nvPr/>
        </p:nvSpPr>
        <p:spPr bwMode="auto">
          <a:xfrm>
            <a:off x="2687638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29" name="Rectangle 33"/>
          <p:cNvSpPr>
            <a:spLocks noChangeArrowheads="1"/>
          </p:cNvSpPr>
          <p:nvPr/>
        </p:nvSpPr>
        <p:spPr bwMode="auto">
          <a:xfrm>
            <a:off x="2779713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30" name="Rectangle 34"/>
          <p:cNvSpPr>
            <a:spLocks noChangeArrowheads="1"/>
          </p:cNvSpPr>
          <p:nvPr/>
        </p:nvSpPr>
        <p:spPr bwMode="auto">
          <a:xfrm>
            <a:off x="287655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31" name="Rectangle 35"/>
          <p:cNvSpPr>
            <a:spLocks noChangeArrowheads="1"/>
          </p:cNvSpPr>
          <p:nvPr/>
        </p:nvSpPr>
        <p:spPr bwMode="auto">
          <a:xfrm>
            <a:off x="297180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32" name="Rectangle 36"/>
          <p:cNvSpPr>
            <a:spLocks noChangeArrowheads="1"/>
          </p:cNvSpPr>
          <p:nvPr/>
        </p:nvSpPr>
        <p:spPr bwMode="auto">
          <a:xfrm>
            <a:off x="306070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33" name="Rectangle 37"/>
          <p:cNvSpPr>
            <a:spLocks noChangeArrowheads="1"/>
          </p:cNvSpPr>
          <p:nvPr/>
        </p:nvSpPr>
        <p:spPr bwMode="auto">
          <a:xfrm>
            <a:off x="315595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34" name="Rectangle 38"/>
          <p:cNvSpPr>
            <a:spLocks noChangeArrowheads="1"/>
          </p:cNvSpPr>
          <p:nvPr/>
        </p:nvSpPr>
        <p:spPr bwMode="auto">
          <a:xfrm>
            <a:off x="3252788" y="1941513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35" name="Rectangle 39"/>
          <p:cNvSpPr>
            <a:spLocks noChangeArrowheads="1"/>
          </p:cNvSpPr>
          <p:nvPr/>
        </p:nvSpPr>
        <p:spPr bwMode="auto">
          <a:xfrm>
            <a:off x="3349625" y="1943100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36" name="Rectangle 40"/>
          <p:cNvSpPr>
            <a:spLocks noChangeArrowheads="1"/>
          </p:cNvSpPr>
          <p:nvPr/>
        </p:nvSpPr>
        <p:spPr bwMode="auto">
          <a:xfrm>
            <a:off x="3446463" y="1941513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37" name="Rectangle 41"/>
          <p:cNvSpPr>
            <a:spLocks noChangeArrowheads="1"/>
          </p:cNvSpPr>
          <p:nvPr/>
        </p:nvSpPr>
        <p:spPr bwMode="auto">
          <a:xfrm>
            <a:off x="3544888" y="1941513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38" name="Rectangle 42"/>
          <p:cNvSpPr>
            <a:spLocks noChangeArrowheads="1"/>
          </p:cNvSpPr>
          <p:nvPr/>
        </p:nvSpPr>
        <p:spPr bwMode="auto">
          <a:xfrm>
            <a:off x="3640138" y="1941513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39" name="Rectangle 43"/>
          <p:cNvSpPr>
            <a:spLocks noChangeArrowheads="1"/>
          </p:cNvSpPr>
          <p:nvPr/>
        </p:nvSpPr>
        <p:spPr bwMode="auto">
          <a:xfrm>
            <a:off x="3735388" y="1941513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40" name="Rectangle 44"/>
          <p:cNvSpPr>
            <a:spLocks noChangeArrowheads="1"/>
          </p:cNvSpPr>
          <p:nvPr/>
        </p:nvSpPr>
        <p:spPr bwMode="auto">
          <a:xfrm>
            <a:off x="3827463" y="1941513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41" name="Rectangle 45"/>
          <p:cNvSpPr>
            <a:spLocks noChangeArrowheads="1"/>
          </p:cNvSpPr>
          <p:nvPr/>
        </p:nvSpPr>
        <p:spPr bwMode="auto">
          <a:xfrm>
            <a:off x="3924300" y="1941513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42" name="Rectangle 46"/>
          <p:cNvSpPr>
            <a:spLocks noChangeArrowheads="1"/>
          </p:cNvSpPr>
          <p:nvPr/>
        </p:nvSpPr>
        <p:spPr bwMode="auto">
          <a:xfrm>
            <a:off x="40195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43" name="Rectangle 47"/>
          <p:cNvSpPr>
            <a:spLocks noChangeArrowheads="1"/>
          </p:cNvSpPr>
          <p:nvPr/>
        </p:nvSpPr>
        <p:spPr bwMode="auto">
          <a:xfrm>
            <a:off x="725488" y="2679700"/>
            <a:ext cx="3408363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44" name="Rectangle 48"/>
          <p:cNvSpPr>
            <a:spLocks noChangeArrowheads="1"/>
          </p:cNvSpPr>
          <p:nvPr/>
        </p:nvSpPr>
        <p:spPr bwMode="auto">
          <a:xfrm>
            <a:off x="811213" y="1831975"/>
            <a:ext cx="3408363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45" name="Line 51"/>
          <p:cNvSpPr>
            <a:spLocks noChangeShapeType="1"/>
          </p:cNvSpPr>
          <p:nvPr/>
        </p:nvSpPr>
        <p:spPr bwMode="auto">
          <a:xfrm>
            <a:off x="1731963" y="2635250"/>
            <a:ext cx="90963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17805" name="Freeform 53"/>
          <p:cNvSpPr/>
          <p:nvPr/>
        </p:nvSpPr>
        <p:spPr>
          <a:xfrm>
            <a:off x="1524000" y="2614613"/>
            <a:ext cx="144463" cy="384175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447" name="Line 56"/>
          <p:cNvSpPr>
            <a:spLocks noChangeShapeType="1"/>
          </p:cNvSpPr>
          <p:nvPr/>
        </p:nvSpPr>
        <p:spPr bwMode="auto">
          <a:xfrm>
            <a:off x="2201863" y="2654300"/>
            <a:ext cx="12700" cy="430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48" name="Text Box 57"/>
          <p:cNvSpPr txBox="1">
            <a:spLocks noChangeArrowheads="1"/>
          </p:cNvSpPr>
          <p:nvPr/>
        </p:nvSpPr>
        <p:spPr bwMode="auto">
          <a:xfrm>
            <a:off x="706438" y="2838450"/>
            <a:ext cx="852488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last byte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ACKed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17808" name="Text Box 58"/>
          <p:cNvSpPr txBox="1"/>
          <p:nvPr/>
        </p:nvSpPr>
        <p:spPr>
          <a:xfrm>
            <a:off x="1731963" y="3016250"/>
            <a:ext cx="1066800" cy="668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90000"/>
              </a:lnSpc>
            </a:pPr>
            <a:r>
              <a:rPr lang="en-US" altLang="zh-CN" sz="1400" dirty="0">
                <a:latin typeface="Tahoma" panose="020B0604030504040204" charset="0"/>
              </a:rPr>
              <a:t>sent, not-yet ACKed</a:t>
            </a:r>
            <a:endParaRPr lang="en-US" altLang="zh-CN" sz="1400" dirty="0">
              <a:latin typeface="Tahoma" panose="020B0604030504040204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1400" dirty="0">
                <a:latin typeface="Tahoma" panose="020B0604030504040204" charset="0"/>
              </a:rPr>
              <a:t>(</a:t>
            </a:r>
            <a:r>
              <a:rPr lang="ja-JP" altLang="en-US" sz="1400" dirty="0">
                <a:latin typeface="Tahoma" panose="020B0604030504040204" charset="0"/>
              </a:rPr>
              <a:t>“</a:t>
            </a:r>
            <a:r>
              <a:rPr lang="en-US" altLang="ja-JP" sz="1400" dirty="0">
                <a:latin typeface="Tahoma" panose="020B0604030504040204" charset="0"/>
              </a:rPr>
              <a:t>in-flight</a:t>
            </a:r>
            <a:r>
              <a:rPr lang="ja-JP" altLang="en-US" sz="1400" dirty="0">
                <a:latin typeface="Tahoma" panose="020B0604030504040204" charset="0"/>
              </a:rPr>
              <a:t>”</a:t>
            </a:r>
            <a:r>
              <a:rPr lang="en-US" altLang="ja-JP" sz="1400" dirty="0">
                <a:latin typeface="Tahoma" panose="020B0604030504040204" charset="0"/>
              </a:rPr>
              <a:t>)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02450" name="Text Box 59"/>
          <p:cNvSpPr txBox="1">
            <a:spLocks noChangeArrowheads="1"/>
          </p:cNvSpPr>
          <p:nvPr/>
        </p:nvSpPr>
        <p:spPr bwMode="auto">
          <a:xfrm>
            <a:off x="2774950" y="2878138"/>
            <a:ext cx="1066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last byte sent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51" name="Text Box 61"/>
          <p:cNvSpPr txBox="1">
            <a:spLocks noChangeArrowheads="1"/>
          </p:cNvSpPr>
          <p:nvPr/>
        </p:nvSpPr>
        <p:spPr bwMode="auto">
          <a:xfrm>
            <a:off x="2168525" y="1622425"/>
            <a:ext cx="60960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cwnd</a:t>
            </a:r>
            <a:endParaRPr kumimoji="0" lang="en-US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17811" name="Group 62"/>
          <p:cNvGrpSpPr/>
          <p:nvPr/>
        </p:nvGrpSpPr>
        <p:grpSpPr>
          <a:xfrm>
            <a:off x="2774950" y="1706563"/>
            <a:ext cx="447675" cy="117475"/>
            <a:chOff x="4250" y="1692"/>
            <a:chExt cx="374" cy="86"/>
          </a:xfrm>
        </p:grpSpPr>
        <p:sp>
          <p:nvSpPr>
            <p:cNvPr id="102474" name="Line 63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2475" name="Line 64"/>
            <p:cNvSpPr>
              <a:spLocks noChangeShapeType="1"/>
            </p:cNvSpPr>
            <p:nvPr/>
          </p:nvSpPr>
          <p:spPr bwMode="auto">
            <a:xfrm>
              <a:off x="4621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17814" name="Group 65"/>
          <p:cNvGrpSpPr/>
          <p:nvPr/>
        </p:nvGrpSpPr>
        <p:grpSpPr>
          <a:xfrm rot="10800000">
            <a:off x="1736725" y="1725613"/>
            <a:ext cx="466725" cy="123825"/>
            <a:chOff x="4250" y="1692"/>
            <a:chExt cx="374" cy="86"/>
          </a:xfrm>
        </p:grpSpPr>
        <p:sp>
          <p:nvSpPr>
            <p:cNvPr id="102472" name="Line 66"/>
            <p:cNvSpPr>
              <a:spLocks noChangeShapeType="1"/>
            </p:cNvSpPr>
            <p:nvPr/>
          </p:nvSpPr>
          <p:spPr bwMode="auto">
            <a:xfrm>
              <a:off x="4259" y="1746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2473" name="Line 67"/>
            <p:cNvSpPr>
              <a:spLocks noChangeShapeType="1"/>
            </p:cNvSpPr>
            <p:nvPr/>
          </p:nvSpPr>
          <p:spPr bwMode="auto">
            <a:xfrm>
              <a:off x="4630" y="1700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117817" name="Freeform 69"/>
          <p:cNvSpPr/>
          <p:nvPr/>
        </p:nvSpPr>
        <p:spPr>
          <a:xfrm flipH="1">
            <a:off x="2628900" y="2703513"/>
            <a:ext cx="144463" cy="301625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455" name="Text Box 71"/>
          <p:cNvSpPr txBox="1">
            <a:spLocks noChangeArrowheads="1"/>
          </p:cNvSpPr>
          <p:nvPr/>
        </p:nvSpPr>
        <p:spPr bwMode="auto">
          <a:xfrm>
            <a:off x="1033463" y="4316413"/>
            <a:ext cx="2816225" cy="6143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225425" indent="-225425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225425" marR="0" lvl="0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LastByteSent-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ea typeface="MS PGothic" panose="020B0600070205080204" charset="-128"/>
              <a:cs typeface="+mn-cs"/>
            </a:endParaRPr>
          </a:p>
          <a:p>
            <a:pPr marL="225425" marR="0" lvl="0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	LastByteAcked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17819" name="Group 74"/>
          <p:cNvGrpSpPr/>
          <p:nvPr/>
        </p:nvGrpSpPr>
        <p:grpSpPr>
          <a:xfrm>
            <a:off x="3160713" y="4386263"/>
            <a:ext cx="350837" cy="336550"/>
            <a:chOff x="2059" y="2097"/>
            <a:chExt cx="221" cy="212"/>
          </a:xfrm>
        </p:grpSpPr>
        <p:sp>
          <p:nvSpPr>
            <p:cNvPr id="102470" name="Text Box 72"/>
            <p:cNvSpPr txBox="1">
              <a:spLocks noChangeArrowheads="1"/>
            </p:cNvSpPr>
            <p:nvPr/>
          </p:nvSpPr>
          <p:spPr bwMode="auto">
            <a:xfrm>
              <a:off x="2059" y="2097"/>
              <a:ext cx="221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&lt;</a:t>
              </a:r>
              <a:endPara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2471" name="Line 73"/>
            <p:cNvSpPr>
              <a:spLocks noChangeShapeType="1"/>
            </p:cNvSpPr>
            <p:nvPr/>
          </p:nvSpPr>
          <p:spPr bwMode="auto">
            <a:xfrm>
              <a:off x="2133" y="2269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102457" name="Text Box 75"/>
          <p:cNvSpPr txBox="1">
            <a:spLocks noChangeArrowheads="1"/>
          </p:cNvSpPr>
          <p:nvPr/>
        </p:nvSpPr>
        <p:spPr bwMode="auto">
          <a:xfrm>
            <a:off x="3516313" y="4365625"/>
            <a:ext cx="7302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cwnd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58" name="Rectangle 76"/>
          <p:cNvSpPr>
            <a:spLocks noChangeArrowheads="1"/>
          </p:cNvSpPr>
          <p:nvPr/>
        </p:nvSpPr>
        <p:spPr bwMode="auto">
          <a:xfrm>
            <a:off x="896938" y="4306888"/>
            <a:ext cx="3725863" cy="642938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59" name="Text Box 78"/>
          <p:cNvSpPr txBox="1">
            <a:spLocks noChangeArrowheads="1"/>
          </p:cNvSpPr>
          <p:nvPr/>
        </p:nvSpPr>
        <p:spPr bwMode="auto">
          <a:xfrm>
            <a:off x="714375" y="1390650"/>
            <a:ext cx="27209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sender sequence number space </a:t>
            </a:r>
            <a:endParaRPr kumimoji="0" lang="en-US" sz="14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60" name="Text Box 79"/>
          <p:cNvSpPr txBox="1">
            <a:spLocks noChangeArrowheads="1"/>
          </p:cNvSpPr>
          <p:nvPr/>
        </p:nvSpPr>
        <p:spPr bwMode="auto">
          <a:xfrm>
            <a:off x="5495925" y="3727450"/>
            <a:ext cx="7096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rate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17826" name="Group 82"/>
          <p:cNvGrpSpPr/>
          <p:nvPr/>
        </p:nvGrpSpPr>
        <p:grpSpPr>
          <a:xfrm>
            <a:off x="5902325" y="3752850"/>
            <a:ext cx="931863" cy="441325"/>
            <a:chOff x="4214" y="2517"/>
            <a:chExt cx="587" cy="278"/>
          </a:xfrm>
        </p:grpSpPr>
        <p:sp>
          <p:nvSpPr>
            <p:cNvPr id="102468" name="Text Box 80"/>
            <p:cNvSpPr txBox="1">
              <a:spLocks noChangeArrowheads="1"/>
            </p:cNvSpPr>
            <p:nvPr/>
          </p:nvSpPr>
          <p:spPr bwMode="auto">
            <a:xfrm>
              <a:off x="4216" y="2517"/>
              <a:ext cx="585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~</a:t>
              </a: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2469" name="Text Box 81"/>
            <p:cNvSpPr txBox="1">
              <a:spLocks noChangeArrowheads="1"/>
            </p:cNvSpPr>
            <p:nvPr/>
          </p:nvSpPr>
          <p:spPr bwMode="auto">
            <a:xfrm>
              <a:off x="4214" y="2564"/>
              <a:ext cx="585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~</a:t>
              </a: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17829" name="Group 86"/>
          <p:cNvGrpSpPr/>
          <p:nvPr/>
        </p:nvGrpSpPr>
        <p:grpSpPr>
          <a:xfrm>
            <a:off x="6577013" y="3603625"/>
            <a:ext cx="712787" cy="715963"/>
            <a:chOff x="4400" y="2509"/>
            <a:chExt cx="449" cy="451"/>
          </a:xfrm>
        </p:grpSpPr>
        <p:sp>
          <p:nvSpPr>
            <p:cNvPr id="102465" name="Text Box 83"/>
            <p:cNvSpPr txBox="1">
              <a:spLocks noChangeArrowheads="1"/>
            </p:cNvSpPr>
            <p:nvPr/>
          </p:nvSpPr>
          <p:spPr bwMode="auto">
            <a:xfrm>
              <a:off x="4400" y="2509"/>
              <a:ext cx="449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cwnd</a:t>
              </a: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2466" name="Text Box 84"/>
            <p:cNvSpPr txBox="1">
              <a:spLocks noChangeArrowheads="1"/>
            </p:cNvSpPr>
            <p:nvPr/>
          </p:nvSpPr>
          <p:spPr bwMode="auto">
            <a:xfrm>
              <a:off x="4443" y="2729"/>
              <a:ext cx="373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RTT</a:t>
              </a: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2467" name="Line 85"/>
            <p:cNvSpPr>
              <a:spLocks noChangeShapeType="1"/>
            </p:cNvSpPr>
            <p:nvPr/>
          </p:nvSpPr>
          <p:spPr bwMode="auto">
            <a:xfrm>
              <a:off x="4430" y="273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102463" name="Text Box 87"/>
          <p:cNvSpPr txBox="1">
            <a:spLocks noChangeArrowheads="1"/>
          </p:cNvSpPr>
          <p:nvPr/>
        </p:nvSpPr>
        <p:spPr bwMode="auto">
          <a:xfrm>
            <a:off x="7294563" y="3762375"/>
            <a:ext cx="1138238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bytes/sec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64" name="Rectangle 88"/>
          <p:cNvSpPr>
            <a:spLocks noChangeArrowheads="1"/>
          </p:cNvSpPr>
          <p:nvPr/>
        </p:nvSpPr>
        <p:spPr bwMode="auto">
          <a:xfrm>
            <a:off x="5451475" y="3638550"/>
            <a:ext cx="3035300" cy="64452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187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149225"/>
            <a:ext cx="7772400" cy="1041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 Slow Start 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10342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1663" y="1397000"/>
            <a:ext cx="4249738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when connection begins, increase rate exponentially until first loss event: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initially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ea"/>
              </a:rPr>
              <a:t>cwnd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 = 1 MSS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double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ea"/>
              </a:rPr>
              <a:t>cwnd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 every RTT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done by incrementing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ea"/>
              </a:rPr>
              <a:t>cwnd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 for every ACK received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1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summary: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initial rate is slow but ramps up exponentially fast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3430" name="Line 6"/>
          <p:cNvSpPr>
            <a:spLocks noChangeShapeType="1"/>
          </p:cNvSpPr>
          <p:nvPr/>
        </p:nvSpPr>
        <p:spPr bwMode="auto">
          <a:xfrm>
            <a:off x="5616575" y="23098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3431" name="Text Box 8"/>
          <p:cNvSpPr txBox="1">
            <a:spLocks noChangeArrowheads="1"/>
          </p:cNvSpPr>
          <p:nvPr/>
        </p:nvSpPr>
        <p:spPr bwMode="auto">
          <a:xfrm>
            <a:off x="5213350" y="1171575"/>
            <a:ext cx="8699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Host A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3432" name="Text Box 9"/>
          <p:cNvSpPr txBox="1">
            <a:spLocks noChangeArrowheads="1"/>
          </p:cNvSpPr>
          <p:nvPr/>
        </p:nvSpPr>
        <p:spPr bwMode="auto">
          <a:xfrm rot="408567">
            <a:off x="6623050" y="2276475"/>
            <a:ext cx="1208088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one segment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3433" name="Text Box 10"/>
          <p:cNvSpPr txBox="1">
            <a:spLocks noChangeArrowheads="1"/>
          </p:cNvSpPr>
          <p:nvPr/>
        </p:nvSpPr>
        <p:spPr bwMode="auto">
          <a:xfrm rot="-5400000">
            <a:off x="5174456" y="2513806"/>
            <a:ext cx="528638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RTT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3434" name="Text Box 12"/>
          <p:cNvSpPr txBox="1">
            <a:spLocks noChangeArrowheads="1"/>
          </p:cNvSpPr>
          <p:nvPr/>
        </p:nvSpPr>
        <p:spPr bwMode="auto">
          <a:xfrm>
            <a:off x="7650163" y="1157288"/>
            <a:ext cx="8699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Host B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3435" name="Line 13"/>
          <p:cNvSpPr>
            <a:spLocks noChangeShapeType="1"/>
          </p:cNvSpPr>
          <p:nvPr/>
        </p:nvSpPr>
        <p:spPr bwMode="auto">
          <a:xfrm>
            <a:off x="5611813" y="21240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3436" name="Line 14"/>
          <p:cNvSpPr>
            <a:spLocks noChangeShapeType="1"/>
          </p:cNvSpPr>
          <p:nvPr/>
        </p:nvSpPr>
        <p:spPr bwMode="auto">
          <a:xfrm>
            <a:off x="8126413" y="21621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3437" name="Line 15"/>
          <p:cNvSpPr>
            <a:spLocks noChangeShapeType="1"/>
          </p:cNvSpPr>
          <p:nvPr/>
        </p:nvSpPr>
        <p:spPr bwMode="auto">
          <a:xfrm flipH="1" flipV="1">
            <a:off x="5430838" y="2273300"/>
            <a:ext cx="4763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3438" name="Line 16"/>
          <p:cNvSpPr>
            <a:spLocks noChangeShapeType="1"/>
          </p:cNvSpPr>
          <p:nvPr/>
        </p:nvSpPr>
        <p:spPr bwMode="auto">
          <a:xfrm>
            <a:off x="5440363" y="2879725"/>
            <a:ext cx="4763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3439" name="Line 17"/>
          <p:cNvSpPr>
            <a:spLocks noChangeShapeType="1"/>
          </p:cNvSpPr>
          <p:nvPr/>
        </p:nvSpPr>
        <p:spPr bwMode="auto">
          <a:xfrm flipV="1">
            <a:off x="5592763" y="2714625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18799" name="Group 18"/>
          <p:cNvGrpSpPr/>
          <p:nvPr/>
        </p:nvGrpSpPr>
        <p:grpSpPr>
          <a:xfrm>
            <a:off x="7840663" y="5456238"/>
            <a:ext cx="615950" cy="366712"/>
            <a:chOff x="3317" y="3527"/>
            <a:chExt cx="388" cy="231"/>
          </a:xfrm>
        </p:grpSpPr>
        <p:sp>
          <p:nvSpPr>
            <p:cNvPr id="103494" name="Rectangle 19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3495" name="Text Box 20"/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time</a:t>
              </a: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103441" name="Line 21"/>
          <p:cNvSpPr>
            <a:spLocks noChangeShapeType="1"/>
          </p:cNvSpPr>
          <p:nvPr/>
        </p:nvSpPr>
        <p:spPr bwMode="auto">
          <a:xfrm>
            <a:off x="5621338" y="309086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3442" name="Line 22"/>
          <p:cNvSpPr>
            <a:spLocks noChangeShapeType="1"/>
          </p:cNvSpPr>
          <p:nvPr/>
        </p:nvSpPr>
        <p:spPr bwMode="auto">
          <a:xfrm>
            <a:off x="5616575" y="3176588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3443" name="Line 23"/>
          <p:cNvSpPr>
            <a:spLocks noChangeShapeType="1"/>
          </p:cNvSpPr>
          <p:nvPr/>
        </p:nvSpPr>
        <p:spPr bwMode="auto">
          <a:xfrm flipV="1">
            <a:off x="5616575" y="3700463"/>
            <a:ext cx="2528888" cy="3619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3444" name="Line 24"/>
          <p:cNvSpPr>
            <a:spLocks noChangeShapeType="1"/>
          </p:cNvSpPr>
          <p:nvPr/>
        </p:nvSpPr>
        <p:spPr bwMode="auto">
          <a:xfrm flipV="1">
            <a:off x="5589588" y="39608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3445" name="Text Box 25"/>
          <p:cNvSpPr txBox="1">
            <a:spLocks noChangeArrowheads="1"/>
          </p:cNvSpPr>
          <p:nvPr/>
        </p:nvSpPr>
        <p:spPr bwMode="auto">
          <a:xfrm rot="408567">
            <a:off x="6621463" y="3062288"/>
            <a:ext cx="1277938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two segments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3446" name="Text Box 26"/>
          <p:cNvSpPr txBox="1">
            <a:spLocks noChangeArrowheads="1"/>
          </p:cNvSpPr>
          <p:nvPr/>
        </p:nvSpPr>
        <p:spPr bwMode="auto">
          <a:xfrm rot="408567">
            <a:off x="6713538" y="4076700"/>
            <a:ext cx="1306513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four segments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18808" name="Group 27"/>
          <p:cNvGrpSpPr/>
          <p:nvPr/>
        </p:nvGrpSpPr>
        <p:grpSpPr>
          <a:xfrm>
            <a:off x="5611813" y="4095750"/>
            <a:ext cx="2519362" cy="652463"/>
            <a:chOff x="3954" y="2214"/>
            <a:chExt cx="1587" cy="411"/>
          </a:xfrm>
        </p:grpSpPr>
        <p:sp>
          <p:nvSpPr>
            <p:cNvPr id="103490" name="Line 28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3491" name="Line 29"/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3492" name="Line 30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3493" name="Line 31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18813" name="Group 32"/>
          <p:cNvGrpSpPr/>
          <p:nvPr/>
        </p:nvGrpSpPr>
        <p:grpSpPr>
          <a:xfrm flipV="1">
            <a:off x="5897563" y="4476750"/>
            <a:ext cx="2228850" cy="604838"/>
            <a:chOff x="3954" y="2214"/>
            <a:chExt cx="1587" cy="411"/>
          </a:xfrm>
        </p:grpSpPr>
        <p:sp>
          <p:nvSpPr>
            <p:cNvPr id="103486" name="Line 33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3487" name="Line 34"/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3488" name="Line 35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3489" name="Line 36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pic>
        <p:nvPicPr>
          <p:cNvPr id="118818" name="Picture 39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09588" y="927100"/>
            <a:ext cx="3656012" cy="17303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8819" name="Group 43"/>
          <p:cNvGrpSpPr/>
          <p:nvPr/>
        </p:nvGrpSpPr>
        <p:grpSpPr>
          <a:xfrm>
            <a:off x="5173663" y="1495425"/>
            <a:ext cx="654050" cy="601663"/>
            <a:chOff x="-44" y="1473"/>
            <a:chExt cx="981" cy="1105"/>
          </a:xfrm>
        </p:grpSpPr>
        <p:pic>
          <p:nvPicPr>
            <p:cNvPr id="118820" name="Picture 44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8821" name="Freeform 45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18822" name="Group 46"/>
          <p:cNvGrpSpPr/>
          <p:nvPr/>
        </p:nvGrpSpPr>
        <p:grpSpPr>
          <a:xfrm>
            <a:off x="7908925" y="1509713"/>
            <a:ext cx="382588" cy="547687"/>
            <a:chOff x="4140" y="429"/>
            <a:chExt cx="1425" cy="2396"/>
          </a:xfrm>
        </p:grpSpPr>
        <p:sp>
          <p:nvSpPr>
            <p:cNvPr id="118823" name="Freeform 47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8" y="55"/>
                </a:cxn>
                <a:cxn ang="0">
                  <a:pos x="37" y="425"/>
                </a:cxn>
                <a:cxn ang="0">
                  <a:pos x="0" y="445"/>
                </a:cxn>
                <a:cxn ang="0">
                  <a:pos x="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53" name="Rectangle 48"/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8825" name="Freeform 49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3" y="36"/>
                </a:cxn>
                <a:cxn ang="0">
                  <a:pos x="2" y="405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826" name="Freeform 50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1"/>
                </a:cxn>
                <a:cxn ang="0">
                  <a:pos x="36" y="38"/>
                </a:cxn>
                <a:cxn ang="0">
                  <a:pos x="0" y="1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56" name="Rectangle 51"/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18828" name="Group 52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3482" name="AutoShape 53"/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3483" name="AutoShape 54"/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03458" name="Rectangle 55"/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18832" name="Group 56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3480" name="AutoShape 57"/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3481" name="AutoShape 58"/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03460" name="Rectangle 59"/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3461" name="Rectangle 60"/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18837" name="Group 61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3478" name="AutoShape 62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3479" name="AutoShape 63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18840" name="Freeform 64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0"/>
                </a:cxn>
                <a:cxn ang="0">
                  <a:pos x="36" y="36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18841" name="Group 65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3476" name="AutoShape 66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3477" name="AutoShape 67"/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03465" name="Rectangle 68"/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8845" name="Freeform 69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2" y="22"/>
                </a:cxn>
                <a:cxn ang="0">
                  <a:pos x="32" y="41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846" name="Freeform 70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27"/>
                </a:cxn>
                <a:cxn ang="0">
                  <a:pos x="31" y="48"/>
                </a:cxn>
                <a:cxn ang="0">
                  <a:pos x="2" y="20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68" name="Oval 71"/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8848" name="Freeform 72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40"/>
                </a:cxn>
                <a:cxn ang="0">
                  <a:pos x="34" y="18"/>
                </a:cxn>
                <a:cxn ang="0">
                  <a:pos x="32" y="0"/>
                </a:cxn>
                <a:cxn ang="0">
                  <a:pos x="0" y="1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70" name="AutoShape 73"/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3471" name="AutoShape 74"/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3472" name="Oval 75"/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3473" name="Oval 76"/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03474" name="Oval 77"/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3475" name="Rectangle 78"/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198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119811" name="Picture 12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69925" y="1031875"/>
            <a:ext cx="73136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TCP: detecting, reacting to loss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10445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524000"/>
            <a:ext cx="8577263" cy="2438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loss indicated by timeout: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ea"/>
              </a:rPr>
              <a:t>cwnd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 set to 1 MSS; 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window then grows exponentially (as in slow start) to threshold, then grows linearly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loss indicated by 3 duplicate ACKs: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TCP RENO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dup ACKs indicate network capable of  delivering some segments 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ea"/>
              </a:rPr>
              <a:t>cwnd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 is cut in half window then grows linearly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TCP Tahoe always sets 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cwnd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to 1 (timeout or 3 duplicate acks)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208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547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219200"/>
            <a:ext cx="2819400" cy="2514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Q: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when should the exponential increase switch to linear? 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A: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when 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cwnd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gets to 1/2 of its value before timeout.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5477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33400" y="3962400"/>
            <a:ext cx="3810000" cy="1905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sng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Implementation: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variable 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ssthresh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 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on loss event, 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ssthresh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is set to 1/2 of 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cwnd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just before loss event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12083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2025" y="1770063"/>
            <a:ext cx="5105400" cy="2911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0838" name="Picture 9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669925" y="942975"/>
            <a:ext cx="73136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5480" name="Rectangle 10"/>
          <p:cNvSpPr>
            <a:spLocks noGrp="1" noChangeArrowheads="1"/>
          </p:cNvSpPr>
          <p:nvPr>
            <p:ph type="title"/>
          </p:nvPr>
        </p:nvSpPr>
        <p:spPr>
          <a:xfrm>
            <a:off x="533400" y="139700"/>
            <a:ext cx="8043863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TCP: switching from slow start to CA</a:t>
            </a: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120840" name="TextBox 1"/>
          <p:cNvSpPr txBox="1"/>
          <p:nvPr/>
        </p:nvSpPr>
        <p:spPr>
          <a:xfrm>
            <a:off x="339725" y="6199188"/>
            <a:ext cx="4506913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/>
            <a:r>
              <a:rPr lang="en-US" altLang="zh-CN" sz="1400">
                <a:latin typeface="Arial" panose="020B0604020202020204" pitchFamily="34" charset="0"/>
              </a:rPr>
              <a:t>* Check out the online interactive exercises for more examples: h</a:t>
            </a:r>
            <a:r>
              <a:rPr lang="en-US" altLang="zh-CN" sz="1200">
                <a:latin typeface="Arial" panose="020B0604020202020204" pitchFamily="34" charset="0"/>
              </a:rPr>
              <a:t>ttp://gaia.cs.umass.edu/kurose_ross/interactive/</a:t>
            </a:r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Footer Placeholder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218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187325"/>
            <a:ext cx="7772400" cy="8604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Summary: TCP Congestion Control</a:t>
            </a: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grpSp>
        <p:nvGrpSpPr>
          <p:cNvPr id="274672" name="Group 240"/>
          <p:cNvGrpSpPr/>
          <p:nvPr/>
        </p:nvGrpSpPr>
        <p:grpSpPr>
          <a:xfrm>
            <a:off x="3441700" y="2908300"/>
            <a:ext cx="2133600" cy="814388"/>
            <a:chOff x="2168" y="1727"/>
            <a:chExt cx="1344" cy="513"/>
          </a:xfrm>
        </p:grpSpPr>
        <p:grpSp>
          <p:nvGrpSpPr>
            <p:cNvPr id="121861" name="Group 171"/>
            <p:cNvGrpSpPr/>
            <p:nvPr/>
          </p:nvGrpSpPr>
          <p:grpSpPr>
            <a:xfrm>
              <a:off x="2280" y="1727"/>
              <a:ext cx="1118" cy="513"/>
              <a:chOff x="2280" y="1727"/>
              <a:chExt cx="1118" cy="513"/>
            </a:xfrm>
          </p:grpSpPr>
          <p:sp>
            <p:nvSpPr>
              <p:cNvPr id="106605" name="Text Box 172"/>
              <p:cNvSpPr txBox="1">
                <a:spLocks noChangeArrowheads="1"/>
              </p:cNvSpPr>
              <p:nvPr/>
            </p:nvSpPr>
            <p:spPr bwMode="auto">
              <a:xfrm>
                <a:off x="2640" y="1727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timeout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6606" name="Text Box 173"/>
              <p:cNvSpPr txBox="1">
                <a:spLocks noChangeArrowheads="1"/>
              </p:cNvSpPr>
              <p:nvPr/>
            </p:nvSpPr>
            <p:spPr bwMode="auto">
              <a:xfrm>
                <a:off x="2280" y="1838"/>
                <a:ext cx="1118" cy="4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ssthresh = cwnd/2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cwnd = 1 MSS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dupACKcount = 0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retransmit missing segment</a:t>
                </a: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 </a:t>
                </a:r>
                <a:endPara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6607" name="Line 174"/>
              <p:cNvSpPr>
                <a:spLocks noChangeShapeType="1"/>
              </p:cNvSpPr>
              <p:nvPr/>
            </p:nvSpPr>
            <p:spPr bwMode="auto">
              <a:xfrm>
                <a:off x="2491" y="1857"/>
                <a:ext cx="6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06604" name="Line 175"/>
            <p:cNvSpPr>
              <a:spLocks noChangeShapeType="1"/>
            </p:cNvSpPr>
            <p:nvPr/>
          </p:nvSpPr>
          <p:spPr bwMode="auto">
            <a:xfrm flipH="1">
              <a:off x="2168" y="173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274671" name="Group 239"/>
          <p:cNvGrpSpPr/>
          <p:nvPr/>
        </p:nvGrpSpPr>
        <p:grpSpPr>
          <a:xfrm>
            <a:off x="3471863" y="2432050"/>
            <a:ext cx="2133600" cy="398463"/>
            <a:chOff x="2187" y="1427"/>
            <a:chExt cx="1344" cy="251"/>
          </a:xfrm>
        </p:grpSpPr>
        <p:sp>
          <p:nvSpPr>
            <p:cNvPr id="106597" name="Line 176"/>
            <p:cNvSpPr>
              <a:spLocks noChangeShapeType="1"/>
            </p:cNvSpPr>
            <p:nvPr/>
          </p:nvSpPr>
          <p:spPr bwMode="auto">
            <a:xfrm flipH="1">
              <a:off x="2187" y="1673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6598" name="Text Box 181"/>
            <p:cNvSpPr txBox="1">
              <a:spLocks noChangeArrowheads="1"/>
            </p:cNvSpPr>
            <p:nvPr/>
          </p:nvSpPr>
          <p:spPr bwMode="auto">
            <a:xfrm>
              <a:off x="2740" y="1543"/>
              <a:ext cx="171" cy="1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ymbol" panose="05050102010706020507" charset="0"/>
                  <a:ea typeface="MS PGothic" panose="020B0600070205080204" charset="-128"/>
                  <a:cs typeface="+mn-cs"/>
                </a:rPr>
                <a:t>L</a:t>
              </a:r>
              <a:endPara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6599" name="Line 182"/>
            <p:cNvSpPr>
              <a:spLocks noChangeShapeType="1"/>
            </p:cNvSpPr>
            <p:nvPr/>
          </p:nvSpPr>
          <p:spPr bwMode="auto">
            <a:xfrm>
              <a:off x="2572" y="1554"/>
              <a:ext cx="5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21870" name="Group 183"/>
            <p:cNvGrpSpPr/>
            <p:nvPr/>
          </p:nvGrpSpPr>
          <p:grpSpPr>
            <a:xfrm>
              <a:off x="2486" y="1427"/>
              <a:ext cx="694" cy="154"/>
              <a:chOff x="2458" y="1450"/>
              <a:chExt cx="694" cy="154"/>
            </a:xfrm>
          </p:grpSpPr>
          <p:sp>
            <p:nvSpPr>
              <p:cNvPr id="106601" name="Text Box 184"/>
              <p:cNvSpPr txBox="1">
                <a:spLocks noChangeArrowheads="1"/>
              </p:cNvSpPr>
              <p:nvPr/>
            </p:nvSpPr>
            <p:spPr bwMode="auto">
              <a:xfrm>
                <a:off x="2458" y="1450"/>
                <a:ext cx="694" cy="1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cwnd &gt; ssthresh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6602" name="Line 185"/>
              <p:cNvSpPr>
                <a:spLocks noChangeShapeType="1"/>
              </p:cNvSpPr>
              <p:nvPr/>
            </p:nvSpPr>
            <p:spPr bwMode="auto">
              <a:xfrm>
                <a:off x="2724" y="1557"/>
                <a:ext cx="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</p:grpSp>
      <p:grpSp>
        <p:nvGrpSpPr>
          <p:cNvPr id="274674" name="Group 242"/>
          <p:cNvGrpSpPr/>
          <p:nvPr/>
        </p:nvGrpSpPr>
        <p:grpSpPr>
          <a:xfrm>
            <a:off x="5586413" y="1370013"/>
            <a:ext cx="2682875" cy="2365375"/>
            <a:chOff x="3519" y="786"/>
            <a:chExt cx="1690" cy="1490"/>
          </a:xfrm>
        </p:grpSpPr>
        <p:grpSp>
          <p:nvGrpSpPr>
            <p:cNvPr id="121874" name="Group 164"/>
            <p:cNvGrpSpPr/>
            <p:nvPr/>
          </p:nvGrpSpPr>
          <p:grpSpPr>
            <a:xfrm>
              <a:off x="3602" y="1330"/>
              <a:ext cx="817" cy="754"/>
              <a:chOff x="2293" y="2021"/>
              <a:chExt cx="817" cy="754"/>
            </a:xfrm>
          </p:grpSpPr>
          <p:sp>
            <p:nvSpPr>
              <p:cNvPr id="106595" name="Oval 165"/>
              <p:cNvSpPr>
                <a:spLocks noChangeArrowheads="1"/>
              </p:cNvSpPr>
              <p:nvPr/>
            </p:nvSpPr>
            <p:spPr bwMode="auto">
              <a:xfrm>
                <a:off x="2293" y="2021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6596" name="Text Box 166"/>
              <p:cNvSpPr txBox="1">
                <a:spLocks noChangeArrowheads="1"/>
              </p:cNvSpPr>
              <p:nvPr/>
            </p:nvSpPr>
            <p:spPr bwMode="auto">
              <a:xfrm>
                <a:off x="2298" y="2191"/>
                <a:ext cx="812" cy="57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congestion</a:t>
                </a: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avoidance </a:t>
                </a: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121877" name="Group 190"/>
            <p:cNvGrpSpPr/>
            <p:nvPr/>
          </p:nvGrpSpPr>
          <p:grpSpPr>
            <a:xfrm>
              <a:off x="3519" y="786"/>
              <a:ext cx="1409" cy="541"/>
              <a:chOff x="3542" y="904"/>
              <a:chExt cx="1409" cy="541"/>
            </a:xfrm>
          </p:grpSpPr>
          <p:sp>
            <p:nvSpPr>
              <p:cNvPr id="106591" name="Text Box 191"/>
              <p:cNvSpPr txBox="1">
                <a:spLocks noChangeArrowheads="1"/>
              </p:cNvSpPr>
              <p:nvPr/>
            </p:nvSpPr>
            <p:spPr bwMode="auto">
              <a:xfrm>
                <a:off x="3542" y="1037"/>
                <a:ext cx="1409" cy="40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cwnd = cwnd + MSS    (MSS/cwnd)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dupACKcount = 0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transmit new segment(s), as allowed</a:t>
                </a:r>
                <a:endParaRPr kumimoji="0" lang="en-US" sz="10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2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6592" name="Line 192"/>
              <p:cNvSpPr>
                <a:spLocks noChangeShapeType="1"/>
              </p:cNvSpPr>
              <p:nvPr/>
            </p:nvSpPr>
            <p:spPr bwMode="auto">
              <a:xfrm>
                <a:off x="3976" y="1054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6593" name="Text Box 193"/>
              <p:cNvSpPr txBox="1">
                <a:spLocks noChangeArrowheads="1"/>
              </p:cNvSpPr>
              <p:nvPr/>
            </p:nvSpPr>
            <p:spPr bwMode="auto">
              <a:xfrm>
                <a:off x="4014" y="923"/>
                <a:ext cx="448" cy="1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new ACK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6594" name="Text Box 194"/>
              <p:cNvSpPr txBox="1">
                <a:spLocks noChangeArrowheads="1"/>
              </p:cNvSpPr>
              <p:nvPr/>
            </p:nvSpPr>
            <p:spPr bwMode="auto">
              <a:xfrm>
                <a:off x="4311" y="904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MS PGothic" panose="020B0600070205080204" charset="-128"/>
                    <a:cs typeface="+mn-cs"/>
                  </a:rPr>
                  <a:t>.</a:t>
                </a: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21882" name="Freeform 195"/>
            <p:cNvSpPr/>
            <p:nvPr/>
          </p:nvSpPr>
          <p:spPr>
            <a:xfrm rot="9705213">
              <a:off x="4212" y="1145"/>
              <a:ext cx="333" cy="452"/>
            </a:xfrm>
            <a:custGeom>
              <a:avLst/>
              <a:gdLst/>
              <a:ahLst/>
              <a:cxnLst>
                <a:cxn ang="0">
                  <a:pos x="112" y="306"/>
                </a:cxn>
                <a:cxn ang="0">
                  <a:pos x="24" y="269"/>
                </a:cxn>
                <a:cxn ang="0">
                  <a:pos x="62" y="0"/>
                </a:cxn>
              </a:cxnLst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21883" name="Group 196"/>
            <p:cNvGrpSpPr/>
            <p:nvPr/>
          </p:nvGrpSpPr>
          <p:grpSpPr>
            <a:xfrm>
              <a:off x="4509" y="1909"/>
              <a:ext cx="700" cy="367"/>
              <a:chOff x="4274" y="2922"/>
              <a:chExt cx="700" cy="367"/>
            </a:xfrm>
          </p:grpSpPr>
          <p:sp>
            <p:nvSpPr>
              <p:cNvPr id="106588" name="Text Box 197"/>
              <p:cNvSpPr txBox="1">
                <a:spLocks noChangeArrowheads="1"/>
              </p:cNvSpPr>
              <p:nvPr/>
            </p:nvSpPr>
            <p:spPr bwMode="auto">
              <a:xfrm>
                <a:off x="4274" y="3062"/>
                <a:ext cx="700" cy="2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dupACKcount++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6589" name="Line 198"/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6590" name="Text Box 199"/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20" cy="1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duplicate ACK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21887" name="Freeform 200"/>
            <p:cNvSpPr/>
            <p:nvPr/>
          </p:nvSpPr>
          <p:spPr>
            <a:xfrm rot="-7516021">
              <a:off x="4279" y="1661"/>
              <a:ext cx="333" cy="452"/>
            </a:xfrm>
            <a:custGeom>
              <a:avLst/>
              <a:gdLst/>
              <a:ahLst/>
              <a:cxnLst>
                <a:cxn ang="0">
                  <a:pos x="112" y="306"/>
                </a:cxn>
                <a:cxn ang="0">
                  <a:pos x="24" y="269"/>
                </a:cxn>
                <a:cxn ang="0">
                  <a:pos x="62" y="0"/>
                </a:cxn>
              </a:cxnLst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74677" name="Group 245"/>
          <p:cNvGrpSpPr/>
          <p:nvPr/>
        </p:nvGrpSpPr>
        <p:grpSpPr>
          <a:xfrm>
            <a:off x="4029075" y="4821238"/>
            <a:ext cx="3279775" cy="1717675"/>
            <a:chOff x="2538" y="2960"/>
            <a:chExt cx="2066" cy="1082"/>
          </a:xfrm>
        </p:grpSpPr>
        <p:grpSp>
          <p:nvGrpSpPr>
            <p:cNvPr id="121889" name="Group 167"/>
            <p:cNvGrpSpPr/>
            <p:nvPr/>
          </p:nvGrpSpPr>
          <p:grpSpPr>
            <a:xfrm>
              <a:off x="2538" y="2960"/>
              <a:ext cx="800" cy="754"/>
              <a:chOff x="2454" y="3045"/>
              <a:chExt cx="800" cy="754"/>
            </a:xfrm>
          </p:grpSpPr>
          <p:sp>
            <p:nvSpPr>
              <p:cNvPr id="106580" name="Oval 168"/>
              <p:cNvSpPr>
                <a:spLocks noChangeArrowheads="1"/>
              </p:cNvSpPr>
              <p:nvPr/>
            </p:nvSpPr>
            <p:spPr bwMode="auto">
              <a:xfrm>
                <a:off x="2454" y="3045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6581" name="Text Box 169"/>
              <p:cNvSpPr txBox="1">
                <a:spLocks noChangeArrowheads="1"/>
              </p:cNvSpPr>
              <p:nvPr/>
            </p:nvSpPr>
            <p:spPr bwMode="auto">
              <a:xfrm>
                <a:off x="2796" y="3212"/>
                <a:ext cx="156" cy="4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 </a:t>
                </a: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6582" name="Text Box 170"/>
              <p:cNvSpPr txBox="1">
                <a:spLocks noChangeArrowheads="1"/>
              </p:cNvSpPr>
              <p:nvPr/>
            </p:nvSpPr>
            <p:spPr bwMode="auto">
              <a:xfrm>
                <a:off x="2510" y="3204"/>
                <a:ext cx="708" cy="57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fast</a:t>
                </a: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recovery </a:t>
                </a: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21893" name="Freeform 220"/>
            <p:cNvSpPr/>
            <p:nvPr/>
          </p:nvSpPr>
          <p:spPr>
            <a:xfrm>
              <a:off x="2775" y="3708"/>
              <a:ext cx="384" cy="161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89" y="155"/>
                </a:cxn>
                <a:cxn ang="0">
                  <a:pos x="59" y="13"/>
                </a:cxn>
              </a:cxnLst>
              <a:pathLst>
                <a:path w="384" h="161">
                  <a:moveTo>
                    <a:pt x="317" y="0"/>
                  </a:moveTo>
                  <a:cubicBezTo>
                    <a:pt x="384" y="42"/>
                    <a:pt x="378" y="149"/>
                    <a:pt x="189" y="155"/>
                  </a:cubicBezTo>
                  <a:cubicBezTo>
                    <a:pt x="0" y="161"/>
                    <a:pt x="3" y="87"/>
                    <a:pt x="59" y="13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21894" name="Group 221"/>
            <p:cNvGrpSpPr/>
            <p:nvPr/>
          </p:nvGrpSpPr>
          <p:grpSpPr>
            <a:xfrm>
              <a:off x="3191" y="3592"/>
              <a:ext cx="1413" cy="450"/>
              <a:chOff x="3542" y="3496"/>
              <a:chExt cx="1413" cy="450"/>
            </a:xfrm>
          </p:grpSpPr>
          <p:sp>
            <p:nvSpPr>
              <p:cNvPr id="106577" name="Text Box 222"/>
              <p:cNvSpPr txBox="1">
                <a:spLocks noChangeArrowheads="1"/>
              </p:cNvSpPr>
              <p:nvPr/>
            </p:nvSpPr>
            <p:spPr bwMode="auto">
              <a:xfrm>
                <a:off x="3546" y="3632"/>
                <a:ext cx="1409" cy="31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cwnd = cwnd + MSS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transmit new segment(s), as allowed</a:t>
                </a:r>
                <a:endParaRPr kumimoji="0" lang="en-US" sz="10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2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6578" name="Line 223"/>
              <p:cNvSpPr>
                <a:spLocks noChangeShapeType="1"/>
              </p:cNvSpPr>
              <p:nvPr/>
            </p:nvSpPr>
            <p:spPr bwMode="auto">
              <a:xfrm>
                <a:off x="3600" y="3645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6579" name="Text Box 224"/>
              <p:cNvSpPr txBox="1">
                <a:spLocks noChangeArrowheads="1"/>
              </p:cNvSpPr>
              <p:nvPr/>
            </p:nvSpPr>
            <p:spPr bwMode="auto">
              <a:xfrm>
                <a:off x="3542" y="3496"/>
                <a:ext cx="620" cy="1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duplicate ACK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</p:grpSp>
      </p:grpSp>
      <p:grpSp>
        <p:nvGrpSpPr>
          <p:cNvPr id="274678" name="Group 246"/>
          <p:cNvGrpSpPr/>
          <p:nvPr/>
        </p:nvGrpSpPr>
        <p:grpSpPr>
          <a:xfrm>
            <a:off x="928688" y="3502025"/>
            <a:ext cx="3724275" cy="1927225"/>
            <a:chOff x="585" y="2129"/>
            <a:chExt cx="2346" cy="1214"/>
          </a:xfrm>
        </p:grpSpPr>
        <p:grpSp>
          <p:nvGrpSpPr>
            <p:cNvPr id="121899" name="Group 212"/>
            <p:cNvGrpSpPr/>
            <p:nvPr/>
          </p:nvGrpSpPr>
          <p:grpSpPr>
            <a:xfrm>
              <a:off x="585" y="2818"/>
              <a:ext cx="1095" cy="525"/>
              <a:chOff x="444" y="2768"/>
              <a:chExt cx="1095" cy="525"/>
            </a:xfrm>
          </p:grpSpPr>
          <p:sp>
            <p:nvSpPr>
              <p:cNvPr id="106571" name="Text Box 213"/>
              <p:cNvSpPr txBox="1">
                <a:spLocks noChangeArrowheads="1"/>
              </p:cNvSpPr>
              <p:nvPr/>
            </p:nvSpPr>
            <p:spPr bwMode="auto">
              <a:xfrm>
                <a:off x="444" y="2912"/>
                <a:ext cx="1091" cy="3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ssthresh= cwnd/2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cwnd = ssthresh + 3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retransmit missing segment</a:t>
                </a:r>
                <a:endParaRPr kumimoji="0" lang="en-US" sz="10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6572" name="Line 214"/>
              <p:cNvSpPr>
                <a:spLocks noChangeShapeType="1"/>
              </p:cNvSpPr>
              <p:nvPr/>
            </p:nvSpPr>
            <p:spPr bwMode="auto">
              <a:xfrm>
                <a:off x="925" y="2913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6573" name="Text Box 215"/>
              <p:cNvSpPr txBox="1">
                <a:spLocks noChangeArrowheads="1"/>
              </p:cNvSpPr>
              <p:nvPr/>
            </p:nvSpPr>
            <p:spPr bwMode="auto">
              <a:xfrm>
                <a:off x="751" y="2768"/>
                <a:ext cx="788" cy="1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dupACKcount == 3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121903" name="Group 216"/>
            <p:cNvGrpSpPr/>
            <p:nvPr/>
          </p:nvGrpSpPr>
          <p:grpSpPr>
            <a:xfrm>
              <a:off x="1813" y="2454"/>
              <a:ext cx="1118" cy="519"/>
              <a:chOff x="419" y="2872"/>
              <a:chExt cx="1118" cy="519"/>
            </a:xfrm>
          </p:grpSpPr>
          <p:sp>
            <p:nvSpPr>
              <p:cNvPr id="106568" name="Text Box 217"/>
              <p:cNvSpPr txBox="1">
                <a:spLocks noChangeArrowheads="1"/>
              </p:cNvSpPr>
              <p:nvPr/>
            </p:nvSpPr>
            <p:spPr bwMode="auto">
              <a:xfrm>
                <a:off x="439" y="2872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timeout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6569" name="Text Box 218"/>
              <p:cNvSpPr txBox="1">
                <a:spLocks noChangeArrowheads="1"/>
              </p:cNvSpPr>
              <p:nvPr/>
            </p:nvSpPr>
            <p:spPr bwMode="auto">
              <a:xfrm>
                <a:off x="419" y="2989"/>
                <a:ext cx="1118" cy="4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ssthresh = cwnd/2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cwnd = 1 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dupACKcount = 0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retransmit missing segment</a:t>
                </a: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 </a:t>
                </a:r>
                <a:endPara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6570" name="Line 219"/>
              <p:cNvSpPr>
                <a:spLocks noChangeShapeType="1"/>
              </p:cNvSpPr>
              <p:nvPr/>
            </p:nvSpPr>
            <p:spPr bwMode="auto">
              <a:xfrm>
                <a:off x="471" y="3014"/>
                <a:ext cx="6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21907" name="Freeform 225"/>
            <p:cNvSpPr/>
            <p:nvPr/>
          </p:nvSpPr>
          <p:spPr>
            <a:xfrm>
              <a:off x="1722" y="2129"/>
              <a:ext cx="740" cy="11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46"/>
                </a:cxn>
                <a:cxn ang="0">
                  <a:pos x="740" y="1146"/>
                </a:cxn>
              </a:cxnLst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908" name="Freeform 226"/>
            <p:cNvSpPr/>
            <p:nvPr/>
          </p:nvSpPr>
          <p:spPr>
            <a:xfrm>
              <a:off x="1791" y="2146"/>
              <a:ext cx="700" cy="1051"/>
            </a:xfrm>
            <a:custGeom>
              <a:avLst/>
              <a:gdLst/>
              <a:ahLst/>
              <a:cxnLst>
                <a:cxn ang="0">
                  <a:pos x="700" y="1051"/>
                </a:cxn>
                <a:cxn ang="0">
                  <a:pos x="0" y="1051"/>
                </a:cxn>
                <a:cxn ang="0">
                  <a:pos x="0" y="0"/>
                </a:cxn>
              </a:cxnLst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74676" name="Group 244"/>
          <p:cNvGrpSpPr/>
          <p:nvPr/>
        </p:nvGrpSpPr>
        <p:grpSpPr>
          <a:xfrm>
            <a:off x="5351463" y="3494088"/>
            <a:ext cx="2921000" cy="1916112"/>
            <a:chOff x="3371" y="2124"/>
            <a:chExt cx="1840" cy="1207"/>
          </a:xfrm>
        </p:grpSpPr>
        <p:grpSp>
          <p:nvGrpSpPr>
            <p:cNvPr id="121910" name="Group 201"/>
            <p:cNvGrpSpPr/>
            <p:nvPr/>
          </p:nvGrpSpPr>
          <p:grpSpPr>
            <a:xfrm>
              <a:off x="4120" y="2796"/>
              <a:ext cx="1091" cy="535"/>
              <a:chOff x="4142" y="2802"/>
              <a:chExt cx="1091" cy="535"/>
            </a:xfrm>
          </p:grpSpPr>
          <p:sp>
            <p:nvSpPr>
              <p:cNvPr id="106561" name="Text Box 202"/>
              <p:cNvSpPr txBox="1">
                <a:spLocks noChangeArrowheads="1"/>
              </p:cNvSpPr>
              <p:nvPr/>
            </p:nvSpPr>
            <p:spPr bwMode="auto">
              <a:xfrm>
                <a:off x="4142" y="2956"/>
                <a:ext cx="1091" cy="3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ssthresh= cwnd/2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cwnd = ssthresh + 3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retransmit missing segment</a:t>
                </a:r>
                <a:endParaRPr kumimoji="0" lang="en-US" sz="10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2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6562" name="Line 203"/>
              <p:cNvSpPr>
                <a:spLocks noChangeShapeType="1"/>
              </p:cNvSpPr>
              <p:nvPr/>
            </p:nvSpPr>
            <p:spPr bwMode="auto">
              <a:xfrm>
                <a:off x="4211" y="2950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6563" name="Text Box 204"/>
              <p:cNvSpPr txBox="1">
                <a:spLocks noChangeArrowheads="1"/>
              </p:cNvSpPr>
              <p:nvPr/>
            </p:nvSpPr>
            <p:spPr bwMode="auto">
              <a:xfrm>
                <a:off x="4154" y="2802"/>
                <a:ext cx="788" cy="1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dupACKcount == 3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21914" name="Freeform 227"/>
            <p:cNvSpPr/>
            <p:nvPr/>
          </p:nvSpPr>
          <p:spPr>
            <a:xfrm flipH="1">
              <a:off x="3371" y="2124"/>
              <a:ext cx="740" cy="11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46"/>
                </a:cxn>
                <a:cxn ang="0">
                  <a:pos x="740" y="1146"/>
                </a:cxn>
              </a:cxnLst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74675" name="Group 243"/>
          <p:cNvGrpSpPr/>
          <p:nvPr/>
        </p:nvGrpSpPr>
        <p:grpSpPr>
          <a:xfrm>
            <a:off x="5186363" y="3519488"/>
            <a:ext cx="1206500" cy="1668462"/>
            <a:chOff x="3267" y="2140"/>
            <a:chExt cx="760" cy="1051"/>
          </a:xfrm>
        </p:grpSpPr>
        <p:sp>
          <p:nvSpPr>
            <p:cNvPr id="121916" name="Freeform 228"/>
            <p:cNvSpPr/>
            <p:nvPr/>
          </p:nvSpPr>
          <p:spPr>
            <a:xfrm flipH="1">
              <a:off x="3327" y="2140"/>
              <a:ext cx="700" cy="1051"/>
            </a:xfrm>
            <a:custGeom>
              <a:avLst/>
              <a:gdLst/>
              <a:ahLst/>
              <a:cxnLst>
                <a:cxn ang="0">
                  <a:pos x="700" y="1051"/>
                </a:cxn>
                <a:cxn ang="0">
                  <a:pos x="0" y="1051"/>
                </a:cxn>
                <a:cxn ang="0">
                  <a:pos x="0" y="0"/>
                </a:cxn>
              </a:cxnLst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21917" name="Group 229"/>
            <p:cNvGrpSpPr/>
            <p:nvPr/>
          </p:nvGrpSpPr>
          <p:grpSpPr>
            <a:xfrm>
              <a:off x="3267" y="2649"/>
              <a:ext cx="741" cy="525"/>
              <a:chOff x="1059" y="3496"/>
              <a:chExt cx="741" cy="525"/>
            </a:xfrm>
          </p:grpSpPr>
          <p:sp>
            <p:nvSpPr>
              <p:cNvPr id="106555" name="Text Box 230"/>
              <p:cNvSpPr txBox="1">
                <a:spLocks noChangeArrowheads="1"/>
              </p:cNvSpPr>
              <p:nvPr/>
            </p:nvSpPr>
            <p:spPr bwMode="auto">
              <a:xfrm>
                <a:off x="1059" y="3640"/>
                <a:ext cx="741" cy="3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cwnd = ssthresh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dupACKcount = 0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grpSp>
            <p:nvGrpSpPr>
              <p:cNvPr id="121919" name="Group 231"/>
              <p:cNvGrpSpPr/>
              <p:nvPr/>
            </p:nvGrpSpPr>
            <p:grpSpPr>
              <a:xfrm>
                <a:off x="1190" y="3496"/>
                <a:ext cx="582" cy="154"/>
                <a:chOff x="1190" y="3496"/>
                <a:chExt cx="582" cy="154"/>
              </a:xfrm>
            </p:grpSpPr>
            <p:sp>
              <p:nvSpPr>
                <p:cNvPr id="106557" name="Line 232"/>
                <p:cNvSpPr>
                  <a:spLocks noChangeShapeType="1"/>
                </p:cNvSpPr>
                <p:nvPr/>
              </p:nvSpPr>
              <p:spPr bwMode="auto">
                <a:xfrm>
                  <a:off x="1190" y="3641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106558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1310" y="3496"/>
                  <a:ext cx="462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9pPr>
                </a:lstStyle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0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+mn-cs"/>
                    </a:rPr>
                    <a:t>New ACK</a:t>
                  </a:r>
                  <a:endPara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</p:grpSp>
      </p:grpSp>
      <p:grpSp>
        <p:nvGrpSpPr>
          <p:cNvPr id="274673" name="Group 241"/>
          <p:cNvGrpSpPr/>
          <p:nvPr/>
        </p:nvGrpSpPr>
        <p:grpSpPr>
          <a:xfrm>
            <a:off x="820738" y="1485900"/>
            <a:ext cx="4865687" cy="2659063"/>
            <a:chOff x="517" y="859"/>
            <a:chExt cx="3065" cy="1675"/>
          </a:xfrm>
        </p:grpSpPr>
        <p:grpSp>
          <p:nvGrpSpPr>
            <p:cNvPr id="121923" name="Group 161"/>
            <p:cNvGrpSpPr/>
            <p:nvPr/>
          </p:nvGrpSpPr>
          <p:grpSpPr>
            <a:xfrm>
              <a:off x="1329" y="1320"/>
              <a:ext cx="800" cy="754"/>
              <a:chOff x="996" y="1773"/>
              <a:chExt cx="800" cy="754"/>
            </a:xfrm>
          </p:grpSpPr>
          <p:sp>
            <p:nvSpPr>
              <p:cNvPr id="106551" name="Oval 162"/>
              <p:cNvSpPr>
                <a:spLocks noChangeArrowheads="1"/>
              </p:cNvSpPr>
              <p:nvPr/>
            </p:nvSpPr>
            <p:spPr bwMode="auto">
              <a:xfrm>
                <a:off x="996" y="1773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6552" name="Text Box 163"/>
              <p:cNvSpPr txBox="1">
                <a:spLocks noChangeArrowheads="1"/>
              </p:cNvSpPr>
              <p:nvPr/>
            </p:nvSpPr>
            <p:spPr bwMode="auto">
              <a:xfrm>
                <a:off x="1179" y="1946"/>
                <a:ext cx="444" cy="4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slow </a:t>
                </a: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start</a:t>
                </a: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121926" name="Group 177"/>
            <p:cNvGrpSpPr/>
            <p:nvPr/>
          </p:nvGrpSpPr>
          <p:grpSpPr>
            <a:xfrm>
              <a:off x="530" y="2026"/>
              <a:ext cx="1118" cy="508"/>
              <a:chOff x="418" y="2713"/>
              <a:chExt cx="1118" cy="508"/>
            </a:xfrm>
          </p:grpSpPr>
          <p:sp>
            <p:nvSpPr>
              <p:cNvPr id="106548" name="Text Box 178"/>
              <p:cNvSpPr txBox="1">
                <a:spLocks noChangeArrowheads="1"/>
              </p:cNvSpPr>
              <p:nvPr/>
            </p:nvSpPr>
            <p:spPr bwMode="auto">
              <a:xfrm>
                <a:off x="777" y="2713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timeout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6549" name="Text Box 179"/>
              <p:cNvSpPr txBox="1">
                <a:spLocks noChangeArrowheads="1"/>
              </p:cNvSpPr>
              <p:nvPr/>
            </p:nvSpPr>
            <p:spPr bwMode="auto">
              <a:xfrm>
                <a:off x="418" y="2840"/>
                <a:ext cx="1118" cy="3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ssthresh = cwnd/2 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cwnd = 1 MSS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dupACKcount = 0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retransmit missing segment</a:t>
                </a: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 </a:t>
                </a:r>
                <a:endPara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6550" name="Line 180"/>
              <p:cNvSpPr>
                <a:spLocks noChangeShapeType="1"/>
              </p:cNvSpPr>
              <p:nvPr/>
            </p:nvSpPr>
            <p:spPr bwMode="auto">
              <a:xfrm>
                <a:off x="709" y="2855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121930" name="Group 186"/>
            <p:cNvGrpSpPr/>
            <p:nvPr/>
          </p:nvGrpSpPr>
          <p:grpSpPr>
            <a:xfrm>
              <a:off x="2173" y="960"/>
              <a:ext cx="1409" cy="527"/>
              <a:chOff x="2683" y="798"/>
              <a:chExt cx="1409" cy="527"/>
            </a:xfrm>
          </p:grpSpPr>
          <p:sp>
            <p:nvSpPr>
              <p:cNvPr id="106545" name="Text Box 187"/>
              <p:cNvSpPr txBox="1">
                <a:spLocks noChangeArrowheads="1"/>
              </p:cNvSpPr>
              <p:nvPr/>
            </p:nvSpPr>
            <p:spPr bwMode="auto">
              <a:xfrm>
                <a:off x="2683" y="917"/>
                <a:ext cx="1409" cy="40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cwnd = cwnd+MSS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dupACKcount = 0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transmit new segment(s), as allowed</a:t>
                </a:r>
                <a:endParaRPr kumimoji="0" lang="en-US" sz="10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6546" name="Line 188"/>
              <p:cNvSpPr>
                <a:spLocks noChangeShapeType="1"/>
              </p:cNvSpPr>
              <p:nvPr/>
            </p:nvSpPr>
            <p:spPr bwMode="auto">
              <a:xfrm>
                <a:off x="2744" y="934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6547" name="Text Box 189"/>
              <p:cNvSpPr txBox="1">
                <a:spLocks noChangeArrowheads="1"/>
              </p:cNvSpPr>
              <p:nvPr/>
            </p:nvSpPr>
            <p:spPr bwMode="auto">
              <a:xfrm>
                <a:off x="2697" y="798"/>
                <a:ext cx="448" cy="1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new ACK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21934" name="Freeform 205"/>
            <p:cNvSpPr/>
            <p:nvPr/>
          </p:nvSpPr>
          <p:spPr>
            <a:xfrm>
              <a:off x="1601" y="1129"/>
              <a:ext cx="313" cy="201"/>
            </a:xfrm>
            <a:custGeom>
              <a:avLst/>
              <a:gdLst/>
              <a:ahLst/>
              <a:cxnLst>
                <a:cxn ang="0">
                  <a:pos x="25" y="169"/>
                </a:cxn>
                <a:cxn ang="0">
                  <a:pos x="153" y="7"/>
                </a:cxn>
                <a:cxn ang="0">
                  <a:pos x="258" y="201"/>
                </a:cxn>
              </a:cxnLst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935" name="Freeform 206"/>
            <p:cNvSpPr/>
            <p:nvPr/>
          </p:nvSpPr>
          <p:spPr>
            <a:xfrm rot="2575893">
              <a:off x="1950" y="1316"/>
              <a:ext cx="313" cy="201"/>
            </a:xfrm>
            <a:custGeom>
              <a:avLst/>
              <a:gdLst/>
              <a:ahLst/>
              <a:cxnLst>
                <a:cxn ang="0">
                  <a:pos x="25" y="169"/>
                </a:cxn>
                <a:cxn ang="0">
                  <a:pos x="153" y="7"/>
                </a:cxn>
                <a:cxn ang="0">
                  <a:pos x="258" y="201"/>
                </a:cxn>
              </a:cxnLst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21936" name="Group 207"/>
            <p:cNvGrpSpPr/>
            <p:nvPr/>
          </p:nvGrpSpPr>
          <p:grpSpPr>
            <a:xfrm>
              <a:off x="1465" y="859"/>
              <a:ext cx="700" cy="367"/>
              <a:chOff x="4274" y="2922"/>
              <a:chExt cx="700" cy="367"/>
            </a:xfrm>
          </p:grpSpPr>
          <p:sp>
            <p:nvSpPr>
              <p:cNvPr id="106542" name="Text Box 208"/>
              <p:cNvSpPr txBox="1">
                <a:spLocks noChangeArrowheads="1"/>
              </p:cNvSpPr>
              <p:nvPr/>
            </p:nvSpPr>
            <p:spPr bwMode="auto">
              <a:xfrm>
                <a:off x="4274" y="3062"/>
                <a:ext cx="700" cy="2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dupACKcount++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6543" name="Line 209"/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6544" name="Text Box 210"/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20" cy="1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duplicate ACK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21940" name="Freeform 211"/>
            <p:cNvSpPr/>
            <p:nvPr/>
          </p:nvSpPr>
          <p:spPr>
            <a:xfrm rot="-8222029">
              <a:off x="1204" y="1903"/>
              <a:ext cx="313" cy="201"/>
            </a:xfrm>
            <a:custGeom>
              <a:avLst/>
              <a:gdLst/>
              <a:ahLst/>
              <a:cxnLst>
                <a:cxn ang="0">
                  <a:pos x="25" y="169"/>
                </a:cxn>
                <a:cxn ang="0">
                  <a:pos x="153" y="7"/>
                </a:cxn>
                <a:cxn ang="0">
                  <a:pos x="258" y="201"/>
                </a:cxn>
              </a:cxnLst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537" name="Line 234"/>
            <p:cNvSpPr>
              <a:spLocks noChangeShapeType="1"/>
            </p:cNvSpPr>
            <p:nvPr/>
          </p:nvSpPr>
          <p:spPr bwMode="auto">
            <a:xfrm>
              <a:off x="536" y="1649"/>
              <a:ext cx="7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21942" name="Group 235"/>
            <p:cNvGrpSpPr/>
            <p:nvPr/>
          </p:nvGrpSpPr>
          <p:grpSpPr>
            <a:xfrm>
              <a:off x="517" y="1255"/>
              <a:ext cx="741" cy="416"/>
              <a:chOff x="539" y="936"/>
              <a:chExt cx="741" cy="416"/>
            </a:xfrm>
          </p:grpSpPr>
          <p:sp>
            <p:nvSpPr>
              <p:cNvPr id="106539" name="Text Box 236"/>
              <p:cNvSpPr txBox="1">
                <a:spLocks noChangeArrowheads="1"/>
              </p:cNvSpPr>
              <p:nvPr/>
            </p:nvSpPr>
            <p:spPr bwMode="auto">
              <a:xfrm>
                <a:off x="816" y="936"/>
                <a:ext cx="171" cy="1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Symbol" panose="05050102010706020507" charset="0"/>
                    <a:ea typeface="MS PGothic" panose="020B0600070205080204" charset="-128"/>
                    <a:cs typeface="+mn-cs"/>
                  </a:rPr>
                  <a:t>L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ymbol" panose="05050102010706020507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6540" name="Text Box 237"/>
              <p:cNvSpPr txBox="1">
                <a:spLocks noChangeArrowheads="1"/>
              </p:cNvSpPr>
              <p:nvPr/>
            </p:nvSpPr>
            <p:spPr bwMode="auto">
              <a:xfrm>
                <a:off x="539" y="1063"/>
                <a:ext cx="741" cy="28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cwnd = 1 MSS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ssthresh = 64 KB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dupACKcount = 0</a:t>
                </a:r>
                <a:endPara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6541" name="Line 238"/>
              <p:cNvSpPr>
                <a:spLocks noChangeShapeType="1"/>
              </p:cNvSpPr>
              <p:nvPr/>
            </p:nvSpPr>
            <p:spPr bwMode="auto">
              <a:xfrm>
                <a:off x="641" y="1078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</p:grpSp>
      <p:grpSp>
        <p:nvGrpSpPr>
          <p:cNvPr id="274687" name="Group 255"/>
          <p:cNvGrpSpPr/>
          <p:nvPr/>
        </p:nvGrpSpPr>
        <p:grpSpPr>
          <a:xfrm>
            <a:off x="804863" y="2922588"/>
            <a:ext cx="3167062" cy="1312862"/>
            <a:chOff x="509" y="1766"/>
            <a:chExt cx="1995" cy="827"/>
          </a:xfrm>
        </p:grpSpPr>
        <p:pic>
          <p:nvPicPr>
            <p:cNvPr id="121947" name="Picture 25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509" y="1992"/>
              <a:ext cx="262" cy="24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1948" name="Picture 25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2242" y="1766"/>
              <a:ext cx="262" cy="24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1949" name="Picture 25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2164" y="2348"/>
              <a:ext cx="262" cy="245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74729" name="Group 297"/>
          <p:cNvGrpSpPr/>
          <p:nvPr/>
        </p:nvGrpSpPr>
        <p:grpSpPr>
          <a:xfrm>
            <a:off x="3502025" y="1149350"/>
            <a:ext cx="4333875" cy="3243263"/>
            <a:chOff x="2205" y="641"/>
            <a:chExt cx="2730" cy="2043"/>
          </a:xfrm>
        </p:grpSpPr>
        <p:grpSp>
          <p:nvGrpSpPr>
            <p:cNvPr id="121951" name="Group 282"/>
            <p:cNvGrpSpPr/>
            <p:nvPr/>
          </p:nvGrpSpPr>
          <p:grpSpPr>
            <a:xfrm>
              <a:off x="3381" y="2381"/>
              <a:ext cx="583" cy="303"/>
              <a:chOff x="1166" y="3601"/>
              <a:chExt cx="583" cy="303"/>
            </a:xfrm>
          </p:grpSpPr>
          <p:grpSp>
            <p:nvGrpSpPr>
              <p:cNvPr id="121952" name="Group 283"/>
              <p:cNvGrpSpPr/>
              <p:nvPr/>
            </p:nvGrpSpPr>
            <p:grpSpPr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21953" name="Picture 28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06526" name="Rectangle 285"/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sp>
            <p:nvSpPr>
              <p:cNvPr id="106524" name="Text Box 286"/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1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Comic Sans MS" panose="030F0702030302020204" charset="0"/>
                    <a:ea typeface="MS PGothic" panose="020B0600070205080204" charset="-128"/>
                    <a:cs typeface="+mn-cs"/>
                  </a:rPr>
                  <a:t>New</a:t>
                </a:r>
                <a:endParaRPr kumimoji="0" lang="en-US" sz="1200" b="1" i="1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1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Comic Sans MS" panose="030F0702030302020204" charset="0"/>
                    <a:ea typeface="MS PGothic" panose="020B0600070205080204" charset="-128"/>
                    <a:cs typeface="+mn-cs"/>
                  </a:rPr>
                  <a:t>ACK!</a:t>
                </a:r>
                <a:endParaRPr kumimoji="0" lang="en-US" sz="1200" b="1" i="1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121956" name="Group 287"/>
            <p:cNvGrpSpPr/>
            <p:nvPr/>
          </p:nvGrpSpPr>
          <p:grpSpPr>
            <a:xfrm>
              <a:off x="2205" y="700"/>
              <a:ext cx="583" cy="303"/>
              <a:chOff x="1166" y="3601"/>
              <a:chExt cx="583" cy="303"/>
            </a:xfrm>
          </p:grpSpPr>
          <p:grpSp>
            <p:nvGrpSpPr>
              <p:cNvPr id="121957" name="Group 288"/>
              <p:cNvGrpSpPr/>
              <p:nvPr/>
            </p:nvGrpSpPr>
            <p:grpSpPr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21958" name="Picture 28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06522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sp>
            <p:nvSpPr>
              <p:cNvPr id="106520" name="Text Box 291"/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1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Comic Sans MS" panose="030F0702030302020204" charset="0"/>
                    <a:ea typeface="MS PGothic" panose="020B0600070205080204" charset="-128"/>
                    <a:cs typeface="+mn-cs"/>
                  </a:rPr>
                  <a:t>New</a:t>
                </a:r>
                <a:endParaRPr kumimoji="0" lang="en-US" sz="1200" b="1" i="1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1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Comic Sans MS" panose="030F0702030302020204" charset="0"/>
                    <a:ea typeface="MS PGothic" panose="020B0600070205080204" charset="-128"/>
                    <a:cs typeface="+mn-cs"/>
                  </a:rPr>
                  <a:t>ACK!</a:t>
                </a:r>
                <a:endParaRPr kumimoji="0" lang="en-US" sz="1200" b="1" i="1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121961" name="Group 292"/>
            <p:cNvGrpSpPr/>
            <p:nvPr/>
          </p:nvGrpSpPr>
          <p:grpSpPr>
            <a:xfrm>
              <a:off x="4352" y="641"/>
              <a:ext cx="583" cy="303"/>
              <a:chOff x="1166" y="3601"/>
              <a:chExt cx="583" cy="303"/>
            </a:xfrm>
          </p:grpSpPr>
          <p:grpSp>
            <p:nvGrpSpPr>
              <p:cNvPr id="121962" name="Group 293"/>
              <p:cNvGrpSpPr/>
              <p:nvPr/>
            </p:nvGrpSpPr>
            <p:grpSpPr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21963" name="Picture 29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06518" name="Rectangle 295"/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sp>
            <p:nvSpPr>
              <p:cNvPr id="106516" name="Text Box 296"/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1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Comic Sans MS" panose="030F0702030302020204" charset="0"/>
                    <a:ea typeface="MS PGothic" panose="020B0600070205080204" charset="-128"/>
                    <a:cs typeface="+mn-cs"/>
                  </a:rPr>
                  <a:t>New</a:t>
                </a:r>
                <a:endParaRPr kumimoji="0" lang="en-US" sz="1200" b="1" i="1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1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Comic Sans MS" panose="030F0702030302020204" charset="0"/>
                    <a:ea typeface="MS PGothic" panose="020B0600070205080204" charset="-128"/>
                    <a:cs typeface="+mn-cs"/>
                  </a:rPr>
                  <a:t>ACK!</a:t>
                </a:r>
                <a:endParaRPr kumimoji="0" lang="en-US" sz="1200" b="1" i="1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charset="-128"/>
                  <a:cs typeface="+mn-cs"/>
                </a:endParaRPr>
              </a:p>
            </p:txBody>
          </p:sp>
        </p:grpSp>
      </p:grpSp>
      <p:pic>
        <p:nvPicPr>
          <p:cNvPr id="121966" name="Picture 298" descr="underline_base"/>
          <p:cNvPicPr/>
          <p:nvPr/>
        </p:nvPicPr>
        <p:blipFill>
          <a:blip r:embed="rId3"/>
          <a:stretch>
            <a:fillRect/>
          </a:stretch>
        </p:blipFill>
        <p:spPr>
          <a:xfrm>
            <a:off x="376238" y="828675"/>
            <a:ext cx="7313612" cy="173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7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Footer Placeholder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228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122883" name="Picture 5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88963" y="925513"/>
            <a:ext cx="3824287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239713"/>
            <a:ext cx="7772400" cy="9286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 throughput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122885" name="Rectangle 3"/>
          <p:cNvSpPr>
            <a:spLocks noGrp="1"/>
          </p:cNvSpPr>
          <p:nvPr>
            <p:ph idx="1"/>
          </p:nvPr>
        </p:nvSpPr>
        <p:spPr>
          <a:xfrm>
            <a:off x="612775" y="1362075"/>
            <a:ext cx="8269288" cy="4648200"/>
          </a:xfrm>
        </p:spPr>
        <p:txBody>
          <a:bodyPr vert="horz" wrap="square" lIns="91440" tIns="45720" rIns="91440" bIns="45720" anchor="t" anchorCtr="0"/>
          <a:p>
            <a:r>
              <a:rPr lang="en-US" altLang="zh-CN" sz="2800" dirty="0"/>
              <a:t>avg. TCP thruput as function of window size, RTT?</a:t>
            </a:r>
            <a:endParaRPr lang="en-US" altLang="zh-CN" sz="2800" dirty="0"/>
          </a:p>
          <a:p>
            <a:pPr lvl="1"/>
            <a:r>
              <a:rPr lang="en-US" altLang="zh-CN" sz="2400" dirty="0"/>
              <a:t>ignore slow start, assume always data to send</a:t>
            </a:r>
            <a:endParaRPr lang="en-US" altLang="zh-CN" sz="2400" dirty="0"/>
          </a:p>
          <a:p>
            <a:r>
              <a:rPr lang="en-US" altLang="zh-CN" sz="2800" dirty="0"/>
              <a:t>W: window size </a:t>
            </a:r>
            <a:r>
              <a:rPr lang="en-US" altLang="zh-CN" sz="1600" dirty="0"/>
              <a:t>(measured in bytes)</a:t>
            </a:r>
            <a:r>
              <a:rPr lang="en-US" altLang="zh-CN" sz="2800" dirty="0"/>
              <a:t> where loss occurs</a:t>
            </a:r>
            <a:endParaRPr lang="en-US" altLang="zh-CN" sz="2800" dirty="0"/>
          </a:p>
          <a:p>
            <a:pPr lvl="1"/>
            <a:r>
              <a:rPr lang="en-US" altLang="zh-CN" sz="2400" dirty="0"/>
              <a:t>avg. window size (# in-flight bytes) is ¾ W</a:t>
            </a:r>
            <a:endParaRPr lang="en-US" altLang="zh-CN" sz="2400" dirty="0"/>
          </a:p>
          <a:p>
            <a:pPr lvl="1"/>
            <a:r>
              <a:rPr lang="en-US" altLang="zh-CN" sz="2400" dirty="0"/>
              <a:t>avg. thruput is 3/4W per RTT</a:t>
            </a:r>
            <a:endParaRPr lang="en-US" altLang="zh-CN" sz="2400" dirty="0"/>
          </a:p>
        </p:txBody>
      </p:sp>
      <p:grpSp>
        <p:nvGrpSpPr>
          <p:cNvPr id="122886" name="Group 35"/>
          <p:cNvGrpSpPr/>
          <p:nvPr/>
        </p:nvGrpSpPr>
        <p:grpSpPr>
          <a:xfrm>
            <a:off x="1830388" y="4300538"/>
            <a:ext cx="4873625" cy="1998662"/>
            <a:chOff x="279" y="2432"/>
            <a:chExt cx="3070" cy="1259"/>
          </a:xfrm>
        </p:grpSpPr>
        <p:sp>
          <p:nvSpPr>
            <p:cNvPr id="122887" name="Freeform 26"/>
            <p:cNvSpPr/>
            <p:nvPr/>
          </p:nvSpPr>
          <p:spPr>
            <a:xfrm>
              <a:off x="678" y="2556"/>
              <a:ext cx="2481" cy="579"/>
            </a:xfrm>
            <a:custGeom>
              <a:avLst/>
              <a:gdLst/>
              <a:ahLst/>
              <a:cxnLst>
                <a:cxn ang="0">
                  <a:pos x="0" y="573"/>
                </a:cxn>
                <a:cxn ang="0">
                  <a:pos x="414" y="18"/>
                </a:cxn>
                <a:cxn ang="0">
                  <a:pos x="414" y="579"/>
                </a:cxn>
                <a:cxn ang="0">
                  <a:pos x="819" y="18"/>
                </a:cxn>
                <a:cxn ang="0">
                  <a:pos x="825" y="579"/>
                </a:cxn>
                <a:cxn ang="0">
                  <a:pos x="1245" y="15"/>
                </a:cxn>
                <a:cxn ang="0">
                  <a:pos x="1245" y="576"/>
                </a:cxn>
                <a:cxn ang="0">
                  <a:pos x="1647" y="6"/>
                </a:cxn>
                <a:cxn ang="0">
                  <a:pos x="1647" y="570"/>
                </a:cxn>
                <a:cxn ang="0">
                  <a:pos x="2064" y="6"/>
                </a:cxn>
                <a:cxn ang="0">
                  <a:pos x="2064" y="564"/>
                </a:cxn>
                <a:cxn ang="0">
                  <a:pos x="2481" y="0"/>
                </a:cxn>
              </a:cxnLst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539" name="Line 28"/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7540" name="Line 29"/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7541" name="Line 31"/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7542" name="Line 32"/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7543" name="Text Box 33"/>
            <p:cNvSpPr txBox="1">
              <a:spLocks noChangeArrowheads="1"/>
            </p:cNvSpPr>
            <p:nvPr/>
          </p:nvSpPr>
          <p:spPr bwMode="auto">
            <a:xfrm>
              <a:off x="380" y="2453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W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7544" name="Text Box 34"/>
            <p:cNvSpPr txBox="1">
              <a:spLocks noChangeArrowheads="1"/>
            </p:cNvSpPr>
            <p:nvPr/>
          </p:nvSpPr>
          <p:spPr bwMode="auto">
            <a:xfrm>
              <a:off x="279" y="3008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W/2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22894" name="Group 45"/>
          <p:cNvGrpSpPr/>
          <p:nvPr/>
        </p:nvGrpSpPr>
        <p:grpSpPr>
          <a:xfrm>
            <a:off x="2733675" y="3440113"/>
            <a:ext cx="3795713" cy="620712"/>
            <a:chOff x="1722" y="2139"/>
            <a:chExt cx="2391" cy="391"/>
          </a:xfrm>
        </p:grpSpPr>
        <p:sp>
          <p:nvSpPr>
            <p:cNvPr id="107529" name="Text Box 36"/>
            <p:cNvSpPr txBox="1">
              <a:spLocks noChangeArrowheads="1"/>
            </p:cNvSpPr>
            <p:nvPr/>
          </p:nvSpPr>
          <p:spPr bwMode="auto">
            <a:xfrm>
              <a:off x="1722" y="2219"/>
              <a:ext cx="134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avg TCP thruput = </a:t>
              </a: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22896" name="Group 44"/>
            <p:cNvGrpSpPr/>
            <p:nvPr/>
          </p:nvGrpSpPr>
          <p:grpSpPr>
            <a:xfrm>
              <a:off x="2986" y="2139"/>
              <a:ext cx="1127" cy="391"/>
              <a:chOff x="3498" y="2153"/>
              <a:chExt cx="1127" cy="391"/>
            </a:xfrm>
          </p:grpSpPr>
          <p:sp>
            <p:nvSpPr>
              <p:cNvPr id="107531" name="Text Box 37"/>
              <p:cNvSpPr txBox="1">
                <a:spLocks noChangeArrowheads="1"/>
              </p:cNvSpPr>
              <p:nvPr/>
            </p:nvSpPr>
            <p:spPr bwMode="auto">
              <a:xfrm>
                <a:off x="3501" y="215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3</a:t>
                </a: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7532" name="Text Box 38"/>
              <p:cNvSpPr txBox="1">
                <a:spLocks noChangeArrowheads="1"/>
              </p:cNvSpPr>
              <p:nvPr/>
            </p:nvSpPr>
            <p:spPr bwMode="auto">
              <a:xfrm>
                <a:off x="3498" y="231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4</a:t>
                </a: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7533" name="Line 39"/>
              <p:cNvSpPr>
                <a:spLocks noChangeShapeType="1"/>
              </p:cNvSpPr>
              <p:nvPr/>
            </p:nvSpPr>
            <p:spPr bwMode="auto">
              <a:xfrm>
                <a:off x="3550" y="235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7534" name="Text Box 40"/>
              <p:cNvSpPr txBox="1">
                <a:spLocks noChangeArrowheads="1"/>
              </p:cNvSpPr>
              <p:nvPr/>
            </p:nvSpPr>
            <p:spPr bwMode="auto">
              <a:xfrm>
                <a:off x="3702" y="2157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W</a:t>
                </a: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7535" name="Text Box 41"/>
              <p:cNvSpPr txBox="1">
                <a:spLocks noChangeArrowheads="1"/>
              </p:cNvSpPr>
              <p:nvPr/>
            </p:nvSpPr>
            <p:spPr bwMode="auto">
              <a:xfrm>
                <a:off x="3658" y="2309"/>
                <a:ext cx="373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RTT</a:t>
                </a: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7536" name="Line 42"/>
              <p:cNvSpPr>
                <a:spLocks noChangeShapeType="1"/>
              </p:cNvSpPr>
              <p:nvPr/>
            </p:nvSpPr>
            <p:spPr bwMode="auto">
              <a:xfrm>
                <a:off x="3726" y="2352"/>
                <a:ext cx="2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7537" name="Text Box 43"/>
              <p:cNvSpPr txBox="1">
                <a:spLocks noChangeArrowheads="1"/>
              </p:cNvSpPr>
              <p:nvPr/>
            </p:nvSpPr>
            <p:spPr bwMode="auto">
              <a:xfrm>
                <a:off x="3975" y="2243"/>
                <a:ext cx="650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bytes/sec</a:t>
                </a: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Footer Placeholder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239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123907" name="Picture 5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00075" y="952500"/>
            <a:ext cx="7769225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390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3600" dirty="0"/>
              <a:t>TCP Futures: TCP over </a:t>
            </a:r>
            <a:r>
              <a:rPr lang="ja-JP" altLang="en-US" sz="3600" dirty="0"/>
              <a:t>“</a:t>
            </a:r>
            <a:r>
              <a:rPr lang="en-US" altLang="ja-JP" sz="3600" dirty="0"/>
              <a:t>long, fat pipes</a:t>
            </a:r>
            <a:r>
              <a:rPr lang="ja-JP" altLang="en-US" sz="3600" dirty="0"/>
              <a:t>”</a:t>
            </a:r>
            <a:endParaRPr lang="en-US" altLang="zh-CN" sz="3600" dirty="0"/>
          </a:p>
        </p:txBody>
      </p:sp>
      <p:sp>
        <p:nvSpPr>
          <p:cNvPr id="123909" name="Rectangle 3"/>
          <p:cNvSpPr>
            <a:spLocks noGrp="1"/>
          </p:cNvSpPr>
          <p:nvPr>
            <p:ph idx="1"/>
          </p:nvPr>
        </p:nvSpPr>
        <p:spPr>
          <a:xfrm>
            <a:off x="547688" y="1600200"/>
            <a:ext cx="7772400" cy="4648200"/>
          </a:xfrm>
        </p:spPr>
        <p:txBody>
          <a:bodyPr vert="horz" wrap="square" lIns="91440" tIns="45720" rIns="91440" bIns="45720" anchor="t" anchorCtr="0"/>
          <a:p>
            <a:r>
              <a:rPr lang="en-US" altLang="zh-CN" sz="2800" dirty="0"/>
              <a:t>example: 1500 byte segments, 100ms RTT, want 10 Gbps throughput</a:t>
            </a:r>
            <a:endParaRPr lang="en-US" altLang="zh-CN" sz="2800" dirty="0"/>
          </a:p>
          <a:p>
            <a:r>
              <a:rPr lang="en-US" altLang="zh-CN" sz="2800" dirty="0"/>
              <a:t>requires W = 83,333 in-flight segments</a:t>
            </a:r>
            <a:endParaRPr lang="en-US" altLang="zh-CN" sz="2800" dirty="0"/>
          </a:p>
          <a:p>
            <a:r>
              <a:rPr lang="en-US" altLang="zh-CN" sz="2800" dirty="0"/>
              <a:t>throughput in terms of segment loss probability, L </a:t>
            </a:r>
            <a:r>
              <a:rPr lang="en-US" altLang="zh-CN" sz="2000" dirty="0"/>
              <a:t>[Mathis 1997]:</a:t>
            </a: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endParaRPr lang="en-US" altLang="zh-CN" sz="28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MS Mincho" charset="-128"/>
                <a:ea typeface="MS Mincho" charset="-128"/>
              </a:rPr>
              <a:t>➜ </a:t>
            </a:r>
            <a:r>
              <a:rPr lang="en-US" altLang="zh-CN" sz="2400" dirty="0">
                <a:ea typeface="MS Mincho" charset="-128"/>
              </a:rPr>
              <a:t>to achieve 10 Gbps throughput, need a loss rate of </a:t>
            </a:r>
            <a:r>
              <a:rPr lang="en-US" altLang="zh-CN" sz="2400" dirty="0"/>
              <a:t>L = 2</a:t>
            </a:r>
            <a:r>
              <a:rPr lang="el-GR" altLang="zh-CN" sz="2400" dirty="0"/>
              <a:t>·</a:t>
            </a:r>
            <a:r>
              <a:rPr lang="en-US" altLang="zh-CN" sz="2400" dirty="0"/>
              <a:t>10</a:t>
            </a:r>
            <a:r>
              <a:rPr lang="en-US" altLang="zh-CN" sz="2400" baseline="30000" dirty="0"/>
              <a:t>-10  </a:t>
            </a:r>
            <a:r>
              <a:rPr lang="en-US" altLang="zh-CN" sz="2400" i="1" dirty="0">
                <a:solidFill>
                  <a:srgbClr val="FF0000"/>
                </a:solidFill>
              </a:rPr>
              <a:t> – a very small loss rate!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new versions of TCP for high-speed</a:t>
            </a:r>
            <a:endParaRPr lang="en-US" altLang="zh-CN" sz="2800" baseline="30000" dirty="0"/>
          </a:p>
          <a:p>
            <a:endParaRPr lang="en-US" altLang="zh-CN" sz="2800" dirty="0"/>
          </a:p>
        </p:txBody>
      </p:sp>
      <p:grpSp>
        <p:nvGrpSpPr>
          <p:cNvPr id="123910" name="Group 16"/>
          <p:cNvGrpSpPr/>
          <p:nvPr/>
        </p:nvGrpSpPr>
        <p:grpSpPr>
          <a:xfrm>
            <a:off x="1947863" y="3462338"/>
            <a:ext cx="4160837" cy="962025"/>
            <a:chOff x="422" y="3400"/>
            <a:chExt cx="2621" cy="606"/>
          </a:xfrm>
        </p:grpSpPr>
        <p:sp>
          <p:nvSpPr>
            <p:cNvPr id="108552" name="Text Box 6"/>
            <p:cNvSpPr txBox="1">
              <a:spLocks noChangeArrowheads="1"/>
            </p:cNvSpPr>
            <p:nvPr/>
          </p:nvSpPr>
          <p:spPr bwMode="auto">
            <a:xfrm>
              <a:off x="422" y="3566"/>
              <a:ext cx="169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TCP throughput = </a:t>
              </a: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8553" name="Text Box 7"/>
            <p:cNvSpPr txBox="1">
              <a:spLocks noChangeArrowheads="1"/>
            </p:cNvSpPr>
            <p:nvPr/>
          </p:nvSpPr>
          <p:spPr bwMode="auto">
            <a:xfrm>
              <a:off x="2010" y="3470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1.22</a:t>
              </a: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23913" name="Group 15"/>
            <p:cNvGrpSpPr/>
            <p:nvPr/>
          </p:nvGrpSpPr>
          <p:grpSpPr>
            <a:xfrm>
              <a:off x="2092" y="3400"/>
              <a:ext cx="951" cy="606"/>
              <a:chOff x="2092" y="3400"/>
              <a:chExt cx="951" cy="606"/>
            </a:xfrm>
          </p:grpSpPr>
          <p:sp>
            <p:nvSpPr>
              <p:cNvPr id="108555" name="Text Box 8"/>
              <p:cNvSpPr txBox="1">
                <a:spLocks noChangeArrowheads="1"/>
              </p:cNvSpPr>
              <p:nvPr/>
            </p:nvSpPr>
            <p:spPr bwMode="auto">
              <a:xfrm>
                <a:off x="2423" y="3400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.</a:t>
                </a:r>
                <a:endParaRPr kumimoji="0" 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8556" name="Text Box 9"/>
              <p:cNvSpPr txBox="1">
                <a:spLocks noChangeArrowheads="1"/>
              </p:cNvSpPr>
              <p:nvPr/>
            </p:nvSpPr>
            <p:spPr bwMode="auto">
              <a:xfrm>
                <a:off x="2511" y="3472"/>
                <a:ext cx="53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MSS</a:t>
                </a: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8557" name="Line 10"/>
              <p:cNvSpPr>
                <a:spLocks noChangeShapeType="1"/>
              </p:cNvSpPr>
              <p:nvPr/>
            </p:nvSpPr>
            <p:spPr bwMode="auto">
              <a:xfrm>
                <a:off x="2092" y="3720"/>
                <a:ext cx="8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8558" name="Text Box 11"/>
              <p:cNvSpPr txBox="1">
                <a:spLocks noChangeArrowheads="1"/>
              </p:cNvSpPr>
              <p:nvPr/>
            </p:nvSpPr>
            <p:spPr bwMode="auto">
              <a:xfrm>
                <a:off x="2133" y="3696"/>
                <a:ext cx="489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RTT</a:t>
                </a: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23918" name="Freeform 13"/>
              <p:cNvSpPr/>
              <p:nvPr/>
            </p:nvSpPr>
            <p:spPr>
              <a:xfrm>
                <a:off x="2607" y="3740"/>
                <a:ext cx="294" cy="220"/>
              </a:xfrm>
              <a:custGeom>
                <a:avLst/>
                <a:gdLst/>
                <a:ahLst/>
                <a:cxnLst>
                  <a:cxn ang="0">
                    <a:pos x="0" y="158"/>
                  </a:cxn>
                  <a:cxn ang="0">
                    <a:pos x="32" y="140"/>
                  </a:cxn>
                  <a:cxn ang="0">
                    <a:pos x="72" y="220"/>
                  </a:cxn>
                  <a:cxn ang="0">
                    <a:pos x="132" y="0"/>
                  </a:cxn>
                  <a:cxn ang="0">
                    <a:pos x="294" y="0"/>
                  </a:cxn>
                </a:cxnLst>
                <a:pathLst>
                  <a:path w="294" h="220">
                    <a:moveTo>
                      <a:pt x="0" y="158"/>
                    </a:moveTo>
                    <a:lnTo>
                      <a:pt x="32" y="140"/>
                    </a:lnTo>
                    <a:lnTo>
                      <a:pt x="72" y="220"/>
                    </a:lnTo>
                    <a:lnTo>
                      <a:pt x="132" y="0"/>
                    </a:lnTo>
                    <a:lnTo>
                      <a:pt x="29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8560" name="Text Box 14"/>
              <p:cNvSpPr txBox="1">
                <a:spLocks noChangeArrowheads="1"/>
              </p:cNvSpPr>
              <p:nvPr/>
            </p:nvSpPr>
            <p:spPr bwMode="auto">
              <a:xfrm>
                <a:off x="2704" y="371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L</a:t>
                </a: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249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9572" name="Line 68"/>
          <p:cNvSpPr>
            <a:spLocks noChangeShapeType="1"/>
          </p:cNvSpPr>
          <p:nvPr/>
        </p:nvSpPr>
        <p:spPr bwMode="auto">
          <a:xfrm>
            <a:off x="4857750" y="4229100"/>
            <a:ext cx="5588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24932" name="Group 59"/>
          <p:cNvGrpSpPr/>
          <p:nvPr/>
        </p:nvGrpSpPr>
        <p:grpSpPr>
          <a:xfrm>
            <a:off x="3779838" y="3898900"/>
            <a:ext cx="1082675" cy="538163"/>
            <a:chOff x="2356" y="1300"/>
            <a:chExt cx="555" cy="194"/>
          </a:xfrm>
        </p:grpSpPr>
        <p:sp>
          <p:nvSpPr>
            <p:cNvPr id="124933" name="Oval 407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sp>
          <p:nvSpPr>
            <p:cNvPr id="124934" name="Rectangle 410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</p:spPr>
          <p:txBody>
            <a:bodyPr wrap="none" anchor="ctr" anchorCtr="0"/>
            <a:p>
              <a:pPr algn="ctr" eaLnBrk="0" hangingPunct="0"/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sp>
          <p:nvSpPr>
            <p:cNvPr id="124935" name="Oval 411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grpSp>
          <p:nvGrpSpPr>
            <p:cNvPr id="124936" name="Group 63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4937" name="Freeform 64"/>
              <p:cNvSpPr/>
              <p:nvPr/>
            </p:nvSpPr>
            <p:spPr>
              <a:xfrm>
                <a:off x="2468" y="1332"/>
                <a:ext cx="310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96" y="60"/>
                  </a:cxn>
                  <a:cxn ang="0">
                    <a:pos x="192" y="0"/>
                  </a:cxn>
                  <a:cxn ang="0">
                    <a:pos x="310" y="0"/>
                  </a:cxn>
                </a:cxnLst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4938" name="Freeform 65"/>
              <p:cNvSpPr/>
              <p:nvPr/>
            </p:nvSpPr>
            <p:spPr>
              <a:xfrm>
                <a:off x="2482" y="1332"/>
                <a:ext cx="282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192" y="60"/>
                  </a:cxn>
                  <a:cxn ang="0">
                    <a:pos x="282" y="60"/>
                  </a:cxn>
                </a:cxnLst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9605" name="Line 66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9606" name="Line 67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24941" name="Group 50"/>
          <p:cNvGrpSpPr/>
          <p:nvPr/>
        </p:nvGrpSpPr>
        <p:grpSpPr>
          <a:xfrm>
            <a:off x="5413375" y="3883025"/>
            <a:ext cx="1082675" cy="538163"/>
            <a:chOff x="2356" y="1300"/>
            <a:chExt cx="555" cy="194"/>
          </a:xfrm>
        </p:grpSpPr>
        <p:sp>
          <p:nvSpPr>
            <p:cNvPr id="124942" name="Oval 407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sp>
          <p:nvSpPr>
            <p:cNvPr id="124943" name="Rectangle 410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</p:spPr>
          <p:txBody>
            <a:bodyPr wrap="none" anchor="ctr" anchorCtr="0"/>
            <a:p>
              <a:pPr algn="ctr" eaLnBrk="0" hangingPunct="0"/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sp>
          <p:nvSpPr>
            <p:cNvPr id="124944" name="Oval 411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grpSp>
          <p:nvGrpSpPr>
            <p:cNvPr id="124945" name="Group 54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4946" name="Freeform 55"/>
              <p:cNvSpPr/>
              <p:nvPr/>
            </p:nvSpPr>
            <p:spPr>
              <a:xfrm>
                <a:off x="2468" y="1332"/>
                <a:ext cx="310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96" y="60"/>
                  </a:cxn>
                  <a:cxn ang="0">
                    <a:pos x="192" y="0"/>
                  </a:cxn>
                  <a:cxn ang="0">
                    <a:pos x="310" y="0"/>
                  </a:cxn>
                </a:cxnLst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4947" name="Freeform 56"/>
              <p:cNvSpPr/>
              <p:nvPr/>
            </p:nvSpPr>
            <p:spPr>
              <a:xfrm>
                <a:off x="2482" y="1332"/>
                <a:ext cx="282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192" y="60"/>
                  </a:cxn>
                  <a:cxn ang="0">
                    <a:pos x="282" y="60"/>
                  </a:cxn>
                </a:cxnLst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9597" name="Line 5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9598" name="Line 5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109575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544513" y="1412875"/>
            <a:ext cx="7620000" cy="21907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fairness goal: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if K TCP sessions share same bottleneck link of bandwidth R, each should have average rate of R/K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9576" name="Rectangle 25"/>
          <p:cNvSpPr>
            <a:spLocks noChangeArrowheads="1"/>
          </p:cNvSpPr>
          <p:nvPr/>
        </p:nvSpPr>
        <p:spPr bwMode="auto">
          <a:xfrm>
            <a:off x="5068888" y="4025900"/>
            <a:ext cx="147638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9577" name="Rectangle 26"/>
          <p:cNvSpPr>
            <a:spLocks noChangeArrowheads="1"/>
          </p:cNvSpPr>
          <p:nvPr/>
        </p:nvSpPr>
        <p:spPr bwMode="auto">
          <a:xfrm>
            <a:off x="4378325" y="4087813"/>
            <a:ext cx="147638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9578" name="Rectangle 27"/>
          <p:cNvSpPr>
            <a:spLocks noChangeArrowheads="1"/>
          </p:cNvSpPr>
          <p:nvPr/>
        </p:nvSpPr>
        <p:spPr bwMode="auto">
          <a:xfrm>
            <a:off x="4668838" y="4025900"/>
            <a:ext cx="147638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9579" name="Text Box 28"/>
          <p:cNvSpPr txBox="1">
            <a:spLocks noChangeArrowheads="1"/>
          </p:cNvSpPr>
          <p:nvPr/>
        </p:nvSpPr>
        <p:spPr bwMode="auto">
          <a:xfrm>
            <a:off x="1131888" y="3017838"/>
            <a:ext cx="20002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TCP connection 1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9580" name="Text Box 29"/>
          <p:cNvSpPr txBox="1">
            <a:spLocks noChangeArrowheads="1"/>
          </p:cNvSpPr>
          <p:nvPr/>
        </p:nvSpPr>
        <p:spPr bwMode="auto">
          <a:xfrm>
            <a:off x="3529013" y="4471988"/>
            <a:ext cx="1250950" cy="9159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bottleneck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router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capacity R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24956" name="Freeform 40"/>
          <p:cNvSpPr/>
          <p:nvPr/>
        </p:nvSpPr>
        <p:spPr>
          <a:xfrm>
            <a:off x="2863850" y="3502025"/>
            <a:ext cx="4003675" cy="719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412" h="453">
                <a:moveTo>
                  <a:pt x="0" y="0"/>
                </a:moveTo>
                <a:cubicBezTo>
                  <a:pt x="93" y="65"/>
                  <a:pt x="156" y="318"/>
                  <a:pt x="558" y="390"/>
                </a:cubicBezTo>
                <a:cubicBezTo>
                  <a:pt x="959" y="453"/>
                  <a:pt x="2026" y="423"/>
                  <a:pt x="2412" y="432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9582" name="Rectangle 41"/>
          <p:cNvSpPr>
            <a:spLocks noChangeArrowheads="1"/>
          </p:cNvSpPr>
          <p:nvPr/>
        </p:nvSpPr>
        <p:spPr bwMode="auto">
          <a:xfrm>
            <a:off x="4540250" y="408781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24958" name="Freeform 42"/>
          <p:cNvSpPr/>
          <p:nvPr/>
        </p:nvSpPr>
        <p:spPr>
          <a:xfrm>
            <a:off x="2806700" y="4237038"/>
            <a:ext cx="4044950" cy="719137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412" h="453">
                <a:moveTo>
                  <a:pt x="0" y="453"/>
                </a:moveTo>
                <a:cubicBezTo>
                  <a:pt x="93" y="388"/>
                  <a:pt x="156" y="134"/>
                  <a:pt x="558" y="63"/>
                </a:cubicBezTo>
                <a:cubicBezTo>
                  <a:pt x="959" y="0"/>
                  <a:pt x="2026" y="36"/>
                  <a:pt x="2412" y="29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9584" name="Rectangle 4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 Fairness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pic>
        <p:nvPicPr>
          <p:cNvPr id="124960" name="Picture 45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87375" y="969963"/>
            <a:ext cx="3656013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9586" name="Text Box 48"/>
          <p:cNvSpPr txBox="1">
            <a:spLocks noChangeArrowheads="1"/>
          </p:cNvSpPr>
          <p:nvPr/>
        </p:nvSpPr>
        <p:spPr bwMode="auto">
          <a:xfrm>
            <a:off x="1125538" y="5146675"/>
            <a:ext cx="20002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TCP connection 2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24962" name="Group 69"/>
          <p:cNvGrpSpPr/>
          <p:nvPr/>
        </p:nvGrpSpPr>
        <p:grpSpPr>
          <a:xfrm>
            <a:off x="2057400" y="3333750"/>
            <a:ext cx="766763" cy="704850"/>
            <a:chOff x="-44" y="1473"/>
            <a:chExt cx="981" cy="1105"/>
          </a:xfrm>
        </p:grpSpPr>
        <p:pic>
          <p:nvPicPr>
            <p:cNvPr id="124963" name="Picture 70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4964" name="Freeform 71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24965" name="Group 72"/>
          <p:cNvGrpSpPr/>
          <p:nvPr/>
        </p:nvGrpSpPr>
        <p:grpSpPr>
          <a:xfrm>
            <a:off x="2073275" y="4579938"/>
            <a:ext cx="766763" cy="704850"/>
            <a:chOff x="-44" y="1473"/>
            <a:chExt cx="981" cy="1105"/>
          </a:xfrm>
        </p:grpSpPr>
        <p:pic>
          <p:nvPicPr>
            <p:cNvPr id="124966" name="Picture 73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4967" name="Freeform 74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259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125955" name="Picture 26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15950" y="1027113"/>
            <a:ext cx="4113213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Why is TCP fair?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11059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400175"/>
            <a:ext cx="83058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two competing sessions: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additive increase gives slope of 1, as throughout increases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multiplicative decrease decreases throughput proportionally 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10599" name="Line 4"/>
          <p:cNvSpPr>
            <a:spLocks noChangeShapeType="1"/>
          </p:cNvSpPr>
          <p:nvPr/>
        </p:nvSpPr>
        <p:spPr bwMode="auto">
          <a:xfrm>
            <a:off x="2400300" y="5848350"/>
            <a:ext cx="363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10600" name="Line 5"/>
          <p:cNvSpPr>
            <a:spLocks noChangeShapeType="1"/>
          </p:cNvSpPr>
          <p:nvPr/>
        </p:nvSpPr>
        <p:spPr bwMode="auto">
          <a:xfrm flipV="1">
            <a:off x="2400300" y="2752725"/>
            <a:ext cx="0" cy="308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10601" name="Line 6"/>
          <p:cNvSpPr>
            <a:spLocks noChangeShapeType="1"/>
          </p:cNvSpPr>
          <p:nvPr/>
        </p:nvSpPr>
        <p:spPr bwMode="auto">
          <a:xfrm rot="-2938105" flipH="1" flipV="1">
            <a:off x="1793875" y="4487863"/>
            <a:ext cx="3560763" cy="142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10602" name="Line 7"/>
          <p:cNvSpPr>
            <a:spLocks noChangeShapeType="1"/>
          </p:cNvSpPr>
          <p:nvPr/>
        </p:nvSpPr>
        <p:spPr bwMode="auto">
          <a:xfrm>
            <a:off x="2381250" y="3000375"/>
            <a:ext cx="2819400" cy="2809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10603" name="Text Box 8"/>
          <p:cNvSpPr txBox="1">
            <a:spLocks noChangeArrowheads="1"/>
          </p:cNvSpPr>
          <p:nvPr/>
        </p:nvSpPr>
        <p:spPr bwMode="auto">
          <a:xfrm>
            <a:off x="2030413" y="2828925"/>
            <a:ext cx="4032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R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10604" name="Text Box 9"/>
          <p:cNvSpPr txBox="1">
            <a:spLocks noChangeArrowheads="1"/>
          </p:cNvSpPr>
          <p:nvPr/>
        </p:nvSpPr>
        <p:spPr bwMode="auto">
          <a:xfrm>
            <a:off x="4983163" y="5876925"/>
            <a:ext cx="4032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R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10605" name="Text Box 10"/>
          <p:cNvSpPr txBox="1">
            <a:spLocks noChangeArrowheads="1"/>
          </p:cNvSpPr>
          <p:nvPr/>
        </p:nvSpPr>
        <p:spPr bwMode="auto">
          <a:xfrm>
            <a:off x="3259138" y="2819400"/>
            <a:ext cx="35464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equal bandwidth share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10606" name="Text Box 11"/>
          <p:cNvSpPr txBox="1">
            <a:spLocks noChangeArrowheads="1"/>
          </p:cNvSpPr>
          <p:nvPr/>
        </p:nvSpPr>
        <p:spPr bwMode="auto">
          <a:xfrm>
            <a:off x="1839913" y="5857875"/>
            <a:ext cx="35464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Connection 1 throughput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10607" name="Text Box 12"/>
          <p:cNvSpPr txBox="1">
            <a:spLocks noChangeArrowheads="1"/>
          </p:cNvSpPr>
          <p:nvPr/>
        </p:nvSpPr>
        <p:spPr bwMode="auto">
          <a:xfrm rot="-5396642">
            <a:off x="424656" y="4396581"/>
            <a:ext cx="35464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Connection 2 throughput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15053" name="Line 13"/>
          <p:cNvSpPr>
            <a:spLocks noChangeShapeType="1"/>
          </p:cNvSpPr>
          <p:nvPr/>
        </p:nvSpPr>
        <p:spPr bwMode="auto">
          <a:xfrm rot="-2938105" flipH="1" flipV="1">
            <a:off x="3503613" y="5105400"/>
            <a:ext cx="1293813" cy="47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15054" name="Text Box 14"/>
          <p:cNvSpPr txBox="1">
            <a:spLocks noChangeArrowheads="1"/>
          </p:cNvSpPr>
          <p:nvPr/>
        </p:nvSpPr>
        <p:spPr bwMode="auto">
          <a:xfrm>
            <a:off x="4173538" y="4676775"/>
            <a:ext cx="453707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congestion avoidance: additive increase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15055" name="Line 15"/>
          <p:cNvSpPr>
            <a:spLocks noChangeShapeType="1"/>
          </p:cNvSpPr>
          <p:nvPr/>
        </p:nvSpPr>
        <p:spPr bwMode="auto">
          <a:xfrm flipH="1">
            <a:off x="3390900" y="4638675"/>
            <a:ext cx="1171575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15056" name="Text Box 16"/>
          <p:cNvSpPr txBox="1">
            <a:spLocks noChangeArrowheads="1"/>
          </p:cNvSpPr>
          <p:nvPr/>
        </p:nvSpPr>
        <p:spPr bwMode="auto">
          <a:xfrm>
            <a:off x="4705350" y="4432300"/>
            <a:ext cx="34607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loss: decrease window by factor of 2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15057" name="Line 17"/>
          <p:cNvSpPr>
            <a:spLocks noChangeShapeType="1"/>
          </p:cNvSpPr>
          <p:nvPr/>
        </p:nvSpPr>
        <p:spPr bwMode="auto">
          <a:xfrm rot="-2938105" flipH="1" flipV="1">
            <a:off x="3182938" y="4778375"/>
            <a:ext cx="1303338" cy="23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15058" name="Text Box 18"/>
          <p:cNvSpPr txBox="1">
            <a:spLocks noChangeArrowheads="1"/>
          </p:cNvSpPr>
          <p:nvPr/>
        </p:nvSpPr>
        <p:spPr bwMode="auto">
          <a:xfrm>
            <a:off x="3887788" y="4191000"/>
            <a:ext cx="453707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congestion avoidance: additive increase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15059" name="Line 19"/>
          <p:cNvSpPr>
            <a:spLocks noChangeShapeType="1"/>
          </p:cNvSpPr>
          <p:nvPr/>
        </p:nvSpPr>
        <p:spPr bwMode="auto">
          <a:xfrm flipH="1">
            <a:off x="3248025" y="4352925"/>
            <a:ext cx="981075" cy="765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15060" name="Text Box 20"/>
          <p:cNvSpPr txBox="1">
            <a:spLocks noChangeArrowheads="1"/>
          </p:cNvSpPr>
          <p:nvPr/>
        </p:nvSpPr>
        <p:spPr bwMode="auto">
          <a:xfrm>
            <a:off x="4305300" y="3984625"/>
            <a:ext cx="34607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loss: decrease window by factor of 2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15061" name="Line 21"/>
          <p:cNvSpPr>
            <a:spLocks noChangeShapeType="1"/>
          </p:cNvSpPr>
          <p:nvPr/>
        </p:nvSpPr>
        <p:spPr bwMode="auto">
          <a:xfrm rot="-2938105" flipH="1" flipV="1">
            <a:off x="3039269" y="4631531"/>
            <a:ext cx="1279525" cy="14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15062" name="Line 22"/>
          <p:cNvSpPr>
            <a:spLocks noChangeShapeType="1"/>
          </p:cNvSpPr>
          <p:nvPr/>
        </p:nvSpPr>
        <p:spPr bwMode="auto">
          <a:xfrm flipH="1">
            <a:off x="3181350" y="4171950"/>
            <a:ext cx="911225" cy="889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15063" name="Line 23"/>
          <p:cNvSpPr>
            <a:spLocks noChangeShapeType="1"/>
          </p:cNvSpPr>
          <p:nvPr/>
        </p:nvSpPr>
        <p:spPr bwMode="auto">
          <a:xfrm rot="-2938105" flipH="1" flipV="1">
            <a:off x="2959894" y="4568031"/>
            <a:ext cx="1279525" cy="14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50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4" grpId="0"/>
      <p:bldP spid="215056" grpId="0"/>
      <p:bldP spid="215058" grpId="0"/>
      <p:bldP spid="215060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269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126979" name="Picture 5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14363" y="822325"/>
            <a:ext cx="3656012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62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Fairness (more)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11162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9900" y="1219200"/>
            <a:ext cx="38100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Fairness and UDP</a:t>
            </a:r>
            <a:endParaRPr kumimoji="0" lang="en-US" sz="2800" b="0" i="1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multimedia apps often do not use TCP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do not want rate throttled by congestion control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instead use UDP: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send audio/video at constant rate, tolerate packet loss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11623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87875" y="1223963"/>
            <a:ext cx="4029075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Fairness, parallel TCP connections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application can open multiple parallel connections between two hosts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web browsers do this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e.g., link of rate R with 9 existing connections: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new app asks for 1 TCP, gets rate R/10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new app asks for 11 TCPs, gets R/2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53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15363" name="Picture 110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42913" y="935038"/>
            <a:ext cx="73136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14605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Connectionless </a:t>
            </a:r>
            <a:r>
              <a:rPr kumimoji="0" lang="en-US" sz="4400" b="0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demultiplexing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1024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27000" y="1495425"/>
            <a:ext cx="4940300" cy="1858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7980" marR="0" lvl="0" indent="-29083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recall: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created socket has host-local port #: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347980" marR="0" lvl="0" indent="-29083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  DatagramSocket mySocket1        = new DatagramSocket(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12534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);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ea typeface="MS PGothic" panose="020B0600070205080204" charset="-128"/>
              <a:cs typeface="+mn-cs"/>
            </a:endParaRPr>
          </a:p>
          <a:p>
            <a:pPr marL="347980" marR="0" lvl="0" indent="-29083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40745" name="Rectangle 105"/>
          <p:cNvSpPr>
            <a:spLocks noGrp="1" noChangeArrowheads="1"/>
          </p:cNvSpPr>
          <p:nvPr>
            <p:ph sz="half" idx="2"/>
          </p:nvPr>
        </p:nvSpPr>
        <p:spPr>
          <a:xfrm>
            <a:off x="312738" y="3862388"/>
            <a:ext cx="4114800" cy="2368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when host receives UDP segment: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checks destination port # in segment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directs UDP segment to socket with that port #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</p:txBody>
      </p:sp>
      <p:sp>
        <p:nvSpPr>
          <p:cNvPr id="10248" name="Rectangle 108"/>
          <p:cNvSpPr>
            <a:spLocks noChangeArrowheads="1"/>
          </p:cNvSpPr>
          <p:nvPr/>
        </p:nvSpPr>
        <p:spPr bwMode="auto">
          <a:xfrm>
            <a:off x="4678363" y="1162050"/>
            <a:ext cx="4465638" cy="16970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7980" marR="0" lvl="0" indent="-29083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ea typeface="MS PGothic" panose="020B0600070205080204" charset="-128"/>
              <a:cs typeface="+mn-cs"/>
            </a:endParaRPr>
          </a:p>
          <a:p>
            <a:pPr marL="292100" marR="0" lvl="0" indent="-2921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recall: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when creating datagram to send into UDP socket, must specify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859155" marR="0" lvl="1" indent="-24003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destination IP address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859155" marR="0" lvl="1" indent="-24003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destination port #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40751" name="Rectangle 111"/>
          <p:cNvSpPr>
            <a:spLocks noChangeArrowheads="1"/>
          </p:cNvSpPr>
          <p:nvPr/>
        </p:nvSpPr>
        <p:spPr bwMode="auto">
          <a:xfrm>
            <a:off x="5260975" y="3895725"/>
            <a:ext cx="3432175" cy="214788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IP datagrams with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same dest. port #,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but different source IP addresses and/or source port numbers will be directed to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same socket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at dest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50" name="Line 112"/>
          <p:cNvSpPr>
            <a:spLocks noChangeShapeType="1"/>
          </p:cNvSpPr>
          <p:nvPr/>
        </p:nvSpPr>
        <p:spPr bwMode="auto">
          <a:xfrm>
            <a:off x="1400175" y="3644900"/>
            <a:ext cx="5845175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40753" name="AutoShape 113"/>
          <p:cNvSpPr>
            <a:spLocks noChangeArrowheads="1"/>
          </p:cNvSpPr>
          <p:nvPr/>
        </p:nvSpPr>
        <p:spPr bwMode="auto">
          <a:xfrm>
            <a:off x="4467225" y="4770438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charRg st="32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charRg st="69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1">
                                            <p:txEl>
                                              <p:charRg st="0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45" grpId="0" build="p"/>
      <p:bldP spid="240753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280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9575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544513" y="1309688"/>
            <a:ext cx="7620000" cy="21907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network-assisted congestion control:</a:t>
            </a:r>
            <a:endParaRPr kumimoji="0" lang="en-US" sz="2800" b="0" i="1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two bits in IP header (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ToS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field) marked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by network router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to indicate congestion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congestion indication carried to receiving host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receiver (seeing congestion indication in IP datagram) ) sets ECE bit on receiver-to-sender ACK segment to notify sender of congestion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9584" name="Rectangle 4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39113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Explicit Congestion Notification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(ECN)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pic>
        <p:nvPicPr>
          <p:cNvPr id="128005" name="Picture 45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87375" y="969963"/>
            <a:ext cx="6731000" cy="182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8006" name="Text Box 8"/>
          <p:cNvSpPr txBox="1"/>
          <p:nvPr/>
        </p:nvSpPr>
        <p:spPr>
          <a:xfrm>
            <a:off x="1393825" y="4090988"/>
            <a:ext cx="71120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i="1" dirty="0">
                <a:solidFill>
                  <a:srgbClr val="000099"/>
                </a:solidFill>
                <a:latin typeface="Arial" panose="020B0604020202020204" pitchFamily="34" charset="0"/>
              </a:rPr>
              <a:t>source</a:t>
            </a:r>
            <a:endParaRPr lang="en-US" altLang="zh-CN" sz="2000" i="1" dirty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128007" name="Freeform 10"/>
          <p:cNvSpPr/>
          <p:nvPr/>
        </p:nvSpPr>
        <p:spPr>
          <a:xfrm flipH="1">
            <a:off x="855663" y="4383088"/>
            <a:ext cx="369887" cy="13684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2213" h="10000">
                <a:moveTo>
                  <a:pt x="11726" y="4661"/>
                </a:moveTo>
                <a:lnTo>
                  <a:pt x="0" y="0"/>
                </a:lnTo>
                <a:lnTo>
                  <a:pt x="0" y="10000"/>
                </a:lnTo>
                <a:lnTo>
                  <a:pt x="12213" y="6473"/>
                </a:lnTo>
                <a:lnTo>
                  <a:pt x="11726" y="4661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8008" name="Rectangle 23"/>
          <p:cNvSpPr/>
          <p:nvPr/>
        </p:nvSpPr>
        <p:spPr>
          <a:xfrm>
            <a:off x="1228725" y="4381500"/>
            <a:ext cx="1076325" cy="1349375"/>
          </a:xfrm>
          <a:prstGeom prst="rect">
            <a:avLst/>
          </a:prstGeom>
          <a:solidFill>
            <a:srgbClr val="000099"/>
          </a:solidFill>
          <a:ln w="9525">
            <a:noFill/>
          </a:ln>
        </p:spPr>
        <p:txBody>
          <a:bodyPr wrap="none" anchor="ctr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128009" name="Rectangle 24"/>
          <p:cNvSpPr/>
          <p:nvPr/>
        </p:nvSpPr>
        <p:spPr>
          <a:xfrm>
            <a:off x="1189038" y="4446588"/>
            <a:ext cx="1066800" cy="12319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128010" name="Line 25"/>
          <p:cNvSpPr/>
          <p:nvPr/>
        </p:nvSpPr>
        <p:spPr>
          <a:xfrm>
            <a:off x="1189038" y="4724400"/>
            <a:ext cx="1058862" cy="31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Text Box 26"/>
          <p:cNvSpPr txBox="1">
            <a:spLocks noChangeArrowheads="1"/>
          </p:cNvSpPr>
          <p:nvPr/>
        </p:nvSpPr>
        <p:spPr bwMode="auto">
          <a:xfrm>
            <a:off x="1152525" y="4414838"/>
            <a:ext cx="1104900" cy="12747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application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transport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network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link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physical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grpSp>
        <p:nvGrpSpPr>
          <p:cNvPr id="128012" name="Group 190"/>
          <p:cNvGrpSpPr/>
          <p:nvPr/>
        </p:nvGrpSpPr>
        <p:grpSpPr>
          <a:xfrm flipH="1">
            <a:off x="525463" y="4921250"/>
            <a:ext cx="673100" cy="701675"/>
            <a:chOff x="-44" y="1473"/>
            <a:chExt cx="981" cy="1105"/>
          </a:xfrm>
        </p:grpSpPr>
        <p:pic>
          <p:nvPicPr>
            <p:cNvPr id="128013" name="Picture 191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8014" name="Freeform 192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382" y="3172"/>
                </a:cxn>
                <a:cxn ang="0">
                  <a:pos x="51464" y="66095"/>
                </a:cxn>
                <a:cxn ang="0">
                  <a:pos x="11342" y="82660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28015" name="Line 25"/>
          <p:cNvSpPr/>
          <p:nvPr/>
        </p:nvSpPr>
        <p:spPr>
          <a:xfrm>
            <a:off x="1193800" y="4953000"/>
            <a:ext cx="1058863" cy="31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016" name="Line 25"/>
          <p:cNvSpPr/>
          <p:nvPr/>
        </p:nvSpPr>
        <p:spPr>
          <a:xfrm>
            <a:off x="1198563" y="5181600"/>
            <a:ext cx="1058862" cy="31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017" name="Line 25"/>
          <p:cNvSpPr/>
          <p:nvPr/>
        </p:nvSpPr>
        <p:spPr>
          <a:xfrm>
            <a:off x="1201738" y="5421313"/>
            <a:ext cx="1060450" cy="31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28018" name="Group 3"/>
          <p:cNvGrpSpPr/>
          <p:nvPr/>
        </p:nvGrpSpPr>
        <p:grpSpPr>
          <a:xfrm>
            <a:off x="6169025" y="4102100"/>
            <a:ext cx="2047875" cy="1657350"/>
            <a:chOff x="4882752" y="4007261"/>
            <a:chExt cx="2046816" cy="1656589"/>
          </a:xfrm>
        </p:grpSpPr>
        <p:sp>
          <p:nvSpPr>
            <p:cNvPr id="128019" name="Text Box 54"/>
            <p:cNvSpPr txBox="1"/>
            <p:nvPr/>
          </p:nvSpPr>
          <p:spPr>
            <a:xfrm>
              <a:off x="4882752" y="4007261"/>
              <a:ext cx="1226089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en-US" altLang="zh-CN" i="1" dirty="0">
                  <a:solidFill>
                    <a:srgbClr val="000099"/>
                  </a:solidFill>
                  <a:latin typeface="Arial" panose="020B0604020202020204" pitchFamily="34" charset="0"/>
                </a:rPr>
                <a:t>destination</a:t>
              </a:r>
              <a:endParaRPr lang="en-US" altLang="zh-CN" sz="2000" i="1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28020" name="Group 2"/>
            <p:cNvGrpSpPr/>
            <p:nvPr/>
          </p:nvGrpSpPr>
          <p:grpSpPr>
            <a:xfrm>
              <a:off x="4926877" y="4293078"/>
              <a:ext cx="2002691" cy="1370772"/>
              <a:chOff x="1305321" y="4687783"/>
              <a:chExt cx="2002691" cy="1370772"/>
            </a:xfrm>
          </p:grpSpPr>
          <p:sp>
            <p:nvSpPr>
              <p:cNvPr id="128021" name="Freeform 10"/>
              <p:cNvSpPr/>
              <p:nvPr/>
            </p:nvSpPr>
            <p:spPr>
              <a:xfrm>
                <a:off x="2432639" y="4689320"/>
                <a:ext cx="302067" cy="1369235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0" y="0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pathLst>
                  <a:path w="267" h="1186">
                    <a:moveTo>
                      <a:pt x="254" y="466"/>
                    </a:moveTo>
                    <a:lnTo>
                      <a:pt x="0" y="0"/>
                    </a:lnTo>
                    <a:lnTo>
                      <a:pt x="0" y="1186"/>
                    </a:lnTo>
                    <a:lnTo>
                      <a:pt x="267" y="652"/>
                    </a:lnTo>
                    <a:lnTo>
                      <a:pt x="254" y="46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8022" name="Rectangle 23"/>
              <p:cNvSpPr/>
              <p:nvPr/>
            </p:nvSpPr>
            <p:spPr>
              <a:xfrm>
                <a:off x="1381170" y="4687783"/>
                <a:ext cx="1076676" cy="1350371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</a:ln>
            </p:spPr>
            <p:txBody>
              <a:bodyPr wrap="none" anchor="ctr" anchorCtr="0"/>
              <a:p>
                <a:pPr algn="ctr" eaLnBrk="0" hangingPunct="0"/>
                <a:endParaRPr lang="zh-CN" altLang="zh-CN" dirty="0">
                  <a:latin typeface="Tahoma" panose="020B0604030504040204" charset="0"/>
                </a:endParaRPr>
              </a:p>
            </p:txBody>
          </p:sp>
          <p:sp>
            <p:nvSpPr>
              <p:cNvPr id="128023" name="Rectangle 24"/>
              <p:cNvSpPr/>
              <p:nvPr/>
            </p:nvSpPr>
            <p:spPr>
              <a:xfrm>
                <a:off x="1341249" y="4752754"/>
                <a:ext cx="1067215" cy="1231976"/>
              </a:xfrm>
              <a:prstGeom prst="rect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zh-CN" dirty="0">
                  <a:latin typeface="Tahoma" panose="020B0604030504040204" charset="0"/>
                </a:endParaRPr>
              </a:p>
            </p:txBody>
          </p:sp>
          <p:sp>
            <p:nvSpPr>
              <p:cNvPr id="128024" name="Line 25"/>
              <p:cNvSpPr/>
              <p:nvPr/>
            </p:nvSpPr>
            <p:spPr>
              <a:xfrm>
                <a:off x="1341249" y="5031313"/>
                <a:ext cx="1059231" cy="28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" name="Text Box 26"/>
              <p:cNvSpPr txBox="1">
                <a:spLocks noChangeArrowheads="1"/>
              </p:cNvSpPr>
              <p:nvPr/>
            </p:nvSpPr>
            <p:spPr bwMode="auto">
              <a:xfrm>
                <a:off x="1305623" y="4722494"/>
                <a:ext cx="1104329" cy="12741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  <a:cs typeface="MS PGothic" panose="020B060007020508020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MS PGothic" panose="020B0600070205080204" charset="-128"/>
                  </a:rPr>
                  <a:t>application</a:t>
                </a:r>
                <a:endPara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MS PGothic" panose="020B0600070205080204" charset="-128"/>
                  </a:rPr>
                  <a:t>transport</a:t>
                </a:r>
                <a:endPara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MS PGothic" panose="020B0600070205080204" charset="-128"/>
                  </a:rPr>
                  <a:t>network</a:t>
                </a:r>
                <a:endPara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MS PGothic" panose="020B0600070205080204" charset="-128"/>
                  </a:rPr>
                  <a:t>link</a:t>
                </a:r>
                <a:endPara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MS PGothic" panose="020B0600070205080204" charset="-128"/>
                  </a:rPr>
                  <a:t>physical</a:t>
                </a:r>
                <a:endPara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endParaRPr>
              </a:p>
            </p:txBody>
          </p:sp>
          <p:grpSp>
            <p:nvGrpSpPr>
              <p:cNvPr id="128026" name="Group 190"/>
              <p:cNvGrpSpPr/>
              <p:nvPr/>
            </p:nvGrpSpPr>
            <p:grpSpPr>
              <a:xfrm flipH="1">
                <a:off x="2634682" y="5076164"/>
                <a:ext cx="673330" cy="701684"/>
                <a:chOff x="-44" y="1473"/>
                <a:chExt cx="981" cy="1105"/>
              </a:xfrm>
            </p:grpSpPr>
            <p:pic>
              <p:nvPicPr>
                <p:cNvPr id="128027" name="Picture 191" descr="desktop_computer_stylized_medium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28028" name="Freeform 192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3382" y="3172"/>
                    </a:cxn>
                    <a:cxn ang="0">
                      <a:pos x="51464" y="66095"/>
                    </a:cxn>
                    <a:cxn ang="0">
                      <a:pos x="11342" y="82660"/>
                    </a:cxn>
                    <a:cxn ang="0">
                      <a:pos x="0" y="0"/>
                    </a:cxn>
                  </a:cxnLst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28029" name="Line 25"/>
              <p:cNvSpPr/>
              <p:nvPr/>
            </p:nvSpPr>
            <p:spPr>
              <a:xfrm>
                <a:off x="1345720" y="5260213"/>
                <a:ext cx="1059231" cy="28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030" name="Line 25"/>
              <p:cNvSpPr/>
              <p:nvPr/>
            </p:nvSpPr>
            <p:spPr>
              <a:xfrm>
                <a:off x="1350191" y="5489113"/>
                <a:ext cx="1059231" cy="28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031" name="Line 25"/>
              <p:cNvSpPr/>
              <p:nvPr/>
            </p:nvSpPr>
            <p:spPr>
              <a:xfrm>
                <a:off x="1354662" y="5728213"/>
                <a:ext cx="1059231" cy="28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128032" name="Freeform 2"/>
          <p:cNvSpPr/>
          <p:nvPr/>
        </p:nvSpPr>
        <p:spPr>
          <a:xfrm>
            <a:off x="2730500" y="5227638"/>
            <a:ext cx="2849563" cy="14811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8033" name="Freeform 6"/>
          <p:cNvSpPr/>
          <p:nvPr/>
        </p:nvSpPr>
        <p:spPr>
          <a:xfrm>
            <a:off x="3368675" y="5530850"/>
            <a:ext cx="542925" cy="29527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</a:cxnLst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28034" name="Group 7"/>
          <p:cNvGrpSpPr/>
          <p:nvPr/>
        </p:nvGrpSpPr>
        <p:grpSpPr>
          <a:xfrm>
            <a:off x="2874963" y="5705475"/>
            <a:ext cx="501650" cy="233363"/>
            <a:chOff x="3600" y="219"/>
            <a:chExt cx="360" cy="175"/>
          </a:xfrm>
        </p:grpSpPr>
        <p:sp>
          <p:nvSpPr>
            <p:cNvPr id="128035" name="Oval 8"/>
            <p:cNvSpPr/>
            <p:nvPr/>
          </p:nvSpPr>
          <p:spPr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zh-CN" sz="1800" dirty="0">
                <a:solidFill>
                  <a:srgbClr val="000000"/>
                </a:solidFill>
                <a:latin typeface="Tahoma" panose="020B0604030504040204" charset="0"/>
              </a:endParaRPr>
            </a:p>
          </p:txBody>
        </p:sp>
        <p:sp>
          <p:nvSpPr>
            <p:cNvPr id="128036" name="Line 9"/>
            <p:cNvSpPr/>
            <p:nvPr/>
          </p:nvSpPr>
          <p:spPr>
            <a:xfrm>
              <a:off x="3605" y="289"/>
              <a:ext cx="0" cy="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037" name="Line 10"/>
            <p:cNvSpPr/>
            <p:nvPr/>
          </p:nvSpPr>
          <p:spPr>
            <a:xfrm>
              <a:off x="3960" y="289"/>
              <a:ext cx="0" cy="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038" name="Rectangle 11"/>
            <p:cNvSpPr/>
            <p:nvPr/>
          </p:nvSpPr>
          <p:spPr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wrap="none" anchor="ctr" anchorCtr="0"/>
            <a:p>
              <a:pPr algn="ctr" eaLnBrk="0" hangingPunct="0"/>
              <a:endParaRPr lang="zh-CN" altLang="zh-CN" dirty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28039" name="Oval 12"/>
            <p:cNvSpPr/>
            <p:nvPr/>
          </p:nvSpPr>
          <p:spPr>
            <a:xfrm>
              <a:off x="3603" y="219"/>
              <a:ext cx="354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zh-CN" sz="1800" dirty="0">
                <a:solidFill>
                  <a:srgbClr val="000000"/>
                </a:solidFill>
                <a:latin typeface="Tahoma" panose="020B0604030504040204" charset="0"/>
              </a:endParaRPr>
            </a:p>
          </p:txBody>
        </p:sp>
        <p:grpSp>
          <p:nvGrpSpPr>
            <p:cNvPr id="128040" name="Group 13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8041" name="Line 14"/>
              <p:cNvSpPr/>
              <p:nvPr/>
            </p:nvSpPr>
            <p:spPr>
              <a:xfrm flipV="1">
                <a:off x="2848" y="848"/>
                <a:ext cx="50" cy="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042" name="Line 15"/>
              <p:cNvSpPr/>
              <p:nvPr/>
            </p:nvSpPr>
            <p:spPr>
              <a:xfrm>
                <a:off x="2944" y="942"/>
                <a:ext cx="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043" name="Line 16"/>
              <p:cNvSpPr/>
              <p:nvPr/>
            </p:nvSpPr>
            <p:spPr>
              <a:xfrm>
                <a:off x="2894" y="850"/>
                <a:ext cx="52" cy="9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28044" name="Group 17"/>
            <p:cNvGrpSpPr/>
            <p:nvPr/>
          </p:nvGrpSpPr>
          <p:grpSpPr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8045" name="Line 18"/>
              <p:cNvSpPr/>
              <p:nvPr/>
            </p:nvSpPr>
            <p:spPr>
              <a:xfrm flipV="1">
                <a:off x="2848" y="846"/>
                <a:ext cx="50" cy="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046" name="Line 19"/>
              <p:cNvSpPr/>
              <p:nvPr/>
            </p:nvSpPr>
            <p:spPr>
              <a:xfrm>
                <a:off x="2944" y="946"/>
                <a:ext cx="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047" name="Line 20"/>
              <p:cNvSpPr/>
              <p:nvPr/>
            </p:nvSpPr>
            <p:spPr>
              <a:xfrm>
                <a:off x="2894" y="849"/>
                <a:ext cx="52" cy="97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8048" name="Group 21"/>
          <p:cNvGrpSpPr/>
          <p:nvPr/>
        </p:nvGrpSpPr>
        <p:grpSpPr>
          <a:xfrm>
            <a:off x="3227388" y="6343650"/>
            <a:ext cx="501650" cy="233363"/>
            <a:chOff x="3600" y="219"/>
            <a:chExt cx="360" cy="175"/>
          </a:xfrm>
        </p:grpSpPr>
        <p:sp>
          <p:nvSpPr>
            <p:cNvPr id="128049" name="Oval 22"/>
            <p:cNvSpPr/>
            <p:nvPr/>
          </p:nvSpPr>
          <p:spPr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zh-CN" sz="1800" dirty="0">
                <a:solidFill>
                  <a:srgbClr val="000000"/>
                </a:solidFill>
                <a:latin typeface="Tahoma" panose="020B0604030504040204" charset="0"/>
              </a:endParaRPr>
            </a:p>
          </p:txBody>
        </p:sp>
        <p:sp>
          <p:nvSpPr>
            <p:cNvPr id="128050" name="Line 23"/>
            <p:cNvSpPr/>
            <p:nvPr/>
          </p:nvSpPr>
          <p:spPr>
            <a:xfrm>
              <a:off x="3605" y="289"/>
              <a:ext cx="0" cy="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051" name="Line 24"/>
            <p:cNvSpPr/>
            <p:nvPr/>
          </p:nvSpPr>
          <p:spPr>
            <a:xfrm>
              <a:off x="3960" y="289"/>
              <a:ext cx="0" cy="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052" name="Rectangle 25"/>
            <p:cNvSpPr/>
            <p:nvPr/>
          </p:nvSpPr>
          <p:spPr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wrap="none" anchor="ctr" anchorCtr="0"/>
            <a:p>
              <a:pPr algn="ctr" eaLnBrk="0" hangingPunct="0"/>
              <a:endParaRPr lang="zh-CN" altLang="zh-CN" dirty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28053" name="Oval 26"/>
            <p:cNvSpPr/>
            <p:nvPr/>
          </p:nvSpPr>
          <p:spPr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zh-CN" sz="1800" dirty="0">
                <a:solidFill>
                  <a:srgbClr val="000000"/>
                </a:solidFill>
                <a:latin typeface="Tahoma" panose="020B0604030504040204" charset="0"/>
              </a:endParaRPr>
            </a:p>
          </p:txBody>
        </p:sp>
        <p:grpSp>
          <p:nvGrpSpPr>
            <p:cNvPr id="128054" name="Group 27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8055" name="Line 28"/>
              <p:cNvSpPr/>
              <p:nvPr/>
            </p:nvSpPr>
            <p:spPr>
              <a:xfrm flipV="1">
                <a:off x="2848" y="848"/>
                <a:ext cx="50" cy="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056" name="Line 29"/>
              <p:cNvSpPr/>
              <p:nvPr/>
            </p:nvSpPr>
            <p:spPr>
              <a:xfrm>
                <a:off x="2944" y="942"/>
                <a:ext cx="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057" name="Line 30"/>
              <p:cNvSpPr/>
              <p:nvPr/>
            </p:nvSpPr>
            <p:spPr>
              <a:xfrm>
                <a:off x="2894" y="850"/>
                <a:ext cx="52" cy="9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28058" name="Group 31"/>
            <p:cNvGrpSpPr/>
            <p:nvPr/>
          </p:nvGrpSpPr>
          <p:grpSpPr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8059" name="Line 32"/>
              <p:cNvSpPr/>
              <p:nvPr/>
            </p:nvSpPr>
            <p:spPr>
              <a:xfrm flipV="1">
                <a:off x="2848" y="846"/>
                <a:ext cx="50" cy="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060" name="Line 33"/>
              <p:cNvSpPr/>
              <p:nvPr/>
            </p:nvSpPr>
            <p:spPr>
              <a:xfrm>
                <a:off x="2944" y="946"/>
                <a:ext cx="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061" name="Line 34"/>
              <p:cNvSpPr/>
              <p:nvPr/>
            </p:nvSpPr>
            <p:spPr>
              <a:xfrm>
                <a:off x="2894" y="849"/>
                <a:ext cx="52" cy="97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8062" name="Group 35"/>
          <p:cNvGrpSpPr/>
          <p:nvPr/>
        </p:nvGrpSpPr>
        <p:grpSpPr>
          <a:xfrm>
            <a:off x="3902075" y="5400675"/>
            <a:ext cx="501650" cy="233363"/>
            <a:chOff x="3600" y="219"/>
            <a:chExt cx="360" cy="175"/>
          </a:xfrm>
        </p:grpSpPr>
        <p:sp>
          <p:nvSpPr>
            <p:cNvPr id="128063" name="Oval 36"/>
            <p:cNvSpPr/>
            <p:nvPr/>
          </p:nvSpPr>
          <p:spPr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zh-CN" sz="1800" dirty="0">
                <a:solidFill>
                  <a:srgbClr val="000000"/>
                </a:solidFill>
                <a:latin typeface="Tahoma" panose="020B0604030504040204" charset="0"/>
              </a:endParaRPr>
            </a:p>
          </p:txBody>
        </p:sp>
        <p:sp>
          <p:nvSpPr>
            <p:cNvPr id="128064" name="Line 37"/>
            <p:cNvSpPr/>
            <p:nvPr/>
          </p:nvSpPr>
          <p:spPr>
            <a:xfrm>
              <a:off x="3605" y="289"/>
              <a:ext cx="0" cy="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065" name="Line 38"/>
            <p:cNvSpPr/>
            <p:nvPr/>
          </p:nvSpPr>
          <p:spPr>
            <a:xfrm>
              <a:off x="3960" y="289"/>
              <a:ext cx="0" cy="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066" name="Rectangle 39"/>
            <p:cNvSpPr/>
            <p:nvPr/>
          </p:nvSpPr>
          <p:spPr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wrap="none" anchor="ctr" anchorCtr="0"/>
            <a:p>
              <a:pPr algn="ctr" eaLnBrk="0" hangingPunct="0"/>
              <a:endParaRPr lang="zh-CN" altLang="zh-CN" dirty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28067" name="Oval 40"/>
            <p:cNvSpPr/>
            <p:nvPr/>
          </p:nvSpPr>
          <p:spPr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zh-CN" sz="1800" dirty="0">
                <a:solidFill>
                  <a:srgbClr val="000000"/>
                </a:solidFill>
                <a:latin typeface="Tahoma" panose="020B0604030504040204" charset="0"/>
              </a:endParaRPr>
            </a:p>
          </p:txBody>
        </p:sp>
        <p:grpSp>
          <p:nvGrpSpPr>
            <p:cNvPr id="128068" name="Group 41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8069" name="Line 42"/>
              <p:cNvSpPr/>
              <p:nvPr/>
            </p:nvSpPr>
            <p:spPr>
              <a:xfrm flipV="1">
                <a:off x="2848" y="848"/>
                <a:ext cx="50" cy="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070" name="Line 43"/>
              <p:cNvSpPr/>
              <p:nvPr/>
            </p:nvSpPr>
            <p:spPr>
              <a:xfrm>
                <a:off x="2944" y="942"/>
                <a:ext cx="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071" name="Line 44"/>
              <p:cNvSpPr/>
              <p:nvPr/>
            </p:nvSpPr>
            <p:spPr>
              <a:xfrm>
                <a:off x="2894" y="850"/>
                <a:ext cx="52" cy="9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28072" name="Group 45"/>
            <p:cNvGrpSpPr/>
            <p:nvPr/>
          </p:nvGrpSpPr>
          <p:grpSpPr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8073" name="Line 46"/>
              <p:cNvSpPr/>
              <p:nvPr/>
            </p:nvSpPr>
            <p:spPr>
              <a:xfrm flipV="1">
                <a:off x="2848" y="846"/>
                <a:ext cx="50" cy="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074" name="Line 47"/>
              <p:cNvSpPr/>
              <p:nvPr/>
            </p:nvSpPr>
            <p:spPr>
              <a:xfrm>
                <a:off x="2944" y="946"/>
                <a:ext cx="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075" name="Line 48"/>
              <p:cNvSpPr/>
              <p:nvPr/>
            </p:nvSpPr>
            <p:spPr>
              <a:xfrm>
                <a:off x="2894" y="849"/>
                <a:ext cx="52" cy="97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8076" name="Group 18"/>
          <p:cNvGrpSpPr/>
          <p:nvPr/>
        </p:nvGrpSpPr>
        <p:grpSpPr>
          <a:xfrm>
            <a:off x="3813175" y="6065838"/>
            <a:ext cx="500063" cy="233362"/>
            <a:chOff x="2269009" y="6392060"/>
            <a:chExt cx="500221" cy="233326"/>
          </a:xfrm>
        </p:grpSpPr>
        <p:sp>
          <p:nvSpPr>
            <p:cNvPr id="128077" name="Oval 50"/>
            <p:cNvSpPr/>
            <p:nvPr/>
          </p:nvSpPr>
          <p:spPr>
            <a:xfrm>
              <a:off x="2275957" y="6497390"/>
              <a:ext cx="493273" cy="127996"/>
            </a:xfrm>
            <a:prstGeom prst="ellipse">
              <a:avLst/>
            </a:prstGeom>
            <a:solidFill>
              <a:srgbClr val="CC00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zh-CN" sz="1800" dirty="0">
                <a:solidFill>
                  <a:srgbClr val="000000"/>
                </a:solidFill>
                <a:latin typeface="Tahoma" panose="020B0604030504040204" charset="0"/>
              </a:endParaRPr>
            </a:p>
          </p:txBody>
        </p:sp>
        <p:sp>
          <p:nvSpPr>
            <p:cNvPr id="128078" name="Line 51"/>
            <p:cNvSpPr/>
            <p:nvPr/>
          </p:nvSpPr>
          <p:spPr>
            <a:xfrm>
              <a:off x="2275957" y="6485390"/>
              <a:ext cx="0" cy="7999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079" name="Line 52"/>
            <p:cNvSpPr/>
            <p:nvPr/>
          </p:nvSpPr>
          <p:spPr>
            <a:xfrm>
              <a:off x="2769229" y="6485390"/>
              <a:ext cx="0" cy="7999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080" name="Rectangle 53"/>
            <p:cNvSpPr/>
            <p:nvPr/>
          </p:nvSpPr>
          <p:spPr>
            <a:xfrm>
              <a:off x="2275957" y="6485390"/>
              <a:ext cx="489104" cy="77331"/>
            </a:xfrm>
            <a:prstGeom prst="rect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 eaLnBrk="0" hangingPunct="0"/>
              <a:endParaRPr lang="zh-CN" altLang="zh-CN" dirty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28081" name="Oval 54"/>
            <p:cNvSpPr/>
            <p:nvPr/>
          </p:nvSpPr>
          <p:spPr>
            <a:xfrm>
              <a:off x="2269009" y="6392060"/>
              <a:ext cx="494662" cy="150662"/>
            </a:xfrm>
            <a:prstGeom prst="ellipse">
              <a:avLst/>
            </a:prstGeom>
            <a:solidFill>
              <a:srgbClr val="CC00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zh-CN" sz="1800" dirty="0">
                <a:solidFill>
                  <a:srgbClr val="000000"/>
                </a:solidFill>
                <a:latin typeface="Tahoma" panose="020B0604030504040204" charset="0"/>
              </a:endParaRPr>
            </a:p>
          </p:txBody>
        </p:sp>
        <p:grpSp>
          <p:nvGrpSpPr>
            <p:cNvPr id="128082" name="Group 55"/>
            <p:cNvGrpSpPr/>
            <p:nvPr/>
          </p:nvGrpSpPr>
          <p:grpSpPr>
            <a:xfrm>
              <a:off x="2388506" y="6425391"/>
              <a:ext cx="245942" cy="86201"/>
              <a:chOff x="2848" y="848"/>
              <a:chExt cx="140" cy="96"/>
            </a:xfrm>
          </p:grpSpPr>
          <p:sp>
            <p:nvSpPr>
              <p:cNvPr id="128083" name="Line 56"/>
              <p:cNvSpPr/>
              <p:nvPr/>
            </p:nvSpPr>
            <p:spPr>
              <a:xfrm flipV="1">
                <a:off x="2848" y="848"/>
                <a:ext cx="50" cy="2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084" name="Line 57"/>
              <p:cNvSpPr/>
              <p:nvPr/>
            </p:nvSpPr>
            <p:spPr>
              <a:xfrm>
                <a:off x="2944" y="942"/>
                <a:ext cx="44" cy="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085" name="Line 58"/>
              <p:cNvSpPr/>
              <p:nvPr/>
            </p:nvSpPr>
            <p:spPr>
              <a:xfrm>
                <a:off x="2894" y="850"/>
                <a:ext cx="52" cy="94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28086" name="Group 59"/>
            <p:cNvGrpSpPr/>
            <p:nvPr/>
          </p:nvGrpSpPr>
          <p:grpSpPr>
            <a:xfrm flipV="1">
              <a:off x="2388506" y="6424059"/>
              <a:ext cx="245942" cy="87997"/>
              <a:chOff x="2848" y="848"/>
              <a:chExt cx="140" cy="98"/>
            </a:xfrm>
          </p:grpSpPr>
          <p:sp>
            <p:nvSpPr>
              <p:cNvPr id="128087" name="Line 60"/>
              <p:cNvSpPr/>
              <p:nvPr/>
            </p:nvSpPr>
            <p:spPr>
              <a:xfrm flipV="1">
                <a:off x="2848" y="846"/>
                <a:ext cx="50" cy="4"/>
              </a:xfrm>
              <a:prstGeom prst="line">
                <a:avLst/>
              </a:prstGeom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088" name="Line 61"/>
              <p:cNvSpPr/>
              <p:nvPr/>
            </p:nvSpPr>
            <p:spPr>
              <a:xfrm>
                <a:off x="2944" y="946"/>
                <a:ext cx="44" cy="0"/>
              </a:xfrm>
              <a:prstGeom prst="line">
                <a:avLst/>
              </a:prstGeom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089" name="Line 62"/>
              <p:cNvSpPr/>
              <p:nvPr/>
            </p:nvSpPr>
            <p:spPr>
              <a:xfrm>
                <a:off x="2894" y="849"/>
                <a:ext cx="52" cy="97"/>
              </a:xfrm>
              <a:prstGeom prst="line">
                <a:avLst/>
              </a:prstGeom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8090" name="Group 63"/>
          <p:cNvGrpSpPr/>
          <p:nvPr/>
        </p:nvGrpSpPr>
        <p:grpSpPr>
          <a:xfrm>
            <a:off x="4459288" y="6362700"/>
            <a:ext cx="503237" cy="233363"/>
            <a:chOff x="3600" y="219"/>
            <a:chExt cx="360" cy="175"/>
          </a:xfrm>
        </p:grpSpPr>
        <p:sp>
          <p:nvSpPr>
            <p:cNvPr id="128091" name="Oval 64"/>
            <p:cNvSpPr/>
            <p:nvPr/>
          </p:nvSpPr>
          <p:spPr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zh-CN" sz="1800" dirty="0">
                <a:solidFill>
                  <a:srgbClr val="000000"/>
                </a:solidFill>
                <a:latin typeface="Tahoma" panose="020B0604030504040204" charset="0"/>
              </a:endParaRPr>
            </a:p>
          </p:txBody>
        </p:sp>
        <p:sp>
          <p:nvSpPr>
            <p:cNvPr id="128092" name="Line 65"/>
            <p:cNvSpPr/>
            <p:nvPr/>
          </p:nvSpPr>
          <p:spPr>
            <a:xfrm>
              <a:off x="3605" y="289"/>
              <a:ext cx="0" cy="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093" name="Line 66"/>
            <p:cNvSpPr/>
            <p:nvPr/>
          </p:nvSpPr>
          <p:spPr>
            <a:xfrm>
              <a:off x="3960" y="289"/>
              <a:ext cx="0" cy="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094" name="Rectangle 67"/>
            <p:cNvSpPr/>
            <p:nvPr/>
          </p:nvSpPr>
          <p:spPr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wrap="none" anchor="ctr" anchorCtr="0"/>
            <a:p>
              <a:pPr algn="ctr" eaLnBrk="0" hangingPunct="0"/>
              <a:endParaRPr lang="zh-CN" altLang="zh-CN" dirty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28095" name="Oval 68"/>
            <p:cNvSpPr/>
            <p:nvPr/>
          </p:nvSpPr>
          <p:spPr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zh-CN" sz="1800" dirty="0">
                <a:solidFill>
                  <a:srgbClr val="000000"/>
                </a:solidFill>
                <a:latin typeface="Tahoma" panose="020B0604030504040204" charset="0"/>
              </a:endParaRPr>
            </a:p>
          </p:txBody>
        </p:sp>
        <p:grpSp>
          <p:nvGrpSpPr>
            <p:cNvPr id="128096" name="Group 69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8097" name="Line 70"/>
              <p:cNvSpPr/>
              <p:nvPr/>
            </p:nvSpPr>
            <p:spPr>
              <a:xfrm flipV="1">
                <a:off x="2848" y="848"/>
                <a:ext cx="50" cy="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098" name="Line 71"/>
              <p:cNvSpPr/>
              <p:nvPr/>
            </p:nvSpPr>
            <p:spPr>
              <a:xfrm>
                <a:off x="2944" y="942"/>
                <a:ext cx="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099" name="Line 72"/>
              <p:cNvSpPr/>
              <p:nvPr/>
            </p:nvSpPr>
            <p:spPr>
              <a:xfrm>
                <a:off x="2894" y="850"/>
                <a:ext cx="52" cy="9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28100" name="Group 73"/>
            <p:cNvGrpSpPr/>
            <p:nvPr/>
          </p:nvGrpSpPr>
          <p:grpSpPr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8101" name="Line 74"/>
              <p:cNvSpPr/>
              <p:nvPr/>
            </p:nvSpPr>
            <p:spPr>
              <a:xfrm flipV="1">
                <a:off x="2848" y="846"/>
                <a:ext cx="50" cy="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102" name="Line 75"/>
              <p:cNvSpPr/>
              <p:nvPr/>
            </p:nvSpPr>
            <p:spPr>
              <a:xfrm>
                <a:off x="2944" y="946"/>
                <a:ext cx="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103" name="Line 76"/>
              <p:cNvSpPr/>
              <p:nvPr/>
            </p:nvSpPr>
            <p:spPr>
              <a:xfrm>
                <a:off x="2894" y="849"/>
                <a:ext cx="52" cy="97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8104" name="Group 77"/>
          <p:cNvGrpSpPr/>
          <p:nvPr/>
        </p:nvGrpSpPr>
        <p:grpSpPr>
          <a:xfrm>
            <a:off x="4905375" y="5707063"/>
            <a:ext cx="501650" cy="233362"/>
            <a:chOff x="3600" y="219"/>
            <a:chExt cx="360" cy="175"/>
          </a:xfrm>
        </p:grpSpPr>
        <p:sp>
          <p:nvSpPr>
            <p:cNvPr id="128105" name="Oval 78"/>
            <p:cNvSpPr/>
            <p:nvPr/>
          </p:nvSpPr>
          <p:spPr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zh-CN" sz="1800" dirty="0">
                <a:solidFill>
                  <a:srgbClr val="000000"/>
                </a:solidFill>
                <a:latin typeface="Tahoma" panose="020B0604030504040204" charset="0"/>
              </a:endParaRPr>
            </a:p>
          </p:txBody>
        </p:sp>
        <p:sp>
          <p:nvSpPr>
            <p:cNvPr id="128106" name="Line 79"/>
            <p:cNvSpPr/>
            <p:nvPr/>
          </p:nvSpPr>
          <p:spPr>
            <a:xfrm>
              <a:off x="3605" y="289"/>
              <a:ext cx="0" cy="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107" name="Line 80"/>
            <p:cNvSpPr/>
            <p:nvPr/>
          </p:nvSpPr>
          <p:spPr>
            <a:xfrm>
              <a:off x="3960" y="289"/>
              <a:ext cx="0" cy="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108" name="Rectangle 81"/>
            <p:cNvSpPr/>
            <p:nvPr/>
          </p:nvSpPr>
          <p:spPr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wrap="none" anchor="ctr" anchorCtr="0"/>
            <a:p>
              <a:pPr algn="ctr" eaLnBrk="0" hangingPunct="0"/>
              <a:endParaRPr lang="zh-CN" altLang="zh-CN" dirty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28109" name="Oval 82"/>
            <p:cNvSpPr/>
            <p:nvPr/>
          </p:nvSpPr>
          <p:spPr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zh-CN" sz="1800" dirty="0">
                <a:solidFill>
                  <a:srgbClr val="000000"/>
                </a:solidFill>
                <a:latin typeface="Tahoma" panose="020B0604030504040204" charset="0"/>
              </a:endParaRPr>
            </a:p>
          </p:txBody>
        </p:sp>
        <p:grpSp>
          <p:nvGrpSpPr>
            <p:cNvPr id="128110" name="Group 83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8111" name="Line 84"/>
              <p:cNvSpPr/>
              <p:nvPr/>
            </p:nvSpPr>
            <p:spPr>
              <a:xfrm flipV="1">
                <a:off x="2848" y="848"/>
                <a:ext cx="50" cy="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112" name="Line 85"/>
              <p:cNvSpPr/>
              <p:nvPr/>
            </p:nvSpPr>
            <p:spPr>
              <a:xfrm>
                <a:off x="2944" y="942"/>
                <a:ext cx="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113" name="Line 86"/>
              <p:cNvSpPr/>
              <p:nvPr/>
            </p:nvSpPr>
            <p:spPr>
              <a:xfrm>
                <a:off x="2894" y="850"/>
                <a:ext cx="52" cy="9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28114" name="Group 87"/>
            <p:cNvGrpSpPr/>
            <p:nvPr/>
          </p:nvGrpSpPr>
          <p:grpSpPr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8115" name="Line 88"/>
              <p:cNvSpPr/>
              <p:nvPr/>
            </p:nvSpPr>
            <p:spPr>
              <a:xfrm flipV="1">
                <a:off x="2848" y="846"/>
                <a:ext cx="50" cy="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116" name="Line 89"/>
              <p:cNvSpPr/>
              <p:nvPr/>
            </p:nvSpPr>
            <p:spPr>
              <a:xfrm>
                <a:off x="2944" y="946"/>
                <a:ext cx="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117" name="Line 90"/>
              <p:cNvSpPr/>
              <p:nvPr/>
            </p:nvSpPr>
            <p:spPr>
              <a:xfrm>
                <a:off x="2894" y="849"/>
                <a:ext cx="52" cy="97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128118" name="Freeform 91"/>
          <p:cNvSpPr/>
          <p:nvPr/>
        </p:nvSpPr>
        <p:spPr>
          <a:xfrm>
            <a:off x="4410075" y="5524500"/>
            <a:ext cx="506413" cy="307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</a:cxnLst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8119" name="Freeform 92"/>
          <p:cNvSpPr/>
          <p:nvPr/>
        </p:nvSpPr>
        <p:spPr>
          <a:xfrm>
            <a:off x="3344863" y="5916613"/>
            <a:ext cx="481012" cy="238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</a:cxnLst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8120" name="Freeform 93"/>
          <p:cNvSpPr/>
          <p:nvPr/>
        </p:nvSpPr>
        <p:spPr>
          <a:xfrm>
            <a:off x="4292600" y="5892800"/>
            <a:ext cx="630238" cy="24765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</a:cxnLst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8121" name="Freeform 94"/>
          <p:cNvSpPr/>
          <p:nvPr/>
        </p:nvSpPr>
        <p:spPr>
          <a:xfrm>
            <a:off x="4960938" y="5946775"/>
            <a:ext cx="206375" cy="5080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</a:cxnLst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8122" name="Freeform 95"/>
          <p:cNvSpPr/>
          <p:nvPr/>
        </p:nvSpPr>
        <p:spPr>
          <a:xfrm>
            <a:off x="3724275" y="6480175"/>
            <a:ext cx="736600" cy="7461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0"/>
              </a:cxn>
            </a:cxnLst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8123" name="Freeform 96"/>
          <p:cNvSpPr/>
          <p:nvPr/>
        </p:nvSpPr>
        <p:spPr>
          <a:xfrm>
            <a:off x="3187700" y="5940425"/>
            <a:ext cx="193675" cy="4254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8124" name="Freeform 7"/>
          <p:cNvSpPr/>
          <p:nvPr/>
        </p:nvSpPr>
        <p:spPr>
          <a:xfrm>
            <a:off x="2076450" y="4598988"/>
            <a:ext cx="5156200" cy="1509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61" y="1168047"/>
              </a:cxn>
              <a:cxn ang="0">
                <a:pos x="1131015" y="1170389"/>
              </a:cxn>
              <a:cxn ang="0">
                <a:pos x="1755021" y="1490285"/>
              </a:cxn>
              <a:cxn ang="0">
                <a:pos x="2207298" y="1510706"/>
              </a:cxn>
              <a:cxn ang="0">
                <a:pos x="2988945" y="1198737"/>
              </a:cxn>
              <a:cxn ang="0">
                <a:pos x="3391674" y="1210330"/>
              </a:cxn>
              <a:cxn ang="0">
                <a:pos x="5156412" y="1199641"/>
              </a:cxn>
              <a:cxn ang="0">
                <a:pos x="5126696" y="64147"/>
              </a:cxn>
            </a:cxnLst>
            <a:pathLst>
              <a:path w="5156094" h="1509215">
                <a:moveTo>
                  <a:pt x="0" y="0"/>
                </a:moveTo>
                <a:cubicBezTo>
                  <a:pt x="2320" y="388965"/>
                  <a:pt x="4641" y="777929"/>
                  <a:pt x="6961" y="1166894"/>
                </a:cubicBezTo>
                <a:lnTo>
                  <a:pt x="1130946" y="1169234"/>
                </a:lnTo>
                <a:lnTo>
                  <a:pt x="1754913" y="1488814"/>
                </a:lnTo>
                <a:lnTo>
                  <a:pt x="2207163" y="1509215"/>
                </a:lnTo>
                <a:lnTo>
                  <a:pt x="2988762" y="1197554"/>
                </a:lnTo>
                <a:lnTo>
                  <a:pt x="3391464" y="1209136"/>
                </a:lnTo>
                <a:lnTo>
                  <a:pt x="5156094" y="1198456"/>
                </a:lnTo>
                <a:lnTo>
                  <a:pt x="5126381" y="64084"/>
                </a:lnTo>
              </a:path>
            </a:pathLst>
          </a:custGeom>
          <a:noFill/>
          <a:ln w="22225" cap="flat" cmpd="sng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8125" name="TextBox 10"/>
          <p:cNvSpPr txBox="1"/>
          <p:nvPr/>
        </p:nvSpPr>
        <p:spPr>
          <a:xfrm>
            <a:off x="-1639887" y="4827588"/>
            <a:ext cx="46037" cy="339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/>
            <a:r>
              <a:rPr lang="en-US" altLang="zh-CN" dirty="0">
                <a:latin typeface="Tahoma" panose="020B0604030504040204" charset="0"/>
              </a:rPr>
              <a:t>ECN=11</a:t>
            </a:r>
            <a:endParaRPr lang="en-US" altLang="zh-CN" dirty="0">
              <a:latin typeface="Tahoma" panose="020B060403050404020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501775" y="5843588"/>
            <a:ext cx="1493838" cy="307975"/>
            <a:chOff x="1502428" y="5844331"/>
            <a:chExt cx="1493249" cy="307777"/>
          </a:xfrm>
        </p:grpSpPr>
        <p:grpSp>
          <p:nvGrpSpPr>
            <p:cNvPr id="128127" name="Group 274"/>
            <p:cNvGrpSpPr/>
            <p:nvPr/>
          </p:nvGrpSpPr>
          <p:grpSpPr>
            <a:xfrm>
              <a:off x="1502428" y="5844331"/>
              <a:ext cx="1493249" cy="307777"/>
              <a:chOff x="3621632" y="5775938"/>
              <a:chExt cx="1493249" cy="307777"/>
            </a:xfrm>
          </p:grpSpPr>
          <p:grpSp>
            <p:nvGrpSpPr>
              <p:cNvPr id="128128" name="Group 275"/>
              <p:cNvGrpSpPr/>
              <p:nvPr/>
            </p:nvGrpSpPr>
            <p:grpSpPr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278" name="Rectangle 277"/>
                <p:cNvSpPr/>
                <p:nvPr/>
              </p:nvSpPr>
              <p:spPr>
                <a:xfrm>
                  <a:off x="-2903722" y="4135317"/>
                  <a:ext cx="1151258" cy="341655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MS PGothic" panose="020B0600070205080204" charset="-128"/>
                  </a:endParaRPr>
                </a:p>
              </p:txBody>
            </p:sp>
            <p:sp>
              <p:nvSpPr>
                <p:cNvPr id="279" name="Rectangle 278"/>
                <p:cNvSpPr/>
                <p:nvPr/>
              </p:nvSpPr>
              <p:spPr>
                <a:xfrm>
                  <a:off x="-2968093" y="4221426"/>
                  <a:ext cx="1148783" cy="344432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MS PGothic" panose="020B0600070205080204" charset="-128"/>
                  </a:endParaRPr>
                </a:p>
              </p:txBody>
            </p:sp>
            <p:sp>
              <p:nvSpPr>
                <p:cNvPr id="280" name="Freeform 279"/>
                <p:cNvSpPr/>
                <p:nvPr/>
              </p:nvSpPr>
              <p:spPr>
                <a:xfrm>
                  <a:off x="-2975522" y="4129762"/>
                  <a:ext cx="1223057" cy="94441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-1" fmla="*/ 0 w 1223105"/>
                    <a:gd name="connsiteY0-2" fmla="*/ 89042 h 103102"/>
                    <a:gd name="connsiteX1-3" fmla="*/ 70293 w 1223105"/>
                    <a:gd name="connsiteY1-4" fmla="*/ 0 h 103102"/>
                    <a:gd name="connsiteX2-5" fmla="*/ 1223105 w 1223105"/>
                    <a:gd name="connsiteY2-6" fmla="*/ 4687 h 103102"/>
                    <a:gd name="connsiteX3-7" fmla="*/ 1148126 w 1223105"/>
                    <a:gd name="connsiteY3-8" fmla="*/ 103102 h 103102"/>
                    <a:gd name="connsiteX4-9" fmla="*/ 0 w 1223105"/>
                    <a:gd name="connsiteY4-10" fmla="*/ 89042 h 103102"/>
                    <a:gd name="connsiteX0-11" fmla="*/ 0 w 1223105"/>
                    <a:gd name="connsiteY0-12" fmla="*/ 89042 h 93730"/>
                    <a:gd name="connsiteX1-13" fmla="*/ 70293 w 1223105"/>
                    <a:gd name="connsiteY1-14" fmla="*/ 0 h 93730"/>
                    <a:gd name="connsiteX2-15" fmla="*/ 1223105 w 1223105"/>
                    <a:gd name="connsiteY2-16" fmla="*/ 4687 h 93730"/>
                    <a:gd name="connsiteX3-17" fmla="*/ 1143439 w 1223105"/>
                    <a:gd name="connsiteY3-18" fmla="*/ 93730 h 93730"/>
                    <a:gd name="connsiteX4-19" fmla="*/ 0 w 1223105"/>
                    <a:gd name="connsiteY4-20" fmla="*/ 89042 h 9373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MS PGothic" panose="020B0600070205080204" charset="-128"/>
                  </a:endParaRPr>
                </a:p>
              </p:txBody>
            </p:sp>
            <p:sp>
              <p:nvSpPr>
                <p:cNvPr id="281" name="Freeform 280"/>
                <p:cNvSpPr/>
                <p:nvPr/>
              </p:nvSpPr>
              <p:spPr>
                <a:xfrm rot="21211447" flipV="1">
                  <a:off x="-1853972" y="4146428"/>
                  <a:ext cx="136170" cy="433318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-1" fmla="*/ 0 w 1223105"/>
                    <a:gd name="connsiteY0-2" fmla="*/ 89042 h 103102"/>
                    <a:gd name="connsiteX1-3" fmla="*/ 70293 w 1223105"/>
                    <a:gd name="connsiteY1-4" fmla="*/ 0 h 103102"/>
                    <a:gd name="connsiteX2-5" fmla="*/ 1223105 w 1223105"/>
                    <a:gd name="connsiteY2-6" fmla="*/ 4687 h 103102"/>
                    <a:gd name="connsiteX3-7" fmla="*/ 1148126 w 1223105"/>
                    <a:gd name="connsiteY3-8" fmla="*/ 103102 h 103102"/>
                    <a:gd name="connsiteX4-9" fmla="*/ 0 w 1223105"/>
                    <a:gd name="connsiteY4-10" fmla="*/ 89042 h 103102"/>
                    <a:gd name="connsiteX0-11" fmla="*/ 0 w 1223105"/>
                    <a:gd name="connsiteY0-12" fmla="*/ 89042 h 93730"/>
                    <a:gd name="connsiteX1-13" fmla="*/ 70293 w 1223105"/>
                    <a:gd name="connsiteY1-14" fmla="*/ 0 h 93730"/>
                    <a:gd name="connsiteX2-15" fmla="*/ 1223105 w 1223105"/>
                    <a:gd name="connsiteY2-16" fmla="*/ 4687 h 93730"/>
                    <a:gd name="connsiteX3-17" fmla="*/ 1143439 w 1223105"/>
                    <a:gd name="connsiteY3-18" fmla="*/ 93730 h 93730"/>
                    <a:gd name="connsiteX4-19" fmla="*/ 0 w 1223105"/>
                    <a:gd name="connsiteY4-20" fmla="*/ 89042 h 93730"/>
                    <a:gd name="connsiteX0-21" fmla="*/ 0 w 1143439"/>
                    <a:gd name="connsiteY0-22" fmla="*/ 604462 h 609150"/>
                    <a:gd name="connsiteX1-23" fmla="*/ 70293 w 1143439"/>
                    <a:gd name="connsiteY1-24" fmla="*/ 515420 h 609150"/>
                    <a:gd name="connsiteX2-25" fmla="*/ 1048102 w 1143439"/>
                    <a:gd name="connsiteY2-26" fmla="*/ 0 h 609150"/>
                    <a:gd name="connsiteX3-27" fmla="*/ 1143439 w 1143439"/>
                    <a:gd name="connsiteY3-28" fmla="*/ 609150 h 609150"/>
                    <a:gd name="connsiteX4-29" fmla="*/ 0 w 1143439"/>
                    <a:gd name="connsiteY4-30" fmla="*/ 604462 h 609150"/>
                    <a:gd name="connsiteX0-31" fmla="*/ 0 w 1143439"/>
                    <a:gd name="connsiteY0-32" fmla="*/ 750108 h 754796"/>
                    <a:gd name="connsiteX1-33" fmla="*/ 958091 w 1143439"/>
                    <a:gd name="connsiteY1-34" fmla="*/ 0 h 754796"/>
                    <a:gd name="connsiteX2-35" fmla="*/ 1048102 w 1143439"/>
                    <a:gd name="connsiteY2-36" fmla="*/ 145646 h 754796"/>
                    <a:gd name="connsiteX3-37" fmla="*/ 1143439 w 1143439"/>
                    <a:gd name="connsiteY3-38" fmla="*/ 754796 h 754796"/>
                    <a:gd name="connsiteX4-39" fmla="*/ 0 w 1143439"/>
                    <a:gd name="connsiteY4-40" fmla="*/ 750108 h 754796"/>
                    <a:gd name="connsiteX0-41" fmla="*/ 28193 w 185348"/>
                    <a:gd name="connsiteY0-42" fmla="*/ 675301 h 754796"/>
                    <a:gd name="connsiteX1-43" fmla="*/ 0 w 185348"/>
                    <a:gd name="connsiteY1-44" fmla="*/ 0 h 754796"/>
                    <a:gd name="connsiteX2-45" fmla="*/ 90011 w 185348"/>
                    <a:gd name="connsiteY2-46" fmla="*/ 145646 h 754796"/>
                    <a:gd name="connsiteX3-47" fmla="*/ 185348 w 185348"/>
                    <a:gd name="connsiteY3-48" fmla="*/ 754796 h 754796"/>
                    <a:gd name="connsiteX4-49" fmla="*/ 28193 w 185348"/>
                    <a:gd name="connsiteY4-50" fmla="*/ 675301 h 754796"/>
                    <a:gd name="connsiteX0-51" fmla="*/ 28193 w 133700"/>
                    <a:gd name="connsiteY0-52" fmla="*/ 675301 h 844174"/>
                    <a:gd name="connsiteX1-53" fmla="*/ 0 w 133700"/>
                    <a:gd name="connsiteY1-54" fmla="*/ 0 h 844174"/>
                    <a:gd name="connsiteX2-55" fmla="*/ 90011 w 133700"/>
                    <a:gd name="connsiteY2-56" fmla="*/ 145646 h 844174"/>
                    <a:gd name="connsiteX3-57" fmla="*/ 133700 w 133700"/>
                    <a:gd name="connsiteY3-58" fmla="*/ 844173 h 844174"/>
                    <a:gd name="connsiteX4-59" fmla="*/ 28193 w 133700"/>
                    <a:gd name="connsiteY4-60" fmla="*/ 675301 h 844174"/>
                    <a:gd name="connsiteX0-61" fmla="*/ 33377 w 133700"/>
                    <a:gd name="connsiteY0-62" fmla="*/ 683762 h 844174"/>
                    <a:gd name="connsiteX1-63" fmla="*/ 0 w 133700"/>
                    <a:gd name="connsiteY1-64" fmla="*/ 0 h 844174"/>
                    <a:gd name="connsiteX2-65" fmla="*/ 90011 w 133700"/>
                    <a:gd name="connsiteY2-66" fmla="*/ 145646 h 844174"/>
                    <a:gd name="connsiteX3-67" fmla="*/ 133700 w 133700"/>
                    <a:gd name="connsiteY3-68" fmla="*/ 844173 h 844174"/>
                    <a:gd name="connsiteX4-69" fmla="*/ 33377 w 133700"/>
                    <a:gd name="connsiteY4-70" fmla="*/ 683762 h 844174"/>
                    <a:gd name="connsiteX0-71" fmla="*/ 87868 w 188191"/>
                    <a:gd name="connsiteY0-72" fmla="*/ 816127 h 976539"/>
                    <a:gd name="connsiteX1-73" fmla="*/ 0 w 188191"/>
                    <a:gd name="connsiteY1-74" fmla="*/ 0 h 976539"/>
                    <a:gd name="connsiteX2-75" fmla="*/ 144502 w 188191"/>
                    <a:gd name="connsiteY2-76" fmla="*/ 278011 h 976539"/>
                    <a:gd name="connsiteX3-77" fmla="*/ 188191 w 188191"/>
                    <a:gd name="connsiteY3-78" fmla="*/ 976538 h 976539"/>
                    <a:gd name="connsiteX4-79" fmla="*/ 87868 w 188191"/>
                    <a:gd name="connsiteY4-80" fmla="*/ 816127 h 976539"/>
                    <a:gd name="connsiteX0-81" fmla="*/ 32848 w 133171"/>
                    <a:gd name="connsiteY0-82" fmla="*/ 674219 h 834631"/>
                    <a:gd name="connsiteX1-83" fmla="*/ 0 w 133171"/>
                    <a:gd name="connsiteY1-84" fmla="*/ 1 h 834631"/>
                    <a:gd name="connsiteX2-85" fmla="*/ 89482 w 133171"/>
                    <a:gd name="connsiteY2-86" fmla="*/ 136103 h 834631"/>
                    <a:gd name="connsiteX3-87" fmla="*/ 133171 w 133171"/>
                    <a:gd name="connsiteY3-88" fmla="*/ 834630 h 834631"/>
                    <a:gd name="connsiteX4-89" fmla="*/ 32848 w 133171"/>
                    <a:gd name="connsiteY4-90" fmla="*/ 674219 h 834631"/>
                    <a:gd name="connsiteX0-91" fmla="*/ 32848 w 133171"/>
                    <a:gd name="connsiteY0-92" fmla="*/ 674219 h 834631"/>
                    <a:gd name="connsiteX1-93" fmla="*/ 0 w 133171"/>
                    <a:gd name="connsiteY1-94" fmla="*/ 1 h 834631"/>
                    <a:gd name="connsiteX2-95" fmla="*/ 97738 w 133171"/>
                    <a:gd name="connsiteY2-96" fmla="*/ 114843 h 834631"/>
                    <a:gd name="connsiteX3-97" fmla="*/ 133171 w 133171"/>
                    <a:gd name="connsiteY3-98" fmla="*/ 834630 h 834631"/>
                    <a:gd name="connsiteX4-99" fmla="*/ 32848 w 133171"/>
                    <a:gd name="connsiteY4-100" fmla="*/ 674219 h 834631"/>
                    <a:gd name="connsiteX0-101" fmla="*/ 36019 w 136342"/>
                    <a:gd name="connsiteY0-102" fmla="*/ 731496 h 891908"/>
                    <a:gd name="connsiteX1-103" fmla="*/ 0 w 136342"/>
                    <a:gd name="connsiteY1-104" fmla="*/ 1 h 891908"/>
                    <a:gd name="connsiteX2-105" fmla="*/ 100909 w 136342"/>
                    <a:gd name="connsiteY2-106" fmla="*/ 172120 h 891908"/>
                    <a:gd name="connsiteX3-107" fmla="*/ 136342 w 136342"/>
                    <a:gd name="connsiteY3-108" fmla="*/ 891907 h 891908"/>
                    <a:gd name="connsiteX4-109" fmla="*/ 36019 w 136342"/>
                    <a:gd name="connsiteY4-110" fmla="*/ 731496 h 89190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MS PGothic" panose="020B0600070205080204" charset="-128"/>
                  </a:endParaRPr>
                </a:p>
              </p:txBody>
            </p:sp>
          </p:grpSp>
          <p:sp>
            <p:nvSpPr>
              <p:cNvPr id="128133" name="TextBox 276"/>
              <p:cNvSpPr txBox="1"/>
              <p:nvPr/>
            </p:nvSpPr>
            <p:spPr>
              <a:xfrm>
                <a:off x="3621632" y="5775938"/>
                <a:ext cx="1493249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 eaLnBrk="0" hangingPunct="0"/>
                <a:r>
                  <a:rPr lang="en-US" altLang="zh-CN" sz="1400" dirty="0">
                    <a:solidFill>
                      <a:schemeClr val="bg1"/>
                    </a:solidFill>
                    <a:latin typeface="Tahoma" panose="020B0604030504040204" charset="0"/>
                  </a:rPr>
                  <a:t>ECN=</a:t>
                </a:r>
                <a:r>
                  <a:rPr lang="en-US" altLang="zh-CN" sz="1400" dirty="0">
                    <a:solidFill>
                      <a:srgbClr val="FFFFFF"/>
                    </a:solidFill>
                    <a:latin typeface="Tahoma" panose="020B0604030504040204" charset="0"/>
                  </a:rPr>
                  <a:t>00</a:t>
                </a:r>
                <a:endParaRPr lang="en-US" altLang="zh-CN" sz="1400" dirty="0">
                  <a:solidFill>
                    <a:srgbClr val="FFFFFF"/>
                  </a:solidFill>
                  <a:latin typeface="Tahoma" panose="020B0604030504040204" charset="0"/>
                </a:endParaRPr>
              </a:p>
            </p:txBody>
          </p:sp>
        </p:grpSp>
        <p:cxnSp>
          <p:nvCxnSpPr>
            <p:cNvPr id="128134" name="Straight Arrow Connector 15"/>
            <p:cNvCxnSpPr/>
            <p:nvPr/>
          </p:nvCxnSpPr>
          <p:spPr>
            <a:xfrm flipV="1">
              <a:off x="2150568" y="6133267"/>
              <a:ext cx="612066" cy="1"/>
            </a:xfrm>
            <a:prstGeom prst="straightConnector1">
              <a:avLst/>
            </a:prstGeom>
            <a:ln w="952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3" name="Group 22"/>
          <p:cNvGrpSpPr/>
          <p:nvPr/>
        </p:nvGrpSpPr>
        <p:grpSpPr>
          <a:xfrm>
            <a:off x="3621088" y="5775325"/>
            <a:ext cx="1493837" cy="358775"/>
            <a:chOff x="3621632" y="5775938"/>
            <a:chExt cx="1493249" cy="357723"/>
          </a:xfrm>
        </p:grpSpPr>
        <p:grpSp>
          <p:nvGrpSpPr>
            <p:cNvPr id="128136" name="Group 13"/>
            <p:cNvGrpSpPr/>
            <p:nvPr/>
          </p:nvGrpSpPr>
          <p:grpSpPr>
            <a:xfrm>
              <a:off x="3621632" y="5775938"/>
              <a:ext cx="1493249" cy="307777"/>
              <a:chOff x="3621632" y="5775938"/>
              <a:chExt cx="1493249" cy="307777"/>
            </a:xfrm>
          </p:grpSpPr>
          <p:grpSp>
            <p:nvGrpSpPr>
              <p:cNvPr id="128137" name="Group 11"/>
              <p:cNvGrpSpPr/>
              <p:nvPr/>
            </p:nvGrpSpPr>
            <p:grpSpPr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268" name="Rectangle 267"/>
                <p:cNvSpPr/>
                <p:nvPr/>
              </p:nvSpPr>
              <p:spPr>
                <a:xfrm>
                  <a:off x="-2903723" y="4135274"/>
                  <a:ext cx="1151259" cy="340871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MS PGothic" panose="020B0600070205080204" charset="-128"/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-2968095" y="4221184"/>
                  <a:ext cx="1148783" cy="343644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MS PGothic" panose="020B0600070205080204" charset="-128"/>
                  </a:endParaRPr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-2975522" y="4129732"/>
                  <a:ext cx="1223057" cy="94225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-1" fmla="*/ 0 w 1223105"/>
                    <a:gd name="connsiteY0-2" fmla="*/ 89042 h 103102"/>
                    <a:gd name="connsiteX1-3" fmla="*/ 70293 w 1223105"/>
                    <a:gd name="connsiteY1-4" fmla="*/ 0 h 103102"/>
                    <a:gd name="connsiteX2-5" fmla="*/ 1223105 w 1223105"/>
                    <a:gd name="connsiteY2-6" fmla="*/ 4687 h 103102"/>
                    <a:gd name="connsiteX3-7" fmla="*/ 1148126 w 1223105"/>
                    <a:gd name="connsiteY3-8" fmla="*/ 103102 h 103102"/>
                    <a:gd name="connsiteX4-9" fmla="*/ 0 w 1223105"/>
                    <a:gd name="connsiteY4-10" fmla="*/ 89042 h 103102"/>
                    <a:gd name="connsiteX0-11" fmla="*/ 0 w 1223105"/>
                    <a:gd name="connsiteY0-12" fmla="*/ 89042 h 93730"/>
                    <a:gd name="connsiteX1-13" fmla="*/ 70293 w 1223105"/>
                    <a:gd name="connsiteY1-14" fmla="*/ 0 h 93730"/>
                    <a:gd name="connsiteX2-15" fmla="*/ 1223105 w 1223105"/>
                    <a:gd name="connsiteY2-16" fmla="*/ 4687 h 93730"/>
                    <a:gd name="connsiteX3-17" fmla="*/ 1143439 w 1223105"/>
                    <a:gd name="connsiteY3-18" fmla="*/ 93730 h 93730"/>
                    <a:gd name="connsiteX4-19" fmla="*/ 0 w 1223105"/>
                    <a:gd name="connsiteY4-20" fmla="*/ 89042 h 9373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MS PGothic" panose="020B0600070205080204" charset="-128"/>
                  </a:endParaRPr>
                </a:p>
              </p:txBody>
            </p:sp>
            <p:sp>
              <p:nvSpPr>
                <p:cNvPr id="270" name="Freeform 269"/>
                <p:cNvSpPr/>
                <p:nvPr/>
              </p:nvSpPr>
              <p:spPr>
                <a:xfrm rot="21211447" flipV="1">
                  <a:off x="-1853974" y="4146360"/>
                  <a:ext cx="136171" cy="432326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-1" fmla="*/ 0 w 1223105"/>
                    <a:gd name="connsiteY0-2" fmla="*/ 89042 h 103102"/>
                    <a:gd name="connsiteX1-3" fmla="*/ 70293 w 1223105"/>
                    <a:gd name="connsiteY1-4" fmla="*/ 0 h 103102"/>
                    <a:gd name="connsiteX2-5" fmla="*/ 1223105 w 1223105"/>
                    <a:gd name="connsiteY2-6" fmla="*/ 4687 h 103102"/>
                    <a:gd name="connsiteX3-7" fmla="*/ 1148126 w 1223105"/>
                    <a:gd name="connsiteY3-8" fmla="*/ 103102 h 103102"/>
                    <a:gd name="connsiteX4-9" fmla="*/ 0 w 1223105"/>
                    <a:gd name="connsiteY4-10" fmla="*/ 89042 h 103102"/>
                    <a:gd name="connsiteX0-11" fmla="*/ 0 w 1223105"/>
                    <a:gd name="connsiteY0-12" fmla="*/ 89042 h 93730"/>
                    <a:gd name="connsiteX1-13" fmla="*/ 70293 w 1223105"/>
                    <a:gd name="connsiteY1-14" fmla="*/ 0 h 93730"/>
                    <a:gd name="connsiteX2-15" fmla="*/ 1223105 w 1223105"/>
                    <a:gd name="connsiteY2-16" fmla="*/ 4687 h 93730"/>
                    <a:gd name="connsiteX3-17" fmla="*/ 1143439 w 1223105"/>
                    <a:gd name="connsiteY3-18" fmla="*/ 93730 h 93730"/>
                    <a:gd name="connsiteX4-19" fmla="*/ 0 w 1223105"/>
                    <a:gd name="connsiteY4-20" fmla="*/ 89042 h 93730"/>
                    <a:gd name="connsiteX0-21" fmla="*/ 0 w 1143439"/>
                    <a:gd name="connsiteY0-22" fmla="*/ 604462 h 609150"/>
                    <a:gd name="connsiteX1-23" fmla="*/ 70293 w 1143439"/>
                    <a:gd name="connsiteY1-24" fmla="*/ 515420 h 609150"/>
                    <a:gd name="connsiteX2-25" fmla="*/ 1048102 w 1143439"/>
                    <a:gd name="connsiteY2-26" fmla="*/ 0 h 609150"/>
                    <a:gd name="connsiteX3-27" fmla="*/ 1143439 w 1143439"/>
                    <a:gd name="connsiteY3-28" fmla="*/ 609150 h 609150"/>
                    <a:gd name="connsiteX4-29" fmla="*/ 0 w 1143439"/>
                    <a:gd name="connsiteY4-30" fmla="*/ 604462 h 609150"/>
                    <a:gd name="connsiteX0-31" fmla="*/ 0 w 1143439"/>
                    <a:gd name="connsiteY0-32" fmla="*/ 750108 h 754796"/>
                    <a:gd name="connsiteX1-33" fmla="*/ 958091 w 1143439"/>
                    <a:gd name="connsiteY1-34" fmla="*/ 0 h 754796"/>
                    <a:gd name="connsiteX2-35" fmla="*/ 1048102 w 1143439"/>
                    <a:gd name="connsiteY2-36" fmla="*/ 145646 h 754796"/>
                    <a:gd name="connsiteX3-37" fmla="*/ 1143439 w 1143439"/>
                    <a:gd name="connsiteY3-38" fmla="*/ 754796 h 754796"/>
                    <a:gd name="connsiteX4-39" fmla="*/ 0 w 1143439"/>
                    <a:gd name="connsiteY4-40" fmla="*/ 750108 h 754796"/>
                    <a:gd name="connsiteX0-41" fmla="*/ 28193 w 185348"/>
                    <a:gd name="connsiteY0-42" fmla="*/ 675301 h 754796"/>
                    <a:gd name="connsiteX1-43" fmla="*/ 0 w 185348"/>
                    <a:gd name="connsiteY1-44" fmla="*/ 0 h 754796"/>
                    <a:gd name="connsiteX2-45" fmla="*/ 90011 w 185348"/>
                    <a:gd name="connsiteY2-46" fmla="*/ 145646 h 754796"/>
                    <a:gd name="connsiteX3-47" fmla="*/ 185348 w 185348"/>
                    <a:gd name="connsiteY3-48" fmla="*/ 754796 h 754796"/>
                    <a:gd name="connsiteX4-49" fmla="*/ 28193 w 185348"/>
                    <a:gd name="connsiteY4-50" fmla="*/ 675301 h 754796"/>
                    <a:gd name="connsiteX0-51" fmla="*/ 28193 w 133700"/>
                    <a:gd name="connsiteY0-52" fmla="*/ 675301 h 844174"/>
                    <a:gd name="connsiteX1-53" fmla="*/ 0 w 133700"/>
                    <a:gd name="connsiteY1-54" fmla="*/ 0 h 844174"/>
                    <a:gd name="connsiteX2-55" fmla="*/ 90011 w 133700"/>
                    <a:gd name="connsiteY2-56" fmla="*/ 145646 h 844174"/>
                    <a:gd name="connsiteX3-57" fmla="*/ 133700 w 133700"/>
                    <a:gd name="connsiteY3-58" fmla="*/ 844173 h 844174"/>
                    <a:gd name="connsiteX4-59" fmla="*/ 28193 w 133700"/>
                    <a:gd name="connsiteY4-60" fmla="*/ 675301 h 844174"/>
                    <a:gd name="connsiteX0-61" fmla="*/ 33377 w 133700"/>
                    <a:gd name="connsiteY0-62" fmla="*/ 683762 h 844174"/>
                    <a:gd name="connsiteX1-63" fmla="*/ 0 w 133700"/>
                    <a:gd name="connsiteY1-64" fmla="*/ 0 h 844174"/>
                    <a:gd name="connsiteX2-65" fmla="*/ 90011 w 133700"/>
                    <a:gd name="connsiteY2-66" fmla="*/ 145646 h 844174"/>
                    <a:gd name="connsiteX3-67" fmla="*/ 133700 w 133700"/>
                    <a:gd name="connsiteY3-68" fmla="*/ 844173 h 844174"/>
                    <a:gd name="connsiteX4-69" fmla="*/ 33377 w 133700"/>
                    <a:gd name="connsiteY4-70" fmla="*/ 683762 h 844174"/>
                    <a:gd name="connsiteX0-71" fmla="*/ 87868 w 188191"/>
                    <a:gd name="connsiteY0-72" fmla="*/ 816127 h 976539"/>
                    <a:gd name="connsiteX1-73" fmla="*/ 0 w 188191"/>
                    <a:gd name="connsiteY1-74" fmla="*/ 0 h 976539"/>
                    <a:gd name="connsiteX2-75" fmla="*/ 144502 w 188191"/>
                    <a:gd name="connsiteY2-76" fmla="*/ 278011 h 976539"/>
                    <a:gd name="connsiteX3-77" fmla="*/ 188191 w 188191"/>
                    <a:gd name="connsiteY3-78" fmla="*/ 976538 h 976539"/>
                    <a:gd name="connsiteX4-79" fmla="*/ 87868 w 188191"/>
                    <a:gd name="connsiteY4-80" fmla="*/ 816127 h 976539"/>
                    <a:gd name="connsiteX0-81" fmla="*/ 32848 w 133171"/>
                    <a:gd name="connsiteY0-82" fmla="*/ 674219 h 834631"/>
                    <a:gd name="connsiteX1-83" fmla="*/ 0 w 133171"/>
                    <a:gd name="connsiteY1-84" fmla="*/ 1 h 834631"/>
                    <a:gd name="connsiteX2-85" fmla="*/ 89482 w 133171"/>
                    <a:gd name="connsiteY2-86" fmla="*/ 136103 h 834631"/>
                    <a:gd name="connsiteX3-87" fmla="*/ 133171 w 133171"/>
                    <a:gd name="connsiteY3-88" fmla="*/ 834630 h 834631"/>
                    <a:gd name="connsiteX4-89" fmla="*/ 32848 w 133171"/>
                    <a:gd name="connsiteY4-90" fmla="*/ 674219 h 834631"/>
                    <a:gd name="connsiteX0-91" fmla="*/ 32848 w 133171"/>
                    <a:gd name="connsiteY0-92" fmla="*/ 674219 h 834631"/>
                    <a:gd name="connsiteX1-93" fmla="*/ 0 w 133171"/>
                    <a:gd name="connsiteY1-94" fmla="*/ 1 h 834631"/>
                    <a:gd name="connsiteX2-95" fmla="*/ 97738 w 133171"/>
                    <a:gd name="connsiteY2-96" fmla="*/ 114843 h 834631"/>
                    <a:gd name="connsiteX3-97" fmla="*/ 133171 w 133171"/>
                    <a:gd name="connsiteY3-98" fmla="*/ 834630 h 834631"/>
                    <a:gd name="connsiteX4-99" fmla="*/ 32848 w 133171"/>
                    <a:gd name="connsiteY4-100" fmla="*/ 674219 h 834631"/>
                    <a:gd name="connsiteX0-101" fmla="*/ 36019 w 136342"/>
                    <a:gd name="connsiteY0-102" fmla="*/ 731496 h 891908"/>
                    <a:gd name="connsiteX1-103" fmla="*/ 0 w 136342"/>
                    <a:gd name="connsiteY1-104" fmla="*/ 1 h 891908"/>
                    <a:gd name="connsiteX2-105" fmla="*/ 100909 w 136342"/>
                    <a:gd name="connsiteY2-106" fmla="*/ 172120 h 891908"/>
                    <a:gd name="connsiteX3-107" fmla="*/ 136342 w 136342"/>
                    <a:gd name="connsiteY3-108" fmla="*/ 891907 h 891908"/>
                    <a:gd name="connsiteX4-109" fmla="*/ 36019 w 136342"/>
                    <a:gd name="connsiteY4-110" fmla="*/ 731496 h 89190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MS PGothic" panose="020B0600070205080204" charset="-128"/>
                  </a:endParaRPr>
                </a:p>
              </p:txBody>
            </p:sp>
          </p:grpSp>
          <p:sp>
            <p:nvSpPr>
              <p:cNvPr id="128142" name="TextBox 12"/>
              <p:cNvSpPr txBox="1"/>
              <p:nvPr/>
            </p:nvSpPr>
            <p:spPr>
              <a:xfrm>
                <a:off x="3621632" y="5775938"/>
                <a:ext cx="1493249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 eaLnBrk="0" hangingPunct="0"/>
                <a:r>
                  <a:rPr lang="en-US" altLang="zh-CN" sz="1400" dirty="0">
                    <a:solidFill>
                      <a:schemeClr val="bg1"/>
                    </a:solidFill>
                    <a:latin typeface="Tahoma" panose="020B0604030504040204" charset="0"/>
                  </a:rPr>
                  <a:t>ECN=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Tahoma" panose="020B0604030504040204" charset="0"/>
                  </a:rPr>
                  <a:t>11</a:t>
                </a:r>
                <a:endParaRPr lang="en-US" altLang="zh-CN" sz="1400" dirty="0">
                  <a:solidFill>
                    <a:srgbClr val="FF0000"/>
                  </a:solidFill>
                  <a:latin typeface="Tahoma" panose="020B0604030504040204" charset="0"/>
                </a:endParaRPr>
              </a:p>
            </p:txBody>
          </p:sp>
        </p:grpSp>
        <p:cxnSp>
          <p:nvCxnSpPr>
            <p:cNvPr id="128143" name="Straight Arrow Connector 286"/>
            <p:cNvCxnSpPr/>
            <p:nvPr/>
          </p:nvCxnSpPr>
          <p:spPr>
            <a:xfrm flipV="1">
              <a:off x="4483694" y="5949896"/>
              <a:ext cx="457353" cy="183765"/>
            </a:xfrm>
            <a:prstGeom prst="straightConnector1">
              <a:avLst/>
            </a:prstGeom>
            <a:ln w="952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" name="Group 28"/>
          <p:cNvGrpSpPr/>
          <p:nvPr/>
        </p:nvGrpSpPr>
        <p:grpSpPr>
          <a:xfrm>
            <a:off x="2333625" y="4533900"/>
            <a:ext cx="3983038" cy="379413"/>
            <a:chOff x="2334273" y="4534486"/>
            <a:chExt cx="3981995" cy="378689"/>
          </a:xfrm>
        </p:grpSpPr>
        <p:grpSp>
          <p:nvGrpSpPr>
            <p:cNvPr id="128145" name="Group 27"/>
            <p:cNvGrpSpPr/>
            <p:nvPr/>
          </p:nvGrpSpPr>
          <p:grpSpPr>
            <a:xfrm>
              <a:off x="3508876" y="4534486"/>
              <a:ext cx="1493249" cy="307777"/>
              <a:chOff x="3508876" y="4414358"/>
              <a:chExt cx="1493249" cy="307777"/>
            </a:xfrm>
          </p:grpSpPr>
          <p:sp>
            <p:nvSpPr>
              <p:cNvPr id="298" name="Rectangle 297"/>
              <p:cNvSpPr/>
              <p:nvPr/>
            </p:nvSpPr>
            <p:spPr>
              <a:xfrm>
                <a:off x="3907074" y="4428619"/>
                <a:ext cx="736407" cy="194890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MS PGothic" panose="020B0600070205080204" charset="-128"/>
                </a:endParaRPr>
              </a:p>
            </p:txBody>
          </p:sp>
          <p:sp>
            <p:nvSpPr>
              <p:cNvPr id="128147" name="Rectangle 298"/>
              <p:cNvSpPr/>
              <p:nvPr/>
            </p:nvSpPr>
            <p:spPr>
              <a:xfrm>
                <a:off x="3863891" y="4478563"/>
                <a:ext cx="737073" cy="196032"/>
              </a:xfrm>
              <a:prstGeom prst="rect">
                <a:avLst/>
              </a:prstGeom>
              <a:solidFill>
                <a:srgbClr val="0000FF"/>
              </a:solidFill>
              <a:ln w="12700" cap="flat" cmpd="sng">
                <a:solidFill>
                  <a:srgbClr val="00009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pPr algn="ctr" eaLnBrk="0" hangingPunct="0"/>
                <a:endParaRPr lang="zh-CN" altLang="zh-CN" dirty="0">
                  <a:latin typeface="Tahoma" panose="020B0604030504040204" charset="0"/>
                </a:endParaRPr>
              </a:p>
            </p:txBody>
          </p:sp>
          <p:sp>
            <p:nvSpPr>
              <p:cNvPr id="128148" name="Freeform 299"/>
              <p:cNvSpPr/>
              <p:nvPr/>
            </p:nvSpPr>
            <p:spPr>
              <a:xfrm>
                <a:off x="3859775" y="4425511"/>
                <a:ext cx="783947" cy="53534"/>
              </a:xfrm>
              <a:custGeom>
                <a:avLst/>
                <a:gdLst/>
                <a:ahLst/>
                <a:cxnLst>
                  <a:cxn ang="0">
                    <a:pos x="0" y="9475"/>
                  </a:cxn>
                  <a:cxn ang="0">
                    <a:pos x="11863" y="0"/>
                  </a:cxn>
                  <a:cxn ang="0">
                    <a:pos x="206422" y="499"/>
                  </a:cxn>
                  <a:cxn ang="0">
                    <a:pos x="192977" y="9975"/>
                  </a:cxn>
                  <a:cxn ang="0">
                    <a:pos x="0" y="9475"/>
                  </a:cxn>
                </a:cxnLst>
                <a:pathLst>
                  <a:path w="1223105" h="93730">
                    <a:moveTo>
                      <a:pt x="0" y="89042"/>
                    </a:moveTo>
                    <a:lnTo>
                      <a:pt x="70293" y="0"/>
                    </a:lnTo>
                    <a:lnTo>
                      <a:pt x="1223105" y="4687"/>
                    </a:lnTo>
                    <a:lnTo>
                      <a:pt x="1143439" y="93730"/>
                    </a:lnTo>
                    <a:lnTo>
                      <a:pt x="0" y="89042"/>
                    </a:lnTo>
                    <a:close/>
                  </a:path>
                </a:pathLst>
              </a:custGeom>
              <a:solidFill>
                <a:srgbClr val="3366FF"/>
              </a:solidFill>
              <a:ln w="9525" cap="flat" cmpd="sng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8149" name="Freeform 300"/>
              <p:cNvSpPr/>
              <p:nvPr/>
            </p:nvSpPr>
            <p:spPr>
              <a:xfrm rot="-388553" flipV="1">
                <a:off x="4579084" y="4434448"/>
                <a:ext cx="87388" cy="248479"/>
              </a:xfrm>
              <a:custGeom>
                <a:avLst/>
                <a:gdLst/>
                <a:ahLst/>
                <a:cxnLst>
                  <a:cxn ang="0">
                    <a:pos x="6079" y="4406"/>
                  </a:cxn>
                  <a:cxn ang="0">
                    <a:pos x="0" y="0"/>
                  </a:cxn>
                  <a:cxn ang="0">
                    <a:pos x="17030" y="1037"/>
                  </a:cxn>
                  <a:cxn ang="0">
                    <a:pos x="23010" y="5373"/>
                  </a:cxn>
                  <a:cxn ang="0">
                    <a:pos x="6079" y="4406"/>
                  </a:cxn>
                </a:cxnLst>
                <a:pathLst>
                  <a:path w="136342" h="891908">
                    <a:moveTo>
                      <a:pt x="36019" y="731496"/>
                    </a:moveTo>
                    <a:lnTo>
                      <a:pt x="0" y="1"/>
                    </a:lnTo>
                    <a:lnTo>
                      <a:pt x="100909" y="172120"/>
                    </a:lnTo>
                    <a:lnTo>
                      <a:pt x="136342" y="891907"/>
                    </a:lnTo>
                    <a:lnTo>
                      <a:pt x="36019" y="731496"/>
                    </a:lnTo>
                    <a:close/>
                  </a:path>
                </a:pathLst>
              </a:custGeom>
              <a:solidFill>
                <a:srgbClr val="3366FF"/>
              </a:solidFill>
              <a:ln w="9525" cap="flat" cmpd="sng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8150" name="TextBox 296"/>
              <p:cNvSpPr txBox="1"/>
              <p:nvPr/>
            </p:nvSpPr>
            <p:spPr>
              <a:xfrm>
                <a:off x="3508876" y="4414358"/>
                <a:ext cx="1493249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 eaLnBrk="0" hangingPunct="0"/>
                <a:r>
                  <a:rPr lang="en-US" altLang="zh-CN" sz="1400" dirty="0">
                    <a:solidFill>
                      <a:schemeClr val="bg1"/>
                    </a:solidFill>
                    <a:latin typeface="Tahoma" panose="020B0604030504040204" charset="0"/>
                  </a:rPr>
                  <a:t>ECE=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Tahoma" panose="020B0604030504040204" charset="0"/>
                  </a:rPr>
                  <a:t>1</a:t>
                </a:r>
                <a:endParaRPr lang="en-US" altLang="zh-CN" sz="1400" dirty="0">
                  <a:solidFill>
                    <a:srgbClr val="FF0000"/>
                  </a:solidFill>
                  <a:latin typeface="Tahoma" panose="020B0604030504040204" charset="0"/>
                </a:endParaRPr>
              </a:p>
            </p:txBody>
          </p:sp>
        </p:grpSp>
        <p:cxnSp>
          <p:nvCxnSpPr>
            <p:cNvPr id="128151" name="Straight Arrow Connector 294"/>
            <p:cNvCxnSpPr/>
            <p:nvPr/>
          </p:nvCxnSpPr>
          <p:spPr>
            <a:xfrm flipH="1" flipV="1">
              <a:off x="3801047" y="4905427"/>
              <a:ext cx="697737" cy="7748"/>
            </a:xfrm>
            <a:prstGeom prst="straightConnector1">
              <a:avLst/>
            </a:prstGeom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152" name="Straight Arrow Connector 25"/>
            <p:cNvCxnSpPr/>
            <p:nvPr/>
          </p:nvCxnSpPr>
          <p:spPr>
            <a:xfrm flipH="1">
              <a:off x="2334273" y="4839428"/>
              <a:ext cx="3981995" cy="0"/>
            </a:xfrm>
            <a:prstGeom prst="straightConnector1">
              <a:avLst/>
            </a:prstGeom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3" name="Group 32"/>
          <p:cNvGrpSpPr/>
          <p:nvPr/>
        </p:nvGrpSpPr>
        <p:grpSpPr>
          <a:xfrm>
            <a:off x="901700" y="6161088"/>
            <a:ext cx="1160463" cy="461962"/>
            <a:chOff x="902416" y="6160831"/>
            <a:chExt cx="1160369" cy="462226"/>
          </a:xfrm>
        </p:grpSpPr>
        <p:sp>
          <p:nvSpPr>
            <p:cNvPr id="128154" name="TextBox 29"/>
            <p:cNvSpPr txBox="1"/>
            <p:nvPr/>
          </p:nvSpPr>
          <p:spPr>
            <a:xfrm>
              <a:off x="902416" y="6315280"/>
              <a:ext cx="1160369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en-US" altLang="zh-CN" sz="1400" dirty="0">
                  <a:latin typeface="Tahoma" panose="020B0604030504040204" charset="0"/>
                </a:rPr>
                <a:t>IP datagram</a:t>
              </a:r>
              <a:endParaRPr lang="en-US" altLang="zh-CN" sz="1400" dirty="0">
                <a:latin typeface="Tahoma" panose="020B0604030504040204" charset="0"/>
              </a:endParaRPr>
            </a:p>
          </p:txBody>
        </p:sp>
        <p:cxnSp>
          <p:nvCxnSpPr>
            <p:cNvPr id="128155" name="Straight Connector 31"/>
            <p:cNvCxnSpPr/>
            <p:nvPr/>
          </p:nvCxnSpPr>
          <p:spPr>
            <a:xfrm flipH="1">
              <a:off x="1785033" y="6160831"/>
              <a:ext cx="274620" cy="24025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" name="Group 33"/>
          <p:cNvGrpSpPr/>
          <p:nvPr/>
        </p:nvGrpSpPr>
        <p:grpSpPr>
          <a:xfrm>
            <a:off x="4532313" y="3995738"/>
            <a:ext cx="1620837" cy="515937"/>
            <a:chOff x="4531899" y="3996483"/>
            <a:chExt cx="1620957" cy="514832"/>
          </a:xfrm>
        </p:grpSpPr>
        <p:sp>
          <p:nvSpPr>
            <p:cNvPr id="128157" name="TextBox 312"/>
            <p:cNvSpPr txBox="1"/>
            <p:nvPr/>
          </p:nvSpPr>
          <p:spPr>
            <a:xfrm>
              <a:off x="4531899" y="3996483"/>
              <a:ext cx="1620957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en-US" altLang="zh-CN" sz="1400" dirty="0">
                  <a:latin typeface="Tahoma" panose="020B0604030504040204" charset="0"/>
                </a:rPr>
                <a:t>TCP ACK segment</a:t>
              </a:r>
              <a:endParaRPr lang="en-US" altLang="zh-CN" sz="1400" dirty="0">
                <a:latin typeface="Tahoma" panose="020B0604030504040204" charset="0"/>
              </a:endParaRPr>
            </a:p>
          </p:txBody>
        </p:sp>
        <p:cxnSp>
          <p:nvCxnSpPr>
            <p:cNvPr id="128158" name="Straight Connector 313"/>
            <p:cNvCxnSpPr/>
            <p:nvPr/>
          </p:nvCxnSpPr>
          <p:spPr>
            <a:xfrm flipH="1">
              <a:off x="4632144" y="4271060"/>
              <a:ext cx="274620" cy="24025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290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129027" name="Picture 6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388938" y="904875"/>
            <a:ext cx="5027612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188913"/>
            <a:ext cx="7772400" cy="9810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Chapter 3: summary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11264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3413" y="1360488"/>
            <a:ext cx="4398963" cy="39528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principles behind transport layer services: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multiplexing,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demultiplexing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reliable data transfer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flow control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congestion control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instantiation, implementation in the Internet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UDP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TCP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</p:txBody>
      </p:sp>
      <p:sp>
        <p:nvSpPr>
          <p:cNvPr id="129030" name="Rectangle 4"/>
          <p:cNvSpPr>
            <a:spLocks noGrp="1"/>
          </p:cNvSpPr>
          <p:nvPr>
            <p:ph sz="half" idx="2"/>
          </p:nvPr>
        </p:nvSpPr>
        <p:spPr>
          <a:xfrm>
            <a:off x="5478463" y="1839913"/>
            <a:ext cx="3333750" cy="4321175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u="sng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next:</a:t>
            </a:r>
            <a:endParaRPr lang="en-US" altLang="zh-CN">
              <a:solidFill>
                <a:srgbClr val="CC0000"/>
              </a:solidFill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ja-JP" altLang="en-US">
                <a:latin typeface="+mn-lt"/>
                <a:ea typeface="MS PGothic" panose="020B0600070205080204" charset="-128"/>
                <a:cs typeface="MS PGothic" panose="020B0600070205080204" charset="-128"/>
              </a:rPr>
              <a:t>leaving the network “</a:t>
            </a:r>
            <a:r>
              <a:rPr lang="en-US" altLang="ja-JP">
                <a:latin typeface="+mn-lt"/>
                <a:ea typeface="MS PGothic" panose="020B0600070205080204" charset="-128"/>
                <a:cs typeface="MS PGothic" panose="020B0600070205080204" charset="-128"/>
              </a:rPr>
              <a:t>edge</a:t>
            </a:r>
            <a:r>
              <a:rPr lang="ja-JP" altLang="en-US">
                <a:latin typeface="+mn-lt"/>
                <a:ea typeface="MS PGothic" panose="020B0600070205080204" charset="-128"/>
                <a:cs typeface="MS PGothic" panose="020B0600070205080204" charset="-128"/>
              </a:rPr>
              <a:t>”</a:t>
            </a:r>
            <a:r>
              <a:rPr lang="en-US" altLang="ja-JP">
                <a:latin typeface="+mn-lt"/>
                <a:ea typeface="MS PGothic" panose="020B0600070205080204" charset="-128"/>
                <a:cs typeface="MS PGothic" panose="020B0600070205080204" charset="-128"/>
              </a:rPr>
              <a:t> (application, transport layers)</a:t>
            </a:r>
            <a:endParaRPr lang="en-US" altLang="ja-JP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ja-JP" altLang="en-US">
                <a:latin typeface="+mn-lt"/>
                <a:ea typeface="MS PGothic" panose="020B0600070205080204" charset="-128"/>
                <a:cs typeface="MS PGothic" panose="020B0600070205080204" charset="-128"/>
              </a:rPr>
              <a:t>into the network “</a:t>
            </a:r>
            <a:r>
              <a:rPr lang="en-US" altLang="ja-JP">
                <a:latin typeface="+mn-lt"/>
                <a:ea typeface="MS PGothic" panose="020B0600070205080204" charset="-128"/>
                <a:cs typeface="MS PGothic" panose="020B0600070205080204" charset="-128"/>
              </a:rPr>
              <a:t>core</a:t>
            </a:r>
            <a:r>
              <a:rPr lang="ja-JP" altLang="en-US">
                <a:latin typeface="+mn-lt"/>
                <a:ea typeface="MS PGothic" panose="020B0600070205080204" charset="-128"/>
                <a:cs typeface="MS PGothic" panose="020B0600070205080204" charset="-128"/>
              </a:rPr>
              <a:t>”</a:t>
            </a:r>
            <a:endParaRPr lang="en-US" altLang="ja-JP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>
                <a:latin typeface="+mn-lt"/>
                <a:ea typeface="MS PGothic" panose="020B0600070205080204" charset="-128"/>
                <a:cs typeface="MS PGothic" panose="020B0600070205080204" charset="-128"/>
              </a:rPr>
              <a:t>two network layer chapters:</a:t>
            </a:r>
            <a:endParaRPr lang="en-US" altLang="zh-CN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>
                <a:latin typeface="+mn-lt"/>
                <a:ea typeface="MS PGothic" panose="020B0600070205080204" charset="-128"/>
              </a:rPr>
              <a:t>data plane</a:t>
            </a:r>
            <a:endParaRPr lang="en-US" altLang="zh-CN">
              <a:latin typeface="+mn-lt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>
                <a:latin typeface="+mn-lt"/>
                <a:ea typeface="MS PGothic" panose="020B0600070205080204" charset="-128"/>
              </a:rPr>
              <a:t>control plane</a:t>
            </a:r>
            <a:endParaRPr lang="en-US" altLang="zh-CN">
              <a:latin typeface="+mn-lt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endParaRPr lang="en-US" altLang="zh-CN"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Footer Placeholder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16387" name="Picture 213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327025" y="885825"/>
            <a:ext cx="7769225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7772400" cy="9350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Connectionless demux: example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241708" name="Rectangle 44"/>
          <p:cNvSpPr>
            <a:spLocks noGrp="1" noChangeArrowheads="1"/>
          </p:cNvSpPr>
          <p:nvPr>
            <p:ph idx="1"/>
          </p:nvPr>
        </p:nvSpPr>
        <p:spPr>
          <a:xfrm>
            <a:off x="2870200" y="1320800"/>
            <a:ext cx="3211513" cy="7254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173355" marR="0" lvl="0" indent="-1733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DatagramSocket serverSocket = new DatagramSocket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ea typeface="MS PGothic" panose="020B0600070205080204" charset="-128"/>
              <a:cs typeface="+mn-cs"/>
            </a:endParaRPr>
          </a:p>
          <a:p>
            <a:pPr marL="173355" marR="0" lvl="0" indent="-1733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 (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6428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);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ea typeface="MS PGothic" panose="020B0600070205080204" charset="-128"/>
              <a:cs typeface="+mn-cs"/>
            </a:endParaRPr>
          </a:p>
          <a:p>
            <a:pPr marL="173355" marR="0" lvl="0" indent="-1733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6390" name="Freeform 89"/>
          <p:cNvSpPr/>
          <p:nvPr/>
        </p:nvSpPr>
        <p:spPr>
          <a:xfrm>
            <a:off x="3189288" y="2478088"/>
            <a:ext cx="552450" cy="20828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391" name="Freeform 97"/>
          <p:cNvSpPr/>
          <p:nvPr/>
        </p:nvSpPr>
        <p:spPr>
          <a:xfrm>
            <a:off x="404813" y="2782888"/>
            <a:ext cx="460375" cy="21939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392" name="Rectangle 23"/>
          <p:cNvSpPr/>
          <p:nvPr/>
        </p:nvSpPr>
        <p:spPr>
          <a:xfrm>
            <a:off x="909638" y="2749550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Times New Roman" panose="02020603050405020304" charset="0"/>
            </a:endParaRPr>
          </a:p>
        </p:txBody>
      </p:sp>
      <p:sp>
        <p:nvSpPr>
          <p:cNvPr id="16393" name="Rectangle 24"/>
          <p:cNvSpPr/>
          <p:nvPr/>
        </p:nvSpPr>
        <p:spPr>
          <a:xfrm>
            <a:off x="871538" y="2803525"/>
            <a:ext cx="1273175" cy="1979613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Times New Roman" panose="02020603050405020304" charset="0"/>
            </a:endParaRPr>
          </a:p>
        </p:txBody>
      </p:sp>
      <p:sp>
        <p:nvSpPr>
          <p:cNvPr id="16394" name="Line 25"/>
          <p:cNvSpPr/>
          <p:nvPr/>
        </p:nvSpPr>
        <p:spPr>
          <a:xfrm>
            <a:off x="881063" y="3563938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95" name="Text Box 26"/>
          <p:cNvSpPr txBox="1"/>
          <p:nvPr/>
        </p:nvSpPr>
        <p:spPr>
          <a:xfrm>
            <a:off x="838200" y="3546475"/>
            <a:ext cx="1317625" cy="325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transport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6396" name="Line 27"/>
          <p:cNvSpPr/>
          <p:nvPr/>
        </p:nvSpPr>
        <p:spPr>
          <a:xfrm>
            <a:off x="889000" y="3884613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97" name="Line 28"/>
          <p:cNvSpPr/>
          <p:nvPr/>
        </p:nvSpPr>
        <p:spPr>
          <a:xfrm>
            <a:off x="874713" y="4194175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98" name="Line 29"/>
          <p:cNvSpPr/>
          <p:nvPr/>
        </p:nvSpPr>
        <p:spPr>
          <a:xfrm>
            <a:off x="874713" y="4479925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99" name="Text Box 26"/>
          <p:cNvSpPr txBox="1"/>
          <p:nvPr/>
        </p:nvSpPr>
        <p:spPr>
          <a:xfrm>
            <a:off x="873125" y="2794000"/>
            <a:ext cx="1317625" cy="325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application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6400" name="Text Box 26"/>
          <p:cNvSpPr txBox="1"/>
          <p:nvPr/>
        </p:nvSpPr>
        <p:spPr>
          <a:xfrm>
            <a:off x="828675" y="4451350"/>
            <a:ext cx="1317625" cy="325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physical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6401" name="Text Box 26"/>
          <p:cNvSpPr txBox="1"/>
          <p:nvPr/>
        </p:nvSpPr>
        <p:spPr>
          <a:xfrm>
            <a:off x="847725" y="4165600"/>
            <a:ext cx="1317625" cy="325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link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6402" name="Text Box 26"/>
          <p:cNvSpPr txBox="1"/>
          <p:nvPr/>
        </p:nvSpPr>
        <p:spPr>
          <a:xfrm>
            <a:off x="838200" y="3870325"/>
            <a:ext cx="1317625" cy="325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network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1284" name="Oval 110"/>
          <p:cNvSpPr>
            <a:spLocks noChangeArrowheads="1"/>
          </p:cNvSpPr>
          <p:nvPr/>
        </p:nvSpPr>
        <p:spPr bwMode="auto">
          <a:xfrm>
            <a:off x="1208088" y="30797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P3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241775" name="Group 111"/>
          <p:cNvGrpSpPr/>
          <p:nvPr/>
        </p:nvGrpSpPr>
        <p:grpSpPr>
          <a:xfrm>
            <a:off x="1176338" y="3403600"/>
            <a:ext cx="620712" cy="228600"/>
            <a:chOff x="1287" y="2524"/>
            <a:chExt cx="260" cy="100"/>
          </a:xfrm>
        </p:grpSpPr>
        <p:sp>
          <p:nvSpPr>
            <p:cNvPr id="11390" name="Rectangle 11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91" name="Rectangle 11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92" name="Rectangle 11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93" name="Rectangle 11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16409" name="Rectangle 23"/>
          <p:cNvSpPr/>
          <p:nvPr/>
        </p:nvSpPr>
        <p:spPr>
          <a:xfrm>
            <a:off x="3736975" y="2516188"/>
            <a:ext cx="1497013" cy="1981200"/>
          </a:xfrm>
          <a:prstGeom prst="rect">
            <a:avLst/>
          </a:prstGeom>
          <a:solidFill>
            <a:srgbClr val="000099"/>
          </a:solidFill>
          <a:ln w="9525">
            <a:noFill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Times New Roman" panose="02020603050405020304" charset="0"/>
            </a:endParaRPr>
          </a:p>
        </p:txBody>
      </p:sp>
      <p:sp>
        <p:nvSpPr>
          <p:cNvPr id="16410" name="Rectangle 24"/>
          <p:cNvSpPr/>
          <p:nvPr/>
        </p:nvSpPr>
        <p:spPr>
          <a:xfrm>
            <a:off x="3702050" y="2570163"/>
            <a:ext cx="1473200" cy="1979612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Times New Roman" panose="02020603050405020304" charset="0"/>
            </a:endParaRPr>
          </a:p>
        </p:txBody>
      </p:sp>
      <p:sp>
        <p:nvSpPr>
          <p:cNvPr id="16411" name="Line 25"/>
          <p:cNvSpPr/>
          <p:nvPr/>
        </p:nvSpPr>
        <p:spPr>
          <a:xfrm>
            <a:off x="3708400" y="3340100"/>
            <a:ext cx="146050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12" name="Text Box 26"/>
          <p:cNvSpPr txBox="1"/>
          <p:nvPr/>
        </p:nvSpPr>
        <p:spPr>
          <a:xfrm>
            <a:off x="3779838" y="3322638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transport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6413" name="Line 27"/>
          <p:cNvSpPr/>
          <p:nvPr/>
        </p:nvSpPr>
        <p:spPr>
          <a:xfrm>
            <a:off x="3709988" y="3657600"/>
            <a:ext cx="14573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14" name="Text Box 26"/>
          <p:cNvSpPr txBox="1"/>
          <p:nvPr/>
        </p:nvSpPr>
        <p:spPr>
          <a:xfrm>
            <a:off x="3776663" y="2536825"/>
            <a:ext cx="1317625" cy="325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application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6415" name="Text Box 26"/>
          <p:cNvSpPr txBox="1"/>
          <p:nvPr/>
        </p:nvSpPr>
        <p:spPr>
          <a:xfrm>
            <a:off x="3773488" y="4227513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physical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6416" name="Text Box 26"/>
          <p:cNvSpPr txBox="1"/>
          <p:nvPr/>
        </p:nvSpPr>
        <p:spPr>
          <a:xfrm>
            <a:off x="3773488" y="3941763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link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6417" name="Text Box 26"/>
          <p:cNvSpPr txBox="1"/>
          <p:nvPr/>
        </p:nvSpPr>
        <p:spPr>
          <a:xfrm>
            <a:off x="3773488" y="3643313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network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6418" name="Line 27"/>
          <p:cNvSpPr/>
          <p:nvPr/>
        </p:nvSpPr>
        <p:spPr>
          <a:xfrm>
            <a:off x="3706813" y="3968750"/>
            <a:ext cx="14573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19" name="Line 27"/>
          <p:cNvSpPr/>
          <p:nvPr/>
        </p:nvSpPr>
        <p:spPr>
          <a:xfrm>
            <a:off x="3703638" y="4267200"/>
            <a:ext cx="14573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97" name="Oval 128"/>
          <p:cNvSpPr>
            <a:spLocks noChangeArrowheads="1"/>
          </p:cNvSpPr>
          <p:nvPr/>
        </p:nvSpPr>
        <p:spPr bwMode="auto">
          <a:xfrm>
            <a:off x="4121150" y="2876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P1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241798" name="Group 134"/>
          <p:cNvGrpSpPr/>
          <p:nvPr/>
        </p:nvGrpSpPr>
        <p:grpSpPr>
          <a:xfrm>
            <a:off x="3992563" y="3192463"/>
            <a:ext cx="887412" cy="228600"/>
            <a:chOff x="1383" y="2620"/>
            <a:chExt cx="260" cy="100"/>
          </a:xfrm>
        </p:grpSpPr>
        <p:sp>
          <p:nvSpPr>
            <p:cNvPr id="11386" name="Rectangle 135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87" name="Rectangle 136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88" name="Rectangle 137"/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89" name="Rectangle 138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16426" name="Rectangle 23"/>
          <p:cNvSpPr/>
          <p:nvPr/>
        </p:nvSpPr>
        <p:spPr>
          <a:xfrm>
            <a:off x="6743700" y="2741613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Times New Roman" panose="02020603050405020304" charset="0"/>
            </a:endParaRPr>
          </a:p>
        </p:txBody>
      </p:sp>
      <p:sp>
        <p:nvSpPr>
          <p:cNvPr id="16427" name="Rectangle 24"/>
          <p:cNvSpPr/>
          <p:nvPr/>
        </p:nvSpPr>
        <p:spPr>
          <a:xfrm>
            <a:off x="6705600" y="2795588"/>
            <a:ext cx="1273175" cy="1979612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Times New Roman" panose="02020603050405020304" charset="0"/>
            </a:endParaRPr>
          </a:p>
        </p:txBody>
      </p:sp>
      <p:sp>
        <p:nvSpPr>
          <p:cNvPr id="16428" name="Line 25"/>
          <p:cNvSpPr/>
          <p:nvPr/>
        </p:nvSpPr>
        <p:spPr>
          <a:xfrm>
            <a:off x="6715125" y="3556000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29" name="Text Box 26"/>
          <p:cNvSpPr txBox="1"/>
          <p:nvPr/>
        </p:nvSpPr>
        <p:spPr>
          <a:xfrm>
            <a:off x="6672263" y="3538538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transport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6430" name="Line 27"/>
          <p:cNvSpPr/>
          <p:nvPr/>
        </p:nvSpPr>
        <p:spPr>
          <a:xfrm>
            <a:off x="6723063" y="3876675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31" name="Line 28"/>
          <p:cNvSpPr/>
          <p:nvPr/>
        </p:nvSpPr>
        <p:spPr>
          <a:xfrm>
            <a:off x="6708775" y="4186238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32" name="Line 29"/>
          <p:cNvSpPr/>
          <p:nvPr/>
        </p:nvSpPr>
        <p:spPr>
          <a:xfrm>
            <a:off x="6708775" y="4471988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33" name="Text Box 26"/>
          <p:cNvSpPr txBox="1"/>
          <p:nvPr/>
        </p:nvSpPr>
        <p:spPr>
          <a:xfrm>
            <a:off x="6707188" y="2786063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application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6434" name="Text Box 26"/>
          <p:cNvSpPr txBox="1"/>
          <p:nvPr/>
        </p:nvSpPr>
        <p:spPr>
          <a:xfrm>
            <a:off x="6662738" y="4443413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physical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6435" name="Text Box 26"/>
          <p:cNvSpPr txBox="1"/>
          <p:nvPr/>
        </p:nvSpPr>
        <p:spPr>
          <a:xfrm>
            <a:off x="6681788" y="4157663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link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6436" name="Text Box 26"/>
          <p:cNvSpPr txBox="1"/>
          <p:nvPr/>
        </p:nvSpPr>
        <p:spPr>
          <a:xfrm>
            <a:off x="6672263" y="3862388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network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1310" name="Oval 153"/>
          <p:cNvSpPr>
            <a:spLocks noChangeArrowheads="1"/>
          </p:cNvSpPr>
          <p:nvPr/>
        </p:nvSpPr>
        <p:spPr bwMode="auto">
          <a:xfrm>
            <a:off x="7042150" y="30940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P4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6438" name="Freeform 154"/>
          <p:cNvSpPr/>
          <p:nvPr/>
        </p:nvSpPr>
        <p:spPr>
          <a:xfrm>
            <a:off x="8002588" y="2762250"/>
            <a:ext cx="504825" cy="21336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41820" name="Group 156"/>
          <p:cNvGrpSpPr/>
          <p:nvPr/>
        </p:nvGrpSpPr>
        <p:grpSpPr>
          <a:xfrm>
            <a:off x="7035800" y="3425825"/>
            <a:ext cx="620713" cy="204788"/>
            <a:chOff x="1287" y="2524"/>
            <a:chExt cx="260" cy="100"/>
          </a:xfrm>
        </p:grpSpPr>
        <p:sp>
          <p:nvSpPr>
            <p:cNvPr id="11382" name="Rectangle 157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83" name="Rectangle 158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84" name="Rectangle 159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85" name="Rectangle 160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241837" name="Rectangle 173"/>
          <p:cNvSpPr>
            <a:spLocks noChangeArrowheads="1"/>
          </p:cNvSpPr>
          <p:nvPr/>
        </p:nvSpPr>
        <p:spPr bwMode="auto">
          <a:xfrm>
            <a:off x="6162675" y="1752600"/>
            <a:ext cx="2659063" cy="6556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116205" marR="0" lvl="0" indent="-1162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DatagramSocket mySocket1 = new DatagramSocket (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5775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);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ea typeface="MS PGothic" panose="020B0600070205080204" charset="-128"/>
              <a:cs typeface="+mn-cs"/>
            </a:endParaRPr>
          </a:p>
          <a:p>
            <a:pPr marL="116205" marR="0" lvl="0" indent="-1162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41838" name="Rectangle 174"/>
          <p:cNvSpPr>
            <a:spLocks noChangeArrowheads="1"/>
          </p:cNvSpPr>
          <p:nvPr/>
        </p:nvSpPr>
        <p:spPr bwMode="auto">
          <a:xfrm>
            <a:off x="196850" y="1703388"/>
            <a:ext cx="2613025" cy="6556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116205" marR="0" lvl="0" indent="-1162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DatagramSocket mySocket2 = new DatagramSocket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ea typeface="MS PGothic" panose="020B0600070205080204" charset="-128"/>
              <a:cs typeface="+mn-cs"/>
            </a:endParaRPr>
          </a:p>
          <a:p>
            <a:pPr marL="116205" marR="0" lvl="0" indent="-1162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 (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9157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);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ea typeface="MS PGothic" panose="020B0600070205080204" charset="-128"/>
              <a:cs typeface="+mn-cs"/>
            </a:endParaRPr>
          </a:p>
          <a:p>
            <a:pPr marL="116205" marR="0" lvl="0" indent="-1162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41841" name="Line 177"/>
          <p:cNvSpPr>
            <a:spLocks noChangeShapeType="1"/>
          </p:cNvSpPr>
          <p:nvPr/>
        </p:nvSpPr>
        <p:spPr bwMode="auto">
          <a:xfrm>
            <a:off x="1412875" y="3506788"/>
            <a:ext cx="0" cy="217646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41842" name="Line 178"/>
          <p:cNvSpPr>
            <a:spLocks noChangeShapeType="1"/>
          </p:cNvSpPr>
          <p:nvPr/>
        </p:nvSpPr>
        <p:spPr bwMode="auto">
          <a:xfrm>
            <a:off x="4343400" y="3265488"/>
            <a:ext cx="12700" cy="24082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41844" name="Line 180"/>
          <p:cNvSpPr>
            <a:spLocks noChangeShapeType="1"/>
          </p:cNvSpPr>
          <p:nvPr/>
        </p:nvSpPr>
        <p:spPr bwMode="auto">
          <a:xfrm>
            <a:off x="1412875" y="566578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41845" name="Line 181"/>
          <p:cNvSpPr>
            <a:spLocks noChangeShapeType="1"/>
          </p:cNvSpPr>
          <p:nvPr/>
        </p:nvSpPr>
        <p:spPr bwMode="auto">
          <a:xfrm>
            <a:off x="4219575" y="3278188"/>
            <a:ext cx="0" cy="224631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41846" name="Line 182"/>
          <p:cNvSpPr>
            <a:spLocks noChangeShapeType="1"/>
          </p:cNvSpPr>
          <p:nvPr/>
        </p:nvSpPr>
        <p:spPr bwMode="auto">
          <a:xfrm>
            <a:off x="1520825" y="5507038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41847" name="Line 183"/>
          <p:cNvSpPr>
            <a:spLocks noChangeShapeType="1"/>
          </p:cNvSpPr>
          <p:nvPr/>
        </p:nvSpPr>
        <p:spPr bwMode="auto">
          <a:xfrm>
            <a:off x="1514475" y="3494088"/>
            <a:ext cx="12700" cy="201771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41848" name="Line 184"/>
          <p:cNvSpPr>
            <a:spLocks noChangeShapeType="1"/>
          </p:cNvSpPr>
          <p:nvPr/>
        </p:nvSpPr>
        <p:spPr bwMode="auto">
          <a:xfrm>
            <a:off x="7423150" y="3544888"/>
            <a:ext cx="0" cy="217646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41849" name="Line 185"/>
          <p:cNvSpPr>
            <a:spLocks noChangeShapeType="1"/>
          </p:cNvSpPr>
          <p:nvPr/>
        </p:nvSpPr>
        <p:spPr bwMode="auto">
          <a:xfrm>
            <a:off x="7305675" y="3513138"/>
            <a:ext cx="12700" cy="201771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41850" name="Line 186"/>
          <p:cNvSpPr>
            <a:spLocks noChangeShapeType="1"/>
          </p:cNvSpPr>
          <p:nvPr/>
        </p:nvSpPr>
        <p:spPr bwMode="auto">
          <a:xfrm>
            <a:off x="4486275" y="3284538"/>
            <a:ext cx="12700" cy="24082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41851" name="Line 187"/>
          <p:cNvSpPr>
            <a:spLocks noChangeShapeType="1"/>
          </p:cNvSpPr>
          <p:nvPr/>
        </p:nvSpPr>
        <p:spPr bwMode="auto">
          <a:xfrm>
            <a:off x="4619625" y="3297238"/>
            <a:ext cx="0" cy="224631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41852" name="Line 188"/>
          <p:cNvSpPr>
            <a:spLocks noChangeShapeType="1"/>
          </p:cNvSpPr>
          <p:nvPr/>
        </p:nvSpPr>
        <p:spPr bwMode="auto">
          <a:xfrm>
            <a:off x="4508500" y="568483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41853" name="Line 189"/>
          <p:cNvSpPr>
            <a:spLocks noChangeShapeType="1"/>
          </p:cNvSpPr>
          <p:nvPr/>
        </p:nvSpPr>
        <p:spPr bwMode="auto">
          <a:xfrm>
            <a:off x="4594225" y="5516563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241860" name="Group 196"/>
          <p:cNvGrpSpPr/>
          <p:nvPr/>
        </p:nvGrpSpPr>
        <p:grpSpPr>
          <a:xfrm>
            <a:off x="1130300" y="5765800"/>
            <a:ext cx="1644650" cy="652463"/>
            <a:chOff x="1318" y="3697"/>
            <a:chExt cx="1036" cy="411"/>
          </a:xfrm>
        </p:grpSpPr>
        <p:sp>
          <p:nvSpPr>
            <p:cNvPr id="11379" name="Rectangle 19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80" name="Line 19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81" name="Text Box 195"/>
            <p:cNvSpPr txBox="1">
              <a:spLocks noChangeArrowheads="1"/>
            </p:cNvSpPr>
            <p:nvPr/>
          </p:nvSpPr>
          <p:spPr bwMode="auto">
            <a:xfrm>
              <a:off x="1318" y="3822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source port: 9157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dest port: 6428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241865" name="Group 201"/>
          <p:cNvGrpSpPr/>
          <p:nvPr/>
        </p:nvGrpSpPr>
        <p:grpSpPr>
          <a:xfrm>
            <a:off x="2428875" y="4889500"/>
            <a:ext cx="1692275" cy="652463"/>
            <a:chOff x="2741" y="3750"/>
            <a:chExt cx="1066" cy="411"/>
          </a:xfrm>
        </p:grpSpPr>
        <p:sp>
          <p:nvSpPr>
            <p:cNvPr id="11376" name="Rectangle 1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77" name="Line 1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78" name="Text Box 200"/>
            <p:cNvSpPr txBox="1">
              <a:spLocks noChangeArrowheads="1"/>
            </p:cNvSpPr>
            <p:nvPr/>
          </p:nvSpPr>
          <p:spPr bwMode="auto">
            <a:xfrm>
              <a:off x="2813" y="3875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source port: 6428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dest port: 9157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241866" name="Group 202"/>
          <p:cNvGrpSpPr/>
          <p:nvPr/>
        </p:nvGrpSpPr>
        <p:grpSpPr>
          <a:xfrm>
            <a:off x="5453063" y="4889500"/>
            <a:ext cx="1341437" cy="652463"/>
            <a:chOff x="1509" y="3697"/>
            <a:chExt cx="845" cy="411"/>
          </a:xfrm>
        </p:grpSpPr>
        <p:sp>
          <p:nvSpPr>
            <p:cNvPr id="11373" name="Rectangle 20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74" name="Line 20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75" name="Text Box 205"/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source port: ?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dest port: ?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241870" name="Group 206"/>
          <p:cNvGrpSpPr/>
          <p:nvPr/>
        </p:nvGrpSpPr>
        <p:grpSpPr>
          <a:xfrm>
            <a:off x="4694238" y="5743575"/>
            <a:ext cx="1389062" cy="652463"/>
            <a:chOff x="2741" y="3750"/>
            <a:chExt cx="875" cy="411"/>
          </a:xfrm>
        </p:grpSpPr>
        <p:sp>
          <p:nvSpPr>
            <p:cNvPr id="11370" name="Rectangle 20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71" name="Line 20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72" name="Text Box 209"/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source port: ?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dest port: ?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6474" name="Group 214"/>
          <p:cNvGrpSpPr/>
          <p:nvPr/>
        </p:nvGrpSpPr>
        <p:grpSpPr>
          <a:xfrm>
            <a:off x="0" y="4381500"/>
            <a:ext cx="711200" cy="669925"/>
            <a:chOff x="-44" y="1473"/>
            <a:chExt cx="981" cy="1105"/>
          </a:xfrm>
        </p:grpSpPr>
        <p:pic>
          <p:nvPicPr>
            <p:cNvPr id="16475" name="Picture 215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476" name="Freeform 216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6477" name="Group 217"/>
          <p:cNvGrpSpPr/>
          <p:nvPr/>
        </p:nvGrpSpPr>
        <p:grpSpPr>
          <a:xfrm flipH="1">
            <a:off x="8269288" y="4505325"/>
            <a:ext cx="711200" cy="669925"/>
            <a:chOff x="-44" y="1473"/>
            <a:chExt cx="981" cy="1105"/>
          </a:xfrm>
        </p:grpSpPr>
        <p:pic>
          <p:nvPicPr>
            <p:cNvPr id="16478" name="Picture 218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479" name="Freeform 219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6480" name="Group 220"/>
          <p:cNvGrpSpPr/>
          <p:nvPr/>
        </p:nvGrpSpPr>
        <p:grpSpPr>
          <a:xfrm>
            <a:off x="3092450" y="3903663"/>
            <a:ext cx="358775" cy="704850"/>
            <a:chOff x="4140" y="429"/>
            <a:chExt cx="1425" cy="2396"/>
          </a:xfrm>
        </p:grpSpPr>
        <p:sp>
          <p:nvSpPr>
            <p:cNvPr id="16481" name="Freeform 221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8" y="55"/>
                </a:cxn>
                <a:cxn ang="0">
                  <a:pos x="37" y="425"/>
                </a:cxn>
                <a:cxn ang="0">
                  <a:pos x="0" y="445"/>
                </a:cxn>
                <a:cxn ang="0">
                  <a:pos x="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5" name="Rectangle 22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6483" name="Freeform 223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3" y="36"/>
                </a:cxn>
                <a:cxn ang="0">
                  <a:pos x="2" y="405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84" name="Freeform 224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1"/>
                </a:cxn>
                <a:cxn ang="0">
                  <a:pos x="36" y="38"/>
                </a:cxn>
                <a:cxn ang="0">
                  <a:pos x="0" y="1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8" name="Rectangle 22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6486" name="Group 226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364" name="AutoShape 22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1365" name="AutoShape 22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1340" name="Rectangle 22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6490" name="Group 230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362" name="AutoShape 23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1363" name="AutoShape 23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1342" name="Rectangle 23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43" name="Rectangle 23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6495" name="Group 235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360" name="AutoShape 23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1361" name="AutoShape 23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6498" name="Freeform 238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0"/>
                </a:cxn>
                <a:cxn ang="0">
                  <a:pos x="36" y="36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6499" name="Group 239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358" name="AutoShape 24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1359" name="AutoShape 24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1347" name="Rectangle 24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6503" name="Freeform 243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2" y="22"/>
                </a:cxn>
                <a:cxn ang="0">
                  <a:pos x="32" y="41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4" name="Freeform 244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27"/>
                </a:cxn>
                <a:cxn ang="0">
                  <a:pos x="31" y="48"/>
                </a:cxn>
                <a:cxn ang="0">
                  <a:pos x="2" y="20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50" name="Oval 24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6506" name="Freeform 246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40"/>
                </a:cxn>
                <a:cxn ang="0">
                  <a:pos x="34" y="18"/>
                </a:cxn>
                <a:cxn ang="0">
                  <a:pos x="32" y="0"/>
                </a:cxn>
                <a:cxn ang="0">
                  <a:pos x="0" y="1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52" name="AutoShape 24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53" name="AutoShape 24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54" name="Oval 24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55" name="Oval 25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1356" name="Oval 25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57" name="Rectangle 25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7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charRg st="49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4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4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4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4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4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8" grpId="0" build="p"/>
      <p:bldP spid="2418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Connection-oriented demux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600200"/>
            <a:ext cx="39624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TCP socket identified by 4-tuple: 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source IP address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source port number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dest IP address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dest port number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demux: receiver uses all four values to direct segment to appropriate socket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229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08500" y="1587500"/>
            <a:ext cx="41148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server host may support many simultaneous TCP sockets: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each socket identified by its own 4-tuple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web servers have different sockets for each connecting client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non-persistent HTTP will have different socket for each request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</p:txBody>
      </p:sp>
      <p:pic>
        <p:nvPicPr>
          <p:cNvPr id="17414" name="Picture 7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06425" y="1057275"/>
            <a:ext cx="6856413" cy="173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Footer Placeholder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18435" name="Picture 159" descr="underline_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200" y="881063"/>
            <a:ext cx="8228013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8085138" cy="9350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Connection-oriented demux: example</a:t>
            </a: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18437" name="Freeform 5"/>
          <p:cNvSpPr/>
          <p:nvPr/>
        </p:nvSpPr>
        <p:spPr>
          <a:xfrm>
            <a:off x="2819400" y="1765300"/>
            <a:ext cx="552450" cy="20828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38" name="Freeform 6"/>
          <p:cNvSpPr/>
          <p:nvPr/>
        </p:nvSpPr>
        <p:spPr>
          <a:xfrm>
            <a:off x="417513" y="1944688"/>
            <a:ext cx="460375" cy="21939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39" name="Rectangle 23"/>
          <p:cNvSpPr/>
          <p:nvPr/>
        </p:nvSpPr>
        <p:spPr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Times New Roman" panose="02020603050405020304" charset="0"/>
            </a:endParaRPr>
          </a:p>
        </p:txBody>
      </p:sp>
      <p:sp>
        <p:nvSpPr>
          <p:cNvPr id="18440" name="Rectangle 24"/>
          <p:cNvSpPr/>
          <p:nvPr/>
        </p:nvSpPr>
        <p:spPr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Times New Roman" panose="02020603050405020304" charset="0"/>
            </a:endParaRPr>
          </a:p>
        </p:txBody>
      </p:sp>
      <p:sp>
        <p:nvSpPr>
          <p:cNvPr id="18441" name="Line 25"/>
          <p:cNvSpPr/>
          <p:nvPr/>
        </p:nvSpPr>
        <p:spPr>
          <a:xfrm>
            <a:off x="904875" y="2725738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42" name="Text Box 26"/>
          <p:cNvSpPr txBox="1"/>
          <p:nvPr/>
        </p:nvSpPr>
        <p:spPr>
          <a:xfrm>
            <a:off x="862013" y="2708275"/>
            <a:ext cx="1317625" cy="325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transport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8443" name="Line 27"/>
          <p:cNvSpPr/>
          <p:nvPr/>
        </p:nvSpPr>
        <p:spPr>
          <a:xfrm>
            <a:off x="912813" y="3046413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44" name="Line 28"/>
          <p:cNvSpPr/>
          <p:nvPr/>
        </p:nvSpPr>
        <p:spPr>
          <a:xfrm>
            <a:off x="898525" y="3355975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45" name="Line 29"/>
          <p:cNvSpPr/>
          <p:nvPr/>
        </p:nvSpPr>
        <p:spPr>
          <a:xfrm>
            <a:off x="898525" y="3641725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46" name="Text Box 26"/>
          <p:cNvSpPr txBox="1"/>
          <p:nvPr/>
        </p:nvSpPr>
        <p:spPr>
          <a:xfrm>
            <a:off x="896938" y="1955800"/>
            <a:ext cx="1317625" cy="325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application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8447" name="Text Box 26"/>
          <p:cNvSpPr txBox="1"/>
          <p:nvPr/>
        </p:nvSpPr>
        <p:spPr>
          <a:xfrm>
            <a:off x="852488" y="3613150"/>
            <a:ext cx="1317625" cy="325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physical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8448" name="Text Box 26"/>
          <p:cNvSpPr txBox="1"/>
          <p:nvPr/>
        </p:nvSpPr>
        <p:spPr>
          <a:xfrm>
            <a:off x="871538" y="3327400"/>
            <a:ext cx="1317625" cy="325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link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8449" name="Text Box 26"/>
          <p:cNvSpPr txBox="1"/>
          <p:nvPr/>
        </p:nvSpPr>
        <p:spPr>
          <a:xfrm>
            <a:off x="862013" y="3032125"/>
            <a:ext cx="1317625" cy="325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network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3331" name="Oval 19"/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P3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8451" name="Group 20"/>
          <p:cNvGrpSpPr/>
          <p:nvPr/>
        </p:nvGrpSpPr>
        <p:grpSpPr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3451" name="Rectangle 2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52" name="Rectangle 2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53" name="Rectangle 2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54" name="Rectangle 2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18456" name="Rectangle 23"/>
          <p:cNvSpPr/>
          <p:nvPr/>
        </p:nvSpPr>
        <p:spPr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 w="9525">
            <a:noFill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Times New Roman" panose="02020603050405020304" charset="0"/>
            </a:endParaRPr>
          </a:p>
        </p:txBody>
      </p:sp>
      <p:sp>
        <p:nvSpPr>
          <p:cNvPr id="18457" name="Rectangle 24"/>
          <p:cNvSpPr/>
          <p:nvPr/>
        </p:nvSpPr>
        <p:spPr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Times New Roman" panose="02020603050405020304" charset="0"/>
            </a:endParaRPr>
          </a:p>
        </p:txBody>
      </p:sp>
      <p:sp>
        <p:nvSpPr>
          <p:cNvPr id="18458" name="Text Box 26"/>
          <p:cNvSpPr txBox="1"/>
          <p:nvPr/>
        </p:nvSpPr>
        <p:spPr>
          <a:xfrm>
            <a:off x="3803650" y="2484438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transport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8459" name="Text Box 26"/>
          <p:cNvSpPr txBox="1"/>
          <p:nvPr/>
        </p:nvSpPr>
        <p:spPr>
          <a:xfrm>
            <a:off x="3857625" y="1708150"/>
            <a:ext cx="1317625" cy="325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application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8460" name="Text Box 26"/>
          <p:cNvSpPr txBox="1"/>
          <p:nvPr/>
        </p:nvSpPr>
        <p:spPr>
          <a:xfrm>
            <a:off x="3797300" y="3389313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physical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8461" name="Text Box 26"/>
          <p:cNvSpPr txBox="1"/>
          <p:nvPr/>
        </p:nvSpPr>
        <p:spPr>
          <a:xfrm>
            <a:off x="3797300" y="3103563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link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3339" name="Oval 36"/>
          <p:cNvSpPr>
            <a:spLocks noChangeArrowheads="1"/>
          </p:cNvSpPr>
          <p:nvPr/>
        </p:nvSpPr>
        <p:spPr bwMode="auto">
          <a:xfrm>
            <a:off x="3497263" y="20145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P4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8463" name="Rectangle 23"/>
          <p:cNvSpPr/>
          <p:nvPr/>
        </p:nvSpPr>
        <p:spPr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Times New Roman" panose="02020603050405020304" charset="0"/>
            </a:endParaRPr>
          </a:p>
        </p:txBody>
      </p:sp>
      <p:sp>
        <p:nvSpPr>
          <p:cNvPr id="18464" name="Rectangle 24"/>
          <p:cNvSpPr/>
          <p:nvPr/>
        </p:nvSpPr>
        <p:spPr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Times New Roman" panose="02020603050405020304" charset="0"/>
            </a:endParaRPr>
          </a:p>
        </p:txBody>
      </p:sp>
      <p:sp>
        <p:nvSpPr>
          <p:cNvPr id="18465" name="Text Box 26"/>
          <p:cNvSpPr txBox="1"/>
          <p:nvPr/>
        </p:nvSpPr>
        <p:spPr>
          <a:xfrm>
            <a:off x="6496050" y="2700338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transport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8466" name="Text Box 26"/>
          <p:cNvSpPr txBox="1"/>
          <p:nvPr/>
        </p:nvSpPr>
        <p:spPr>
          <a:xfrm>
            <a:off x="6530975" y="1947863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application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8467" name="Text Box 26"/>
          <p:cNvSpPr txBox="1"/>
          <p:nvPr/>
        </p:nvSpPr>
        <p:spPr>
          <a:xfrm>
            <a:off x="6538913" y="3605213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physical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8468" name="Text Box 26"/>
          <p:cNvSpPr txBox="1"/>
          <p:nvPr/>
        </p:nvSpPr>
        <p:spPr>
          <a:xfrm>
            <a:off x="6505575" y="3319463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link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8469" name="Text Box 26"/>
          <p:cNvSpPr txBox="1"/>
          <p:nvPr/>
        </p:nvSpPr>
        <p:spPr>
          <a:xfrm>
            <a:off x="6496050" y="3024188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network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3347" name="Oval 53"/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P2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8471" name="Freeform 54"/>
          <p:cNvSpPr/>
          <p:nvPr/>
        </p:nvSpPr>
        <p:spPr>
          <a:xfrm>
            <a:off x="8026400" y="1924050"/>
            <a:ext cx="504825" cy="21336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8472" name="Group 76"/>
          <p:cNvGrpSpPr/>
          <p:nvPr/>
        </p:nvGrpSpPr>
        <p:grpSpPr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3448" name="Rectangle 77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49" name="Line 78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50" name="Text Box 79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source IP,port: A,9157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dest IP, port: B,80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8476" name="Group 80"/>
          <p:cNvGrpSpPr/>
          <p:nvPr/>
        </p:nvGrpSpPr>
        <p:grpSpPr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3445" name="Rectangle 81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46" name="Line 82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47" name="Text Box 83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source IP,port: B,80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dest IP,port: A,9157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13351" name="Text Box 93"/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host: IP address A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3352" name="Text Box 94"/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host: IP address C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3353" name="Line 96"/>
          <p:cNvSpPr>
            <a:spLocks noChangeShapeType="1"/>
          </p:cNvSpPr>
          <p:nvPr/>
        </p:nvSpPr>
        <p:spPr bwMode="auto">
          <a:xfrm>
            <a:off x="3354388" y="3432175"/>
            <a:ext cx="2233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3354" name="Line 97"/>
          <p:cNvSpPr>
            <a:spLocks noChangeShapeType="1"/>
          </p:cNvSpPr>
          <p:nvPr/>
        </p:nvSpPr>
        <p:spPr bwMode="auto">
          <a:xfrm>
            <a:off x="3370263" y="3130550"/>
            <a:ext cx="2233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8484" name="Text Box 26"/>
          <p:cNvSpPr txBox="1"/>
          <p:nvPr/>
        </p:nvSpPr>
        <p:spPr>
          <a:xfrm>
            <a:off x="3757613" y="2795588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network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3356" name="Line 99"/>
          <p:cNvSpPr>
            <a:spLocks noChangeShapeType="1"/>
          </p:cNvSpPr>
          <p:nvPr/>
        </p:nvSpPr>
        <p:spPr bwMode="auto">
          <a:xfrm>
            <a:off x="3373438" y="2808288"/>
            <a:ext cx="2233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3357" name="Line 100"/>
          <p:cNvSpPr>
            <a:spLocks noChangeShapeType="1"/>
          </p:cNvSpPr>
          <p:nvPr/>
        </p:nvSpPr>
        <p:spPr bwMode="auto">
          <a:xfrm>
            <a:off x="3376613" y="2486025"/>
            <a:ext cx="2233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8487" name="Group 101"/>
          <p:cNvGrpSpPr/>
          <p:nvPr/>
        </p:nvGrpSpPr>
        <p:grpSpPr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3441" name="Rectangle 10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42" name="Rectangle 10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43" name="Rectangle 10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44" name="Rectangle 10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13359" name="Oval 106"/>
          <p:cNvSpPr>
            <a:spLocks noChangeArrowheads="1"/>
          </p:cNvSpPr>
          <p:nvPr/>
        </p:nvSpPr>
        <p:spPr bwMode="auto">
          <a:xfrm>
            <a:off x="4864100" y="20193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P6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3360" name="Oval 112"/>
          <p:cNvSpPr>
            <a:spLocks noChangeArrowheads="1"/>
          </p:cNvSpPr>
          <p:nvPr/>
        </p:nvSpPr>
        <p:spPr bwMode="auto">
          <a:xfrm>
            <a:off x="4192588" y="201771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P5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8494" name="Group 118"/>
          <p:cNvGrpSpPr/>
          <p:nvPr/>
        </p:nvGrpSpPr>
        <p:grpSpPr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3437" name="Rectangle 11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38" name="Rectangle 12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39" name="Rectangle 12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40" name="Rectangle 12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8499" name="Group 123"/>
          <p:cNvGrpSpPr/>
          <p:nvPr/>
        </p:nvGrpSpPr>
        <p:grpSpPr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3433" name="Rectangle 124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34" name="Rectangle 125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35" name="Rectangle 126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36" name="Rectangle 127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13363" name="Line 133"/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3364" name="Line 134"/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3365" name="Line 135"/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3366" name="Line 136"/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8508" name="Group 128"/>
          <p:cNvGrpSpPr/>
          <p:nvPr/>
        </p:nvGrpSpPr>
        <p:grpSpPr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3429" name="Rectangle 12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30" name="Rectangle 13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31" name="Rectangle 13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32" name="Rectangle 13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8513" name="Group 137"/>
          <p:cNvGrpSpPr/>
          <p:nvPr/>
        </p:nvGrpSpPr>
        <p:grpSpPr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3425" name="Rectangle 138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26" name="Rectangle 139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27" name="Rectangle 140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28" name="Rectangle 141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13369" name="Oval 143"/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P3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8519" name="Freeform 144"/>
          <p:cNvSpPr/>
          <p:nvPr/>
        </p:nvSpPr>
        <p:spPr>
          <a:xfrm>
            <a:off x="1493838" y="2439988"/>
            <a:ext cx="2695575" cy="269557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520" name="Freeform 145"/>
          <p:cNvSpPr/>
          <p:nvPr/>
        </p:nvSpPr>
        <p:spPr>
          <a:xfrm>
            <a:off x="4479925" y="2471738"/>
            <a:ext cx="3089275" cy="3252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521" name="Freeform 146"/>
          <p:cNvSpPr/>
          <p:nvPr/>
        </p:nvSpPr>
        <p:spPr>
          <a:xfrm>
            <a:off x="5138738" y="2460625"/>
            <a:ext cx="1609725" cy="2465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8522" name="Group 147"/>
          <p:cNvGrpSpPr/>
          <p:nvPr/>
        </p:nvGrpSpPr>
        <p:grpSpPr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3422" name="Rectangle 14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23" name="Line 14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24" name="Text Box 15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source IP,port: C,5775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dest IP,port: B,80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8526" name="Group 151"/>
          <p:cNvGrpSpPr/>
          <p:nvPr/>
        </p:nvGrpSpPr>
        <p:grpSpPr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3419" name="Rectangle 152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20" name="Line 153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21" name="Text Box 154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source </a:t>
              </a:r>
              <a:r>
                <a:rPr kumimoji="0" lang="en-US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IP,port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: C,9157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dest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IP,port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: B,80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364699" name="Text Box 155"/>
          <p:cNvSpPr txBox="1">
            <a:spLocks noChangeArrowheads="1"/>
          </p:cNvSpPr>
          <p:nvPr/>
        </p:nvSpPr>
        <p:spPr bwMode="auto">
          <a:xfrm>
            <a:off x="508000" y="6081713"/>
            <a:ext cx="4859338" cy="5810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three segments, all destined to IP address: B,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dest port: 80 are demultiplexed to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different 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sockets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4700" name="Line 156"/>
          <p:cNvSpPr>
            <a:spLocks noChangeShapeType="1"/>
          </p:cNvSpPr>
          <p:nvPr/>
        </p:nvSpPr>
        <p:spPr bwMode="auto">
          <a:xfrm>
            <a:off x="3502025" y="5770563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4701" name="Line 157"/>
          <p:cNvSpPr>
            <a:spLocks noChangeShapeType="1"/>
          </p:cNvSpPr>
          <p:nvPr/>
        </p:nvSpPr>
        <p:spPr bwMode="auto">
          <a:xfrm>
            <a:off x="6570663" y="529272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4702" name="Line 158"/>
          <p:cNvSpPr>
            <a:spLocks noChangeShapeType="1"/>
          </p:cNvSpPr>
          <p:nvPr/>
        </p:nvSpPr>
        <p:spPr bwMode="auto">
          <a:xfrm>
            <a:off x="6646863" y="608647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3379" name="Text Box 160"/>
          <p:cNvSpPr txBox="1">
            <a:spLocks noChangeArrowheads="1"/>
          </p:cNvSpPr>
          <p:nvPr/>
        </p:nvSpPr>
        <p:spPr bwMode="auto">
          <a:xfrm flipH="1">
            <a:off x="5046663" y="3702050"/>
            <a:ext cx="1147763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server: IP address B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8535" name="Group 161"/>
          <p:cNvGrpSpPr/>
          <p:nvPr/>
        </p:nvGrpSpPr>
        <p:grpSpPr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18536" name="Freeform 162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8" y="55"/>
                </a:cxn>
                <a:cxn ang="0">
                  <a:pos x="37" y="425"/>
                </a:cxn>
                <a:cxn ang="0">
                  <a:pos x="0" y="445"/>
                </a:cxn>
                <a:cxn ang="0">
                  <a:pos x="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88" name="Rectangle 163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8538" name="Freeform 164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3" y="36"/>
                </a:cxn>
                <a:cxn ang="0">
                  <a:pos x="2" y="405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39" name="Freeform 165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1"/>
                </a:cxn>
                <a:cxn ang="0">
                  <a:pos x="36" y="38"/>
                </a:cxn>
                <a:cxn ang="0">
                  <a:pos x="0" y="1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91" name="Rectangle 166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8541" name="Group 167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417" name="AutoShape 16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3418" name="AutoShape 169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3393" name="Rectangle 170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8545" name="Group 171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415" name="AutoShape 172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3416" name="AutoShape 173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3395" name="Rectangle 174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396" name="Rectangle 175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8550" name="Group 176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413" name="AutoShape 17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3414" name="AutoShape 178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8553" name="Freeform 179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0"/>
                </a:cxn>
                <a:cxn ang="0">
                  <a:pos x="36" y="36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8554" name="Group 180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411" name="AutoShape 181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3412" name="AutoShape 18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3400" name="Rectangle 183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8558" name="Freeform 184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2" y="22"/>
                </a:cxn>
                <a:cxn ang="0">
                  <a:pos x="32" y="41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59" name="Freeform 185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27"/>
                </a:cxn>
                <a:cxn ang="0">
                  <a:pos x="31" y="48"/>
                </a:cxn>
                <a:cxn ang="0">
                  <a:pos x="2" y="20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03" name="Oval 186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8561" name="Freeform 187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40"/>
                </a:cxn>
                <a:cxn ang="0">
                  <a:pos x="34" y="18"/>
                </a:cxn>
                <a:cxn ang="0">
                  <a:pos x="32" y="0"/>
                </a:cxn>
                <a:cxn ang="0">
                  <a:pos x="0" y="1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05" name="AutoShape 188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06" name="AutoShape 189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07" name="Oval 190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08" name="Oval 191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3409" name="Oval 192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10" name="Rectangle 193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8568" name="Group 194"/>
          <p:cNvGrpSpPr/>
          <p:nvPr/>
        </p:nvGrpSpPr>
        <p:grpSpPr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18569" name="Picture 195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570" name="Freeform 196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8571" name="Group 197"/>
          <p:cNvGrpSpPr/>
          <p:nvPr/>
        </p:nvGrpSpPr>
        <p:grpSpPr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18572" name="Picture 198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573" name="Freeform 199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Footer Placeholder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8085138" cy="9350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Connection-oriented demux: example</a:t>
            </a: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19460" name="Freeform 4"/>
          <p:cNvSpPr/>
          <p:nvPr/>
        </p:nvSpPr>
        <p:spPr>
          <a:xfrm>
            <a:off x="2830513" y="1754188"/>
            <a:ext cx="552450" cy="20828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61" name="Freeform 5"/>
          <p:cNvSpPr/>
          <p:nvPr/>
        </p:nvSpPr>
        <p:spPr>
          <a:xfrm>
            <a:off x="438150" y="1933575"/>
            <a:ext cx="460375" cy="21939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62" name="Rectangle 23"/>
          <p:cNvSpPr/>
          <p:nvPr/>
        </p:nvSpPr>
        <p:spPr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Times New Roman" panose="02020603050405020304" charset="0"/>
            </a:endParaRPr>
          </a:p>
        </p:txBody>
      </p:sp>
      <p:sp>
        <p:nvSpPr>
          <p:cNvPr id="19463" name="Rectangle 24"/>
          <p:cNvSpPr/>
          <p:nvPr/>
        </p:nvSpPr>
        <p:spPr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Times New Roman" panose="02020603050405020304" charset="0"/>
            </a:endParaRPr>
          </a:p>
        </p:txBody>
      </p:sp>
      <p:sp>
        <p:nvSpPr>
          <p:cNvPr id="19464" name="Line 25"/>
          <p:cNvSpPr/>
          <p:nvPr/>
        </p:nvSpPr>
        <p:spPr>
          <a:xfrm>
            <a:off x="904875" y="2725738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65" name="Text Box 26"/>
          <p:cNvSpPr txBox="1"/>
          <p:nvPr/>
        </p:nvSpPr>
        <p:spPr>
          <a:xfrm>
            <a:off x="862013" y="2708275"/>
            <a:ext cx="1317625" cy="325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transport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9466" name="Line 27"/>
          <p:cNvSpPr/>
          <p:nvPr/>
        </p:nvSpPr>
        <p:spPr>
          <a:xfrm>
            <a:off x="912813" y="3046413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67" name="Line 28"/>
          <p:cNvSpPr/>
          <p:nvPr/>
        </p:nvSpPr>
        <p:spPr>
          <a:xfrm>
            <a:off x="898525" y="3355975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68" name="Line 29"/>
          <p:cNvSpPr/>
          <p:nvPr/>
        </p:nvSpPr>
        <p:spPr>
          <a:xfrm>
            <a:off x="898525" y="3641725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69" name="Text Box 26"/>
          <p:cNvSpPr txBox="1"/>
          <p:nvPr/>
        </p:nvSpPr>
        <p:spPr>
          <a:xfrm>
            <a:off x="896938" y="1955800"/>
            <a:ext cx="1317625" cy="325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application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9470" name="Text Box 26"/>
          <p:cNvSpPr txBox="1"/>
          <p:nvPr/>
        </p:nvSpPr>
        <p:spPr>
          <a:xfrm>
            <a:off x="852488" y="3613150"/>
            <a:ext cx="1317625" cy="325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physical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9471" name="Text Box 26"/>
          <p:cNvSpPr txBox="1"/>
          <p:nvPr/>
        </p:nvSpPr>
        <p:spPr>
          <a:xfrm>
            <a:off x="871538" y="3327400"/>
            <a:ext cx="1317625" cy="325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link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9472" name="Text Box 26"/>
          <p:cNvSpPr txBox="1"/>
          <p:nvPr/>
        </p:nvSpPr>
        <p:spPr>
          <a:xfrm>
            <a:off x="862013" y="3032125"/>
            <a:ext cx="1317625" cy="325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network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P3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9474" name="Group 19"/>
          <p:cNvGrpSpPr/>
          <p:nvPr/>
        </p:nvGrpSpPr>
        <p:grpSpPr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4471" name="Rectangle 2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472" name="Rectangle 2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473" name="Rectangle 2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474" name="Rectangle 2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19479" name="Rectangle 23"/>
          <p:cNvSpPr/>
          <p:nvPr/>
        </p:nvSpPr>
        <p:spPr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 w="9525">
            <a:noFill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Times New Roman" panose="02020603050405020304" charset="0"/>
            </a:endParaRPr>
          </a:p>
        </p:txBody>
      </p:sp>
      <p:sp>
        <p:nvSpPr>
          <p:cNvPr id="19480" name="Rectangle 24"/>
          <p:cNvSpPr/>
          <p:nvPr/>
        </p:nvSpPr>
        <p:spPr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Times New Roman" panose="02020603050405020304" charset="0"/>
            </a:endParaRPr>
          </a:p>
        </p:txBody>
      </p:sp>
      <p:sp>
        <p:nvSpPr>
          <p:cNvPr id="19481" name="Text Box 26"/>
          <p:cNvSpPr txBox="1"/>
          <p:nvPr/>
        </p:nvSpPr>
        <p:spPr>
          <a:xfrm>
            <a:off x="3803650" y="2484438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transport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9482" name="Text Box 26"/>
          <p:cNvSpPr txBox="1"/>
          <p:nvPr/>
        </p:nvSpPr>
        <p:spPr>
          <a:xfrm>
            <a:off x="3857625" y="1708150"/>
            <a:ext cx="1317625" cy="325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application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9483" name="Text Box 26"/>
          <p:cNvSpPr txBox="1"/>
          <p:nvPr/>
        </p:nvSpPr>
        <p:spPr>
          <a:xfrm>
            <a:off x="3797300" y="3389313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physical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9484" name="Text Box 26"/>
          <p:cNvSpPr txBox="1"/>
          <p:nvPr/>
        </p:nvSpPr>
        <p:spPr>
          <a:xfrm>
            <a:off x="3797300" y="3103563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link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9485" name="Rectangle 23"/>
          <p:cNvSpPr/>
          <p:nvPr/>
        </p:nvSpPr>
        <p:spPr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Times New Roman" panose="02020603050405020304" charset="0"/>
            </a:endParaRPr>
          </a:p>
        </p:txBody>
      </p:sp>
      <p:sp>
        <p:nvSpPr>
          <p:cNvPr id="19486" name="Rectangle 24"/>
          <p:cNvSpPr/>
          <p:nvPr/>
        </p:nvSpPr>
        <p:spPr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Times New Roman" panose="02020603050405020304" charset="0"/>
            </a:endParaRPr>
          </a:p>
        </p:txBody>
      </p:sp>
      <p:sp>
        <p:nvSpPr>
          <p:cNvPr id="19487" name="Text Box 26"/>
          <p:cNvSpPr txBox="1"/>
          <p:nvPr/>
        </p:nvSpPr>
        <p:spPr>
          <a:xfrm>
            <a:off x="6496050" y="2700338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transport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9488" name="Text Box 26"/>
          <p:cNvSpPr txBox="1"/>
          <p:nvPr/>
        </p:nvSpPr>
        <p:spPr>
          <a:xfrm>
            <a:off x="6530975" y="1947863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application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9489" name="Text Box 26"/>
          <p:cNvSpPr txBox="1"/>
          <p:nvPr/>
        </p:nvSpPr>
        <p:spPr>
          <a:xfrm>
            <a:off x="6538913" y="3605213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physical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9490" name="Text Box 26"/>
          <p:cNvSpPr txBox="1"/>
          <p:nvPr/>
        </p:nvSpPr>
        <p:spPr>
          <a:xfrm>
            <a:off x="6505575" y="3319463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link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9491" name="Text Box 26"/>
          <p:cNvSpPr txBox="1"/>
          <p:nvPr/>
        </p:nvSpPr>
        <p:spPr>
          <a:xfrm>
            <a:off x="6496050" y="3024188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network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4369" name="Oval 38"/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P2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9493" name="Freeform 39"/>
          <p:cNvSpPr/>
          <p:nvPr/>
        </p:nvSpPr>
        <p:spPr>
          <a:xfrm>
            <a:off x="8004175" y="1924050"/>
            <a:ext cx="504825" cy="21336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9494" name="Group 42"/>
          <p:cNvGrpSpPr/>
          <p:nvPr/>
        </p:nvGrpSpPr>
        <p:grpSpPr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4468" name="Rectangle 4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469" name="Line 4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470" name="Text Box 45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source IP,port: A,9157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dest IP, port: B,80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9498" name="Group 46"/>
          <p:cNvGrpSpPr/>
          <p:nvPr/>
        </p:nvGrpSpPr>
        <p:grpSpPr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4465" name="Rectangle 4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466" name="Line 4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467" name="Text Box 49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source IP,port: B,80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dest IP,port: A,9157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14373" name="Text Box 50"/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host: IP address A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374" name="Text Box 51"/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host: IP address C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375" name="Text Box 52"/>
          <p:cNvSpPr txBox="1">
            <a:spLocks noChangeArrowheads="1"/>
          </p:cNvSpPr>
          <p:nvPr/>
        </p:nvSpPr>
        <p:spPr bwMode="auto">
          <a:xfrm flipH="1">
            <a:off x="5046663" y="3702050"/>
            <a:ext cx="1147763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server: IP address B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376" name="Line 53"/>
          <p:cNvSpPr>
            <a:spLocks noChangeShapeType="1"/>
          </p:cNvSpPr>
          <p:nvPr/>
        </p:nvSpPr>
        <p:spPr bwMode="auto">
          <a:xfrm>
            <a:off x="3354388" y="3432175"/>
            <a:ext cx="2233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377" name="Line 54"/>
          <p:cNvSpPr>
            <a:spLocks noChangeShapeType="1"/>
          </p:cNvSpPr>
          <p:nvPr/>
        </p:nvSpPr>
        <p:spPr bwMode="auto">
          <a:xfrm>
            <a:off x="3370263" y="3130550"/>
            <a:ext cx="2233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9507" name="Text Box 26"/>
          <p:cNvSpPr txBox="1"/>
          <p:nvPr/>
        </p:nvSpPr>
        <p:spPr>
          <a:xfrm>
            <a:off x="3757613" y="2795588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network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4379" name="Line 56"/>
          <p:cNvSpPr>
            <a:spLocks noChangeShapeType="1"/>
          </p:cNvSpPr>
          <p:nvPr/>
        </p:nvSpPr>
        <p:spPr bwMode="auto">
          <a:xfrm>
            <a:off x="3373438" y="2808288"/>
            <a:ext cx="2233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380" name="Line 57"/>
          <p:cNvSpPr>
            <a:spLocks noChangeShapeType="1"/>
          </p:cNvSpPr>
          <p:nvPr/>
        </p:nvSpPr>
        <p:spPr bwMode="auto">
          <a:xfrm>
            <a:off x="3376613" y="2486025"/>
            <a:ext cx="2233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9510" name="Group 58"/>
          <p:cNvGrpSpPr/>
          <p:nvPr/>
        </p:nvGrpSpPr>
        <p:grpSpPr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4461" name="Rectangle 5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462" name="Rectangle 6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463" name="Rectangle 6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464" name="Rectangle 6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9515" name="Group 65"/>
          <p:cNvGrpSpPr/>
          <p:nvPr/>
        </p:nvGrpSpPr>
        <p:grpSpPr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4457" name="Rectangle 66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458" name="Rectangle 67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459" name="Rectangle 68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460" name="Rectangle 6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9520" name="Group 70"/>
          <p:cNvGrpSpPr/>
          <p:nvPr/>
        </p:nvGrpSpPr>
        <p:grpSpPr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4453" name="Rectangle 7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454" name="Rectangle 7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455" name="Rectangle 7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456" name="Rectangle 7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14384" name="Line 75"/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385" name="Line 76"/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386" name="Line 77"/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387" name="Line 78"/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9529" name="Group 79"/>
          <p:cNvGrpSpPr/>
          <p:nvPr/>
        </p:nvGrpSpPr>
        <p:grpSpPr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4449" name="Rectangle 8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450" name="Rectangle 8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451" name="Rectangle 8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452" name="Rectangle 8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9534" name="Group 84"/>
          <p:cNvGrpSpPr/>
          <p:nvPr/>
        </p:nvGrpSpPr>
        <p:grpSpPr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4445" name="Rectangle 85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446" name="Rectangle 86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447" name="Rectangle 87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448" name="Rectangle 88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14390" name="Oval 89"/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P3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9540" name="Freeform 90"/>
          <p:cNvSpPr/>
          <p:nvPr/>
        </p:nvSpPr>
        <p:spPr>
          <a:xfrm>
            <a:off x="1493838" y="2439988"/>
            <a:ext cx="2695575" cy="269557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541" name="Freeform 91"/>
          <p:cNvSpPr/>
          <p:nvPr/>
        </p:nvSpPr>
        <p:spPr>
          <a:xfrm>
            <a:off x="4479925" y="2471738"/>
            <a:ext cx="3089275" cy="3252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542" name="Freeform 92"/>
          <p:cNvSpPr/>
          <p:nvPr/>
        </p:nvSpPr>
        <p:spPr>
          <a:xfrm>
            <a:off x="5138738" y="2460625"/>
            <a:ext cx="1609725" cy="2465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9543" name="Group 93"/>
          <p:cNvGrpSpPr/>
          <p:nvPr/>
        </p:nvGrpSpPr>
        <p:grpSpPr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4442" name="Rectangle 94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443" name="Line 95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444" name="Text Box 96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source IP,port: C,5775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dest IP,port: B,80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9547" name="Group 97"/>
          <p:cNvGrpSpPr/>
          <p:nvPr/>
        </p:nvGrpSpPr>
        <p:grpSpPr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4439" name="Rectangle 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440" name="Line 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441" name="Text Box 10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source </a:t>
              </a:r>
              <a:r>
                <a:rPr kumimoji="0" lang="en-US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IP,port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: C,9157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dest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IP,port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: B,80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14396" name="Oval 30"/>
          <p:cNvSpPr>
            <a:spLocks noChangeArrowheads="1"/>
          </p:cNvSpPr>
          <p:nvPr/>
        </p:nvSpPr>
        <p:spPr bwMode="auto">
          <a:xfrm>
            <a:off x="3497263" y="2103438"/>
            <a:ext cx="20335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P4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397" name="Text Box 101"/>
          <p:cNvSpPr txBox="1">
            <a:spLocks noChangeArrowheads="1"/>
          </p:cNvSpPr>
          <p:nvPr/>
        </p:nvSpPr>
        <p:spPr bwMode="auto">
          <a:xfrm>
            <a:off x="4970463" y="1171575"/>
            <a:ext cx="19526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threaded server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 flipH="1">
            <a:off x="4779963" y="1516063"/>
            <a:ext cx="579438" cy="7524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19554" name="Picture 103" descr="underline_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200" y="881063"/>
            <a:ext cx="8228013" cy="1730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9555" name="Group 104"/>
          <p:cNvGrpSpPr/>
          <p:nvPr/>
        </p:nvGrpSpPr>
        <p:grpSpPr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19556" name="Picture 105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557" name="Freeform 106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9558" name="Group 107"/>
          <p:cNvGrpSpPr/>
          <p:nvPr/>
        </p:nvGrpSpPr>
        <p:grpSpPr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19559" name="Picture 108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560" name="Freeform 109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9561" name="Group 110"/>
          <p:cNvGrpSpPr/>
          <p:nvPr/>
        </p:nvGrpSpPr>
        <p:grpSpPr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19562" name="Freeform 111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8" y="55"/>
                </a:cxn>
                <a:cxn ang="0">
                  <a:pos x="37" y="425"/>
                </a:cxn>
                <a:cxn ang="0">
                  <a:pos x="0" y="445"/>
                </a:cxn>
                <a:cxn ang="0">
                  <a:pos x="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04" name="Rectangle 11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9564" name="Freeform 113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3" y="36"/>
                </a:cxn>
                <a:cxn ang="0">
                  <a:pos x="2" y="405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5" name="Freeform 114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1"/>
                </a:cxn>
                <a:cxn ang="0">
                  <a:pos x="36" y="38"/>
                </a:cxn>
                <a:cxn ang="0">
                  <a:pos x="0" y="1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07" name="Rectangle 11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9567" name="Group 116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433" name="AutoShape 1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4434" name="AutoShape 11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4409" name="Rectangle 11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9571" name="Group 120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431" name="AutoShape 12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4432" name="AutoShape 12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4411" name="Rectangle 12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412" name="Rectangle 12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9576" name="Group 125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429" name="AutoShape 12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4430" name="AutoShape 12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9579" name="Freeform 128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0"/>
                </a:cxn>
                <a:cxn ang="0">
                  <a:pos x="36" y="36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580" name="Group 129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427" name="AutoShape 13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4428" name="AutoShape 13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4416" name="Rectangle 13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9584" name="Freeform 133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2" y="22"/>
                </a:cxn>
                <a:cxn ang="0">
                  <a:pos x="32" y="41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85" name="Freeform 134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27"/>
                </a:cxn>
                <a:cxn ang="0">
                  <a:pos x="31" y="48"/>
                </a:cxn>
                <a:cxn ang="0">
                  <a:pos x="2" y="20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19" name="Oval 13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9587" name="Freeform 136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40"/>
                </a:cxn>
                <a:cxn ang="0">
                  <a:pos x="34" y="18"/>
                </a:cxn>
                <a:cxn ang="0">
                  <a:pos x="32" y="0"/>
                </a:cxn>
                <a:cxn ang="0">
                  <a:pos x="0" y="1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21" name="AutoShape 13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422" name="AutoShape 13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423" name="Oval 13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424" name="Oval 14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4425" name="Oval 14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426" name="Rectangle 14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Chapter 3 outline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15365" name="Rectangle 4"/>
          <p:cNvSpPr>
            <a:spLocks noGrp="1" noChangeArrowheads="1"/>
          </p:cNvSpPr>
          <p:nvPr>
            <p:ph sz="half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3.1 transport-layer services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3.2 multiplexing and demultiplexing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3.3 connectionless transport: UDP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3.4 principles of reliable data transfer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5366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495800" y="1600200"/>
            <a:ext cx="4251325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3.5 connection-oriented transport: TCP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segment structure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reliable data transfer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flow control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connection management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3.6 principles of congestion control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3.7 TCP congestion control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20486" name="Picture 6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95313" y="1017588"/>
            <a:ext cx="4387850" cy="17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21507" name="Picture 10" descr="underline_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847725"/>
            <a:ext cx="82280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3" y="182563"/>
            <a:ext cx="8529638" cy="9223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UDP: User Datagram Protocol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[RFC 768]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21509" name="Rectangle 3"/>
          <p:cNvSpPr>
            <a:spLocks noGrp="1"/>
          </p:cNvSpPr>
          <p:nvPr>
            <p:ph sz="half" idx="1"/>
          </p:nvPr>
        </p:nvSpPr>
        <p:spPr>
          <a:xfrm>
            <a:off x="428625" y="1325563"/>
            <a:ext cx="3810000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ja-JP" altLang="en-US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“</a:t>
            </a:r>
            <a:r>
              <a:rPr lang="en-US" altLang="ja-JP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no frills,</a:t>
            </a:r>
            <a:r>
              <a:rPr lang="ja-JP" altLang="en-US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”</a:t>
            </a:r>
            <a:r>
              <a:rPr lang="en-US" altLang="ja-JP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ja-JP" altLang="en-US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“</a:t>
            </a:r>
            <a:r>
              <a:rPr lang="en-US" altLang="ja-JP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bare bones</a:t>
            </a:r>
            <a:r>
              <a:rPr lang="ja-JP" altLang="en-US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”</a:t>
            </a:r>
            <a:r>
              <a:rPr lang="en-US" altLang="ja-JP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 Internet transport protocol</a:t>
            </a:r>
            <a:endParaRPr lang="en-US" altLang="ja-JP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ja-JP" altLang="en-US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“</a:t>
            </a:r>
            <a:r>
              <a:rPr lang="en-US" altLang="ja-JP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best effort</a:t>
            </a:r>
            <a:r>
              <a:rPr lang="ja-JP" altLang="en-US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”</a:t>
            </a:r>
            <a:r>
              <a:rPr lang="en-US" altLang="ja-JP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 service, UDP segments may be:</a:t>
            </a:r>
            <a:endParaRPr lang="en-US" altLang="ja-JP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lost</a:t>
            </a:r>
            <a:endParaRPr lang="en-US" altLang="zh-CN" dirty="0">
              <a:latin typeface="+mn-lt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delivered out-of-order to app</a:t>
            </a:r>
            <a:endParaRPr lang="en-US" altLang="zh-CN" dirty="0">
              <a:latin typeface="+mn-lt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i="1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connectionless:</a:t>
            </a:r>
            <a:endParaRPr lang="en-US" altLang="zh-CN" dirty="0">
              <a:solidFill>
                <a:srgbClr val="CC0000"/>
              </a:solidFill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no handshaking between UDP sender, receiver</a:t>
            </a:r>
            <a:endParaRPr lang="en-US" altLang="zh-CN" dirty="0">
              <a:latin typeface="+mn-lt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each UDP segment handled independently of others</a:t>
            </a:r>
            <a:endParaRPr lang="en-US" altLang="zh-CN" dirty="0">
              <a:latin typeface="+mn-lt"/>
              <a:ea typeface="MS PGothic" panose="020B0600070205080204" charset="-128"/>
            </a:endParaRPr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4745038" y="1271588"/>
            <a:ext cx="4052888" cy="51847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292100" marR="0" lvl="0" indent="-2921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UDP use: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streaming multimedia apps (loss tolerant, rate sensitive)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DNS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SNMP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+mn-cs"/>
              </a:rPr>
              <a:t>（简单网络管理协议）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92100" marR="0" lvl="0" indent="-2921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reliable transfer over UDP: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add reliability at application layer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application-specific error recovery!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22531" name="Picture 31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82600" y="950913"/>
            <a:ext cx="4570413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49238"/>
            <a:ext cx="8343900" cy="993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UDP: segment header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714375" y="1852613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638175" y="1947863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677863" y="1960563"/>
            <a:ext cx="1563688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source port #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2463800" y="1960563"/>
            <a:ext cx="1328738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dest port #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 flipV="1">
            <a:off x="628650" y="2347913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 flipV="1">
            <a:off x="619125" y="2747963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 flipV="1">
            <a:off x="2276475" y="1947863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1784350" y="1482725"/>
            <a:ext cx="9366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32 bits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>
            <a:off x="2733675" y="1714500"/>
            <a:ext cx="120015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 rot="10800000">
            <a:off x="623888" y="1724025"/>
            <a:ext cx="11287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1481138" y="3306763"/>
            <a:ext cx="1389063" cy="1006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application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data 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(payload)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7425" name="Text Box 19"/>
          <p:cNvSpPr txBox="1">
            <a:spLocks noChangeArrowheads="1"/>
          </p:cNvSpPr>
          <p:nvPr/>
        </p:nvSpPr>
        <p:spPr bwMode="auto">
          <a:xfrm>
            <a:off x="1074738" y="5222875"/>
            <a:ext cx="25241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UDP segment format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7426" name="Line 20"/>
          <p:cNvSpPr>
            <a:spLocks noChangeShapeType="1"/>
          </p:cNvSpPr>
          <p:nvPr/>
        </p:nvSpPr>
        <p:spPr bwMode="auto">
          <a:xfrm flipV="1">
            <a:off x="2276475" y="2357438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7427" name="Text Box 22"/>
          <p:cNvSpPr txBox="1">
            <a:spLocks noChangeArrowheads="1"/>
          </p:cNvSpPr>
          <p:nvPr/>
        </p:nvSpPr>
        <p:spPr bwMode="auto">
          <a:xfrm>
            <a:off x="1020763" y="2351088"/>
            <a:ext cx="814388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length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7428" name="Text Box 23"/>
          <p:cNvSpPr txBox="1">
            <a:spLocks noChangeArrowheads="1"/>
          </p:cNvSpPr>
          <p:nvPr/>
        </p:nvSpPr>
        <p:spPr bwMode="auto">
          <a:xfrm>
            <a:off x="2566988" y="2341563"/>
            <a:ext cx="1176338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checksum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7429" name="Text Box 24"/>
          <p:cNvSpPr txBox="1">
            <a:spLocks noChangeArrowheads="1"/>
          </p:cNvSpPr>
          <p:nvPr/>
        </p:nvSpPr>
        <p:spPr bwMode="auto">
          <a:xfrm>
            <a:off x="4260850" y="1316038"/>
            <a:ext cx="2406650" cy="9159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length, in bytes of UDP segment, including header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7430" name="Line 25"/>
          <p:cNvSpPr>
            <a:spLocks noChangeShapeType="1"/>
          </p:cNvSpPr>
          <p:nvPr/>
        </p:nvSpPr>
        <p:spPr bwMode="auto">
          <a:xfrm flipH="1">
            <a:off x="1878013" y="1631950"/>
            <a:ext cx="2873375" cy="89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7431" name="Rectangle 26"/>
          <p:cNvSpPr>
            <a:spLocks noGrp="1" noChangeArrowheads="1"/>
          </p:cNvSpPr>
          <p:nvPr>
            <p:ph sz="half" idx="2"/>
          </p:nvPr>
        </p:nvSpPr>
        <p:spPr>
          <a:xfrm>
            <a:off x="4865688" y="3044825"/>
            <a:ext cx="3810000" cy="30448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no connection establishment (which can add delay)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simple: no connection state at sender, receiver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small header size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no congestion control: UDP can blast away as fast as desired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7432" name="Rectangle 27"/>
          <p:cNvSpPr>
            <a:spLocks noChangeArrowheads="1"/>
          </p:cNvSpPr>
          <p:nvPr/>
        </p:nvSpPr>
        <p:spPr bwMode="auto">
          <a:xfrm>
            <a:off x="4703763" y="2924175"/>
            <a:ext cx="4048125" cy="32591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7433" name="Text Box 28"/>
          <p:cNvSpPr txBox="1">
            <a:spLocks noChangeArrowheads="1"/>
          </p:cNvSpPr>
          <p:nvPr/>
        </p:nvSpPr>
        <p:spPr bwMode="auto">
          <a:xfrm>
            <a:off x="4935538" y="2643188"/>
            <a:ext cx="3130550" cy="433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why is there a UDP?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UDP checksum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sz="half" idx="1"/>
          </p:nvPr>
        </p:nvSpPr>
        <p:spPr>
          <a:xfrm>
            <a:off x="685800" y="2557463"/>
            <a:ext cx="3657600" cy="3495675"/>
          </a:xfrm>
        </p:spPr>
        <p:txBody>
          <a:bodyPr vert="horz" wrap="square" lIns="91440" tIns="45720" rIns="91440" bIns="45720" anchor="t" anchorCtr="0"/>
          <a:p>
            <a:pPr>
              <a:lnSpc>
                <a:spcPct val="7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sender:</a:t>
            </a:r>
            <a:endParaRPr lang="en-US" altLang="zh-CN" sz="3200" dirty="0">
              <a:solidFill>
                <a:srgbClr val="CC0000"/>
              </a:solidFill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8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treat segment contents, including header fields,  as sequence of 16-bit integers</a:t>
            </a:r>
            <a:endParaRPr lang="en-US" altLang="zh-CN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8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checksum: addition (one</a:t>
            </a:r>
            <a:r>
              <a:rPr lang="ja-JP" altLang="en-US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altLang="ja-JP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 complement sum) of segment contents</a:t>
            </a:r>
            <a:endParaRPr lang="en-US" altLang="ja-JP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8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sender puts checksum value into UDP checksum field</a:t>
            </a:r>
            <a:endParaRPr lang="en-US" altLang="zh-CN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7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7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endParaRPr lang="en-US" altLang="zh-CN" sz="32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23557" name="Rectangle 4"/>
          <p:cNvSpPr>
            <a:spLocks noGrp="1"/>
          </p:cNvSpPr>
          <p:nvPr>
            <p:ph sz="half" idx="2"/>
          </p:nvPr>
        </p:nvSpPr>
        <p:spPr>
          <a:xfrm>
            <a:off x="4648200" y="2552700"/>
            <a:ext cx="4057650" cy="325755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receiver:</a:t>
            </a:r>
            <a:endParaRPr lang="en-US" altLang="zh-CN" dirty="0">
              <a:solidFill>
                <a:srgbClr val="CC0000"/>
              </a:solidFill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compute checksum of received segment</a:t>
            </a:r>
            <a:endParaRPr lang="en-US" altLang="zh-CN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check if computed checksum equals checksum field value:</a:t>
            </a:r>
            <a:endParaRPr lang="en-US" altLang="zh-CN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NO - error detected</a:t>
            </a:r>
            <a:endParaRPr lang="en-US" altLang="zh-CN" dirty="0">
              <a:latin typeface="+mn-lt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YES - no error detected. </a:t>
            </a:r>
            <a:r>
              <a:rPr lang="en-US" altLang="zh-CN" i="1" dirty="0">
                <a:latin typeface="+mn-lt"/>
                <a:ea typeface="MS PGothic" panose="020B0600070205080204" charset="-128"/>
              </a:rPr>
              <a:t>But maybe errors nonetheless?</a:t>
            </a:r>
            <a:r>
              <a:rPr lang="en-US" altLang="zh-CN" dirty="0">
                <a:latin typeface="+mn-lt"/>
                <a:ea typeface="MS PGothic" panose="020B0600070205080204" charset="-128"/>
              </a:rPr>
              <a:t> More later ….</a:t>
            </a:r>
            <a:endParaRPr lang="en-US" altLang="zh-CN" dirty="0">
              <a:latin typeface="+mn-lt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23558" name="Rectangle 5"/>
          <p:cNvSpPr/>
          <p:nvPr/>
        </p:nvSpPr>
        <p:spPr>
          <a:xfrm>
            <a:off x="695325" y="1512888"/>
            <a:ext cx="7924800" cy="847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</a:pPr>
            <a:r>
              <a:rPr lang="en-US" altLang="zh-CN" sz="2800" i="1" dirty="0">
                <a:solidFill>
                  <a:srgbClr val="CC0000"/>
                </a:solidFill>
                <a:latin typeface="Gill Sans MT" panose="020B0502020104020203" charset="0"/>
              </a:rPr>
              <a:t>Goal:</a:t>
            </a:r>
            <a:r>
              <a:rPr lang="en-US" altLang="zh-CN" sz="2800" dirty="0">
                <a:latin typeface="Gill Sans MT" panose="020B0502020104020203" charset="0"/>
              </a:rPr>
              <a:t> detect </a:t>
            </a:r>
            <a:r>
              <a:rPr lang="ja-JP" altLang="en-US" sz="2800" dirty="0">
                <a:latin typeface="Gill Sans MT" panose="020B0502020104020203" charset="0"/>
              </a:rPr>
              <a:t>“</a:t>
            </a:r>
            <a:r>
              <a:rPr lang="en-US" altLang="ja-JP" sz="2800" dirty="0">
                <a:latin typeface="Gill Sans MT" panose="020B0502020104020203" charset="0"/>
              </a:rPr>
              <a:t>errors</a:t>
            </a:r>
            <a:r>
              <a:rPr lang="ja-JP" altLang="en-US" sz="2800" dirty="0">
                <a:latin typeface="Gill Sans MT" panose="020B0502020104020203" charset="0"/>
              </a:rPr>
              <a:t>”</a:t>
            </a:r>
            <a:r>
              <a:rPr lang="en-US" altLang="ja-JP" sz="2800" dirty="0">
                <a:latin typeface="Gill Sans MT" panose="020B0502020104020203" charset="0"/>
              </a:rPr>
              <a:t> (e.g., flipped bits) in transmitted segment</a:t>
            </a:r>
            <a:endParaRPr lang="en-US" altLang="ja-JP" sz="2800" dirty="0">
              <a:latin typeface="Gill Sans MT" panose="020B0502020104020203" charset="0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lang="en-US" altLang="zh-CN" sz="2800" dirty="0">
              <a:latin typeface="Gill Sans MT" panose="020B0502020104020203" charset="0"/>
            </a:endParaRPr>
          </a:p>
        </p:txBody>
      </p:sp>
      <p:pic>
        <p:nvPicPr>
          <p:cNvPr id="23559" name="Picture 9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34988" y="1027113"/>
            <a:ext cx="3838575" cy="17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1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6147" name="Picture 9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93725" y="1028700"/>
            <a:ext cx="63992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Chapter 3: Transport Layer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449388"/>
            <a:ext cx="35814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our goals: 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understand principles behind transport layer services: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multiplexing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+mn-ea"/>
              </a:rPr>
              <a:t>（多路复用）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demultiplexing</a:t>
            </a:r>
            <a:r>
              <a:rPr kumimoji="0" lang="zh-CN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+mn-ea"/>
              </a:rPr>
              <a:t>（多路分解）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reliable data transfer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flow control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+mn-ea"/>
              </a:rPr>
              <a:t>（流量控制）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congestion control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+mn-ea"/>
              </a:rPr>
              <a:t>（拥塞控制）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55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348163" y="1501775"/>
            <a:ext cx="42672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learn about Internet transport layer protocols: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UDP: connectionless transport 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+mn-ea"/>
              </a:rPr>
              <a:t>（无连接的传输）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TCP: connection-oriented reliable transport 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+mn-ea"/>
              </a:rPr>
              <a:t>（面向连接的可靠传输）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TCP congestion control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Footer Placeholder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24579" name="Picture 13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398463" y="849313"/>
            <a:ext cx="68564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73050"/>
            <a:ext cx="7772400" cy="685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Internet checksum: example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00175"/>
            <a:ext cx="7772400" cy="2743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example: add two 16-bit integers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1860550" y="2190750"/>
            <a:ext cx="6400800" cy="23463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rPr>
              <a:t>1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rPr>
              <a:t>  1  1  1  0  0  1  1  0  0  1  1  0  0  1  1  0</a:t>
            </a:r>
            <a:endParaRPr kumimoji="0" 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rPr>
              <a:t>1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rPr>
              <a:t>  1  1  0  1  0  1  0  1  0  1  0  1  0  1  0  1</a:t>
            </a:r>
            <a:endParaRPr kumimoji="0" 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rPr>
              <a:t>1  1  0  1  1  1  0  1  1  1  0  1  1  1  0  1  1</a:t>
            </a:r>
            <a:endParaRPr kumimoji="0" 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rPr>
              <a:t>1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rPr>
              <a:t>  1  0  1  1  1  0  1  1  1  0  1  1  1  1  0  0</a:t>
            </a:r>
            <a:endParaRPr kumimoji="0" 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rPr>
              <a:t>1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rPr>
              <a:t>  0  1  0  0  0  1  0  0  0  1  0  0  0  0  1  1</a:t>
            </a:r>
            <a:endParaRPr kumimoji="0" 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9464" name="Line 5"/>
          <p:cNvSpPr>
            <a:spLocks noChangeShapeType="1"/>
          </p:cNvSpPr>
          <p:nvPr/>
        </p:nvSpPr>
        <p:spPr bwMode="auto">
          <a:xfrm flipH="1">
            <a:off x="1784350" y="30178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9465" name="Oval 6"/>
          <p:cNvSpPr>
            <a:spLocks noChangeArrowheads="1"/>
          </p:cNvSpPr>
          <p:nvPr/>
        </p:nvSpPr>
        <p:spPr bwMode="auto">
          <a:xfrm>
            <a:off x="1860550" y="31940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9466" name="Text Box 7"/>
          <p:cNvSpPr txBox="1">
            <a:spLocks noChangeArrowheads="1"/>
          </p:cNvSpPr>
          <p:nvPr/>
        </p:nvSpPr>
        <p:spPr bwMode="auto">
          <a:xfrm>
            <a:off x="260350" y="3149600"/>
            <a:ext cx="15462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rPr>
              <a:t>wraparound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9467" name="Text Box 8"/>
          <p:cNvSpPr txBox="1">
            <a:spLocks noChangeArrowheads="1"/>
          </p:cNvSpPr>
          <p:nvPr/>
        </p:nvSpPr>
        <p:spPr bwMode="auto">
          <a:xfrm>
            <a:off x="1169988" y="3757613"/>
            <a:ext cx="636588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rPr>
              <a:t>sum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9468" name="Text Box 9"/>
          <p:cNvSpPr txBox="1">
            <a:spLocks noChangeArrowheads="1"/>
          </p:cNvSpPr>
          <p:nvPr/>
        </p:nvSpPr>
        <p:spPr bwMode="auto">
          <a:xfrm>
            <a:off x="487363" y="4110038"/>
            <a:ext cx="1319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rPr>
              <a:t>checksum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9469" name="Line 10"/>
          <p:cNvSpPr>
            <a:spLocks noChangeShapeType="1"/>
          </p:cNvSpPr>
          <p:nvPr/>
        </p:nvSpPr>
        <p:spPr bwMode="auto">
          <a:xfrm flipH="1">
            <a:off x="1784350" y="37369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4589" name="Freeform 11"/>
          <p:cNvSpPr/>
          <p:nvPr/>
        </p:nvSpPr>
        <p:spPr>
          <a:xfrm>
            <a:off x="2022475" y="3500438"/>
            <a:ext cx="6013450" cy="92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849313" y="5043488"/>
            <a:ext cx="7688263" cy="10795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Note: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when adding numbers, a carryout from the most significant bit needs to be added to the result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4591" name="TextBox 1"/>
          <p:cNvSpPr txBox="1"/>
          <p:nvPr/>
        </p:nvSpPr>
        <p:spPr>
          <a:xfrm>
            <a:off x="339725" y="6199188"/>
            <a:ext cx="4506913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400">
                <a:latin typeface="Arial" panose="020B0604020202020204" pitchFamily="34" charset="0"/>
              </a:rPr>
              <a:t>* Check out the online interactive exercises for more examples: h</a:t>
            </a:r>
            <a:r>
              <a:rPr lang="en-US" altLang="zh-CN" sz="1200">
                <a:latin typeface="Arial" panose="020B0604020202020204" pitchFamily="34" charset="0"/>
              </a:rPr>
              <a:t>ttp://gaia.cs.umass.edu/kurose_ross/interactive/</a:t>
            </a:r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Footer Placeholder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>
                <a:latin typeface="Tahoma" panose="020B0604030504040204" charset="0"/>
              </a:rPr>
              <a:t>3-</a:t>
            </a:r>
            <a:fld id="{9A0DB2DC-4C9A-4742-B13C-FB6460FD3503}" type="slidenum">
              <a:rPr lang="en-US" altLang="zh-CN" sz="1200" dirty="0">
                <a:latin typeface="Tahoma" panose="020B0604030504040204" charset="0"/>
              </a:rPr>
            </a:fld>
            <a:endParaRPr lang="en-US" altLang="zh-CN" sz="1200" dirty="0">
              <a:latin typeface="Tahoma" panose="020B0604030504040204" charset="0"/>
            </a:endParaRPr>
          </a:p>
        </p:txBody>
      </p:sp>
      <p:pic>
        <p:nvPicPr>
          <p:cNvPr id="26627" name="Picture 13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398463" y="849313"/>
            <a:ext cx="68564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73050"/>
            <a:ext cx="7772400" cy="685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Internet checksum: example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00175"/>
            <a:ext cx="7772400" cy="2743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example: add two 16-bit integers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1860550" y="2190750"/>
            <a:ext cx="6400800" cy="23685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rPr>
              <a:t>1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rPr>
              <a:t>  0  1  1  0  0  1  1  0  0  1  1  0  0  0  0  0</a:t>
            </a:r>
            <a:endParaRPr kumimoji="0" 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rPr>
              <a:t>1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rPr>
              <a:t>  0  1  0  1  0  1  0  1  0  1  0  1  0  1  0  1</a:t>
            </a:r>
            <a:endParaRPr kumimoji="0" 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rPr>
              <a:t>    1  0  1  1  1  0  1  1  1  0  1  1  0 1  0  1</a:t>
            </a:r>
            <a:endParaRPr kumimoji="0" 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rPr>
              <a:t>1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rPr>
              <a:t>  1  0  0  0  1  1  1  1  0  0  0  0  1  1  0  0</a:t>
            </a:r>
            <a:endParaRPr kumimoji="0" 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rPr>
              <a:t>1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rPr>
              <a:t>  0  1  0  0  1  0  1  0  1  1  0  0  0  0  0  1 </a:t>
            </a:r>
            <a:endParaRPr kumimoji="0" 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9464" name="Line 5"/>
          <p:cNvSpPr>
            <a:spLocks noChangeShapeType="1"/>
          </p:cNvSpPr>
          <p:nvPr/>
        </p:nvSpPr>
        <p:spPr bwMode="auto">
          <a:xfrm flipH="1">
            <a:off x="1784350" y="30178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9466" name="Text Box 7"/>
          <p:cNvSpPr txBox="1">
            <a:spLocks noChangeArrowheads="1"/>
          </p:cNvSpPr>
          <p:nvPr/>
        </p:nvSpPr>
        <p:spPr bwMode="auto">
          <a:xfrm>
            <a:off x="314325" y="4348163"/>
            <a:ext cx="15462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rPr>
              <a:t>wraparound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9468" name="Text Box 9"/>
          <p:cNvSpPr txBox="1">
            <a:spLocks noChangeArrowheads="1"/>
          </p:cNvSpPr>
          <p:nvPr/>
        </p:nvSpPr>
        <p:spPr bwMode="auto">
          <a:xfrm>
            <a:off x="533400" y="3771900"/>
            <a:ext cx="712788" cy="3984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rPr>
              <a:t> sum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" name="Line 10"/>
          <p:cNvSpPr>
            <a:spLocks noChangeShapeType="1"/>
          </p:cNvSpPr>
          <p:nvPr/>
        </p:nvSpPr>
        <p:spPr bwMode="auto">
          <a:xfrm flipH="1">
            <a:off x="1911350" y="3738563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6635" name="Freeform 11"/>
          <p:cNvSpPr/>
          <p:nvPr/>
        </p:nvSpPr>
        <p:spPr>
          <a:xfrm>
            <a:off x="2114550" y="4162425"/>
            <a:ext cx="6013450" cy="92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1952625" y="41211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6637" name="文本框 5"/>
          <p:cNvSpPr txBox="1"/>
          <p:nvPr/>
        </p:nvSpPr>
        <p:spPr>
          <a:xfrm>
            <a:off x="2257425" y="4600575"/>
            <a:ext cx="6207125" cy="828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Tahoma" panose="020B0604030504040204" charset="0"/>
                <a:ea typeface="宋体" panose="02010600030101010101" pitchFamily="2" charset="-122"/>
              </a:rPr>
              <a:t>溢出的高位叠加到低位     </a:t>
            </a:r>
            <a:r>
              <a:rPr lang="en-US" altLang="zh-CN">
                <a:latin typeface="Tahoma" panose="020B0604030504040204" charset="0"/>
                <a:ea typeface="宋体" panose="02010600030101010101" pitchFamily="2" charset="-122"/>
              </a:rPr>
              <a:t>-----</a:t>
            </a:r>
            <a:r>
              <a:rPr lang="zh-CN" altLang="en-US">
                <a:latin typeface="Tahoma" panose="020B0604030504040204" charset="0"/>
                <a:ea typeface="宋体" panose="02010600030101010101" pitchFamily="2" charset="-122"/>
              </a:rPr>
              <a:t>》 后两位变成</a:t>
            </a:r>
            <a:r>
              <a:rPr lang="en-US" altLang="zh-CN">
                <a:latin typeface="Tahoma" panose="020B0604030504040204" charset="0"/>
                <a:ea typeface="宋体" panose="02010600030101010101" pitchFamily="2" charset="-122"/>
              </a:rPr>
              <a:t>10</a:t>
            </a:r>
            <a:endParaRPr lang="zh-CN" altLang="en-US">
              <a:latin typeface="Tahoma" panose="020B0604030504040204" charset="0"/>
              <a:ea typeface="宋体" panose="02010600030101010101" pitchFamily="2" charset="-122"/>
            </a:endParaRPr>
          </a:p>
          <a:p>
            <a:endParaRPr lang="zh-CN" altLang="en-US">
              <a:latin typeface="Tahoma" panose="020B060403050404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Tahoma" panose="020B0604030504040204" charset="0"/>
                <a:ea typeface="宋体" panose="02010600030101010101" pitchFamily="2" charset="-122"/>
              </a:rPr>
              <a:t>反码作为校验和</a:t>
            </a:r>
            <a:endParaRPr lang="zh-CN" altLang="en-US">
              <a:latin typeface="Tahoma" panose="020B060403050404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86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Chapter 3 outline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20485" name="Rectangle 4"/>
          <p:cNvSpPr>
            <a:spLocks noGrp="1" noChangeArrowheads="1"/>
          </p:cNvSpPr>
          <p:nvPr>
            <p:ph sz="half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3.1 transport-layer services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3.2 multiplexing and demultiplexing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3.3 connectionless transport: UDP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3.4 principles of reliable data transfer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0486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495800" y="1600200"/>
            <a:ext cx="4251325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3.5 connection-oriented transport: TCP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segment structure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reliable data transfer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flow control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connection management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3.6 principles of congestion control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3.7 TCP congestion control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28678" name="Picture 6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95313" y="1017588"/>
            <a:ext cx="4387850" cy="17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96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29699" name="Picture 8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30213" y="885825"/>
            <a:ext cx="7769225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Principles of reliable data transfer</a:t>
            </a:r>
            <a:b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</a:b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+mj-cs"/>
              </a:rPr>
              <a:t>可靠的数据传输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7925"/>
            <a:ext cx="7658100" cy="83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important in application, transport, link layers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top-10 list of important networking topics!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1511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04825" y="5619750"/>
            <a:ext cx="7781925" cy="466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characteristics of unreliable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+mn-cs"/>
              </a:rPr>
              <a:t>（不可靠）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channel will determine complexity of reliable data transfer protocol (rdt)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29703" name="Picture 5" descr="rdt_serv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114550"/>
            <a:ext cx="7623175" cy="336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3" name="Rectangle 7"/>
          <p:cNvSpPr>
            <a:spLocks noChangeArrowheads="1"/>
          </p:cNvSpPr>
          <p:nvPr/>
        </p:nvSpPr>
        <p:spPr bwMode="auto">
          <a:xfrm>
            <a:off x="3962400" y="3276600"/>
            <a:ext cx="4800600" cy="2209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17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04825" y="5619750"/>
            <a:ext cx="7781925" cy="466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characteristics of unreliable channel will determine complexity of reliable data transfer protocol (rdt)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31748" name="Picture 5" descr="rdt_serv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0" y="2114550"/>
            <a:ext cx="7623175" cy="336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962400" y="3352800"/>
            <a:ext cx="4648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31750" name="Picture 9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430213" y="885825"/>
            <a:ext cx="7769225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6" name="Rectangle 10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Principles of reliable data transfer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22537" name="Rectangle 11"/>
          <p:cNvSpPr>
            <a:spLocks noGrp="1" noChangeArrowheads="1"/>
          </p:cNvSpPr>
          <p:nvPr>
            <p:ph sz="half" idx="1"/>
          </p:nvPr>
        </p:nvSpPr>
        <p:spPr>
          <a:xfrm>
            <a:off x="457200" y="1177925"/>
            <a:ext cx="7658100" cy="83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important in application, transport, link layers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top-10 list of important networking topics!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27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04825" y="5619750"/>
            <a:ext cx="7781925" cy="466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characteristics of unreliable channel will determine complexity of reliable data transfer protocol (rdt)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32772" name="Picture 5" descr="rdt_serv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0" y="2114550"/>
            <a:ext cx="7623175" cy="336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8" name="Rectangle 10"/>
          <p:cNvSpPr>
            <a:spLocks noGrp="1" noChangeArrowheads="1"/>
          </p:cNvSpPr>
          <p:nvPr>
            <p:ph sz="half" idx="1"/>
          </p:nvPr>
        </p:nvSpPr>
        <p:spPr>
          <a:xfrm>
            <a:off x="457200" y="1177925"/>
            <a:ext cx="7658100" cy="83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important in application, transport, link layers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top-10 list of important networking topics!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32774" name="Picture 14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430213" y="885825"/>
            <a:ext cx="7769225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60" name="Rectangle 15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Principles of reliable data transfer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379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33795" name="Picture 26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12750" y="831850"/>
            <a:ext cx="7313613" cy="134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93675"/>
            <a:ext cx="7772400" cy="889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Reliable data transfer: getting started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pic>
        <p:nvPicPr>
          <p:cNvPr id="33797" name="Picture 3" descr="rdt_par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652713"/>
            <a:ext cx="5969000" cy="2386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1017588" y="3106738"/>
            <a:ext cx="846138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send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side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7192963" y="3116263"/>
            <a:ext cx="1168400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receive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side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283654" name="Group 6"/>
          <p:cNvGrpSpPr/>
          <p:nvPr/>
        </p:nvGrpSpPr>
        <p:grpSpPr>
          <a:xfrm>
            <a:off x="227013" y="1460500"/>
            <a:ext cx="3965575" cy="1416050"/>
            <a:chOff x="143" y="920"/>
            <a:chExt cx="2498" cy="892"/>
          </a:xfrm>
        </p:grpSpPr>
        <p:sp>
          <p:nvSpPr>
            <p:cNvPr id="24601" name="Text Box 7"/>
            <p:cNvSpPr txBox="1">
              <a:spLocks noChangeArrowheads="1"/>
            </p:cNvSpPr>
            <p:nvPr/>
          </p:nvSpPr>
          <p:spPr bwMode="auto">
            <a:xfrm>
              <a:off x="143" y="920"/>
              <a:ext cx="2498" cy="5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charset="0"/>
                  <a:ea typeface="MS PGothic" panose="020B0600070205080204" charset="-128"/>
                  <a:cs typeface="+mn-cs"/>
                </a:rPr>
                <a:t>rdt_send():</a:t>
              </a: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MS PGothic" panose="020B0600070205080204" charset="-128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called from above, (e.g., by app.). Passed data to </a:t>
              </a: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deliver to receiver upper layer</a:t>
              </a: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33802" name="Group 8"/>
            <p:cNvGrpSpPr/>
            <p:nvPr/>
          </p:nvGrpSpPr>
          <p:grpSpPr>
            <a:xfrm>
              <a:off x="240" y="930"/>
              <a:ext cx="2370" cy="882"/>
              <a:chOff x="240" y="942"/>
              <a:chExt cx="2370" cy="882"/>
            </a:xfrm>
          </p:grpSpPr>
          <p:sp>
            <p:nvSpPr>
              <p:cNvPr id="24603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24604" name="Rectangle 10"/>
              <p:cNvSpPr>
                <a:spLocks noChangeArrowheads="1"/>
              </p:cNvSpPr>
              <p:nvPr/>
            </p:nvSpPr>
            <p:spPr bwMode="auto">
              <a:xfrm>
                <a:off x="240" y="94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</p:grpSp>
      <p:grpSp>
        <p:nvGrpSpPr>
          <p:cNvPr id="283659" name="Group 11"/>
          <p:cNvGrpSpPr/>
          <p:nvPr/>
        </p:nvGrpSpPr>
        <p:grpSpPr>
          <a:xfrm>
            <a:off x="276225" y="4381500"/>
            <a:ext cx="3762375" cy="1862138"/>
            <a:chOff x="174" y="2760"/>
            <a:chExt cx="2370" cy="1173"/>
          </a:xfrm>
        </p:grpSpPr>
        <p:sp>
          <p:nvSpPr>
            <p:cNvPr id="24597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5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charset="0"/>
                  <a:ea typeface="MS PGothic" panose="020B0600070205080204" charset="-128"/>
                  <a:cs typeface="+mn-cs"/>
                </a:rPr>
                <a:t>udt_send():</a:t>
              </a: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MS PGothic" panose="020B0600070205080204" charset="-128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called by rdt,</a:t>
              </a: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to transfer packet over </a:t>
              </a: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unreliable channel to receiver</a:t>
              </a: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33807" name="Group 13"/>
            <p:cNvGrpSpPr/>
            <p:nvPr/>
          </p:nvGrpSpPr>
          <p:grpSpPr>
            <a:xfrm>
              <a:off x="174" y="2760"/>
              <a:ext cx="2370" cy="1170"/>
              <a:chOff x="174" y="2760"/>
              <a:chExt cx="2370" cy="1170"/>
            </a:xfrm>
          </p:grpSpPr>
          <p:sp>
            <p:nvSpPr>
              <p:cNvPr id="24599" name="Line 14"/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24600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</p:grpSp>
      <p:grpSp>
        <p:nvGrpSpPr>
          <p:cNvPr id="283664" name="Group 16"/>
          <p:cNvGrpSpPr/>
          <p:nvPr/>
        </p:nvGrpSpPr>
        <p:grpSpPr>
          <a:xfrm>
            <a:off x="4922838" y="4362450"/>
            <a:ext cx="3965575" cy="1647825"/>
            <a:chOff x="3101" y="2748"/>
            <a:chExt cx="2498" cy="1038"/>
          </a:xfrm>
        </p:grpSpPr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3101" y="3368"/>
              <a:ext cx="2498" cy="40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charset="0"/>
                  <a:ea typeface="MS PGothic" panose="020B0600070205080204" charset="-128"/>
                  <a:cs typeface="+mn-cs"/>
                </a:rPr>
                <a:t>rdt_rcv():</a:t>
              </a: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MS PGothic" panose="020B0600070205080204" charset="-128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called when packet arrives on rcv-side of channel</a:t>
              </a: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33812" name="Group 18"/>
            <p:cNvGrpSpPr/>
            <p:nvPr/>
          </p:nvGrpSpPr>
          <p:grpSpPr>
            <a:xfrm>
              <a:off x="3162" y="2748"/>
              <a:ext cx="2370" cy="1038"/>
              <a:chOff x="3162" y="2748"/>
              <a:chExt cx="2370" cy="1038"/>
            </a:xfrm>
          </p:grpSpPr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24596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</p:grpSp>
      <p:grpSp>
        <p:nvGrpSpPr>
          <p:cNvPr id="283669" name="Group 21"/>
          <p:cNvGrpSpPr/>
          <p:nvPr/>
        </p:nvGrpSpPr>
        <p:grpSpPr>
          <a:xfrm>
            <a:off x="4981575" y="1470025"/>
            <a:ext cx="3762375" cy="1349375"/>
            <a:chOff x="3138" y="926"/>
            <a:chExt cx="2370" cy="850"/>
          </a:xfrm>
        </p:grpSpPr>
        <p:sp>
          <p:nvSpPr>
            <p:cNvPr id="24589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charset="0"/>
                  <a:ea typeface="MS PGothic" panose="020B0600070205080204" charset="-128"/>
                  <a:cs typeface="+mn-cs"/>
                </a:rPr>
                <a:t>deliver_data():</a:t>
              </a: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MS PGothic" panose="020B0600070205080204" charset="-128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called by </a:t>
              </a:r>
              <a:r>
                <a:rPr kumimoji="0" 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rdt</a:t>
              </a: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 to deliver data to upper</a:t>
              </a: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33817" name="Group 23"/>
            <p:cNvGrpSpPr/>
            <p:nvPr/>
          </p:nvGrpSpPr>
          <p:grpSpPr>
            <a:xfrm>
              <a:off x="3138" y="942"/>
              <a:ext cx="2370" cy="834"/>
              <a:chOff x="3138" y="942"/>
              <a:chExt cx="2370" cy="834"/>
            </a:xfrm>
          </p:grpSpPr>
          <p:sp>
            <p:nvSpPr>
              <p:cNvPr id="24591" name="Line 24"/>
              <p:cNvSpPr>
                <a:spLocks noChangeShapeType="1"/>
              </p:cNvSpPr>
              <p:nvPr/>
            </p:nvSpPr>
            <p:spPr bwMode="auto">
              <a:xfrm flipH="1">
                <a:off x="4560" y="1344"/>
                <a:ext cx="150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24592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48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4819" name="Rectangle 3"/>
          <p:cNvSpPr>
            <a:spLocks noGrp="1"/>
          </p:cNvSpPr>
          <p:nvPr>
            <p:ph sz="half" idx="1"/>
          </p:nvPr>
        </p:nvSpPr>
        <p:spPr>
          <a:xfrm>
            <a:off x="514350" y="1193800"/>
            <a:ext cx="7947025" cy="33528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we</a:t>
            </a:r>
            <a:r>
              <a:rPr lang="ja-JP" altLang="en-US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altLang="ja-JP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ll:</a:t>
            </a:r>
            <a:endParaRPr lang="en-US" altLang="ja-JP" dirty="0">
              <a:solidFill>
                <a:srgbClr val="CC0000"/>
              </a:solidFill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incrementally develop sender, receiver sides of </a:t>
            </a:r>
            <a:r>
              <a:rPr lang="en-US" altLang="zh-CN" u="sng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r</a:t>
            </a: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eliable </a:t>
            </a:r>
            <a:r>
              <a:rPr lang="en-US" altLang="zh-CN" u="sng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d</a:t>
            </a: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ata </a:t>
            </a:r>
            <a:r>
              <a:rPr lang="en-US" altLang="zh-CN" u="sng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t</a:t>
            </a: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ransfer protocol (rdt)</a:t>
            </a: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consider only unidirectional data transfer</a:t>
            </a: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but control info will flow on both directions!</a:t>
            </a:r>
            <a:endParaRPr lang="en-US" altLang="zh-CN" dirty="0">
              <a:latin typeface="+mn-lt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use finite state machines (FSM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MS PGothic" panose="020B0600070205080204" charset="-128"/>
              </a:rPr>
              <a:t>，</a:t>
            </a:r>
            <a:r>
              <a:rPr lang="zh-CN" altLang="en-US" sz="2000" dirty="0">
                <a:latin typeface="+mn-lt"/>
                <a:ea typeface="宋体" panose="02010600030101010101" pitchFamily="2" charset="-122"/>
                <a:cs typeface="MS PGothic" panose="020B0600070205080204" charset="-128"/>
              </a:rPr>
              <a:t>有限状态机</a:t>
            </a: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)  to specify sender, receiver</a:t>
            </a: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3160713" y="4652963"/>
            <a:ext cx="809625" cy="87630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3095625" y="4686300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103563" y="4816475"/>
            <a:ext cx="735013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state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1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4823" name="Freeform 8"/>
          <p:cNvSpPr/>
          <p:nvPr/>
        </p:nvSpPr>
        <p:spPr>
          <a:xfrm>
            <a:off x="3981450" y="4638675"/>
            <a:ext cx="3952875" cy="28575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</a:cxnLst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7913688" y="4746625"/>
            <a:ext cx="809625" cy="87630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5610" name="Oval 11"/>
          <p:cNvSpPr>
            <a:spLocks noChangeArrowheads="1"/>
          </p:cNvSpPr>
          <p:nvPr/>
        </p:nvSpPr>
        <p:spPr bwMode="auto">
          <a:xfrm>
            <a:off x="7848600" y="4791075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7856538" y="4921250"/>
            <a:ext cx="735013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state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2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4211638" y="4003675"/>
            <a:ext cx="31527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event causing state transition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4138613" y="4298950"/>
            <a:ext cx="3421063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actions taken on state transition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5614" name="Line 15"/>
          <p:cNvSpPr>
            <a:spLocks noChangeShapeType="1"/>
          </p:cNvSpPr>
          <p:nvPr/>
        </p:nvSpPr>
        <p:spPr bwMode="auto">
          <a:xfrm>
            <a:off x="4105275" y="4352925"/>
            <a:ext cx="33813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4830" name="Rectangle 16"/>
          <p:cNvSpPr/>
          <p:nvPr/>
        </p:nvSpPr>
        <p:spPr>
          <a:xfrm>
            <a:off x="123825" y="4686300"/>
            <a:ext cx="2771775" cy="1238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r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</a:pPr>
            <a:r>
              <a:rPr lang="en-US" altLang="zh-CN" sz="1800" dirty="0">
                <a:solidFill>
                  <a:srgbClr val="CC0000"/>
                </a:solidFill>
                <a:latin typeface="Tahoma" panose="020B0604030504040204" charset="0"/>
              </a:rPr>
              <a:t>state:</a:t>
            </a:r>
            <a:r>
              <a:rPr lang="en-US" altLang="zh-CN" sz="1800" dirty="0">
                <a:latin typeface="Tahoma" panose="020B0604030504040204" charset="0"/>
              </a:rPr>
              <a:t> when in this </a:t>
            </a:r>
            <a:r>
              <a:rPr lang="ja-JP" altLang="en-US" sz="1800" dirty="0">
                <a:latin typeface="Tahoma" panose="020B0604030504040204" charset="0"/>
              </a:rPr>
              <a:t>“</a:t>
            </a:r>
            <a:r>
              <a:rPr lang="en-US" altLang="ja-JP" sz="1800" dirty="0">
                <a:latin typeface="Tahoma" panose="020B0604030504040204" charset="0"/>
              </a:rPr>
              <a:t>state</a:t>
            </a:r>
            <a:r>
              <a:rPr lang="ja-JP" altLang="en-US" sz="1800" dirty="0">
                <a:latin typeface="Tahoma" panose="020B0604030504040204" charset="0"/>
              </a:rPr>
              <a:t>”</a:t>
            </a:r>
            <a:r>
              <a:rPr lang="en-US" altLang="ja-JP" sz="1800" dirty="0">
                <a:latin typeface="Tahoma" panose="020B0604030504040204" charset="0"/>
              </a:rPr>
              <a:t> next state uniquely determined by next event</a:t>
            </a:r>
            <a:endParaRPr lang="en-US" altLang="zh-CN" sz="1800" dirty="0">
              <a:latin typeface="Tahoma" panose="020B0604030504040204" charset="0"/>
            </a:endParaRPr>
          </a:p>
        </p:txBody>
      </p:sp>
      <p:sp>
        <p:nvSpPr>
          <p:cNvPr id="34831" name="Freeform 17"/>
          <p:cNvSpPr/>
          <p:nvPr/>
        </p:nvSpPr>
        <p:spPr>
          <a:xfrm>
            <a:off x="3381375" y="5562600"/>
            <a:ext cx="95250" cy="5810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4832" name="Freeform 18"/>
          <p:cNvSpPr/>
          <p:nvPr/>
        </p:nvSpPr>
        <p:spPr>
          <a:xfrm flipH="1" flipV="1">
            <a:off x="8524875" y="5600700"/>
            <a:ext cx="95250" cy="5810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5618" name="Line 19"/>
          <p:cNvSpPr>
            <a:spLocks noChangeShapeType="1"/>
          </p:cNvSpPr>
          <p:nvPr/>
        </p:nvSpPr>
        <p:spPr bwMode="auto">
          <a:xfrm>
            <a:off x="3905250" y="5305425"/>
            <a:ext cx="1571625" cy="7524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5619" name="Text Box 21"/>
          <p:cNvSpPr txBox="1">
            <a:spLocks noChangeArrowheads="1"/>
          </p:cNvSpPr>
          <p:nvPr/>
        </p:nvSpPr>
        <p:spPr bwMode="auto">
          <a:xfrm>
            <a:off x="4672013" y="5099050"/>
            <a:ext cx="7429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event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5620" name="Text Box 22"/>
          <p:cNvSpPr txBox="1">
            <a:spLocks noChangeArrowheads="1"/>
          </p:cNvSpPr>
          <p:nvPr/>
        </p:nvSpPr>
        <p:spPr bwMode="auto">
          <a:xfrm>
            <a:off x="4632325" y="5403850"/>
            <a:ext cx="890588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actions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5621" name="Line 23"/>
          <p:cNvSpPr>
            <a:spLocks noChangeShapeType="1"/>
          </p:cNvSpPr>
          <p:nvPr/>
        </p:nvSpPr>
        <p:spPr bwMode="auto">
          <a:xfrm>
            <a:off x="4581525" y="5457825"/>
            <a:ext cx="9429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34837" name="Picture 27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12750" y="831850"/>
            <a:ext cx="7313613" cy="134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23" name="Rectangle 28"/>
          <p:cNvSpPr>
            <a:spLocks noGrp="1" noChangeArrowheads="1"/>
          </p:cNvSpPr>
          <p:nvPr>
            <p:ph type="title"/>
          </p:nvPr>
        </p:nvSpPr>
        <p:spPr>
          <a:xfrm>
            <a:off x="411163" y="193675"/>
            <a:ext cx="7772400" cy="889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Reliable data transfer: getting started</a:t>
            </a: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88913"/>
            <a:ext cx="8001000" cy="10048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rdt1.0: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reliable transfer over a reliable channel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31800" y="1331913"/>
            <a:ext cx="7896225" cy="30194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underlying channel perfectly reliable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no bit errors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no loss of packets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separate FSMs for sender, receiver: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sender sends data into underlying channel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receiver reads data from underlying channel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</p:txBody>
      </p:sp>
      <p:sp>
        <p:nvSpPr>
          <p:cNvPr id="35845" name="Oval 4"/>
          <p:cNvSpPr/>
          <p:nvPr/>
        </p:nvSpPr>
        <p:spPr>
          <a:xfrm>
            <a:off x="808038" y="4246563"/>
            <a:ext cx="955675" cy="1011237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35846" name="Text Box 5"/>
          <p:cNvSpPr txBox="1"/>
          <p:nvPr/>
        </p:nvSpPr>
        <p:spPr>
          <a:xfrm>
            <a:off x="744538" y="4332288"/>
            <a:ext cx="1098550" cy="9128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 eaLnBrk="0" hangingPunct="0"/>
            <a:r>
              <a:rPr lang="en-US" altLang="zh-CN" dirty="0">
                <a:latin typeface="Arial" panose="020B0604020202020204" pitchFamily="34" charset="0"/>
              </a:rPr>
              <a:t>Wait for call from above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35847" name="Freeform 6"/>
          <p:cNvSpPr/>
          <p:nvPr/>
        </p:nvSpPr>
        <p:spPr>
          <a:xfrm>
            <a:off x="1617663" y="4230688"/>
            <a:ext cx="611187" cy="1027112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2147483647"/>
              </a:cxn>
            </a:cxnLst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5848" name="Text Box 7"/>
          <p:cNvSpPr txBox="1"/>
          <p:nvPr/>
        </p:nvSpPr>
        <p:spPr>
          <a:xfrm>
            <a:off x="2070100" y="4754563"/>
            <a:ext cx="2682875" cy="5984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packet = make_pkt(data)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udt_send(packet)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35849" name="Text Box 8"/>
          <p:cNvSpPr txBox="1"/>
          <p:nvPr/>
        </p:nvSpPr>
        <p:spPr>
          <a:xfrm>
            <a:off x="2028825" y="4287838"/>
            <a:ext cx="2255838" cy="428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rdt_send(data)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35850" name="Line 9"/>
          <p:cNvSpPr/>
          <p:nvPr/>
        </p:nvSpPr>
        <p:spPr>
          <a:xfrm>
            <a:off x="2128838" y="4630738"/>
            <a:ext cx="1296987" cy="0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51" name="Line 10"/>
          <p:cNvSpPr/>
          <p:nvPr/>
        </p:nvSpPr>
        <p:spPr>
          <a:xfrm>
            <a:off x="484188" y="4230688"/>
            <a:ext cx="385762" cy="242887"/>
          </a:xfrm>
          <a:prstGeom prst="line">
            <a:avLst/>
          </a:prstGeom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sp>
      <p:sp>
        <p:nvSpPr>
          <p:cNvPr id="35852" name="Text Box 11"/>
          <p:cNvSpPr txBox="1"/>
          <p:nvPr/>
        </p:nvSpPr>
        <p:spPr>
          <a:xfrm>
            <a:off x="6335713" y="4613275"/>
            <a:ext cx="2487612" cy="428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extract (packet,data)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deliver_data(data)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35853" name="Oval 12"/>
          <p:cNvSpPr/>
          <p:nvPr/>
        </p:nvSpPr>
        <p:spPr>
          <a:xfrm>
            <a:off x="5116513" y="4232275"/>
            <a:ext cx="955675" cy="101123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35854" name="Text Box 13"/>
          <p:cNvSpPr txBox="1"/>
          <p:nvPr/>
        </p:nvSpPr>
        <p:spPr>
          <a:xfrm>
            <a:off x="5053013" y="4318000"/>
            <a:ext cx="1098550" cy="9128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 eaLnBrk="0" hangingPunct="0"/>
            <a:r>
              <a:rPr lang="en-US" altLang="zh-CN" dirty="0">
                <a:latin typeface="Arial" panose="020B0604020202020204" pitchFamily="34" charset="0"/>
              </a:rPr>
              <a:t>Wait for call from below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35855" name="Freeform 14"/>
          <p:cNvSpPr/>
          <p:nvPr/>
        </p:nvSpPr>
        <p:spPr>
          <a:xfrm>
            <a:off x="5926138" y="4216400"/>
            <a:ext cx="611187" cy="1027113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2147483647"/>
              </a:cxn>
            </a:cxnLst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5856" name="Text Box 15"/>
          <p:cNvSpPr txBox="1"/>
          <p:nvPr/>
        </p:nvSpPr>
        <p:spPr>
          <a:xfrm>
            <a:off x="6337300" y="4273550"/>
            <a:ext cx="2255838" cy="428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endParaRPr lang="zh-CN" altLang="zh-CN" dirty="0">
              <a:latin typeface="Times New Roman" panose="02020603050405020304" charset="0"/>
            </a:endParaRPr>
          </a:p>
        </p:txBody>
      </p:sp>
      <p:sp>
        <p:nvSpPr>
          <p:cNvPr id="35857" name="Line 16"/>
          <p:cNvSpPr/>
          <p:nvPr/>
        </p:nvSpPr>
        <p:spPr>
          <a:xfrm>
            <a:off x="6437313" y="4616450"/>
            <a:ext cx="1296987" cy="0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58" name="Line 17"/>
          <p:cNvSpPr/>
          <p:nvPr/>
        </p:nvSpPr>
        <p:spPr>
          <a:xfrm>
            <a:off x="4792663" y="4216400"/>
            <a:ext cx="385762" cy="242888"/>
          </a:xfrm>
          <a:prstGeom prst="line">
            <a:avLst/>
          </a:prstGeom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sp>
      <p:sp>
        <p:nvSpPr>
          <p:cNvPr id="26644" name="Rectangle 18"/>
          <p:cNvSpPr>
            <a:spLocks noChangeArrowheads="1"/>
          </p:cNvSpPr>
          <p:nvPr/>
        </p:nvSpPr>
        <p:spPr bwMode="auto">
          <a:xfrm>
            <a:off x="6351588" y="4292600"/>
            <a:ext cx="154146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rdt_rcv(packet)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6645" name="Text Box 19"/>
          <p:cNvSpPr txBox="1">
            <a:spLocks noChangeArrowheads="1"/>
          </p:cNvSpPr>
          <p:nvPr/>
        </p:nvSpPr>
        <p:spPr bwMode="auto">
          <a:xfrm>
            <a:off x="2116138" y="5540375"/>
            <a:ext cx="10890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sender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6646" name="Text Box 20"/>
          <p:cNvSpPr txBox="1">
            <a:spLocks noChangeArrowheads="1"/>
          </p:cNvSpPr>
          <p:nvPr/>
        </p:nvSpPr>
        <p:spPr bwMode="auto">
          <a:xfrm>
            <a:off x="5961063" y="5537200"/>
            <a:ext cx="12477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receiver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35862" name="Picture 21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88950" y="904875"/>
            <a:ext cx="7313613" cy="173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86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366838"/>
            <a:ext cx="7896225" cy="44481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underlying channel may flip bits in packet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checksum to detect bit errors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the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question: how to recover from errors: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acknowledgements (ACKs):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 receiver explicitly tells sender that pkt received OK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negative acknowledgements (NAKs):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 receiver explicitly tells sender that pkt had errors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sender retransmits pkt on receipt of NAK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new mechanisms in 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rdt2.0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(beyond 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rdt1.0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):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error detection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receiver feedback: control msgs (ACK,NAK) rcvr-&gt;sender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8001000" cy="99695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rdt2.0: channel with bit errors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pic>
        <p:nvPicPr>
          <p:cNvPr id="36869" name="Picture 8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44513" y="871538"/>
            <a:ext cx="68564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11113" y="2516188"/>
            <a:ext cx="9144000" cy="3786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871" name="Text Box 10"/>
          <p:cNvSpPr txBox="1"/>
          <p:nvPr/>
        </p:nvSpPr>
        <p:spPr>
          <a:xfrm>
            <a:off x="1735138" y="3678238"/>
            <a:ext cx="6084887" cy="1066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3200" i="1" dirty="0">
                <a:solidFill>
                  <a:srgbClr val="CC0000"/>
                </a:solidFill>
                <a:latin typeface="Gill Sans MT" panose="020B0502020104020203" charset="0"/>
              </a:rPr>
              <a:t>How do humans recover from </a:t>
            </a:r>
            <a:r>
              <a:rPr lang="ja-JP" altLang="en-US" sz="3200" i="1" dirty="0">
                <a:solidFill>
                  <a:srgbClr val="CC0000"/>
                </a:solidFill>
                <a:latin typeface="Gill Sans MT" panose="020B0502020104020203" charset="0"/>
              </a:rPr>
              <a:t>“</a:t>
            </a:r>
            <a:r>
              <a:rPr lang="en-US" altLang="ja-JP" sz="3200" i="1" dirty="0">
                <a:solidFill>
                  <a:srgbClr val="CC0000"/>
                </a:solidFill>
                <a:latin typeface="Gill Sans MT" panose="020B0502020104020203" charset="0"/>
              </a:rPr>
              <a:t>errors</a:t>
            </a:r>
            <a:r>
              <a:rPr lang="ja-JP" altLang="en-US" sz="3200" i="1" dirty="0">
                <a:solidFill>
                  <a:srgbClr val="CC0000"/>
                </a:solidFill>
                <a:latin typeface="Gill Sans MT" panose="020B0502020104020203" charset="0"/>
              </a:rPr>
              <a:t>”</a:t>
            </a:r>
            <a:endParaRPr lang="en-US" altLang="ja-JP" sz="3200" i="1" dirty="0">
              <a:solidFill>
                <a:srgbClr val="CC0000"/>
              </a:solidFill>
              <a:latin typeface="Gill Sans MT" panose="020B0502020104020203" charset="0"/>
            </a:endParaRPr>
          </a:p>
          <a:p>
            <a:pPr algn="ctr" eaLnBrk="0" hangingPunct="0"/>
            <a:r>
              <a:rPr lang="en-US" altLang="zh-CN" sz="3200" i="1" dirty="0">
                <a:solidFill>
                  <a:srgbClr val="CC0000"/>
                </a:solidFill>
                <a:latin typeface="Gill Sans MT" panose="020B0502020104020203" charset="0"/>
              </a:rPr>
              <a:t>during conversation?</a:t>
            </a:r>
            <a:endParaRPr lang="en-US" altLang="zh-CN" sz="3200" i="1" dirty="0">
              <a:solidFill>
                <a:srgbClr val="CC0000"/>
              </a:solidFill>
              <a:latin typeface="Gill Sans MT" panose="020B05020201040202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1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7171" name="Picture 7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01663" y="1025525"/>
            <a:ext cx="4113212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Chapter 3 outline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3.1 transport-layer services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3.2 multiplexing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+mn-cs"/>
              </a:rPr>
              <a:t>（多路复用）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and demultiplexing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+mn-cs"/>
              </a:rPr>
              <a:t>（多路分解）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3.3 connectionless transport: UDP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3.4 principles of reliable data transfer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079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95800" y="1600200"/>
            <a:ext cx="4251325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3.5 connection-oriented transport: TCP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segment structure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reliable data transfer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flow control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connection management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3.6 principles of congestion control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3.7 TCP congestion control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609600" y="1366838"/>
            <a:ext cx="7896225" cy="44481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underlying channel may flip bits in packet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checksum to detect bit errors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the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question: how to recover from errors: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acknowledgements (ACKs):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 receiver explicitly tells sender that pkt received OK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negative acknowledgements (NAKs):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 receiver explicitly tells sender that pkt had errors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sender retransmits pkt on receipt of NAK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new mechanisms in 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rdt2.0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(beyond 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rdt1.0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):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error detection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feedback: control msgs (ACK,NAK) from receiver to sender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8001000" cy="99695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rdt2.0: channel with bit errors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pic>
        <p:nvPicPr>
          <p:cNvPr id="37893" name="Picture 4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44513" y="871538"/>
            <a:ext cx="6856412" cy="17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38915" name="Picture 36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63563" y="855663"/>
            <a:ext cx="54848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1288"/>
            <a:ext cx="7772400" cy="10302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rdt2.0: FSM specification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38917" name="Oval 3"/>
          <p:cNvSpPr/>
          <p:nvPr/>
        </p:nvSpPr>
        <p:spPr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38918" name="Text Box 4"/>
          <p:cNvSpPr txBox="1"/>
          <p:nvPr/>
        </p:nvSpPr>
        <p:spPr>
          <a:xfrm>
            <a:off x="595313" y="2293938"/>
            <a:ext cx="1200150" cy="60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 eaLnBrk="0" hangingPunct="0"/>
            <a:r>
              <a:rPr lang="en-US" altLang="zh-CN" dirty="0">
                <a:latin typeface="Arial" panose="020B0604020202020204" pitchFamily="34" charset="0"/>
              </a:rPr>
              <a:t>Wait for call from above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38919" name="Text Box 5"/>
          <p:cNvSpPr txBox="1"/>
          <p:nvPr/>
        </p:nvSpPr>
        <p:spPr>
          <a:xfrm>
            <a:off x="1004888" y="1490663"/>
            <a:ext cx="3643312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sndpkt = make_pkt(data, checksum)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udt_send(sndpkt)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38920" name="Line 6"/>
          <p:cNvSpPr/>
          <p:nvPr/>
        </p:nvSpPr>
        <p:spPr>
          <a:xfrm>
            <a:off x="1109663" y="1535113"/>
            <a:ext cx="9906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21" name="Text Box 7"/>
          <p:cNvSpPr txBox="1"/>
          <p:nvPr/>
        </p:nvSpPr>
        <p:spPr>
          <a:xfrm>
            <a:off x="6319838" y="5314950"/>
            <a:ext cx="2143125" cy="619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extract(rcvpkt,data)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deliver_data(data)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udt_send(ACK)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38922" name="Text Box 8"/>
          <p:cNvSpPr txBox="1"/>
          <p:nvPr/>
        </p:nvSpPr>
        <p:spPr>
          <a:xfrm>
            <a:off x="6297613" y="4781550"/>
            <a:ext cx="2157412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rdt_rcv(rcvpkt) &amp;&amp; 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   notcorrupt(rcvpkt)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38923" name="Line 9"/>
          <p:cNvSpPr/>
          <p:nvPr/>
        </p:nvSpPr>
        <p:spPr>
          <a:xfrm>
            <a:off x="6419850" y="5370513"/>
            <a:ext cx="1489075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24" name="Freeform 10"/>
          <p:cNvSpPr/>
          <p:nvPr/>
        </p:nvSpPr>
        <p:spPr>
          <a:xfrm flipV="1">
            <a:off x="1057275" y="1979613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25" name="Freeform 11"/>
          <p:cNvSpPr/>
          <p:nvPr/>
        </p:nvSpPr>
        <p:spPr>
          <a:xfrm>
            <a:off x="1104900" y="3140075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26" name="Text Box 12"/>
          <p:cNvSpPr txBox="1"/>
          <p:nvPr/>
        </p:nvSpPr>
        <p:spPr>
          <a:xfrm>
            <a:off x="1071563" y="3492500"/>
            <a:ext cx="3548062" cy="285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rdt_rcv(rcvpkt) &amp;&amp; isACK(rcvpkt)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38927" name="Line 13"/>
          <p:cNvSpPr/>
          <p:nvPr/>
        </p:nvSpPr>
        <p:spPr>
          <a:xfrm>
            <a:off x="1173163" y="3816350"/>
            <a:ext cx="9906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28" name="Freeform 14"/>
          <p:cNvSpPr/>
          <p:nvPr/>
        </p:nvSpPr>
        <p:spPr>
          <a:xfrm>
            <a:off x="3252788" y="2286000"/>
            <a:ext cx="466725" cy="893763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2147483647"/>
              </a:cxn>
            </a:cxnLst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29" name="Text Box 15"/>
          <p:cNvSpPr txBox="1"/>
          <p:nvPr/>
        </p:nvSpPr>
        <p:spPr>
          <a:xfrm>
            <a:off x="3562350" y="2600325"/>
            <a:ext cx="1763713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udt_send(sndpkt)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38930" name="Text Box 16"/>
          <p:cNvSpPr txBox="1"/>
          <p:nvPr/>
        </p:nvSpPr>
        <p:spPr>
          <a:xfrm>
            <a:off x="3536950" y="1925638"/>
            <a:ext cx="2085975" cy="631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rdt_rcv(rcvpkt) &amp;&amp;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   isNAK(rcvpkt)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38931" name="Line 17"/>
          <p:cNvSpPr/>
          <p:nvPr/>
        </p:nvSpPr>
        <p:spPr>
          <a:xfrm>
            <a:off x="3656013" y="2600325"/>
            <a:ext cx="9906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8932" name="Group 18"/>
          <p:cNvGrpSpPr/>
          <p:nvPr/>
        </p:nvGrpSpPr>
        <p:grpSpPr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38933" name="Text Box 19"/>
            <p:cNvSpPr txBox="1"/>
            <p:nvPr/>
          </p:nvSpPr>
          <p:spPr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eaLnBrk="0" hangingPunct="0"/>
              <a:r>
                <a:rPr lang="en-US" altLang="zh-CN" dirty="0">
                  <a:latin typeface="Arial" panose="020B0604020202020204" pitchFamily="34" charset="0"/>
                </a:rPr>
                <a:t>udt_send(NAK)</a:t>
              </a:r>
              <a:endParaRPr lang="en-US" altLang="zh-CN" dirty="0">
                <a:latin typeface="Times New Roman" panose="02020603050405020304" charset="0"/>
              </a:endParaRPr>
            </a:p>
          </p:txBody>
        </p:sp>
        <p:sp>
          <p:nvSpPr>
            <p:cNvPr id="38934" name="Text Box 20"/>
            <p:cNvSpPr txBox="1"/>
            <p:nvPr/>
          </p:nvSpPr>
          <p:spPr>
            <a:xfrm>
              <a:off x="2225" y="2660"/>
              <a:ext cx="1209" cy="1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eaLnBrk="0" hangingPunct="0"/>
              <a:r>
                <a:rPr lang="en-US" altLang="zh-CN" dirty="0">
                  <a:latin typeface="Arial" panose="020B0604020202020204" pitchFamily="34" charset="0"/>
                </a:rPr>
                <a:t>rdt_rcv(rcvpkt) &amp;&amp; 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dirty="0">
                  <a:latin typeface="Arial" panose="020B0604020202020204" pitchFamily="34" charset="0"/>
                </a:rPr>
                <a:t>  corrupt(rcvpkt)</a:t>
              </a:r>
              <a:endParaRPr lang="en-US" altLang="zh-CN" dirty="0">
                <a:latin typeface="Times New Roman" panose="02020603050405020304" charset="0"/>
              </a:endParaRPr>
            </a:p>
          </p:txBody>
        </p:sp>
        <p:sp>
          <p:nvSpPr>
            <p:cNvPr id="38935" name="Line 21"/>
            <p:cNvSpPr/>
            <p:nvPr/>
          </p:nvSpPr>
          <p:spPr>
            <a:xfrm>
              <a:off x="2285" y="3040"/>
              <a:ext cx="624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936" name="Group 22"/>
          <p:cNvGrpSpPr/>
          <p:nvPr/>
        </p:nvGrpSpPr>
        <p:grpSpPr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38937" name="Oval 23"/>
            <p:cNvSpPr/>
            <p:nvPr/>
          </p:nvSpPr>
          <p:spPr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38938" name="Text Box 24"/>
            <p:cNvSpPr txBox="1"/>
            <p:nvPr/>
          </p:nvSpPr>
          <p:spPr>
            <a:xfrm>
              <a:off x="1540" y="2163"/>
              <a:ext cx="677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 eaLnBrk="0" hangingPunct="0"/>
              <a:r>
                <a:rPr lang="en-US" altLang="zh-CN" dirty="0">
                  <a:latin typeface="Arial" panose="020B0604020202020204" pitchFamily="34" charset="0"/>
                </a:rPr>
                <a:t>Wait for ACK or NAK</a:t>
              </a:r>
              <a:endParaRPr lang="en-US" altLang="zh-CN" dirty="0">
                <a:latin typeface="Times New Roman" panose="02020603050405020304" charset="0"/>
              </a:endParaRPr>
            </a:p>
          </p:txBody>
        </p:sp>
      </p:grpSp>
      <p:sp>
        <p:nvSpPr>
          <p:cNvPr id="38939" name="Line 25"/>
          <p:cNvSpPr/>
          <p:nvPr/>
        </p:nvSpPr>
        <p:spPr>
          <a:xfrm>
            <a:off x="6334125" y="3497263"/>
            <a:ext cx="433388" cy="244475"/>
          </a:xfrm>
          <a:prstGeom prst="line">
            <a:avLst/>
          </a:prstGeom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sp>
      <p:sp>
        <p:nvSpPr>
          <p:cNvPr id="38940" name="Freeform 26"/>
          <p:cNvSpPr/>
          <p:nvPr/>
        </p:nvSpPr>
        <p:spPr>
          <a:xfrm>
            <a:off x="6672263" y="3148013"/>
            <a:ext cx="1257300" cy="4699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38941" name="Group 27"/>
          <p:cNvGrpSpPr/>
          <p:nvPr/>
        </p:nvGrpSpPr>
        <p:grpSpPr>
          <a:xfrm>
            <a:off x="6677025" y="3568700"/>
            <a:ext cx="1200150" cy="962025"/>
            <a:chOff x="1335" y="3347"/>
            <a:chExt cx="756" cy="606"/>
          </a:xfrm>
        </p:grpSpPr>
        <p:sp>
          <p:nvSpPr>
            <p:cNvPr id="38942" name="Oval 28"/>
            <p:cNvSpPr/>
            <p:nvPr/>
          </p:nvSpPr>
          <p:spPr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38943" name="Text Box 29"/>
            <p:cNvSpPr txBox="1"/>
            <p:nvPr/>
          </p:nvSpPr>
          <p:spPr>
            <a:xfrm>
              <a:off x="1335" y="3400"/>
              <a:ext cx="756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 eaLnBrk="0" hangingPunct="0"/>
              <a:r>
                <a:rPr lang="en-US" altLang="zh-CN" dirty="0">
                  <a:latin typeface="Arial" panose="020B0604020202020204" pitchFamily="34" charset="0"/>
                </a:rPr>
                <a:t>Wait for call from below</a:t>
              </a:r>
              <a:endParaRPr lang="en-US" altLang="zh-CN" dirty="0">
                <a:latin typeface="Times New Roman" panose="02020603050405020304" charset="0"/>
              </a:endParaRPr>
            </a:p>
          </p:txBody>
        </p:sp>
      </p:grpSp>
      <p:sp>
        <p:nvSpPr>
          <p:cNvPr id="38944" name="Freeform 30"/>
          <p:cNvSpPr/>
          <p:nvPr/>
        </p:nvSpPr>
        <p:spPr>
          <a:xfrm flipV="1">
            <a:off x="6684963" y="4464050"/>
            <a:ext cx="1257300" cy="4699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723" name="Text Box 31"/>
          <p:cNvSpPr txBox="1">
            <a:spLocks noChangeArrowheads="1"/>
          </p:cNvSpPr>
          <p:nvPr/>
        </p:nvSpPr>
        <p:spPr bwMode="auto">
          <a:xfrm>
            <a:off x="896938" y="4154488"/>
            <a:ext cx="10890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sender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9724" name="Text Box 32"/>
          <p:cNvSpPr txBox="1">
            <a:spLocks noChangeArrowheads="1"/>
          </p:cNvSpPr>
          <p:nvPr/>
        </p:nvSpPr>
        <p:spPr bwMode="auto">
          <a:xfrm>
            <a:off x="6972300" y="1466850"/>
            <a:ext cx="12477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receiver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8947" name="Line 33"/>
          <p:cNvSpPr/>
          <p:nvPr/>
        </p:nvSpPr>
        <p:spPr>
          <a:xfrm>
            <a:off x="349250" y="2166938"/>
            <a:ext cx="433388" cy="244475"/>
          </a:xfrm>
          <a:prstGeom prst="line">
            <a:avLst/>
          </a:prstGeom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sp>
      <p:sp>
        <p:nvSpPr>
          <p:cNvPr id="38948" name="Text Box 34"/>
          <p:cNvSpPr txBox="1"/>
          <p:nvPr/>
        </p:nvSpPr>
        <p:spPr>
          <a:xfrm>
            <a:off x="1031875" y="1212850"/>
            <a:ext cx="2255838" cy="428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rdt_send(data)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9727" name="Text Box 35"/>
          <p:cNvSpPr txBox="1">
            <a:spLocks noChangeArrowheads="1"/>
          </p:cNvSpPr>
          <p:nvPr/>
        </p:nvSpPr>
        <p:spPr bwMode="auto">
          <a:xfrm>
            <a:off x="1462088" y="3786188"/>
            <a:ext cx="3238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cs"/>
              </a:rPr>
              <a:t>L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 panose="05050102010706020507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40963" name="Picture 49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03238" y="798513"/>
            <a:ext cx="68564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85738"/>
            <a:ext cx="7772400" cy="8286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rdt2.0: operation with no errors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40965" name="Oval 3"/>
          <p:cNvSpPr/>
          <p:nvPr/>
        </p:nvSpPr>
        <p:spPr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40966" name="Text Box 4"/>
          <p:cNvSpPr txBox="1"/>
          <p:nvPr/>
        </p:nvSpPr>
        <p:spPr>
          <a:xfrm>
            <a:off x="595313" y="2293938"/>
            <a:ext cx="1200150" cy="60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 eaLnBrk="0" hangingPunct="0"/>
            <a:r>
              <a:rPr lang="en-US" altLang="zh-CN" dirty="0">
                <a:latin typeface="Arial" panose="020B0604020202020204" pitchFamily="34" charset="0"/>
              </a:rPr>
              <a:t>Wait for call from above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40967" name="Text Box 5"/>
          <p:cNvSpPr txBox="1"/>
          <p:nvPr/>
        </p:nvSpPr>
        <p:spPr>
          <a:xfrm>
            <a:off x="1004888" y="1490663"/>
            <a:ext cx="3643312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snkpkt = make_pkt(data, checksum)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udt_send(sndpkt)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40968" name="Line 6"/>
          <p:cNvSpPr/>
          <p:nvPr/>
        </p:nvSpPr>
        <p:spPr>
          <a:xfrm>
            <a:off x="1109663" y="1535113"/>
            <a:ext cx="9906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69" name="Text Box 7"/>
          <p:cNvSpPr txBox="1"/>
          <p:nvPr/>
        </p:nvSpPr>
        <p:spPr>
          <a:xfrm>
            <a:off x="6319838" y="5314950"/>
            <a:ext cx="2143125" cy="619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extract(rcvpkt,data)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deliver_data(data)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udt_send(ACK)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40970" name="Text Box 8"/>
          <p:cNvSpPr txBox="1"/>
          <p:nvPr/>
        </p:nvSpPr>
        <p:spPr>
          <a:xfrm>
            <a:off x="6297613" y="4781550"/>
            <a:ext cx="2157412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rdt_rcv(rcvpkt) &amp;&amp; 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   notcorrupt(rcvpkt)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40971" name="Line 9"/>
          <p:cNvSpPr/>
          <p:nvPr/>
        </p:nvSpPr>
        <p:spPr>
          <a:xfrm>
            <a:off x="6419850" y="5370513"/>
            <a:ext cx="1489075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72" name="Freeform 10"/>
          <p:cNvSpPr/>
          <p:nvPr/>
        </p:nvSpPr>
        <p:spPr>
          <a:xfrm flipV="1">
            <a:off x="1057275" y="1979613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973" name="Freeform 11"/>
          <p:cNvSpPr/>
          <p:nvPr/>
        </p:nvSpPr>
        <p:spPr>
          <a:xfrm>
            <a:off x="1104900" y="3140075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974" name="Text Box 12"/>
          <p:cNvSpPr txBox="1"/>
          <p:nvPr/>
        </p:nvSpPr>
        <p:spPr>
          <a:xfrm>
            <a:off x="1071563" y="3492500"/>
            <a:ext cx="3548062" cy="285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rdt_rcv(rcvpkt) &amp;&amp; isACK(rcvpkt)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40975" name="Line 13"/>
          <p:cNvSpPr/>
          <p:nvPr/>
        </p:nvSpPr>
        <p:spPr>
          <a:xfrm>
            <a:off x="1173163" y="3816350"/>
            <a:ext cx="9906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76" name="Freeform 14"/>
          <p:cNvSpPr/>
          <p:nvPr/>
        </p:nvSpPr>
        <p:spPr>
          <a:xfrm>
            <a:off x="3252788" y="2286000"/>
            <a:ext cx="466725" cy="893763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2147483647"/>
              </a:cxn>
            </a:cxnLst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977" name="Text Box 15"/>
          <p:cNvSpPr txBox="1"/>
          <p:nvPr/>
        </p:nvSpPr>
        <p:spPr>
          <a:xfrm>
            <a:off x="3562350" y="2600325"/>
            <a:ext cx="1763713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udt_send(sndpkt)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40978" name="Text Box 16"/>
          <p:cNvSpPr txBox="1"/>
          <p:nvPr/>
        </p:nvSpPr>
        <p:spPr>
          <a:xfrm>
            <a:off x="3536950" y="1925638"/>
            <a:ext cx="2085975" cy="631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rdt_rcv(rcvpkt) &amp;&amp;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   isNAK(rcvpkt)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40979" name="Line 17"/>
          <p:cNvSpPr/>
          <p:nvPr/>
        </p:nvSpPr>
        <p:spPr>
          <a:xfrm>
            <a:off x="3656013" y="2600325"/>
            <a:ext cx="9906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0980" name="Group 18"/>
          <p:cNvGrpSpPr/>
          <p:nvPr/>
        </p:nvGrpSpPr>
        <p:grpSpPr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40981" name="Text Box 19"/>
            <p:cNvSpPr txBox="1"/>
            <p:nvPr/>
          </p:nvSpPr>
          <p:spPr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eaLnBrk="0" hangingPunct="0"/>
              <a:r>
                <a:rPr lang="en-US" altLang="zh-CN" dirty="0">
                  <a:latin typeface="Arial" panose="020B0604020202020204" pitchFamily="34" charset="0"/>
                </a:rPr>
                <a:t>udt_send(NAK)</a:t>
              </a:r>
              <a:endParaRPr lang="en-US" altLang="zh-CN" dirty="0">
                <a:latin typeface="Times New Roman" panose="02020603050405020304" charset="0"/>
              </a:endParaRPr>
            </a:p>
          </p:txBody>
        </p:sp>
        <p:sp>
          <p:nvSpPr>
            <p:cNvPr id="40982" name="Text Box 20"/>
            <p:cNvSpPr txBox="1"/>
            <p:nvPr/>
          </p:nvSpPr>
          <p:spPr>
            <a:xfrm>
              <a:off x="2225" y="2660"/>
              <a:ext cx="1209" cy="1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eaLnBrk="0" hangingPunct="0"/>
              <a:r>
                <a:rPr lang="en-US" altLang="zh-CN" dirty="0">
                  <a:latin typeface="Arial" panose="020B0604020202020204" pitchFamily="34" charset="0"/>
                </a:rPr>
                <a:t>rdt_rcv(rcvpkt) &amp;&amp; 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dirty="0">
                  <a:latin typeface="Arial" panose="020B0604020202020204" pitchFamily="34" charset="0"/>
                </a:rPr>
                <a:t>  corrupt(rcvpkt)</a:t>
              </a:r>
              <a:endParaRPr lang="en-US" altLang="zh-CN" dirty="0">
                <a:latin typeface="Times New Roman" panose="02020603050405020304" charset="0"/>
              </a:endParaRPr>
            </a:p>
          </p:txBody>
        </p:sp>
        <p:sp>
          <p:nvSpPr>
            <p:cNvPr id="40983" name="Line 21"/>
            <p:cNvSpPr/>
            <p:nvPr/>
          </p:nvSpPr>
          <p:spPr>
            <a:xfrm>
              <a:off x="2285" y="3040"/>
              <a:ext cx="624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0984" name="Group 22"/>
          <p:cNvGrpSpPr/>
          <p:nvPr/>
        </p:nvGrpSpPr>
        <p:grpSpPr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40985" name="Oval 23"/>
            <p:cNvSpPr/>
            <p:nvPr/>
          </p:nvSpPr>
          <p:spPr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40986" name="Text Box 24"/>
            <p:cNvSpPr txBox="1"/>
            <p:nvPr/>
          </p:nvSpPr>
          <p:spPr>
            <a:xfrm>
              <a:off x="1540" y="2163"/>
              <a:ext cx="677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 eaLnBrk="0" hangingPunct="0"/>
              <a:r>
                <a:rPr lang="en-US" altLang="zh-CN" dirty="0">
                  <a:latin typeface="Arial" panose="020B0604020202020204" pitchFamily="34" charset="0"/>
                </a:rPr>
                <a:t>Wait for ACK or NAK</a:t>
              </a:r>
              <a:endParaRPr lang="en-US" altLang="zh-CN" dirty="0">
                <a:latin typeface="Times New Roman" panose="02020603050405020304" charset="0"/>
              </a:endParaRPr>
            </a:p>
          </p:txBody>
        </p:sp>
      </p:grpSp>
      <p:sp>
        <p:nvSpPr>
          <p:cNvPr id="40987" name="Freeform 25"/>
          <p:cNvSpPr/>
          <p:nvPr/>
        </p:nvSpPr>
        <p:spPr>
          <a:xfrm>
            <a:off x="6672263" y="3148013"/>
            <a:ext cx="1257300" cy="4699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988" name="Oval 26"/>
          <p:cNvSpPr/>
          <p:nvPr/>
        </p:nvSpPr>
        <p:spPr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40989" name="Text Box 27"/>
          <p:cNvSpPr txBox="1"/>
          <p:nvPr/>
        </p:nvSpPr>
        <p:spPr>
          <a:xfrm>
            <a:off x="6677025" y="3652838"/>
            <a:ext cx="1200150" cy="60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 eaLnBrk="0" hangingPunct="0"/>
            <a:r>
              <a:rPr lang="en-US" altLang="zh-CN" dirty="0">
                <a:latin typeface="Arial" panose="020B0604020202020204" pitchFamily="34" charset="0"/>
              </a:rPr>
              <a:t>Wait for call from below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40990" name="Freeform 28"/>
          <p:cNvSpPr/>
          <p:nvPr/>
        </p:nvSpPr>
        <p:spPr>
          <a:xfrm flipV="1">
            <a:off x="6684963" y="4464050"/>
            <a:ext cx="1257300" cy="4699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88797" name="Group 29"/>
          <p:cNvGrpSpPr/>
          <p:nvPr/>
        </p:nvGrpSpPr>
        <p:grpSpPr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40992" name="Line 30"/>
            <p:cNvSpPr/>
            <p:nvPr/>
          </p:nvSpPr>
          <p:spPr>
            <a:xfrm>
              <a:off x="220" y="1365"/>
              <a:ext cx="273" cy="15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</p:sp>
        <p:sp>
          <p:nvSpPr>
            <p:cNvPr id="40993" name="Oval 31"/>
            <p:cNvSpPr/>
            <p:nvPr/>
          </p:nvSpPr>
          <p:spPr>
            <a:xfrm>
              <a:off x="439" y="1392"/>
              <a:ext cx="621" cy="606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</p:grpSp>
      <p:grpSp>
        <p:nvGrpSpPr>
          <p:cNvPr id="288800" name="Group 32"/>
          <p:cNvGrpSpPr/>
          <p:nvPr/>
        </p:nvGrpSpPr>
        <p:grpSpPr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40995" name="Line 33"/>
            <p:cNvSpPr/>
            <p:nvPr/>
          </p:nvSpPr>
          <p:spPr>
            <a:xfrm>
              <a:off x="3990" y="2203"/>
              <a:ext cx="273" cy="15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</p:sp>
        <p:sp>
          <p:nvSpPr>
            <p:cNvPr id="40996" name="Oval 34"/>
            <p:cNvSpPr/>
            <p:nvPr/>
          </p:nvSpPr>
          <p:spPr>
            <a:xfrm>
              <a:off x="4260" y="2248"/>
              <a:ext cx="621" cy="606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</p:grpSp>
      <p:sp>
        <p:nvSpPr>
          <p:cNvPr id="40997" name="Text Box 35"/>
          <p:cNvSpPr txBox="1"/>
          <p:nvPr/>
        </p:nvSpPr>
        <p:spPr>
          <a:xfrm>
            <a:off x="1030288" y="1200150"/>
            <a:ext cx="2255837" cy="428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rdt_send(data)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88804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6110" name="Freeform 37"/>
          <p:cNvSpPr/>
          <p:nvPr/>
        </p:nvSpPr>
        <p:spPr>
          <a:xfrm>
            <a:off x="1011238" y="2006600"/>
            <a:ext cx="6697662" cy="30607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88806" name="Group 38"/>
          <p:cNvGrpSpPr/>
          <p:nvPr/>
        </p:nvGrpSpPr>
        <p:grpSpPr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41001" name="Line 39"/>
            <p:cNvSpPr/>
            <p:nvPr/>
          </p:nvSpPr>
          <p:spPr>
            <a:xfrm>
              <a:off x="220" y="1365"/>
              <a:ext cx="273" cy="154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dash"/>
              <a:round/>
              <a:headEnd type="none" w="med" len="med"/>
              <a:tailEnd type="triangle" w="med" len="med"/>
            </a:ln>
          </p:spPr>
        </p:sp>
        <p:sp>
          <p:nvSpPr>
            <p:cNvPr id="41002" name="Oval 40"/>
            <p:cNvSpPr/>
            <p:nvPr/>
          </p:nvSpPr>
          <p:spPr>
            <a:xfrm>
              <a:off x="439" y="1392"/>
              <a:ext cx="621" cy="606"/>
            </a:xfrm>
            <a:prstGeom prst="ellipse">
              <a:avLst/>
            </a:pr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</p:grpSp>
      <p:sp>
        <p:nvSpPr>
          <p:cNvPr id="288809" name="Oval 41"/>
          <p:cNvSpPr/>
          <p:nvPr/>
        </p:nvSpPr>
        <p:spPr>
          <a:xfrm>
            <a:off x="2332038" y="2222500"/>
            <a:ext cx="985837" cy="962025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288810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6114" name="Freeform 43"/>
          <p:cNvSpPr/>
          <p:nvPr/>
        </p:nvSpPr>
        <p:spPr>
          <a:xfrm>
            <a:off x="1155700" y="3886200"/>
            <a:ext cx="6667500" cy="22606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0"/>
              </a:cxn>
            </a:cxnLst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88812" name="Group 44"/>
          <p:cNvGrpSpPr/>
          <p:nvPr/>
        </p:nvGrpSpPr>
        <p:grpSpPr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41007" name="Line 45"/>
            <p:cNvSpPr/>
            <p:nvPr/>
          </p:nvSpPr>
          <p:spPr>
            <a:xfrm>
              <a:off x="220" y="1365"/>
              <a:ext cx="273" cy="154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dash"/>
              <a:round/>
              <a:headEnd type="none" w="med" len="med"/>
              <a:tailEnd type="triangle" w="med" len="med"/>
            </a:ln>
          </p:spPr>
        </p:sp>
        <p:sp>
          <p:nvSpPr>
            <p:cNvPr id="41008" name="Oval 46"/>
            <p:cNvSpPr/>
            <p:nvPr/>
          </p:nvSpPr>
          <p:spPr>
            <a:xfrm>
              <a:off x="439" y="1392"/>
              <a:ext cx="621" cy="606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</p:grpSp>
      <p:sp>
        <p:nvSpPr>
          <p:cNvPr id="288815" name="Oval 47"/>
          <p:cNvSpPr/>
          <p:nvPr/>
        </p:nvSpPr>
        <p:spPr>
          <a:xfrm>
            <a:off x="2328863" y="2227263"/>
            <a:ext cx="985837" cy="962025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30758" name="Text Box 48"/>
          <p:cNvSpPr txBox="1">
            <a:spLocks noChangeArrowheads="1"/>
          </p:cNvSpPr>
          <p:nvPr/>
        </p:nvSpPr>
        <p:spPr bwMode="auto">
          <a:xfrm>
            <a:off x="1409700" y="3854450"/>
            <a:ext cx="3238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cs"/>
              </a:rPr>
              <a:t>L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 panose="05050102010706020507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46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09" grpId="0" animBg="1"/>
      <p:bldP spid="288815" grpId="0" animBg="1"/>
      <p:bldP spid="288815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85738"/>
            <a:ext cx="7772400" cy="8858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rdt2.0: error scenario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41988" name="Oval 3"/>
          <p:cNvSpPr/>
          <p:nvPr/>
        </p:nvSpPr>
        <p:spPr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41989" name="Text Box 4"/>
          <p:cNvSpPr txBox="1"/>
          <p:nvPr/>
        </p:nvSpPr>
        <p:spPr>
          <a:xfrm>
            <a:off x="595313" y="2293938"/>
            <a:ext cx="1200150" cy="60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 eaLnBrk="0" hangingPunct="0"/>
            <a:r>
              <a:rPr lang="en-US" altLang="zh-CN" dirty="0">
                <a:latin typeface="Arial" panose="020B0604020202020204" pitchFamily="34" charset="0"/>
              </a:rPr>
              <a:t>Wait for call from above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41990" name="Text Box 5"/>
          <p:cNvSpPr txBox="1"/>
          <p:nvPr/>
        </p:nvSpPr>
        <p:spPr>
          <a:xfrm>
            <a:off x="1004888" y="1490663"/>
            <a:ext cx="3643312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snkpkt = make_pkt(data, checksum)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udt_send(sndpkt)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41991" name="Line 6"/>
          <p:cNvSpPr/>
          <p:nvPr/>
        </p:nvSpPr>
        <p:spPr>
          <a:xfrm>
            <a:off x="1109663" y="1535113"/>
            <a:ext cx="9906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992" name="Text Box 7"/>
          <p:cNvSpPr txBox="1"/>
          <p:nvPr/>
        </p:nvSpPr>
        <p:spPr>
          <a:xfrm>
            <a:off x="6319838" y="5314950"/>
            <a:ext cx="2143125" cy="619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extract(rcvpkt,data)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deliver_data(data)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udt_send(ACK)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41993" name="Text Box 8"/>
          <p:cNvSpPr txBox="1"/>
          <p:nvPr/>
        </p:nvSpPr>
        <p:spPr>
          <a:xfrm>
            <a:off x="6297613" y="4781550"/>
            <a:ext cx="2157412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rdt_rcv(rcvpkt) &amp;&amp; 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   notcorrupt(rcvpkt)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41994" name="Line 9"/>
          <p:cNvSpPr/>
          <p:nvPr/>
        </p:nvSpPr>
        <p:spPr>
          <a:xfrm>
            <a:off x="6419850" y="5370513"/>
            <a:ext cx="1489075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995" name="Freeform 10"/>
          <p:cNvSpPr/>
          <p:nvPr/>
        </p:nvSpPr>
        <p:spPr>
          <a:xfrm flipV="1">
            <a:off x="1057275" y="1979613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1996" name="Freeform 11"/>
          <p:cNvSpPr/>
          <p:nvPr/>
        </p:nvSpPr>
        <p:spPr>
          <a:xfrm>
            <a:off x="1104900" y="3140075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1997" name="Text Box 12"/>
          <p:cNvSpPr txBox="1"/>
          <p:nvPr/>
        </p:nvSpPr>
        <p:spPr>
          <a:xfrm>
            <a:off x="1071563" y="3492500"/>
            <a:ext cx="3548062" cy="285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rdt_rcv(rcvpkt) &amp;&amp; isACK(rcvpkt)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41998" name="Line 13"/>
          <p:cNvSpPr/>
          <p:nvPr/>
        </p:nvSpPr>
        <p:spPr>
          <a:xfrm>
            <a:off x="1173163" y="3816350"/>
            <a:ext cx="9906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999" name="Freeform 14"/>
          <p:cNvSpPr/>
          <p:nvPr/>
        </p:nvSpPr>
        <p:spPr>
          <a:xfrm>
            <a:off x="3252788" y="2286000"/>
            <a:ext cx="466725" cy="893763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2147483647"/>
              </a:cxn>
            </a:cxnLst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2000" name="Text Box 15"/>
          <p:cNvSpPr txBox="1"/>
          <p:nvPr/>
        </p:nvSpPr>
        <p:spPr>
          <a:xfrm>
            <a:off x="3562350" y="2600325"/>
            <a:ext cx="1763713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udt_send(sndpkt)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42001" name="Text Box 16"/>
          <p:cNvSpPr txBox="1"/>
          <p:nvPr/>
        </p:nvSpPr>
        <p:spPr>
          <a:xfrm>
            <a:off x="3536950" y="1925638"/>
            <a:ext cx="2085975" cy="631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rdt_rcv(rcvpkt) &amp;&amp;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   isNAK(rcvpkt)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42002" name="Line 17"/>
          <p:cNvSpPr/>
          <p:nvPr/>
        </p:nvSpPr>
        <p:spPr>
          <a:xfrm>
            <a:off x="3656013" y="2600325"/>
            <a:ext cx="9906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2003" name="Group 18"/>
          <p:cNvGrpSpPr/>
          <p:nvPr/>
        </p:nvGrpSpPr>
        <p:grpSpPr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42004" name="Text Box 19"/>
            <p:cNvSpPr txBox="1"/>
            <p:nvPr/>
          </p:nvSpPr>
          <p:spPr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eaLnBrk="0" hangingPunct="0"/>
              <a:r>
                <a:rPr lang="en-US" altLang="zh-CN" dirty="0">
                  <a:latin typeface="Arial" panose="020B0604020202020204" pitchFamily="34" charset="0"/>
                </a:rPr>
                <a:t>udt_send(NAK)</a:t>
              </a:r>
              <a:endParaRPr lang="en-US" altLang="zh-CN" dirty="0">
                <a:latin typeface="Times New Roman" panose="02020603050405020304" charset="0"/>
              </a:endParaRPr>
            </a:p>
          </p:txBody>
        </p:sp>
        <p:sp>
          <p:nvSpPr>
            <p:cNvPr id="42005" name="Text Box 20"/>
            <p:cNvSpPr txBox="1"/>
            <p:nvPr/>
          </p:nvSpPr>
          <p:spPr>
            <a:xfrm>
              <a:off x="2225" y="2660"/>
              <a:ext cx="1209" cy="1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eaLnBrk="0" hangingPunct="0"/>
              <a:r>
                <a:rPr lang="en-US" altLang="zh-CN" dirty="0">
                  <a:latin typeface="Arial" panose="020B0604020202020204" pitchFamily="34" charset="0"/>
                </a:rPr>
                <a:t>rdt_rcv(rcvpkt) &amp;&amp; 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dirty="0">
                  <a:latin typeface="Arial" panose="020B0604020202020204" pitchFamily="34" charset="0"/>
                </a:rPr>
                <a:t>  corrupt(rcvpkt)</a:t>
              </a:r>
              <a:endParaRPr lang="en-US" altLang="zh-CN" dirty="0">
                <a:latin typeface="Times New Roman" panose="02020603050405020304" charset="0"/>
              </a:endParaRPr>
            </a:p>
          </p:txBody>
        </p:sp>
        <p:sp>
          <p:nvSpPr>
            <p:cNvPr id="42006" name="Line 21"/>
            <p:cNvSpPr/>
            <p:nvPr/>
          </p:nvSpPr>
          <p:spPr>
            <a:xfrm>
              <a:off x="2285" y="3040"/>
              <a:ext cx="624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007" name="Group 22"/>
          <p:cNvGrpSpPr/>
          <p:nvPr/>
        </p:nvGrpSpPr>
        <p:grpSpPr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42008" name="Oval 23"/>
            <p:cNvSpPr/>
            <p:nvPr/>
          </p:nvSpPr>
          <p:spPr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42009" name="Text Box 24"/>
            <p:cNvSpPr txBox="1"/>
            <p:nvPr/>
          </p:nvSpPr>
          <p:spPr>
            <a:xfrm>
              <a:off x="1540" y="2163"/>
              <a:ext cx="677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 eaLnBrk="0" hangingPunct="0"/>
              <a:r>
                <a:rPr lang="en-US" altLang="zh-CN" dirty="0">
                  <a:latin typeface="Arial" panose="020B0604020202020204" pitchFamily="34" charset="0"/>
                </a:rPr>
                <a:t>Wait for ACK or NAK</a:t>
              </a:r>
              <a:endParaRPr lang="en-US" altLang="zh-CN" dirty="0">
                <a:latin typeface="Times New Roman" panose="02020603050405020304" charset="0"/>
              </a:endParaRPr>
            </a:p>
          </p:txBody>
        </p:sp>
      </p:grpSp>
      <p:sp>
        <p:nvSpPr>
          <p:cNvPr id="42010" name="Freeform 25"/>
          <p:cNvSpPr/>
          <p:nvPr/>
        </p:nvSpPr>
        <p:spPr>
          <a:xfrm>
            <a:off x="6672263" y="3148013"/>
            <a:ext cx="1257300" cy="4699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2011" name="Oval 26"/>
          <p:cNvSpPr/>
          <p:nvPr/>
        </p:nvSpPr>
        <p:spPr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42012" name="Text Box 27"/>
          <p:cNvSpPr txBox="1"/>
          <p:nvPr/>
        </p:nvSpPr>
        <p:spPr>
          <a:xfrm>
            <a:off x="6677025" y="3652838"/>
            <a:ext cx="1200150" cy="60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 eaLnBrk="0" hangingPunct="0"/>
            <a:r>
              <a:rPr lang="en-US" altLang="zh-CN" dirty="0">
                <a:latin typeface="Arial" panose="020B0604020202020204" pitchFamily="34" charset="0"/>
              </a:rPr>
              <a:t>Wait for call from below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42013" name="Freeform 28"/>
          <p:cNvSpPr/>
          <p:nvPr/>
        </p:nvSpPr>
        <p:spPr>
          <a:xfrm flipV="1">
            <a:off x="6684963" y="4464050"/>
            <a:ext cx="1257300" cy="4699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89821" name="Group 29"/>
          <p:cNvGrpSpPr/>
          <p:nvPr/>
        </p:nvGrpSpPr>
        <p:grpSpPr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42015" name="Line 30"/>
            <p:cNvSpPr/>
            <p:nvPr/>
          </p:nvSpPr>
          <p:spPr>
            <a:xfrm>
              <a:off x="220" y="1365"/>
              <a:ext cx="273" cy="15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</p:sp>
        <p:sp>
          <p:nvSpPr>
            <p:cNvPr id="42016" name="Oval 31"/>
            <p:cNvSpPr/>
            <p:nvPr/>
          </p:nvSpPr>
          <p:spPr>
            <a:xfrm>
              <a:off x="439" y="1392"/>
              <a:ext cx="621" cy="606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</p:grpSp>
      <p:grpSp>
        <p:nvGrpSpPr>
          <p:cNvPr id="289824" name="Group 32"/>
          <p:cNvGrpSpPr/>
          <p:nvPr/>
        </p:nvGrpSpPr>
        <p:grpSpPr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42018" name="Line 33"/>
            <p:cNvSpPr/>
            <p:nvPr/>
          </p:nvSpPr>
          <p:spPr>
            <a:xfrm>
              <a:off x="3990" y="2203"/>
              <a:ext cx="273" cy="15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</p:sp>
        <p:sp>
          <p:nvSpPr>
            <p:cNvPr id="42019" name="Oval 34"/>
            <p:cNvSpPr/>
            <p:nvPr/>
          </p:nvSpPr>
          <p:spPr>
            <a:xfrm>
              <a:off x="4260" y="2248"/>
              <a:ext cx="621" cy="606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</p:grpSp>
      <p:sp>
        <p:nvSpPr>
          <p:cNvPr id="42020" name="Text Box 35"/>
          <p:cNvSpPr txBox="1"/>
          <p:nvPr/>
        </p:nvSpPr>
        <p:spPr>
          <a:xfrm>
            <a:off x="1030288" y="1200150"/>
            <a:ext cx="2255837" cy="428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rdt_send(data)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89828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7133" name="Freeform 37"/>
          <p:cNvSpPr/>
          <p:nvPr/>
        </p:nvSpPr>
        <p:spPr>
          <a:xfrm>
            <a:off x="1011238" y="2006600"/>
            <a:ext cx="6940550" cy="65405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89830" name="Group 38"/>
          <p:cNvGrpSpPr/>
          <p:nvPr/>
        </p:nvGrpSpPr>
        <p:grpSpPr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42024" name="Line 39"/>
            <p:cNvSpPr/>
            <p:nvPr/>
          </p:nvSpPr>
          <p:spPr>
            <a:xfrm>
              <a:off x="220" y="1365"/>
              <a:ext cx="273" cy="154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dash"/>
              <a:round/>
              <a:headEnd type="none" w="med" len="med"/>
              <a:tailEnd type="triangle" w="med" len="med"/>
            </a:ln>
          </p:spPr>
        </p:sp>
        <p:sp>
          <p:nvSpPr>
            <p:cNvPr id="42025" name="Oval 40"/>
            <p:cNvSpPr/>
            <p:nvPr/>
          </p:nvSpPr>
          <p:spPr>
            <a:xfrm>
              <a:off x="439" y="1392"/>
              <a:ext cx="621" cy="606"/>
            </a:xfrm>
            <a:prstGeom prst="ellipse">
              <a:avLst/>
            </a:pr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</p:grpSp>
      <p:sp>
        <p:nvSpPr>
          <p:cNvPr id="289833" name="Oval 41"/>
          <p:cNvSpPr/>
          <p:nvPr/>
        </p:nvSpPr>
        <p:spPr>
          <a:xfrm>
            <a:off x="2332038" y="2222500"/>
            <a:ext cx="985837" cy="962025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289834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7137" name="Freeform 43"/>
          <p:cNvSpPr/>
          <p:nvPr/>
        </p:nvSpPr>
        <p:spPr>
          <a:xfrm>
            <a:off x="1155700" y="3886200"/>
            <a:ext cx="6667500" cy="22606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0"/>
              </a:cxn>
            </a:cxnLst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89836" name="Group 44"/>
          <p:cNvGrpSpPr/>
          <p:nvPr/>
        </p:nvGrpSpPr>
        <p:grpSpPr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42030" name="Line 45"/>
            <p:cNvSpPr/>
            <p:nvPr/>
          </p:nvSpPr>
          <p:spPr>
            <a:xfrm>
              <a:off x="220" y="1365"/>
              <a:ext cx="273" cy="154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dash"/>
              <a:round/>
              <a:headEnd type="none" w="med" len="med"/>
              <a:tailEnd type="triangle" w="med" len="med"/>
            </a:ln>
          </p:spPr>
        </p:sp>
        <p:sp>
          <p:nvSpPr>
            <p:cNvPr id="42031" name="Oval 46"/>
            <p:cNvSpPr/>
            <p:nvPr/>
          </p:nvSpPr>
          <p:spPr>
            <a:xfrm>
              <a:off x="439" y="1392"/>
              <a:ext cx="621" cy="606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</p:grpSp>
      <p:sp>
        <p:nvSpPr>
          <p:cNvPr id="289839" name="Oval 47"/>
          <p:cNvSpPr/>
          <p:nvPr/>
        </p:nvSpPr>
        <p:spPr>
          <a:xfrm>
            <a:off x="2328863" y="2227263"/>
            <a:ext cx="985837" cy="962025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289840" name="Line 48"/>
          <p:cNvSpPr>
            <a:spLocks noChangeShapeType="1"/>
          </p:cNvSpPr>
          <p:nvPr/>
        </p:nvSpPr>
        <p:spPr bwMode="auto">
          <a:xfrm>
            <a:off x="6553200" y="2493963"/>
            <a:ext cx="0" cy="8175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7141" name="Freeform 49"/>
          <p:cNvSpPr/>
          <p:nvPr/>
        </p:nvSpPr>
        <p:spPr>
          <a:xfrm>
            <a:off x="3657600" y="2216150"/>
            <a:ext cx="4378325" cy="10255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0"/>
              </a:cxn>
            </a:cxnLst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89842" name="Line 50"/>
          <p:cNvSpPr>
            <a:spLocks noChangeShapeType="1"/>
          </p:cNvSpPr>
          <p:nvPr/>
        </p:nvSpPr>
        <p:spPr bwMode="auto">
          <a:xfrm>
            <a:off x="3548063" y="2090738"/>
            <a:ext cx="0" cy="8461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7143" name="Freeform 51"/>
          <p:cNvSpPr/>
          <p:nvPr/>
        </p:nvSpPr>
        <p:spPr>
          <a:xfrm>
            <a:off x="3643313" y="2951163"/>
            <a:ext cx="4073525" cy="213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1785" name="Text Box 52"/>
          <p:cNvSpPr txBox="1">
            <a:spLocks noChangeArrowheads="1"/>
          </p:cNvSpPr>
          <p:nvPr/>
        </p:nvSpPr>
        <p:spPr bwMode="auto">
          <a:xfrm>
            <a:off x="1435100" y="3868738"/>
            <a:ext cx="3238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cs"/>
              </a:rPr>
              <a:t>L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 panose="05050102010706020507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42038" name="Picture 53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98488" y="847725"/>
            <a:ext cx="4570412" cy="173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9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9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47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89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47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89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4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33" grpId="0" animBg="1"/>
      <p:bldP spid="289839" grpId="0" animBg="1"/>
      <p:bldP spid="28983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30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185738"/>
            <a:ext cx="7772400" cy="10191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rdt2.0 has a fatal flaw!</a:t>
            </a:r>
            <a:b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</a:b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ACK/NAK</a:t>
            </a:r>
            <a:r>
              <a: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+mj-cs"/>
              </a:rPr>
              <a:t>会损坏</a:t>
            </a: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47139" name="Rectangle 3"/>
          <p:cNvSpPr>
            <a:spLocks noGrp="1"/>
          </p:cNvSpPr>
          <p:nvPr>
            <p:ph sz="half" idx="1"/>
          </p:nvPr>
        </p:nvSpPr>
        <p:spPr>
          <a:xfrm>
            <a:off x="511175" y="1589088"/>
            <a:ext cx="3810000" cy="4648200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what happens if ACK/NAK corrupted?</a:t>
            </a:r>
            <a:endParaRPr lang="en-US" altLang="zh-CN" dirty="0">
              <a:solidFill>
                <a:srgbClr val="CC0000"/>
              </a:solidFill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8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sender doesn</a:t>
            </a:r>
            <a:r>
              <a:rPr lang="ja-JP" altLang="en-US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altLang="ja-JP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t know what happened at receiver!</a:t>
            </a:r>
            <a:endParaRPr lang="en-US" altLang="ja-JP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8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can</a:t>
            </a:r>
            <a:r>
              <a:rPr lang="ja-JP" altLang="en-US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altLang="ja-JP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t just retransmit: possible duplicate</a:t>
            </a:r>
            <a:endParaRPr lang="en-US" altLang="ja-JP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7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7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47140" name="Rectangle 4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2562225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handling duplicates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: </a:t>
            </a:r>
            <a:endParaRPr lang="en-US" altLang="zh-CN" sz="3200" dirty="0">
              <a:solidFill>
                <a:srgbClr val="FF0000"/>
              </a:solidFill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sender retransmits current pkt if ACK/NAK corrupted</a:t>
            </a:r>
            <a:endParaRPr lang="en-US" altLang="zh-CN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sender adds </a:t>
            </a:r>
            <a:r>
              <a:rPr lang="en-US" altLang="zh-CN" sz="2400" i="1" dirty="0">
                <a:solidFill>
                  <a:srgbClr val="000099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sequence number</a:t>
            </a:r>
            <a:r>
              <a:rPr lang="en-US" altLang="zh-CN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 to each pkt</a:t>
            </a:r>
            <a:endParaRPr lang="en-US" altLang="zh-CN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receiver discards (doesn</a:t>
            </a:r>
            <a:r>
              <a:rPr lang="ja-JP" altLang="en-US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altLang="ja-JP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t deliver up) duplicate pkt</a:t>
            </a:r>
            <a:endParaRPr lang="en-US" altLang="zh-CN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pic>
        <p:nvPicPr>
          <p:cNvPr id="43014" name="Picture 11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85775" y="928688"/>
            <a:ext cx="5027613" cy="1730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47149" name="Group 13"/>
          <p:cNvGrpSpPr/>
          <p:nvPr/>
        </p:nvGrpSpPr>
        <p:grpSpPr>
          <a:xfrm>
            <a:off x="2463800" y="4445000"/>
            <a:ext cx="4092575" cy="1603375"/>
            <a:chOff x="1552" y="2800"/>
            <a:chExt cx="2578" cy="1010"/>
          </a:xfrm>
        </p:grpSpPr>
        <p:sp>
          <p:nvSpPr>
            <p:cNvPr id="32777" name="Rectangle 7"/>
            <p:cNvSpPr>
              <a:spLocks noChangeArrowheads="1"/>
            </p:cNvSpPr>
            <p:nvPr/>
          </p:nvSpPr>
          <p:spPr bwMode="auto">
            <a:xfrm>
              <a:off x="1552" y="2974"/>
              <a:ext cx="2578" cy="83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2778" name="Rectangle 9"/>
            <p:cNvSpPr>
              <a:spLocks noChangeArrowheads="1"/>
            </p:cNvSpPr>
            <p:nvPr/>
          </p:nvSpPr>
          <p:spPr bwMode="auto">
            <a:xfrm>
              <a:off x="2226" y="2913"/>
              <a:ext cx="1038" cy="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2779" name="Text Box 10"/>
            <p:cNvSpPr txBox="1">
              <a:spLocks noChangeArrowheads="1"/>
            </p:cNvSpPr>
            <p:nvPr/>
          </p:nvSpPr>
          <p:spPr bwMode="auto">
            <a:xfrm>
              <a:off x="1724" y="2800"/>
              <a:ext cx="1340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Gill Sans MT" panose="020B0502020104020203" charset="0"/>
                  <a:ea typeface="MS PGothic" panose="020B0600070205080204" charset="-128"/>
                  <a:cs typeface="+mn-cs"/>
                </a:rPr>
                <a:t>stop and wait</a:t>
              </a:r>
              <a:endPara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2780" name="Text Box 6"/>
            <p:cNvSpPr txBox="1">
              <a:spLocks noChangeArrowheads="1"/>
            </p:cNvSpPr>
            <p:nvPr/>
          </p:nvSpPr>
          <p:spPr bwMode="auto">
            <a:xfrm>
              <a:off x="1665" y="3052"/>
              <a:ext cx="2452" cy="7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ill Sans MT" panose="020B0502020104020203" charset="0"/>
                  <a:ea typeface="MS PGothic" panose="020B0600070205080204" charset="-128"/>
                  <a:cs typeface="+mn-cs"/>
                </a:rPr>
                <a:t>sender sends one packet, </a:t>
              </a:r>
              <a:endPara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ill Sans MT" panose="020B0502020104020203" charset="0"/>
                  <a:ea typeface="MS PGothic" panose="020B0600070205080204" charset="-128"/>
                  <a:cs typeface="+mn-cs"/>
                </a:rPr>
                <a:t>then waits for receiver </a:t>
              </a:r>
              <a:endPara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ill Sans MT" panose="020B0502020104020203" charset="0"/>
                  <a:ea typeface="MS PGothic" panose="020B0600070205080204" charset="-128"/>
                  <a:cs typeface="+mn-cs"/>
                </a:rPr>
                <a:t>response</a:t>
              </a:r>
              <a:endPara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  <p:bldP spid="3471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40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44035" name="Picture 39" descr="underline_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763" y="825500"/>
            <a:ext cx="8228012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161925"/>
            <a:ext cx="8277225" cy="9747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rdt2.1: sender, handles garbled ACK/NAKs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44037" name="Oval 3"/>
          <p:cNvSpPr/>
          <p:nvPr/>
        </p:nvSpPr>
        <p:spPr>
          <a:xfrm>
            <a:off x="2868613" y="2306638"/>
            <a:ext cx="901700" cy="836612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44038" name="Text Box 4"/>
          <p:cNvSpPr txBox="1"/>
          <p:nvPr/>
        </p:nvSpPr>
        <p:spPr>
          <a:xfrm>
            <a:off x="2816225" y="2395538"/>
            <a:ext cx="1090613" cy="60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 eaLnBrk="0" hangingPunct="0"/>
            <a:r>
              <a:rPr lang="en-US" altLang="zh-CN" sz="1400" dirty="0">
                <a:latin typeface="Arial" panose="020B0604020202020204" pitchFamily="34" charset="0"/>
              </a:rPr>
              <a:t>Wait for call 0 from above</a:t>
            </a:r>
            <a:endParaRPr lang="en-US" altLang="zh-CN" sz="1400" dirty="0">
              <a:latin typeface="Times New Roman" panose="02020603050405020304" charset="0"/>
            </a:endParaRPr>
          </a:p>
        </p:txBody>
      </p:sp>
      <p:sp>
        <p:nvSpPr>
          <p:cNvPr id="44039" name="Text Box 5"/>
          <p:cNvSpPr txBox="1"/>
          <p:nvPr/>
        </p:nvSpPr>
        <p:spPr>
          <a:xfrm>
            <a:off x="3124200" y="1577975"/>
            <a:ext cx="3694113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sndpkt = make_pkt(0, data, checksum)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udt_send(sndpkt)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44040" name="Text Box 6"/>
          <p:cNvSpPr txBox="1"/>
          <p:nvPr/>
        </p:nvSpPr>
        <p:spPr>
          <a:xfrm>
            <a:off x="3138488" y="1265238"/>
            <a:ext cx="2111375" cy="3000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rdt_send(data)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44041" name="Line 7"/>
          <p:cNvSpPr/>
          <p:nvPr/>
        </p:nvSpPr>
        <p:spPr>
          <a:xfrm>
            <a:off x="3255963" y="1630363"/>
            <a:ext cx="2735262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42" name="Line 8"/>
          <p:cNvSpPr/>
          <p:nvPr/>
        </p:nvSpPr>
        <p:spPr>
          <a:xfrm>
            <a:off x="2593975" y="2262188"/>
            <a:ext cx="377825" cy="190500"/>
          </a:xfrm>
          <a:prstGeom prst="line">
            <a:avLst/>
          </a:prstGeom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sp>
      <p:sp>
        <p:nvSpPr>
          <p:cNvPr id="44043" name="Freeform 9"/>
          <p:cNvSpPr/>
          <p:nvPr/>
        </p:nvSpPr>
        <p:spPr>
          <a:xfrm rot="-6989453">
            <a:off x="2179638" y="4603750"/>
            <a:ext cx="952500" cy="4699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44044" name="Group 10"/>
          <p:cNvGrpSpPr/>
          <p:nvPr/>
        </p:nvGrpSpPr>
        <p:grpSpPr>
          <a:xfrm>
            <a:off x="4702175" y="2254250"/>
            <a:ext cx="1089025" cy="865188"/>
            <a:chOff x="2848" y="1499"/>
            <a:chExt cx="660" cy="510"/>
          </a:xfrm>
        </p:grpSpPr>
        <p:sp>
          <p:nvSpPr>
            <p:cNvPr id="44045" name="Oval 11"/>
            <p:cNvSpPr/>
            <p:nvPr/>
          </p:nvSpPr>
          <p:spPr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44046" name="Text Box 12"/>
            <p:cNvSpPr txBox="1"/>
            <p:nvPr/>
          </p:nvSpPr>
          <p:spPr>
            <a:xfrm>
              <a:off x="2848" y="1535"/>
              <a:ext cx="660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 eaLnBrk="0" hangingPunct="0"/>
              <a:r>
                <a:rPr lang="en-US" altLang="zh-CN" sz="1400" dirty="0">
                  <a:latin typeface="Arial" panose="020B0604020202020204" pitchFamily="34" charset="0"/>
                </a:rPr>
                <a:t>Wait for ACK or NAK 0</a:t>
              </a:r>
              <a:endParaRPr lang="en-US" altLang="zh-CN" sz="1400" dirty="0">
                <a:latin typeface="Times New Roman" panose="02020603050405020304" charset="0"/>
              </a:endParaRPr>
            </a:p>
          </p:txBody>
        </p:sp>
      </p:grpSp>
      <p:sp>
        <p:nvSpPr>
          <p:cNvPr id="44047" name="Freeform 13"/>
          <p:cNvSpPr/>
          <p:nvPr/>
        </p:nvSpPr>
        <p:spPr>
          <a:xfrm flipV="1">
            <a:off x="3425825" y="2132013"/>
            <a:ext cx="1482725" cy="220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4048" name="Freeform 14"/>
          <p:cNvSpPr/>
          <p:nvPr/>
        </p:nvSpPr>
        <p:spPr>
          <a:xfrm rot="-1357180">
            <a:off x="5589588" y="2116138"/>
            <a:ext cx="466725" cy="6858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2147483647"/>
              </a:cxn>
            </a:cxnLst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4049" name="Text Box 15"/>
          <p:cNvSpPr txBox="1"/>
          <p:nvPr/>
        </p:nvSpPr>
        <p:spPr>
          <a:xfrm>
            <a:off x="5913438" y="2678113"/>
            <a:ext cx="2262187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udt_send(sndpkt)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44050" name="Text Box 16"/>
          <p:cNvSpPr txBox="1"/>
          <p:nvPr/>
        </p:nvSpPr>
        <p:spPr>
          <a:xfrm>
            <a:off x="5875338" y="1920875"/>
            <a:ext cx="2563812" cy="571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rdt_rcv(rcvpkt) &amp;&amp;  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( corrupt(rcvpkt) ||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isNAK(rcvpkt) )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44051" name="Line 17"/>
          <p:cNvSpPr/>
          <p:nvPr/>
        </p:nvSpPr>
        <p:spPr>
          <a:xfrm>
            <a:off x="6045200" y="2717800"/>
            <a:ext cx="1433513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52" name="Freeform 18"/>
          <p:cNvSpPr/>
          <p:nvPr/>
        </p:nvSpPr>
        <p:spPr>
          <a:xfrm rot="-5400000" flipV="1">
            <a:off x="2201863" y="3492500"/>
            <a:ext cx="1266825" cy="123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4053" name="Freeform 19"/>
          <p:cNvSpPr/>
          <p:nvPr/>
        </p:nvSpPr>
        <p:spPr>
          <a:xfrm>
            <a:off x="3600450" y="4779963"/>
            <a:ext cx="1606550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4054" name="Freeform 20"/>
          <p:cNvSpPr/>
          <p:nvPr/>
        </p:nvSpPr>
        <p:spPr>
          <a:xfrm rot="5400000" flipH="1" flipV="1">
            <a:off x="4970463" y="3440113"/>
            <a:ext cx="1363662" cy="204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4055" name="Text Box 21"/>
          <p:cNvSpPr txBox="1"/>
          <p:nvPr/>
        </p:nvSpPr>
        <p:spPr>
          <a:xfrm>
            <a:off x="3365500" y="5364163"/>
            <a:ext cx="3763963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sndpkt = make_pkt(1, data, checksum)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udt_send(sndpkt)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44056" name="Text Box 22"/>
          <p:cNvSpPr txBox="1"/>
          <p:nvPr/>
        </p:nvSpPr>
        <p:spPr>
          <a:xfrm>
            <a:off x="3435350" y="5026025"/>
            <a:ext cx="2389188" cy="285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rdt_send(data)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44057" name="Line 23"/>
          <p:cNvSpPr/>
          <p:nvPr/>
        </p:nvSpPr>
        <p:spPr>
          <a:xfrm>
            <a:off x="3482975" y="5378450"/>
            <a:ext cx="2903538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58" name="Text Box 24"/>
          <p:cNvSpPr txBox="1"/>
          <p:nvPr/>
        </p:nvSpPr>
        <p:spPr>
          <a:xfrm>
            <a:off x="5692775" y="3173413"/>
            <a:ext cx="2995613" cy="571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rdt_rcv(rcvpkt)   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&amp;&amp; notcorrupt(rcvpkt) 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&amp;&amp; isACK(rcvpkt) 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4059" name="Line 25"/>
          <p:cNvSpPr/>
          <p:nvPr/>
        </p:nvSpPr>
        <p:spPr>
          <a:xfrm>
            <a:off x="5821363" y="3984625"/>
            <a:ext cx="9906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60" name="Text Box 26"/>
          <p:cNvSpPr txBox="1"/>
          <p:nvPr/>
        </p:nvSpPr>
        <p:spPr>
          <a:xfrm>
            <a:off x="720725" y="5435600"/>
            <a:ext cx="1819275" cy="276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udt_send(sndpkt)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44061" name="Text Box 27"/>
          <p:cNvSpPr txBox="1"/>
          <p:nvPr/>
        </p:nvSpPr>
        <p:spPr>
          <a:xfrm>
            <a:off x="695325" y="4618038"/>
            <a:ext cx="2011363" cy="571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rdt_rcv(rcvpkt) &amp;&amp;  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( corrupt(rcvpkt) ||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isNAK(rcvpkt) )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44062" name="Line 28"/>
          <p:cNvSpPr/>
          <p:nvPr/>
        </p:nvSpPr>
        <p:spPr>
          <a:xfrm>
            <a:off x="811213" y="5443538"/>
            <a:ext cx="1557337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63" name="Text Box 29"/>
          <p:cNvSpPr txBox="1"/>
          <p:nvPr/>
        </p:nvSpPr>
        <p:spPr>
          <a:xfrm>
            <a:off x="638175" y="3016250"/>
            <a:ext cx="2109788" cy="571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rdt_rcv(rcvpkt)   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&amp;&amp; notcorrupt(rcvpkt) 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&amp;&amp; isACK(rcvpkt)</a:t>
            </a:r>
            <a:r>
              <a:rPr lang="en-US" altLang="zh-CN" sz="1000" dirty="0">
                <a:latin typeface="Arial" panose="020B0604020202020204" pitchFamily="34" charset="0"/>
              </a:rPr>
              <a:t> 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44064" name="Line 30"/>
          <p:cNvSpPr/>
          <p:nvPr/>
        </p:nvSpPr>
        <p:spPr>
          <a:xfrm>
            <a:off x="782638" y="3854450"/>
            <a:ext cx="1738312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4065" name="Group 31"/>
          <p:cNvGrpSpPr/>
          <p:nvPr/>
        </p:nvGrpSpPr>
        <p:grpSpPr>
          <a:xfrm>
            <a:off x="4852988" y="4200525"/>
            <a:ext cx="1117600" cy="823913"/>
            <a:chOff x="4156" y="2812"/>
            <a:chExt cx="704" cy="519"/>
          </a:xfrm>
        </p:grpSpPr>
        <p:sp>
          <p:nvSpPr>
            <p:cNvPr id="44066" name="Oval 32"/>
            <p:cNvSpPr/>
            <p:nvPr/>
          </p:nvSpPr>
          <p:spPr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44067" name="Text Box 33"/>
            <p:cNvSpPr txBox="1"/>
            <p:nvPr/>
          </p:nvSpPr>
          <p:spPr>
            <a:xfrm>
              <a:off x="4156" y="2870"/>
              <a:ext cx="704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 eaLnBrk="0" hangingPunct="0"/>
              <a:r>
                <a:rPr lang="en-US" altLang="zh-CN" sz="1400" dirty="0">
                  <a:latin typeface="Arial" panose="020B0604020202020204" pitchFamily="34" charset="0"/>
                </a:rPr>
                <a:t>Wait for</a:t>
              </a:r>
              <a:endParaRPr lang="en-US" altLang="zh-CN" sz="1400" dirty="0">
                <a:latin typeface="Arial" panose="020B0604020202020204" pitchFamily="34" charset="0"/>
              </a:endParaRPr>
            </a:p>
            <a:p>
              <a:pPr algn="ctr" eaLnBrk="0" hangingPunct="0"/>
              <a:r>
                <a:rPr lang="en-US" altLang="zh-CN" sz="1400" dirty="0">
                  <a:latin typeface="Arial" panose="020B0604020202020204" pitchFamily="34" charset="0"/>
                </a:rPr>
                <a:t> call 1 from above</a:t>
              </a:r>
              <a:endParaRPr lang="en-US" altLang="zh-CN" sz="1400" dirty="0">
                <a:latin typeface="Times New Roman" panose="02020603050405020304" charset="0"/>
              </a:endParaRPr>
            </a:p>
          </p:txBody>
        </p:sp>
      </p:grpSp>
      <p:grpSp>
        <p:nvGrpSpPr>
          <p:cNvPr id="44068" name="Group 34"/>
          <p:cNvGrpSpPr/>
          <p:nvPr/>
        </p:nvGrpSpPr>
        <p:grpSpPr>
          <a:xfrm>
            <a:off x="2663825" y="4146550"/>
            <a:ext cx="1046163" cy="823913"/>
            <a:chOff x="4916" y="3266"/>
            <a:chExt cx="659" cy="519"/>
          </a:xfrm>
        </p:grpSpPr>
        <p:sp>
          <p:nvSpPr>
            <p:cNvPr id="44069" name="Oval 35"/>
            <p:cNvSpPr/>
            <p:nvPr/>
          </p:nvSpPr>
          <p:spPr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44070" name="Text Box 36"/>
            <p:cNvSpPr txBox="1"/>
            <p:nvPr/>
          </p:nvSpPr>
          <p:spPr>
            <a:xfrm>
              <a:off x="4916" y="3319"/>
              <a:ext cx="659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 eaLnBrk="0" hangingPunct="0"/>
              <a:r>
                <a:rPr lang="en-US" altLang="zh-CN" sz="1400" dirty="0">
                  <a:latin typeface="Arial" panose="020B0604020202020204" pitchFamily="34" charset="0"/>
                </a:rPr>
                <a:t>Wait for ACK or NAK 1</a:t>
              </a:r>
              <a:endParaRPr lang="en-US" altLang="zh-CN" sz="1400" dirty="0">
                <a:latin typeface="Times New Roman" panose="02020603050405020304" charset="0"/>
              </a:endParaRPr>
            </a:p>
          </p:txBody>
        </p:sp>
      </p:grpSp>
      <p:sp>
        <p:nvSpPr>
          <p:cNvPr id="33826" name="Text Box 37"/>
          <p:cNvSpPr txBox="1">
            <a:spLocks noChangeArrowheads="1"/>
          </p:cNvSpPr>
          <p:nvPr/>
        </p:nvSpPr>
        <p:spPr bwMode="auto">
          <a:xfrm>
            <a:off x="6203950" y="3994150"/>
            <a:ext cx="3238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cs"/>
              </a:rPr>
              <a:t>L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 panose="05050102010706020507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3827" name="Text Box 38"/>
          <p:cNvSpPr txBox="1">
            <a:spLocks noChangeArrowheads="1"/>
          </p:cNvSpPr>
          <p:nvPr/>
        </p:nvSpPr>
        <p:spPr bwMode="auto">
          <a:xfrm>
            <a:off x="1354138" y="3868738"/>
            <a:ext cx="3238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cs"/>
              </a:rPr>
              <a:t>L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 panose="05050102010706020507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grpSp>
        <p:nvGrpSpPr>
          <p:cNvPr id="45059" name="Group 3"/>
          <p:cNvGrpSpPr/>
          <p:nvPr/>
        </p:nvGrpSpPr>
        <p:grpSpPr>
          <a:xfrm>
            <a:off x="3038475" y="3352800"/>
            <a:ext cx="817563" cy="795338"/>
            <a:chOff x="963" y="1131"/>
            <a:chExt cx="515" cy="501"/>
          </a:xfrm>
        </p:grpSpPr>
        <p:sp>
          <p:nvSpPr>
            <p:cNvPr id="45060" name="Oval 4"/>
            <p:cNvSpPr/>
            <p:nvPr/>
          </p:nvSpPr>
          <p:spPr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45061" name="Text Box 5"/>
            <p:cNvSpPr txBox="1"/>
            <p:nvPr/>
          </p:nvSpPr>
          <p:spPr>
            <a:xfrm>
              <a:off x="974" y="1153"/>
              <a:ext cx="504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 eaLnBrk="0" hangingPunct="0"/>
              <a:r>
                <a:rPr lang="en-US" altLang="zh-CN" sz="1400" dirty="0">
                  <a:latin typeface="Arial" panose="020B0604020202020204" pitchFamily="34" charset="0"/>
                </a:rPr>
                <a:t>Wait for </a:t>
              </a:r>
              <a:endParaRPr lang="en-US" altLang="zh-CN" sz="1400" dirty="0">
                <a:latin typeface="Arial" panose="020B0604020202020204" pitchFamily="34" charset="0"/>
              </a:endParaRPr>
            </a:p>
            <a:p>
              <a:pPr algn="ctr" eaLnBrk="0" hangingPunct="0"/>
              <a:r>
                <a:rPr lang="en-US" altLang="zh-CN" sz="1400" dirty="0">
                  <a:latin typeface="Arial" panose="020B0604020202020204" pitchFamily="34" charset="0"/>
                </a:rPr>
                <a:t>0 from below</a:t>
              </a:r>
              <a:endParaRPr lang="en-US" altLang="zh-CN" sz="1400" dirty="0">
                <a:latin typeface="Times New Roman" panose="02020603050405020304" charset="0"/>
              </a:endParaRPr>
            </a:p>
          </p:txBody>
        </p:sp>
      </p:grpSp>
      <p:sp>
        <p:nvSpPr>
          <p:cNvPr id="45062" name="Line 6"/>
          <p:cNvSpPr/>
          <p:nvPr/>
        </p:nvSpPr>
        <p:spPr>
          <a:xfrm>
            <a:off x="2874963" y="2282825"/>
            <a:ext cx="419100" cy="1079500"/>
          </a:xfrm>
          <a:prstGeom prst="line">
            <a:avLst/>
          </a:prstGeom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sp>
      <p:sp>
        <p:nvSpPr>
          <p:cNvPr id="45063" name="Freeform 7"/>
          <p:cNvSpPr/>
          <p:nvPr/>
        </p:nvSpPr>
        <p:spPr>
          <a:xfrm flipV="1">
            <a:off x="3556000" y="2600325"/>
            <a:ext cx="1590675" cy="785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5064" name="Text Box 8"/>
          <p:cNvSpPr txBox="1"/>
          <p:nvPr/>
        </p:nvSpPr>
        <p:spPr>
          <a:xfrm>
            <a:off x="6116638" y="2959100"/>
            <a:ext cx="3027362" cy="409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sndpkt = make_pkt(NAK, chksum)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udt_send(sndpkt)</a:t>
            </a:r>
            <a:endParaRPr lang="en-US" altLang="zh-CN" sz="1400" dirty="0">
              <a:latin typeface="Times New Roman" panose="02020603050405020304" charset="0"/>
            </a:endParaRPr>
          </a:p>
        </p:txBody>
      </p:sp>
      <p:sp>
        <p:nvSpPr>
          <p:cNvPr id="45065" name="Text Box 9"/>
          <p:cNvSpPr txBox="1"/>
          <p:nvPr/>
        </p:nvSpPr>
        <p:spPr>
          <a:xfrm>
            <a:off x="6119813" y="3671888"/>
            <a:ext cx="2624137" cy="60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rdt_rcv(rcvpkt) &amp;&amp; 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   not corrupt(rcvpkt) &amp;&amp;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   has_seq0(rcvpkt)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algn="ctr" eaLnBrk="0" hangingPunct="0"/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45066" name="Line 10"/>
          <p:cNvSpPr/>
          <p:nvPr/>
        </p:nvSpPr>
        <p:spPr>
          <a:xfrm>
            <a:off x="6203950" y="4370388"/>
            <a:ext cx="1938338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67" name="Freeform 11"/>
          <p:cNvSpPr/>
          <p:nvPr/>
        </p:nvSpPr>
        <p:spPr>
          <a:xfrm>
            <a:off x="3573463" y="4168775"/>
            <a:ext cx="1590675" cy="688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5068" name="Text Box 12"/>
          <p:cNvSpPr txBox="1"/>
          <p:nvPr/>
        </p:nvSpPr>
        <p:spPr>
          <a:xfrm>
            <a:off x="2962275" y="4749800"/>
            <a:ext cx="3581400" cy="571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rdt_rcv(rcvpkt) &amp;&amp; notcorrupt(rcvpkt) 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  &amp;&amp; has_seq1(rcvpkt)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45069" name="Line 13"/>
          <p:cNvSpPr/>
          <p:nvPr/>
        </p:nvSpPr>
        <p:spPr>
          <a:xfrm>
            <a:off x="3028950" y="5307013"/>
            <a:ext cx="2898775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70" name="Text Box 14"/>
          <p:cNvSpPr txBox="1"/>
          <p:nvPr/>
        </p:nvSpPr>
        <p:spPr>
          <a:xfrm>
            <a:off x="2971800" y="5362575"/>
            <a:ext cx="3852863" cy="993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extract(rcvpkt,data)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deliver_data(data)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sndpkt = make_pkt(ACK, chksum)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udt_send(sndpkt)</a:t>
            </a:r>
            <a:endParaRPr lang="en-US" altLang="zh-CN" sz="1400" dirty="0">
              <a:latin typeface="Times New Roman" panose="02020603050405020304" charset="0"/>
            </a:endParaRPr>
          </a:p>
        </p:txBody>
      </p:sp>
      <p:grpSp>
        <p:nvGrpSpPr>
          <p:cNvPr id="45071" name="Group 15"/>
          <p:cNvGrpSpPr/>
          <p:nvPr/>
        </p:nvGrpSpPr>
        <p:grpSpPr>
          <a:xfrm>
            <a:off x="4737100" y="3387725"/>
            <a:ext cx="825500" cy="796925"/>
            <a:chOff x="4398" y="3133"/>
            <a:chExt cx="520" cy="502"/>
          </a:xfrm>
        </p:grpSpPr>
        <p:sp>
          <p:nvSpPr>
            <p:cNvPr id="45072" name="Oval 16"/>
            <p:cNvSpPr/>
            <p:nvPr/>
          </p:nvSpPr>
          <p:spPr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45073" name="Text Box 17"/>
            <p:cNvSpPr txBox="1"/>
            <p:nvPr/>
          </p:nvSpPr>
          <p:spPr>
            <a:xfrm>
              <a:off x="4414" y="3163"/>
              <a:ext cx="504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 eaLnBrk="0" hangingPunct="0"/>
              <a:r>
                <a:rPr lang="en-US" altLang="zh-CN" sz="1400" dirty="0">
                  <a:latin typeface="Arial" panose="020B0604020202020204" pitchFamily="34" charset="0"/>
                </a:rPr>
                <a:t>Wait for </a:t>
              </a:r>
              <a:endParaRPr lang="en-US" altLang="zh-CN" sz="1400" dirty="0">
                <a:latin typeface="Arial" panose="020B0604020202020204" pitchFamily="34" charset="0"/>
              </a:endParaRPr>
            </a:p>
            <a:p>
              <a:pPr algn="ctr" eaLnBrk="0" hangingPunct="0"/>
              <a:r>
                <a:rPr lang="en-US" altLang="zh-CN" sz="1400" dirty="0">
                  <a:latin typeface="Arial" panose="020B0604020202020204" pitchFamily="34" charset="0"/>
                </a:rPr>
                <a:t>1 from below</a:t>
              </a:r>
              <a:endParaRPr lang="en-US" altLang="zh-CN" sz="1400" dirty="0">
                <a:latin typeface="Times New Roman" panose="02020603050405020304" charset="0"/>
              </a:endParaRPr>
            </a:p>
          </p:txBody>
        </p:sp>
      </p:grpSp>
      <p:sp>
        <p:nvSpPr>
          <p:cNvPr id="45074" name="Freeform 18"/>
          <p:cNvSpPr/>
          <p:nvPr/>
        </p:nvSpPr>
        <p:spPr>
          <a:xfrm rot="-1361013">
            <a:off x="5437188" y="2979738"/>
            <a:ext cx="839787" cy="8636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5075" name="Text Box 19"/>
          <p:cNvSpPr txBox="1"/>
          <p:nvPr/>
        </p:nvSpPr>
        <p:spPr>
          <a:xfrm>
            <a:off x="3124200" y="1284288"/>
            <a:ext cx="3981450" cy="571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rdt_rcv(rcvpkt) &amp;&amp; notcorrupt(rcvpkt) 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  &amp;&amp; has_seq0(rcvpkt) </a:t>
            </a:r>
            <a:endParaRPr lang="en-US" altLang="zh-CN" sz="1400" dirty="0">
              <a:latin typeface="Times New Roman" panose="02020603050405020304" charset="0"/>
            </a:endParaRPr>
          </a:p>
        </p:txBody>
      </p:sp>
      <p:sp>
        <p:nvSpPr>
          <p:cNvPr id="45076" name="Line 20"/>
          <p:cNvSpPr/>
          <p:nvPr/>
        </p:nvSpPr>
        <p:spPr>
          <a:xfrm>
            <a:off x="3233738" y="1854200"/>
            <a:ext cx="1914525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77" name="Text Box 21"/>
          <p:cNvSpPr txBox="1"/>
          <p:nvPr/>
        </p:nvSpPr>
        <p:spPr>
          <a:xfrm>
            <a:off x="3124200" y="1784033"/>
            <a:ext cx="3475038" cy="7048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extract(rcvpkt,data)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deliver_data(data)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sndpkt = make_pkt(ACK, chksum)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udt_send(sndpkt)</a:t>
            </a:r>
            <a:endParaRPr lang="en-US" altLang="zh-CN" sz="1400" dirty="0">
              <a:latin typeface="Times New Roman" panose="02020603050405020304" charset="0"/>
            </a:endParaRPr>
          </a:p>
        </p:txBody>
      </p:sp>
      <p:sp>
        <p:nvSpPr>
          <p:cNvPr id="45078" name="Freeform 22"/>
          <p:cNvSpPr/>
          <p:nvPr/>
        </p:nvSpPr>
        <p:spPr>
          <a:xfrm rot="1020547">
            <a:off x="5461000" y="3703638"/>
            <a:ext cx="839788" cy="8636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5079" name="Text Box 23"/>
          <p:cNvSpPr txBox="1"/>
          <p:nvPr/>
        </p:nvSpPr>
        <p:spPr>
          <a:xfrm>
            <a:off x="6067425" y="2662238"/>
            <a:ext cx="2871788" cy="60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rdt_rcv(rcvpkt) &amp;&amp; (corrupt(rcvpkt)</a:t>
            </a:r>
            <a:endParaRPr lang="en-US" altLang="zh-CN" sz="1400" dirty="0">
              <a:latin typeface="Times New Roman" panose="02020603050405020304" charset="0"/>
            </a:endParaRPr>
          </a:p>
        </p:txBody>
      </p:sp>
      <p:sp>
        <p:nvSpPr>
          <p:cNvPr id="45080" name="Line 24"/>
          <p:cNvSpPr/>
          <p:nvPr/>
        </p:nvSpPr>
        <p:spPr>
          <a:xfrm>
            <a:off x="6205538" y="2973388"/>
            <a:ext cx="1938337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81" name="Text Box 25"/>
          <p:cNvSpPr txBox="1"/>
          <p:nvPr/>
        </p:nvSpPr>
        <p:spPr>
          <a:xfrm>
            <a:off x="6075363" y="4424363"/>
            <a:ext cx="2940050" cy="409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sndpkt = make_pkt(ACK, chksum)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udt_send(sndpkt)</a:t>
            </a:r>
            <a:endParaRPr lang="en-US" altLang="zh-CN" sz="1400" dirty="0">
              <a:latin typeface="Times New Roman" panose="02020603050405020304" charset="0"/>
            </a:endParaRPr>
          </a:p>
        </p:txBody>
      </p:sp>
      <p:sp>
        <p:nvSpPr>
          <p:cNvPr id="45082" name="Text Box 26"/>
          <p:cNvSpPr txBox="1"/>
          <p:nvPr/>
        </p:nvSpPr>
        <p:spPr>
          <a:xfrm>
            <a:off x="193675" y="3651250"/>
            <a:ext cx="2624138" cy="60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rdt_rcv(rcvpkt) &amp;&amp; 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   not corrupt(rcvpkt) &amp;&amp;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   has_seq1(rcvpkt)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algn="ctr" eaLnBrk="0" hangingPunct="0"/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45083" name="Line 27"/>
          <p:cNvSpPr/>
          <p:nvPr/>
        </p:nvSpPr>
        <p:spPr>
          <a:xfrm>
            <a:off x="277813" y="4359275"/>
            <a:ext cx="1938337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84" name="Text Box 28"/>
          <p:cNvSpPr txBox="1"/>
          <p:nvPr/>
        </p:nvSpPr>
        <p:spPr>
          <a:xfrm>
            <a:off x="141288" y="2598738"/>
            <a:ext cx="2871787" cy="60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rdt_rcv(rcvpkt) &amp;&amp; (corrupt(rcvpkt)</a:t>
            </a:r>
            <a:endParaRPr lang="en-US" altLang="zh-CN" sz="1400" dirty="0">
              <a:latin typeface="Times New Roman" panose="02020603050405020304" charset="0"/>
            </a:endParaRPr>
          </a:p>
        </p:txBody>
      </p:sp>
      <p:sp>
        <p:nvSpPr>
          <p:cNvPr id="45085" name="Line 29"/>
          <p:cNvSpPr/>
          <p:nvPr/>
        </p:nvSpPr>
        <p:spPr>
          <a:xfrm>
            <a:off x="279400" y="2973388"/>
            <a:ext cx="1938338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86" name="Text Box 30"/>
          <p:cNvSpPr txBox="1"/>
          <p:nvPr/>
        </p:nvSpPr>
        <p:spPr>
          <a:xfrm>
            <a:off x="225425" y="4381500"/>
            <a:ext cx="2940050" cy="409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sndpkt = make_pkt(ACK, chksum)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udt_send(sndpkt)</a:t>
            </a:r>
            <a:endParaRPr lang="en-US" altLang="zh-CN" sz="1400" dirty="0">
              <a:latin typeface="Times New Roman" panose="02020603050405020304" charset="0"/>
            </a:endParaRPr>
          </a:p>
        </p:txBody>
      </p:sp>
      <p:sp>
        <p:nvSpPr>
          <p:cNvPr id="45087" name="Text Box 31"/>
          <p:cNvSpPr txBox="1"/>
          <p:nvPr/>
        </p:nvSpPr>
        <p:spPr>
          <a:xfrm>
            <a:off x="201613" y="2940050"/>
            <a:ext cx="3027362" cy="409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sndpkt = make_pkt(NAK, chksum)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udt_send(sndpkt)</a:t>
            </a:r>
            <a:endParaRPr lang="en-US" altLang="zh-CN" sz="1400" dirty="0">
              <a:latin typeface="Times New Roman" panose="02020603050405020304" charset="0"/>
            </a:endParaRPr>
          </a:p>
        </p:txBody>
      </p:sp>
      <p:sp>
        <p:nvSpPr>
          <p:cNvPr id="45088" name="Freeform 32"/>
          <p:cNvSpPr/>
          <p:nvPr/>
        </p:nvSpPr>
        <p:spPr>
          <a:xfrm rot="-1020547" flipH="1">
            <a:off x="2235200" y="3640138"/>
            <a:ext cx="839788" cy="8636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5089" name="Freeform 33"/>
          <p:cNvSpPr/>
          <p:nvPr/>
        </p:nvSpPr>
        <p:spPr>
          <a:xfrm rot="1361013" flipH="1">
            <a:off x="2222500" y="2992438"/>
            <a:ext cx="839788" cy="8636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45090" name="Picture 34" descr="underline_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763" y="825500"/>
            <a:ext cx="8228012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4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85738"/>
            <a:ext cx="8324850" cy="9413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rdt2.1: receiver, handles garbled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ACK/NAKs</a:t>
            </a: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45092" name="文本框 1"/>
          <p:cNvSpPr txBox="1"/>
          <p:nvPr/>
        </p:nvSpPr>
        <p:spPr>
          <a:xfrm>
            <a:off x="6408738" y="5054600"/>
            <a:ext cx="2532062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Tahoma" panose="020B0604030504040204" charset="0"/>
              </a:rPr>
              <a:t>上面是之前的</a:t>
            </a:r>
            <a:r>
              <a:rPr lang="en-US" altLang="zh-CN">
                <a:latin typeface="Tahoma" panose="020B0604030504040204" charset="0"/>
              </a:rPr>
              <a:t>ACK</a:t>
            </a:r>
            <a:r>
              <a:rPr lang="zh-CN" altLang="en-US">
                <a:latin typeface="Tahoma" panose="020B0604030504040204" charset="0"/>
                <a:ea typeface="宋体" panose="02010600030101010101" pitchFamily="2" charset="-122"/>
              </a:rPr>
              <a:t>可能出错了，发送方重发了</a:t>
            </a:r>
            <a:r>
              <a:rPr lang="en-US" altLang="zh-CN">
                <a:latin typeface="Tahoma" panose="020B0604030504040204" charset="0"/>
                <a:ea typeface="宋体" panose="02010600030101010101" pitchFamily="2" charset="-122"/>
              </a:rPr>
              <a:t>0</a:t>
            </a:r>
            <a:endParaRPr lang="en-US" altLang="zh-CN">
              <a:latin typeface="Tahoma" panose="020B060403050404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60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9088"/>
            <a:ext cx="7772400" cy="9525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rdt2.1: discussion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46084" name="Rectangle 3"/>
          <p:cNvSpPr>
            <a:spLocks noGrp="1"/>
          </p:cNvSpPr>
          <p:nvPr>
            <p:ph sz="half" idx="1"/>
          </p:nvPr>
        </p:nvSpPr>
        <p:spPr/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u="sng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sender:</a:t>
            </a:r>
            <a:endParaRPr lang="en-US" altLang="zh-CN" dirty="0">
              <a:solidFill>
                <a:srgbClr val="CC0000"/>
              </a:solidFill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seq # added to pkt</a:t>
            </a: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two seq. #</a:t>
            </a:r>
            <a:r>
              <a:rPr lang="ja-JP" altLang="en-US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altLang="ja-JP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 (0,1) will suffice.  Why?</a:t>
            </a:r>
            <a:endParaRPr lang="en-US" altLang="ja-JP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must check if received ACK/NAK corrupted </a:t>
            </a: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twice as many states</a:t>
            </a: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state must </a:t>
            </a:r>
            <a:r>
              <a:rPr lang="ja-JP" altLang="en-US" dirty="0">
                <a:latin typeface="+mn-lt"/>
                <a:ea typeface="MS PGothic" panose="020B0600070205080204" charset="-128"/>
              </a:rPr>
              <a:t>“</a:t>
            </a:r>
            <a:r>
              <a:rPr lang="en-US" altLang="ja-JP" dirty="0">
                <a:latin typeface="+mn-lt"/>
                <a:ea typeface="MS PGothic" panose="020B0600070205080204" charset="-128"/>
              </a:rPr>
              <a:t>remember</a:t>
            </a:r>
            <a:r>
              <a:rPr lang="ja-JP" altLang="en-US" dirty="0">
                <a:latin typeface="+mn-lt"/>
                <a:ea typeface="MS PGothic" panose="020B0600070205080204" charset="-128"/>
              </a:rPr>
              <a:t>”</a:t>
            </a:r>
            <a:r>
              <a:rPr lang="en-US" altLang="ja-JP" dirty="0">
                <a:latin typeface="+mn-lt"/>
                <a:ea typeface="MS PGothic" panose="020B0600070205080204" charset="-128"/>
              </a:rPr>
              <a:t> whether </a:t>
            </a:r>
            <a:r>
              <a:rPr lang="ja-JP" altLang="en-US" dirty="0">
                <a:latin typeface="+mn-lt"/>
                <a:ea typeface="MS PGothic" panose="020B0600070205080204" charset="-128"/>
              </a:rPr>
              <a:t>“</a:t>
            </a:r>
            <a:r>
              <a:rPr lang="en-US" altLang="ja-JP" dirty="0">
                <a:latin typeface="+mn-lt"/>
                <a:ea typeface="MS PGothic" panose="020B0600070205080204" charset="-128"/>
              </a:rPr>
              <a:t>expected</a:t>
            </a:r>
            <a:r>
              <a:rPr lang="ja-JP" altLang="en-US" dirty="0">
                <a:latin typeface="+mn-lt"/>
                <a:ea typeface="MS PGothic" panose="020B0600070205080204" charset="-128"/>
              </a:rPr>
              <a:t>”</a:t>
            </a:r>
            <a:r>
              <a:rPr lang="en-US" altLang="ja-JP" dirty="0">
                <a:latin typeface="+mn-lt"/>
                <a:ea typeface="MS PGothic" panose="020B0600070205080204" charset="-128"/>
              </a:rPr>
              <a:t> pkt should have seq # of 0 or 1 </a:t>
            </a:r>
            <a:endParaRPr lang="en-US" altLang="ja-JP" dirty="0">
              <a:latin typeface="+mn-lt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5846" name="Rectangle 4"/>
          <p:cNvSpPr>
            <a:spLocks noGrp="1" noChangeArrowheads="1"/>
          </p:cNvSpPr>
          <p:nvPr>
            <p:ph sz="half" idx="2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sng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receiver: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must check if received packet is duplicate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state indicates whether 0 or 1 is expected pkt seq #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note: receiver can 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not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know if its last ACK/NAK received OK at sender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46086" name="Picture 5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08013" y="1017588"/>
            <a:ext cx="4113212" cy="17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710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47107" name="Picture 4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73088" y="922338"/>
            <a:ext cx="59420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30188"/>
            <a:ext cx="7772400" cy="9858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rdt2.2: a NAK-free protocol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3687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19100" y="1581150"/>
            <a:ext cx="8064500" cy="2749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same functionality as rdt2.1, using ACKs only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instead of NAK, receiver sends ACK for last pkt received OK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receiver must 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explicitly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 include seq # of pkt being ACKed 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duplicate ACK at sender results in same action as NAK: 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retransmit current pkt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Footer Placeholder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48131" name="Picture 40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60388" y="804863"/>
            <a:ext cx="63992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174625"/>
            <a:ext cx="7772400" cy="8858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rdt2.2: sender, receiver fragments</a:t>
            </a: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grpSp>
        <p:nvGrpSpPr>
          <p:cNvPr id="48133" name="Group 3"/>
          <p:cNvGrpSpPr/>
          <p:nvPr/>
        </p:nvGrpSpPr>
        <p:grpSpPr>
          <a:xfrm>
            <a:off x="2427288" y="1238250"/>
            <a:ext cx="6508750" cy="2841625"/>
            <a:chOff x="1529" y="780"/>
            <a:chExt cx="4100" cy="1790"/>
          </a:xfrm>
        </p:grpSpPr>
        <p:grpSp>
          <p:nvGrpSpPr>
            <p:cNvPr id="48134" name="Group 4"/>
            <p:cNvGrpSpPr/>
            <p:nvPr/>
          </p:nvGrpSpPr>
          <p:grpSpPr>
            <a:xfrm>
              <a:off x="1651" y="1399"/>
              <a:ext cx="669" cy="528"/>
              <a:chOff x="1441" y="2062"/>
              <a:chExt cx="669" cy="528"/>
            </a:xfrm>
          </p:grpSpPr>
          <p:sp>
            <p:nvSpPr>
              <p:cNvPr id="48135" name="Oval 5"/>
              <p:cNvSpPr/>
              <p:nvPr/>
            </p:nvSpPr>
            <p:spPr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 eaLnBrk="0" hangingPunct="0"/>
                <a:endParaRPr lang="zh-CN" altLang="zh-CN" dirty="0">
                  <a:latin typeface="Tahoma" panose="020B0604030504040204" charset="0"/>
                </a:endParaRPr>
              </a:p>
            </p:txBody>
          </p:sp>
          <p:sp>
            <p:nvSpPr>
              <p:cNvPr id="48136" name="Text Box 6"/>
              <p:cNvSpPr txBox="1"/>
              <p:nvPr/>
            </p:nvSpPr>
            <p:spPr>
              <a:xfrm>
                <a:off x="1441" y="2110"/>
                <a:ext cx="669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 eaLnBrk="0" hangingPunct="0"/>
                <a:r>
                  <a:rPr lang="en-US" altLang="zh-CN" sz="1400" dirty="0">
                    <a:latin typeface="Arial" panose="020B0604020202020204" pitchFamily="34" charset="0"/>
                  </a:rPr>
                  <a:t>Wait for call 0 from above</a:t>
                </a:r>
                <a:endParaRPr lang="en-US" altLang="zh-CN" sz="1400" dirty="0">
                  <a:latin typeface="Times New Roman" panose="02020603050405020304" charset="0"/>
                </a:endParaRPr>
              </a:p>
            </p:txBody>
          </p:sp>
        </p:grpSp>
        <p:sp>
          <p:nvSpPr>
            <p:cNvPr id="48137" name="Text Box 7"/>
            <p:cNvSpPr txBox="1"/>
            <p:nvPr/>
          </p:nvSpPr>
          <p:spPr>
            <a:xfrm>
              <a:off x="1863" y="957"/>
              <a:ext cx="234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eaLnBrk="0" hangingPunct="0"/>
              <a:r>
                <a:rPr lang="en-US" altLang="zh-CN" dirty="0">
                  <a:latin typeface="Arial" panose="020B0604020202020204" pitchFamily="34" charset="0"/>
                </a:rPr>
                <a:t>sndpkt = make_pkt(0, data, checksum)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dirty="0">
                  <a:latin typeface="Arial" panose="020B0604020202020204" pitchFamily="34" charset="0"/>
                </a:rPr>
                <a:t>udt_send(sndpkt)</a:t>
              </a:r>
              <a:endParaRPr lang="en-US" altLang="zh-CN" dirty="0">
                <a:latin typeface="Times New Roman" panose="02020603050405020304" charset="0"/>
              </a:endParaRPr>
            </a:p>
          </p:txBody>
        </p:sp>
        <p:sp>
          <p:nvSpPr>
            <p:cNvPr id="48138" name="Text Box 8"/>
            <p:cNvSpPr txBox="1"/>
            <p:nvPr/>
          </p:nvSpPr>
          <p:spPr>
            <a:xfrm>
              <a:off x="1871" y="780"/>
              <a:ext cx="1086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eaLnBrk="0" hangingPunct="0"/>
              <a:r>
                <a:rPr lang="en-US" altLang="zh-CN" dirty="0">
                  <a:latin typeface="Arial" panose="020B0604020202020204" pitchFamily="34" charset="0"/>
                </a:rPr>
                <a:t>rdt_send(data)</a:t>
              </a:r>
              <a:endParaRPr lang="en-US" altLang="zh-CN" dirty="0">
                <a:latin typeface="Times New Roman" panose="02020603050405020304" charset="0"/>
              </a:endParaRPr>
            </a:p>
          </p:txBody>
        </p:sp>
        <p:sp>
          <p:nvSpPr>
            <p:cNvPr id="48139" name="Line 9"/>
            <p:cNvSpPr/>
            <p:nvPr/>
          </p:nvSpPr>
          <p:spPr>
            <a:xfrm>
              <a:off x="1910" y="992"/>
              <a:ext cx="2238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140" name="Line 10"/>
            <p:cNvSpPr/>
            <p:nvPr/>
          </p:nvSpPr>
          <p:spPr>
            <a:xfrm>
              <a:off x="1529" y="1313"/>
              <a:ext cx="264" cy="145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</p:spPr>
        </p:sp>
        <p:sp>
          <p:nvSpPr>
            <p:cNvPr id="48141" name="Freeform 11"/>
            <p:cNvSpPr/>
            <p:nvPr/>
          </p:nvSpPr>
          <p:spPr>
            <a:xfrm flipV="1">
              <a:off x="2096" y="1272"/>
              <a:ext cx="1195" cy="1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8142" name="Freeform 12"/>
            <p:cNvSpPr/>
            <p:nvPr/>
          </p:nvSpPr>
          <p:spPr>
            <a:xfrm rot="-1357180">
              <a:off x="3655" y="1225"/>
              <a:ext cx="285" cy="54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</a:cxnLst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8143" name="Text Box 13"/>
            <p:cNvSpPr txBox="1"/>
            <p:nvPr/>
          </p:nvSpPr>
          <p:spPr>
            <a:xfrm>
              <a:off x="3978" y="1670"/>
              <a:ext cx="133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eaLnBrk="0" hangingPunct="0"/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udt_send(sndpkt)</a:t>
              </a:r>
              <a:endParaRPr lang="en-US" altLang="zh-CN" b="1" dirty="0">
                <a:solidFill>
                  <a:srgbClr val="FF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48144" name="Text Box 14"/>
            <p:cNvSpPr txBox="1"/>
            <p:nvPr/>
          </p:nvSpPr>
          <p:spPr>
            <a:xfrm>
              <a:off x="3917" y="1174"/>
              <a:ext cx="1712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eaLnBrk="0" hangingPunct="0"/>
              <a:r>
                <a:rPr lang="en-US" altLang="zh-CN" dirty="0">
                  <a:latin typeface="Arial" panose="020B0604020202020204" pitchFamily="34" charset="0"/>
                </a:rPr>
                <a:t>rdt_rcv(rcvpkt) &amp;&amp;  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dirty="0">
                  <a:latin typeface="Arial" panose="020B0604020202020204" pitchFamily="34" charset="0"/>
                </a:rPr>
                <a:t>( corrupt(rcvpkt) ||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dirty="0">
                  <a:latin typeface="Arial" panose="020B0604020202020204" pitchFamily="34" charset="0"/>
                </a:rPr>
                <a:t>  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isACK(rcvpkt,1)</a:t>
              </a:r>
              <a:r>
                <a:rPr lang="en-US" altLang="zh-CN" dirty="0">
                  <a:latin typeface="Arial" panose="020B0604020202020204" pitchFamily="34" charset="0"/>
                </a:rPr>
                <a:t> )</a:t>
              </a:r>
              <a:endParaRPr lang="en-US" altLang="zh-CN" dirty="0">
                <a:latin typeface="Times New Roman" panose="02020603050405020304" charset="0"/>
              </a:endParaRPr>
            </a:p>
          </p:txBody>
        </p:sp>
        <p:sp>
          <p:nvSpPr>
            <p:cNvPr id="48145" name="Line 15"/>
            <p:cNvSpPr/>
            <p:nvPr/>
          </p:nvSpPr>
          <p:spPr>
            <a:xfrm flipV="1">
              <a:off x="4043" y="1666"/>
              <a:ext cx="895" cy="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146" name="Freeform 16"/>
            <p:cNvSpPr/>
            <p:nvPr/>
          </p:nvSpPr>
          <p:spPr>
            <a:xfrm>
              <a:off x="3747" y="1792"/>
              <a:ext cx="128" cy="774"/>
            </a:xfrm>
            <a:custGeom>
              <a:avLst/>
              <a:gdLst/>
              <a:ahLst/>
              <a:cxnLst>
                <a:cxn ang="0">
                  <a:pos x="67" y="774"/>
                </a:cxn>
                <a:cxn ang="0">
                  <a:pos x="0" y="0"/>
                </a:cxn>
              </a:cxnLst>
              <a:pathLst>
                <a:path w="128" h="774">
                  <a:moveTo>
                    <a:pt x="67" y="774"/>
                  </a:moveTo>
                  <a:cubicBezTo>
                    <a:pt x="128" y="425"/>
                    <a:pt x="81" y="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8147" name="Text Box 17"/>
            <p:cNvSpPr txBox="1"/>
            <p:nvPr/>
          </p:nvSpPr>
          <p:spPr>
            <a:xfrm>
              <a:off x="3838" y="2051"/>
              <a:ext cx="152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eaLnBrk="0" hangingPunct="0"/>
              <a:r>
                <a:rPr lang="en-US" altLang="zh-CN" dirty="0">
                  <a:latin typeface="Arial" panose="020B0604020202020204" pitchFamily="34" charset="0"/>
                </a:rPr>
                <a:t>rdt_rcv(rcvpkt)   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dirty="0">
                  <a:latin typeface="Arial" panose="020B0604020202020204" pitchFamily="34" charset="0"/>
                </a:rPr>
                <a:t>&amp;&amp; notcorrupt(rcvpkt) 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dirty="0">
                  <a:latin typeface="Arial" panose="020B0604020202020204" pitchFamily="34" charset="0"/>
                </a:rPr>
                <a:t>&amp;&amp; 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isACK(rcvpkt,0)</a:t>
              </a:r>
              <a:r>
                <a:rPr lang="en-US" altLang="zh-CN" sz="1000" dirty="0">
                  <a:latin typeface="Arial" panose="020B0604020202020204" pitchFamily="34" charset="0"/>
                </a:rPr>
                <a:t> </a:t>
              </a:r>
              <a:endParaRPr lang="en-US" altLang="zh-CN" sz="2400" dirty="0">
                <a:latin typeface="Times New Roman" panose="02020603050405020304" charset="0"/>
              </a:endParaRPr>
            </a:p>
          </p:txBody>
        </p:sp>
        <p:sp>
          <p:nvSpPr>
            <p:cNvPr id="48148" name="Line 18"/>
            <p:cNvSpPr/>
            <p:nvPr/>
          </p:nvSpPr>
          <p:spPr>
            <a:xfrm>
              <a:off x="3894" y="2570"/>
              <a:ext cx="1174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8149" name="Group 19"/>
            <p:cNvGrpSpPr/>
            <p:nvPr/>
          </p:nvGrpSpPr>
          <p:grpSpPr>
            <a:xfrm>
              <a:off x="3135" y="1365"/>
              <a:ext cx="669" cy="528"/>
              <a:chOff x="1441" y="2062"/>
              <a:chExt cx="669" cy="528"/>
            </a:xfrm>
          </p:grpSpPr>
          <p:sp>
            <p:nvSpPr>
              <p:cNvPr id="48150" name="Oval 20"/>
              <p:cNvSpPr/>
              <p:nvPr/>
            </p:nvSpPr>
            <p:spPr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 eaLnBrk="0" hangingPunct="0"/>
                <a:endParaRPr lang="zh-CN" altLang="zh-CN" dirty="0">
                  <a:latin typeface="Tahoma" panose="020B0604030504040204" charset="0"/>
                </a:endParaRPr>
              </a:p>
            </p:txBody>
          </p:sp>
          <p:sp>
            <p:nvSpPr>
              <p:cNvPr id="48151" name="Text Box 21"/>
              <p:cNvSpPr txBox="1"/>
              <p:nvPr/>
            </p:nvSpPr>
            <p:spPr>
              <a:xfrm>
                <a:off x="1441" y="2110"/>
                <a:ext cx="669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 eaLnBrk="0" hangingPunct="0"/>
                <a:r>
                  <a:rPr lang="en-US" altLang="zh-CN" sz="1400" dirty="0">
                    <a:latin typeface="Arial" panose="020B0604020202020204" pitchFamily="34" charset="0"/>
                  </a:rPr>
                  <a:t>Wait for ACK</a:t>
                </a:r>
                <a:endParaRPr lang="en-US" altLang="zh-CN" sz="1400" dirty="0">
                  <a:latin typeface="Arial" panose="020B0604020202020204" pitchFamily="34" charset="0"/>
                </a:endParaRPr>
              </a:p>
              <a:p>
                <a:pPr algn="ctr" eaLnBrk="0" hangingPunct="0"/>
                <a:r>
                  <a:rPr lang="en-US" altLang="zh-CN" sz="1400" dirty="0">
                    <a:latin typeface="Arial" panose="020B0604020202020204" pitchFamily="34" charset="0"/>
                  </a:rPr>
                  <a:t>0</a:t>
                </a:r>
                <a:endParaRPr lang="en-US" altLang="zh-CN" sz="1400" dirty="0">
                  <a:latin typeface="Times New Roman" panose="02020603050405020304" charset="0"/>
                </a:endParaRPr>
              </a:p>
            </p:txBody>
          </p:sp>
        </p:grpSp>
        <p:sp>
          <p:nvSpPr>
            <p:cNvPr id="37926" name="Text Box 22"/>
            <p:cNvSpPr txBox="1">
              <a:spLocks noChangeArrowheads="1"/>
            </p:cNvSpPr>
            <p:nvPr/>
          </p:nvSpPr>
          <p:spPr bwMode="auto">
            <a:xfrm>
              <a:off x="2363" y="1810"/>
              <a:ext cx="935" cy="4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sender FSM</a:t>
              </a:r>
              <a:endPara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fragment</a:t>
              </a:r>
              <a:endPara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37895" name="Line 23"/>
          <p:cNvSpPr>
            <a:spLocks noChangeShapeType="1"/>
          </p:cNvSpPr>
          <p:nvPr/>
        </p:nvSpPr>
        <p:spPr bwMode="auto">
          <a:xfrm>
            <a:off x="665163" y="2603500"/>
            <a:ext cx="7883525" cy="27574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346136" name="Group 24"/>
          <p:cNvGrpSpPr/>
          <p:nvPr/>
        </p:nvGrpSpPr>
        <p:grpSpPr>
          <a:xfrm>
            <a:off x="0" y="3824288"/>
            <a:ext cx="7234238" cy="2535237"/>
            <a:chOff x="0" y="2409"/>
            <a:chExt cx="4557" cy="1597"/>
          </a:xfrm>
        </p:grpSpPr>
        <p:sp>
          <p:nvSpPr>
            <p:cNvPr id="48155" name="Text Box 25"/>
            <p:cNvSpPr txBox="1"/>
            <p:nvPr/>
          </p:nvSpPr>
          <p:spPr>
            <a:xfrm>
              <a:off x="1849" y="3217"/>
              <a:ext cx="2482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eaLnBrk="0" hangingPunct="0"/>
              <a:r>
                <a:rPr lang="en-US" altLang="zh-CN" dirty="0">
                  <a:latin typeface="Arial" panose="020B0604020202020204" pitchFamily="34" charset="0"/>
                </a:rPr>
                <a:t>rdt_rcv(rcvpkt) &amp;&amp; notcorrupt(rcvpkt) 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dirty="0">
                  <a:latin typeface="Arial" panose="020B0604020202020204" pitchFamily="34" charset="0"/>
                </a:rPr>
                <a:t>  &amp;&amp; has_seq1(rcvpkt) </a:t>
              </a:r>
              <a:endParaRPr lang="en-US" altLang="zh-CN" dirty="0">
                <a:latin typeface="Times New Roman" panose="02020603050405020304" charset="0"/>
              </a:endParaRPr>
            </a:p>
          </p:txBody>
        </p:sp>
        <p:sp>
          <p:nvSpPr>
            <p:cNvPr id="48156" name="Text Box 26"/>
            <p:cNvSpPr txBox="1"/>
            <p:nvPr/>
          </p:nvSpPr>
          <p:spPr>
            <a:xfrm>
              <a:off x="1829" y="3568"/>
              <a:ext cx="2630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eaLnBrk="0" hangingPunct="0"/>
              <a:r>
                <a:rPr lang="en-US" altLang="zh-CN" dirty="0">
                  <a:latin typeface="Arial" panose="020B0604020202020204" pitchFamily="34" charset="0"/>
                </a:rPr>
                <a:t>extract(rcvpkt,data)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dirty="0">
                  <a:latin typeface="Arial" panose="020B0604020202020204" pitchFamily="34" charset="0"/>
                </a:rPr>
                <a:t>deliver_data(data)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sndpkt = make_pkt(ACK1, chksum)</a:t>
              </a:r>
              <a:endParaRPr lang="en-US" altLang="zh-CN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dirty="0">
                  <a:latin typeface="Arial" panose="020B0604020202020204" pitchFamily="34" charset="0"/>
                </a:rPr>
                <a:t>udt_send(sndpkt)</a:t>
              </a:r>
              <a:endParaRPr lang="en-US" altLang="zh-CN" dirty="0">
                <a:latin typeface="Times New Roman" panose="02020603050405020304" charset="0"/>
              </a:endParaRPr>
            </a:p>
          </p:txBody>
        </p:sp>
        <p:grpSp>
          <p:nvGrpSpPr>
            <p:cNvPr id="48157" name="Group 27"/>
            <p:cNvGrpSpPr/>
            <p:nvPr/>
          </p:nvGrpSpPr>
          <p:grpSpPr>
            <a:xfrm>
              <a:off x="0" y="2409"/>
              <a:ext cx="3510" cy="1168"/>
              <a:chOff x="0" y="2409"/>
              <a:chExt cx="3510" cy="1168"/>
            </a:xfrm>
          </p:grpSpPr>
          <p:grpSp>
            <p:nvGrpSpPr>
              <p:cNvPr id="48158" name="Group 28"/>
              <p:cNvGrpSpPr/>
              <p:nvPr/>
            </p:nvGrpSpPr>
            <p:grpSpPr>
              <a:xfrm>
                <a:off x="1529" y="2687"/>
                <a:ext cx="534" cy="501"/>
                <a:chOff x="3570" y="3063"/>
                <a:chExt cx="534" cy="501"/>
              </a:xfrm>
            </p:grpSpPr>
            <p:sp>
              <p:nvSpPr>
                <p:cNvPr id="48159" name="Oval 29"/>
                <p:cNvSpPr/>
                <p:nvPr/>
              </p:nvSpPr>
              <p:spPr>
                <a:xfrm>
                  <a:off x="3570" y="3063"/>
                  <a:ext cx="534" cy="501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pPr algn="ctr" eaLnBrk="0" hangingPunct="0"/>
                  <a:endParaRPr lang="zh-CN" altLang="zh-CN" dirty="0">
                    <a:latin typeface="Tahoma" panose="020B0604030504040204" charset="0"/>
                  </a:endParaRPr>
                </a:p>
              </p:txBody>
            </p:sp>
            <p:sp>
              <p:nvSpPr>
                <p:cNvPr id="48160" name="Text Box 30"/>
                <p:cNvSpPr txBox="1"/>
                <p:nvPr/>
              </p:nvSpPr>
              <p:spPr>
                <a:xfrm>
                  <a:off x="3597" y="3085"/>
                  <a:ext cx="50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 eaLnBrk="0" hangingPunct="0"/>
                  <a:r>
                    <a:rPr lang="en-US" altLang="zh-CN" sz="1400" dirty="0">
                      <a:latin typeface="Arial" panose="020B0604020202020204" pitchFamily="34" charset="0"/>
                    </a:rPr>
                    <a:t>Wait for </a:t>
                  </a:r>
                  <a:endParaRPr lang="en-US" altLang="zh-CN" sz="1400" dirty="0">
                    <a:latin typeface="Arial" panose="020B0604020202020204" pitchFamily="34" charset="0"/>
                  </a:endParaRPr>
                </a:p>
                <a:p>
                  <a:pPr algn="ctr" eaLnBrk="0" hangingPunct="0"/>
                  <a:r>
                    <a:rPr lang="en-US" altLang="zh-CN" sz="1400" dirty="0">
                      <a:latin typeface="Arial" panose="020B0604020202020204" pitchFamily="34" charset="0"/>
                    </a:rPr>
                    <a:t>0 from below</a:t>
                  </a:r>
                  <a:endParaRPr lang="en-US" altLang="zh-CN" sz="1400" dirty="0">
                    <a:latin typeface="Times New Roman" panose="02020603050405020304" charset="0"/>
                  </a:endParaRPr>
                </a:p>
              </p:txBody>
            </p:sp>
          </p:grpSp>
          <p:sp>
            <p:nvSpPr>
              <p:cNvPr id="48161" name="Freeform 31"/>
              <p:cNvSpPr/>
              <p:nvPr/>
            </p:nvSpPr>
            <p:spPr>
              <a:xfrm>
                <a:off x="1925" y="2618"/>
                <a:ext cx="520" cy="117"/>
              </a:xfrm>
              <a:custGeom>
                <a:avLst/>
                <a:gdLst/>
                <a:ahLst/>
                <a:cxnLst>
                  <a:cxn ang="0">
                    <a:pos x="0" y="117"/>
                  </a:cxn>
                  <a:cxn ang="0">
                    <a:pos x="520" y="17"/>
                  </a:cxn>
                </a:cxnLst>
                <a:pathLst>
                  <a:path w="520" h="117">
                    <a:moveTo>
                      <a:pt x="0" y="117"/>
                    </a:moveTo>
                    <a:cubicBezTo>
                      <a:pt x="136" y="17"/>
                      <a:pt x="276" y="0"/>
                      <a:pt x="520" y="17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8162" name="Freeform 32"/>
              <p:cNvSpPr/>
              <p:nvPr/>
            </p:nvSpPr>
            <p:spPr>
              <a:xfrm>
                <a:off x="1996" y="3125"/>
                <a:ext cx="1514" cy="1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14" y="17"/>
                  </a:cxn>
                </a:cxnLst>
                <a:pathLst>
                  <a:path w="1514" h="130">
                    <a:moveTo>
                      <a:pt x="0" y="0"/>
                    </a:moveTo>
                    <a:cubicBezTo>
                      <a:pt x="266" y="130"/>
                      <a:pt x="1322" y="113"/>
                      <a:pt x="1514" y="17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8163" name="Line 33"/>
              <p:cNvSpPr/>
              <p:nvPr/>
            </p:nvSpPr>
            <p:spPr>
              <a:xfrm>
                <a:off x="1919" y="3577"/>
                <a:ext cx="1206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64" name="Freeform 34"/>
              <p:cNvSpPr/>
              <p:nvPr/>
            </p:nvSpPr>
            <p:spPr>
              <a:xfrm flipH="1">
                <a:off x="1237" y="2468"/>
                <a:ext cx="309" cy="8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619" h="1815">
                    <a:moveTo>
                      <a:pt x="39" y="1136"/>
                    </a:moveTo>
                    <a:cubicBezTo>
                      <a:pt x="619" y="1815"/>
                      <a:pt x="484" y="0"/>
                      <a:pt x="0" y="773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8165" name="Line 35"/>
              <p:cNvSpPr/>
              <p:nvPr/>
            </p:nvSpPr>
            <p:spPr>
              <a:xfrm>
                <a:off x="57" y="2936"/>
                <a:ext cx="1212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66" name="Text Box 36"/>
              <p:cNvSpPr txBox="1"/>
              <p:nvPr/>
            </p:nvSpPr>
            <p:spPr>
              <a:xfrm>
                <a:off x="6" y="2409"/>
                <a:ext cx="1487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eaLnBrk="0" hangingPunct="0"/>
                <a:r>
                  <a:rPr lang="en-US" altLang="zh-CN" dirty="0">
                    <a:latin typeface="Arial" panose="020B0604020202020204" pitchFamily="34" charset="0"/>
                  </a:rPr>
                  <a:t>rdt_rcv(rcvpkt) &amp;&amp; </a:t>
                </a:r>
                <a:endParaRPr lang="en-US" altLang="zh-CN" dirty="0">
                  <a:latin typeface="Arial" panose="020B0604020202020204" pitchFamily="34" charset="0"/>
                </a:endParaRPr>
              </a:p>
              <a:p>
                <a:pPr eaLnBrk="0" hangingPunct="0"/>
                <a:r>
                  <a:rPr lang="en-US" altLang="zh-CN" dirty="0">
                    <a:latin typeface="Arial" panose="020B0604020202020204" pitchFamily="34" charset="0"/>
                  </a:rPr>
                  <a:t>   (corrupt(rcvpkt) ||</a:t>
                </a:r>
                <a:endParaRPr lang="en-US" altLang="zh-CN" dirty="0">
                  <a:latin typeface="Arial" panose="020B0604020202020204" pitchFamily="34" charset="0"/>
                </a:endParaRPr>
              </a:p>
              <a:p>
                <a:pPr eaLnBrk="0" hangingPunct="0"/>
                <a:r>
                  <a:rPr lang="en-US" altLang="zh-CN" dirty="0">
                    <a:latin typeface="Arial" panose="020B0604020202020204" pitchFamily="34" charset="0"/>
                  </a:rPr>
                  <a:t>    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has_seq1(rcvpkt))</a:t>
                </a:r>
                <a:endParaRPr lang="en-US" altLang="zh-CN" b="1" dirty="0">
                  <a:solidFill>
                    <a:srgbClr val="FF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48167" name="Text Box 37"/>
              <p:cNvSpPr txBox="1"/>
              <p:nvPr/>
            </p:nvSpPr>
            <p:spPr>
              <a:xfrm>
                <a:off x="0" y="2954"/>
                <a:ext cx="2060" cy="3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eaLnBrk="0" hangingPunct="0"/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sndpkt = make_pkt(ACK1, chksum)</a:t>
                </a:r>
                <a:endPara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  <a:p>
                <a:pPr eaLnBrk="0" hangingPunct="0"/>
                <a:r>
                  <a:rPr lang="en-US" altLang="zh-CN" b="1" dirty="0">
                    <a:latin typeface="Arial" panose="020B0604020202020204" pitchFamily="34" charset="0"/>
                  </a:rPr>
                  <a:t>udt_send(sndpkt)</a:t>
                </a:r>
                <a:endParaRPr lang="en-US" altLang="zh-CN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909" name="Text Box 38"/>
              <p:cNvSpPr txBox="1">
                <a:spLocks noChangeArrowheads="1"/>
              </p:cNvSpPr>
              <p:nvPr/>
            </p:nvSpPr>
            <p:spPr bwMode="auto">
              <a:xfrm>
                <a:off x="2166" y="2709"/>
                <a:ext cx="1020" cy="4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receiver FSM</a:t>
                </a:r>
                <a:endParaRPr kumimoji="0" 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fragment</a:t>
                </a:r>
                <a:endParaRPr kumimoji="0" 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37900" name="Text Box 39"/>
            <p:cNvSpPr txBox="1">
              <a:spLocks noChangeArrowheads="1"/>
            </p:cNvSpPr>
            <p:nvPr/>
          </p:nvSpPr>
          <p:spPr bwMode="auto">
            <a:xfrm>
              <a:off x="4318" y="2585"/>
              <a:ext cx="239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ymbol" panose="05050102010706020507" charset="0"/>
                  <a:ea typeface="MS PGothic" panose="020B0600070205080204" charset="-128"/>
                  <a:cs typeface="+mn-cs"/>
                </a:rPr>
                <a:t>L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grpSp>
        <p:nvGrpSpPr>
          <p:cNvPr id="8195" name="Group 894"/>
          <p:cNvGrpSpPr/>
          <p:nvPr/>
        </p:nvGrpSpPr>
        <p:grpSpPr>
          <a:xfrm>
            <a:off x="5102225" y="1601788"/>
            <a:ext cx="3540125" cy="4545012"/>
            <a:chOff x="3277" y="974"/>
            <a:chExt cx="2230" cy="2863"/>
          </a:xfrm>
        </p:grpSpPr>
        <p:sp>
          <p:nvSpPr>
            <p:cNvPr id="8196" name="Freeform 895"/>
            <p:cNvSpPr/>
            <p:nvPr/>
          </p:nvSpPr>
          <p:spPr>
            <a:xfrm>
              <a:off x="3277" y="1079"/>
              <a:ext cx="1094" cy="675"/>
            </a:xfrm>
            <a:custGeom>
              <a:avLst/>
              <a:gdLst/>
              <a:ahLst/>
              <a:cxnLst>
                <a:cxn ang="0">
                  <a:pos x="1116" y="11"/>
                </a:cxn>
                <a:cxn ang="0">
                  <a:pos x="673" y="53"/>
                </a:cxn>
                <a:cxn ang="0">
                  <a:pos x="356" y="129"/>
                </a:cxn>
                <a:cxn ang="0">
                  <a:pos x="264" y="229"/>
                </a:cxn>
                <a:cxn ang="0">
                  <a:pos x="37" y="297"/>
                </a:cxn>
                <a:cxn ang="0">
                  <a:pos x="29" y="459"/>
                </a:cxn>
                <a:cxn ang="0">
                  <a:pos x="227" y="489"/>
                </a:cxn>
                <a:cxn ang="0">
                  <a:pos x="792" y="489"/>
                </a:cxn>
                <a:cxn ang="0">
                  <a:pos x="1030" y="555"/>
                </a:cxn>
                <a:cxn ang="0">
                  <a:pos x="1296" y="657"/>
                </a:cxn>
                <a:cxn ang="0">
                  <a:pos x="1499" y="661"/>
                </a:cxn>
                <a:cxn ang="0">
                  <a:pos x="1640" y="603"/>
                </a:cxn>
                <a:cxn ang="0">
                  <a:pos x="1711" y="445"/>
                </a:cxn>
                <a:cxn ang="0">
                  <a:pos x="1755" y="291"/>
                </a:cxn>
                <a:cxn ang="0">
                  <a:pos x="1760" y="107"/>
                </a:cxn>
                <a:cxn ang="0">
                  <a:pos x="1611" y="17"/>
                </a:cxn>
                <a:cxn ang="0">
                  <a:pos x="1337" y="3"/>
                </a:cxn>
                <a:cxn ang="0">
                  <a:pos x="1116" y="11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8197" name="Group 896"/>
            <p:cNvGrpSpPr/>
            <p:nvPr/>
          </p:nvGrpSpPr>
          <p:grpSpPr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4508" name="Rectangle 89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509" name="AutoShape 89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8200" name="Freeform 899"/>
            <p:cNvSpPr/>
            <p:nvPr/>
          </p:nvSpPr>
          <p:spPr>
            <a:xfrm>
              <a:off x="3379" y="2788"/>
              <a:ext cx="2032" cy="1049"/>
            </a:xfrm>
            <a:custGeom>
              <a:avLst/>
              <a:gdLst/>
              <a:ahLst/>
              <a:cxnLst>
                <a:cxn ang="0">
                  <a:pos x="1044" y="26"/>
                </a:cxn>
                <a:cxn ang="0">
                  <a:pos x="847" y="125"/>
                </a:cxn>
                <a:cxn ang="0">
                  <a:pos x="580" y="68"/>
                </a:cxn>
                <a:cxn ang="0">
                  <a:pos x="143" y="170"/>
                </a:cxn>
                <a:cxn ang="0">
                  <a:pos x="48" y="374"/>
                </a:cxn>
                <a:cxn ang="0">
                  <a:pos x="41" y="680"/>
                </a:cxn>
                <a:cxn ang="0">
                  <a:pos x="294" y="744"/>
                </a:cxn>
                <a:cxn ang="0">
                  <a:pos x="660" y="893"/>
                </a:cxn>
                <a:cxn ang="0">
                  <a:pos x="1088" y="1014"/>
                </a:cxn>
                <a:cxn ang="0">
                  <a:pos x="1525" y="1031"/>
                </a:cxn>
                <a:cxn ang="0">
                  <a:pos x="1831" y="907"/>
                </a:cxn>
                <a:cxn ang="0">
                  <a:pos x="2015" y="714"/>
                </a:cxn>
                <a:cxn ang="0">
                  <a:pos x="1931" y="251"/>
                </a:cxn>
                <a:cxn ang="0">
                  <a:pos x="1658" y="114"/>
                </a:cxn>
                <a:cxn ang="0">
                  <a:pos x="1355" y="15"/>
                </a:cxn>
                <a:cxn ang="0">
                  <a:pos x="1044" y="26"/>
                </a:cxn>
              </a:cxnLst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2" name="Line 900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33" name="Line 901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34" name="Line 902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35" name="Line 903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36" name="Line 904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37" name="Line 905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38" name="Line 906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39" name="Line 907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40" name="Line 908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41" name="Line 909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42" name="Line 910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43" name="Line 911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44" name="Line 912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45" name="Line 913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8215" name="Group 914"/>
            <p:cNvGrpSpPr/>
            <p:nvPr/>
          </p:nvGrpSpPr>
          <p:grpSpPr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8216" name="Picture 915" descr="access_point_stylized_small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8217" name="Picture 916" descr="antenna_radiation_stylized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8218" name="Freeform 917"/>
            <p:cNvSpPr/>
            <p:nvPr/>
          </p:nvSpPr>
          <p:spPr>
            <a:xfrm>
              <a:off x="4419" y="2224"/>
              <a:ext cx="828" cy="425"/>
            </a:xfrm>
            <a:custGeom>
              <a:avLst/>
              <a:gdLst/>
              <a:ahLst/>
              <a:cxnLst>
                <a:cxn ang="0">
                  <a:pos x="382" y="30"/>
                </a:cxn>
                <a:cxn ang="0">
                  <a:pos x="370" y="30"/>
                </a:cxn>
                <a:cxn ang="0">
                  <a:pos x="126" y="32"/>
                </a:cxn>
                <a:cxn ang="0">
                  <a:pos x="6" y="126"/>
                </a:cxn>
                <a:cxn ang="0">
                  <a:pos x="92" y="274"/>
                </a:cxn>
                <a:cxn ang="0">
                  <a:pos x="292" y="384"/>
                </a:cxn>
                <a:cxn ang="0">
                  <a:pos x="540" y="416"/>
                </a:cxn>
                <a:cxn ang="0">
                  <a:pos x="698" y="330"/>
                </a:cxn>
                <a:cxn ang="0">
                  <a:pos x="776" y="170"/>
                </a:cxn>
                <a:cxn ang="0">
                  <a:pos x="792" y="22"/>
                </a:cxn>
                <a:cxn ang="0">
                  <a:pos x="560" y="38"/>
                </a:cxn>
                <a:cxn ang="0">
                  <a:pos x="382" y="30"/>
                </a:cxn>
              </a:cxnLst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19" name="Freeform 918"/>
            <p:cNvSpPr/>
            <p:nvPr/>
          </p:nvSpPr>
          <p:spPr>
            <a:xfrm>
              <a:off x="4417" y="1263"/>
              <a:ext cx="1090" cy="709"/>
            </a:xfrm>
            <a:custGeom>
              <a:avLst/>
              <a:gdLst/>
              <a:ahLst/>
              <a:cxnLst>
                <a:cxn ang="0">
                  <a:pos x="14627" y="763"/>
                </a:cxn>
                <a:cxn ang="0">
                  <a:pos x="9913" y="5420"/>
                </a:cxn>
                <a:cxn ang="0">
                  <a:pos x="3316" y="7714"/>
                </a:cxn>
                <a:cxn ang="0">
                  <a:pos x="474" y="25995"/>
                </a:cxn>
                <a:cxn ang="0">
                  <a:pos x="6202" y="34346"/>
                </a:cxn>
                <a:cxn ang="0">
                  <a:pos x="11922" y="32921"/>
                </a:cxn>
                <a:cxn ang="0">
                  <a:pos x="20124" y="34346"/>
                </a:cxn>
                <a:cxn ang="0">
                  <a:pos x="24081" y="33549"/>
                </a:cxn>
                <a:cxn ang="0">
                  <a:pos x="25921" y="28785"/>
                </a:cxn>
                <a:cxn ang="0">
                  <a:pos x="25875" y="12218"/>
                </a:cxn>
                <a:cxn ang="0">
                  <a:pos x="22836" y="2665"/>
                </a:cxn>
                <a:cxn ang="0">
                  <a:pos x="14627" y="763"/>
                </a:cxn>
              </a:cxnLst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49" name="Line 919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50" name="Line 920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51" name="Line 921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52" name="Line 922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53" name="Line 923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54" name="Line 924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55" name="Line 925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56" name="Line 926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57" name="Line 927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58" name="Line 928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59" name="Line 929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60" name="Line 930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61" name="Line 931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62" name="Line 932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63" name="Line 933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64" name="Line 934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65" name="Line 935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8237" name="Group 936"/>
            <p:cNvGrpSpPr/>
            <p:nvPr/>
          </p:nvGrpSpPr>
          <p:grpSpPr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8238" name="Line 270"/>
              <p:cNvSpPr/>
              <p:nvPr/>
            </p:nvSpPr>
            <p:spPr>
              <a:xfrm flipH="1">
                <a:off x="1766" y="3287"/>
                <a:ext cx="188" cy="586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39" name="Line 271"/>
              <p:cNvSpPr/>
              <p:nvPr/>
            </p:nvSpPr>
            <p:spPr>
              <a:xfrm>
                <a:off x="1954" y="3287"/>
                <a:ext cx="188" cy="583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40" name="Line 272"/>
              <p:cNvSpPr/>
              <p:nvPr/>
            </p:nvSpPr>
            <p:spPr>
              <a:xfrm>
                <a:off x="1766" y="3870"/>
                <a:ext cx="188" cy="64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41" name="Line 273"/>
              <p:cNvSpPr/>
              <p:nvPr/>
            </p:nvSpPr>
            <p:spPr>
              <a:xfrm flipH="1">
                <a:off x="1954" y="3870"/>
                <a:ext cx="188" cy="64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42" name="Line 274"/>
              <p:cNvSpPr/>
              <p:nvPr/>
            </p:nvSpPr>
            <p:spPr>
              <a:xfrm>
                <a:off x="1954" y="3300"/>
                <a:ext cx="0" cy="634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43" name="Line 275"/>
              <p:cNvSpPr/>
              <p:nvPr/>
            </p:nvSpPr>
            <p:spPr>
              <a:xfrm flipV="1">
                <a:off x="1766" y="3810"/>
                <a:ext cx="188" cy="63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44" name="Line 276"/>
              <p:cNvSpPr/>
              <p:nvPr/>
            </p:nvSpPr>
            <p:spPr>
              <a:xfrm flipH="1" flipV="1">
                <a:off x="1954" y="3810"/>
                <a:ext cx="188" cy="60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45" name="Line 277"/>
              <p:cNvSpPr/>
              <p:nvPr/>
            </p:nvSpPr>
            <p:spPr>
              <a:xfrm>
                <a:off x="1846" y="3618"/>
                <a:ext cx="108" cy="48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46" name="Line 278"/>
              <p:cNvSpPr/>
              <p:nvPr/>
            </p:nvSpPr>
            <p:spPr>
              <a:xfrm flipV="1">
                <a:off x="1954" y="3618"/>
                <a:ext cx="114" cy="48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47" name="Line 279"/>
              <p:cNvSpPr/>
              <p:nvPr/>
            </p:nvSpPr>
            <p:spPr>
              <a:xfrm>
                <a:off x="1810" y="3704"/>
                <a:ext cx="139" cy="65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48" name="Line 280"/>
              <p:cNvSpPr/>
              <p:nvPr/>
            </p:nvSpPr>
            <p:spPr>
              <a:xfrm flipV="1">
                <a:off x="1954" y="3717"/>
                <a:ext cx="140" cy="57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49" name="Line 281"/>
              <p:cNvSpPr/>
              <p:nvPr/>
            </p:nvSpPr>
            <p:spPr>
              <a:xfrm flipV="1">
                <a:off x="1954" y="3530"/>
                <a:ext cx="72" cy="24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50" name="Line 282"/>
              <p:cNvSpPr/>
              <p:nvPr/>
            </p:nvSpPr>
            <p:spPr>
              <a:xfrm flipV="1">
                <a:off x="1954" y="3409"/>
                <a:ext cx="45" cy="18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51" name="Line 283"/>
              <p:cNvSpPr/>
              <p:nvPr/>
            </p:nvSpPr>
            <p:spPr>
              <a:xfrm>
                <a:off x="1873" y="3522"/>
                <a:ext cx="87" cy="32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52" name="Line 284"/>
              <p:cNvSpPr/>
              <p:nvPr/>
            </p:nvSpPr>
            <p:spPr>
              <a:xfrm>
                <a:off x="1912" y="3404"/>
                <a:ext cx="50" cy="31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4" name="Oval 952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pic>
            <p:nvPicPr>
              <p:cNvPr id="8254" name="Picture 953" descr="cell_tower_radiation_gray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8255" name="Group 954"/>
            <p:cNvGrpSpPr/>
            <p:nvPr/>
          </p:nvGrpSpPr>
          <p:grpSpPr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4480" name="Line 955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257" name="Oval 407"/>
              <p:cNvSpPr/>
              <p:nvPr/>
            </p:nvSpPr>
            <p:spPr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8258" name="Rectangle 410"/>
              <p:cNvSpPr/>
              <p:nvPr/>
            </p:nvSpPr>
            <p:spPr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8259" name="Oval 411"/>
              <p:cNvSpPr/>
              <p:nvPr/>
            </p:nvSpPr>
            <p:spPr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8260" name="Group 959"/>
              <p:cNvGrpSpPr/>
              <p:nvPr/>
            </p:nvGrpSpPr>
            <p:grpSpPr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8261" name="Freeform 96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262" name="Freeform 96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4485" name="Line 962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486" name="Line 963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8265" name="Group 964"/>
            <p:cNvGrpSpPr/>
            <p:nvPr/>
          </p:nvGrpSpPr>
          <p:grpSpPr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8266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8267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8268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8269" name="Group 968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270" name="Freeform 96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271" name="Freeform 97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4476" name="Line 97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477" name="Line 97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8274" name="Group 973"/>
            <p:cNvGrpSpPr/>
            <p:nvPr/>
          </p:nvGrpSpPr>
          <p:grpSpPr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8275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8276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8277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8278" name="Group 977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279" name="Freeform 97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280" name="Freeform 97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4468" name="Line 98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469" name="Line 98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8283" name="Group 982"/>
            <p:cNvGrpSpPr/>
            <p:nvPr/>
          </p:nvGrpSpPr>
          <p:grpSpPr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8284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8285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8286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8287" name="Group 986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288" name="Freeform 98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289" name="Freeform 98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4460" name="Line 9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461" name="Line 9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8292" name="Group 991"/>
            <p:cNvGrpSpPr/>
            <p:nvPr/>
          </p:nvGrpSpPr>
          <p:grpSpPr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8293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8294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8295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8296" name="Group 995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297" name="Freeform 996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298" name="Freeform 99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4452" name="Line 9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453" name="Line 9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8301" name="Group 1000"/>
            <p:cNvGrpSpPr/>
            <p:nvPr/>
          </p:nvGrpSpPr>
          <p:grpSpPr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8302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8303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8304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8305" name="Group 1004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306" name="Freeform 100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307" name="Freeform 1006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4444" name="Line 10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445" name="Line 10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4173" name="Line 1009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8311" name="Group 1010"/>
            <p:cNvGrpSpPr/>
            <p:nvPr/>
          </p:nvGrpSpPr>
          <p:grpSpPr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8312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8313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8314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8315" name="Group 1014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316" name="Freeform 101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317" name="Freeform 1016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4436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437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8320" name="Group 1019"/>
            <p:cNvGrpSpPr/>
            <p:nvPr/>
          </p:nvGrpSpPr>
          <p:grpSpPr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8321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8322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8323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8324" name="Group 1023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325" name="Freeform 102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326" name="Freeform 102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4428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429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8329" name="Group 1028"/>
            <p:cNvGrpSpPr/>
            <p:nvPr/>
          </p:nvGrpSpPr>
          <p:grpSpPr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8330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8331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8332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8333" name="Group 1032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334" name="Freeform 1033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335" name="Freeform 103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4420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421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8338" name="Group 1037"/>
            <p:cNvGrpSpPr/>
            <p:nvPr/>
          </p:nvGrpSpPr>
          <p:grpSpPr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8339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8340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8341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8342" name="Group 1041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343" name="Freeform 1042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344" name="Freeform 1043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4412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413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8347" name="Group 1046"/>
            <p:cNvGrpSpPr/>
            <p:nvPr/>
          </p:nvGrpSpPr>
          <p:grpSpPr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8348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8349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8350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8351" name="Group 1050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352" name="Freeform 105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353" name="Freeform 1052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4404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405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8356" name="Group 1055"/>
            <p:cNvGrpSpPr/>
            <p:nvPr/>
          </p:nvGrpSpPr>
          <p:grpSpPr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8357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8358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8359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8360" name="Group 1059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361" name="Freeform 106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362" name="Freeform 106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4396" name="Line 106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397" name="Line 106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3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8365" name="Group 1064"/>
            <p:cNvGrpSpPr/>
            <p:nvPr/>
          </p:nvGrpSpPr>
          <p:grpSpPr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8366" name="Group 1065"/>
              <p:cNvGrpSpPr/>
              <p:nvPr/>
            </p:nvGrpSpPr>
            <p:grpSpPr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8367" name="Freeform 1066"/>
                <p:cNvSpPr/>
                <p:nvPr/>
              </p:nvSpPr>
              <p:spPr>
                <a:xfrm>
                  <a:off x="5134" y="2657"/>
                  <a:ext cx="69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368" name="Freeform 1067"/>
                <p:cNvSpPr/>
                <p:nvPr/>
              </p:nvSpPr>
              <p:spPr>
                <a:xfrm>
                  <a:off x="5252" y="2656"/>
                  <a:ext cx="47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369" name="Freeform 1068"/>
                <p:cNvSpPr/>
                <p:nvPr/>
              </p:nvSpPr>
              <p:spPr>
                <a:xfrm>
                  <a:off x="5089" y="2646"/>
                  <a:ext cx="114" cy="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370" name="Freeform 1069"/>
                <p:cNvSpPr/>
                <p:nvPr/>
              </p:nvSpPr>
              <p:spPr>
                <a:xfrm>
                  <a:off x="5250" y="2643"/>
                  <a:ext cx="99" cy="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371" name="Freeform 1070"/>
                <p:cNvSpPr/>
                <p:nvPr/>
              </p:nvSpPr>
              <p:spPr>
                <a:xfrm>
                  <a:off x="5047" y="2671"/>
                  <a:ext cx="40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372" name="Freeform 1071"/>
                <p:cNvSpPr/>
                <p:nvPr/>
              </p:nvSpPr>
              <p:spPr>
                <a:xfrm>
                  <a:off x="5330" y="2639"/>
                  <a:ext cx="87" cy="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373" name="Freeform 1072"/>
                <p:cNvSpPr/>
                <p:nvPr/>
              </p:nvSpPr>
              <p:spPr>
                <a:xfrm>
                  <a:off x="5115" y="2660"/>
                  <a:ext cx="69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374" name="Freeform 1073"/>
                <p:cNvSpPr/>
                <p:nvPr/>
              </p:nvSpPr>
              <p:spPr>
                <a:xfrm>
                  <a:off x="5233" y="2660"/>
                  <a:ext cx="47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375" name="Freeform 1074"/>
                <p:cNvSpPr/>
                <p:nvPr/>
              </p:nvSpPr>
              <p:spPr>
                <a:xfrm>
                  <a:off x="5070" y="2650"/>
                  <a:ext cx="112" cy="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376" name="Freeform 1075"/>
                <p:cNvSpPr/>
                <p:nvPr/>
              </p:nvSpPr>
              <p:spPr>
                <a:xfrm>
                  <a:off x="5229" y="2647"/>
                  <a:ext cx="99" cy="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377" name="Freeform 1076"/>
                <p:cNvSpPr/>
                <p:nvPr/>
              </p:nvSpPr>
              <p:spPr>
                <a:xfrm>
                  <a:off x="5030" y="2680"/>
                  <a:ext cx="40" cy="5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378" name="Freeform 1077"/>
                <p:cNvSpPr/>
                <p:nvPr/>
              </p:nvSpPr>
              <p:spPr>
                <a:xfrm>
                  <a:off x="5311" y="2643"/>
                  <a:ext cx="87" cy="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pic>
            <p:nvPicPr>
              <p:cNvPr id="8379" name="Picture 1078" descr="access_point_stylized_gray_small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8380" name="Group 1079"/>
            <p:cNvGrpSpPr/>
            <p:nvPr/>
          </p:nvGrpSpPr>
          <p:grpSpPr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8381" name="Group 1080"/>
              <p:cNvGrpSpPr/>
              <p:nvPr/>
            </p:nvGrpSpPr>
            <p:grpSpPr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8382" name="Freeform 1081"/>
                <p:cNvSpPr/>
                <p:nvPr/>
              </p:nvSpPr>
              <p:spPr>
                <a:xfrm>
                  <a:off x="5134" y="2657"/>
                  <a:ext cx="69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383" name="Freeform 1082"/>
                <p:cNvSpPr/>
                <p:nvPr/>
              </p:nvSpPr>
              <p:spPr>
                <a:xfrm>
                  <a:off x="5252" y="2656"/>
                  <a:ext cx="47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384" name="Freeform 1083"/>
                <p:cNvSpPr/>
                <p:nvPr/>
              </p:nvSpPr>
              <p:spPr>
                <a:xfrm>
                  <a:off x="5089" y="2646"/>
                  <a:ext cx="114" cy="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385" name="Freeform 1084"/>
                <p:cNvSpPr/>
                <p:nvPr/>
              </p:nvSpPr>
              <p:spPr>
                <a:xfrm>
                  <a:off x="5250" y="2643"/>
                  <a:ext cx="99" cy="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386" name="Freeform 1085"/>
                <p:cNvSpPr/>
                <p:nvPr/>
              </p:nvSpPr>
              <p:spPr>
                <a:xfrm>
                  <a:off x="5047" y="2671"/>
                  <a:ext cx="40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387" name="Freeform 1086"/>
                <p:cNvSpPr/>
                <p:nvPr/>
              </p:nvSpPr>
              <p:spPr>
                <a:xfrm>
                  <a:off x="5330" y="2639"/>
                  <a:ext cx="87" cy="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388" name="Freeform 1087"/>
                <p:cNvSpPr/>
                <p:nvPr/>
              </p:nvSpPr>
              <p:spPr>
                <a:xfrm>
                  <a:off x="5115" y="2660"/>
                  <a:ext cx="69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389" name="Freeform 1088"/>
                <p:cNvSpPr/>
                <p:nvPr/>
              </p:nvSpPr>
              <p:spPr>
                <a:xfrm>
                  <a:off x="5233" y="2660"/>
                  <a:ext cx="47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390" name="Freeform 1089"/>
                <p:cNvSpPr/>
                <p:nvPr/>
              </p:nvSpPr>
              <p:spPr>
                <a:xfrm>
                  <a:off x="5070" y="2650"/>
                  <a:ext cx="112" cy="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391" name="Freeform 1090"/>
                <p:cNvSpPr/>
                <p:nvPr/>
              </p:nvSpPr>
              <p:spPr>
                <a:xfrm>
                  <a:off x="5229" y="2647"/>
                  <a:ext cx="99" cy="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392" name="Freeform 1091"/>
                <p:cNvSpPr/>
                <p:nvPr/>
              </p:nvSpPr>
              <p:spPr>
                <a:xfrm>
                  <a:off x="5030" y="2680"/>
                  <a:ext cx="40" cy="5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393" name="Freeform 1092"/>
                <p:cNvSpPr/>
                <p:nvPr/>
              </p:nvSpPr>
              <p:spPr>
                <a:xfrm>
                  <a:off x="5311" y="2643"/>
                  <a:ext cx="87" cy="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pic>
            <p:nvPicPr>
              <p:cNvPr id="8394" name="Picture 1093" descr="access_point_stylized_gray_small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4182" name="Line 1094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8396" name="Group 1095"/>
            <p:cNvGrpSpPr/>
            <p:nvPr/>
          </p:nvGrpSpPr>
          <p:grpSpPr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8397" name="Picture 1096" descr="desktop_computer_stylized_medium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398" name="Freeform 1097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399" name="Group 1098"/>
            <p:cNvGrpSpPr/>
            <p:nvPr/>
          </p:nvGrpSpPr>
          <p:grpSpPr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8400" name="Picture 1099" descr="desktop_computer_stylized_medium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401" name="Freeform 1100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402" name="Group 1101"/>
            <p:cNvGrpSpPr/>
            <p:nvPr/>
          </p:nvGrpSpPr>
          <p:grpSpPr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8403" name="Picture 1102" descr="desktop_computer_stylized_medium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404" name="Freeform 1103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405" name="Group 1104"/>
            <p:cNvGrpSpPr/>
            <p:nvPr/>
          </p:nvGrpSpPr>
          <p:grpSpPr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8406" name="Picture 1105" descr="desktop_computer_stylized_medium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407" name="Freeform 1106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pic>
          <p:nvPicPr>
            <p:cNvPr id="8408" name="Picture 1107" descr="car_icon_small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8409" name="Group 1108"/>
            <p:cNvGrpSpPr/>
            <p:nvPr/>
          </p:nvGrpSpPr>
          <p:grpSpPr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8410" name="Picture 1109" descr="iphone_stylized_small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8411" name="Picture 1110" descr="antenna_radiation_stylized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8412" name="Group 1111"/>
            <p:cNvGrpSpPr/>
            <p:nvPr/>
          </p:nvGrpSpPr>
          <p:grpSpPr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8413" name="Freeform 1112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38" y="55"/>
                  </a:cxn>
                  <a:cxn ang="0">
                    <a:pos x="37" y="425"/>
                  </a:cxn>
                  <a:cxn ang="0">
                    <a:pos x="0" y="445"/>
                  </a:cxn>
                  <a:cxn ang="0">
                    <a:pos x="7" y="0"/>
                  </a:cxn>
                </a:cxnLst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23" name="Rectangle 1113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415" name="Freeform 111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3" y="36"/>
                  </a:cxn>
                  <a:cxn ang="0">
                    <a:pos x="2" y="405"/>
                  </a:cxn>
                  <a:cxn ang="0">
                    <a:pos x="2" y="0"/>
                  </a:cxn>
                </a:cxnLst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416" name="Freeform 1115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6" y="21"/>
                  </a:cxn>
                  <a:cxn ang="0">
                    <a:pos x="36" y="38"/>
                  </a:cxn>
                  <a:cxn ang="0">
                    <a:pos x="0" y="16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26" name="Rectangle 1116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grpSp>
            <p:nvGrpSpPr>
              <p:cNvPr id="8418" name="Group 1117"/>
              <p:cNvGrpSpPr/>
              <p:nvPr/>
            </p:nvGrpSpPr>
            <p:grpSpPr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52" name="AutoShape 1118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4353" name="AutoShape 1119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sp>
            <p:nvSpPr>
              <p:cNvPr id="4328" name="Rectangle 1120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grpSp>
            <p:nvGrpSpPr>
              <p:cNvPr id="8422" name="Group 1121"/>
              <p:cNvGrpSpPr/>
              <p:nvPr/>
            </p:nvGrpSpPr>
            <p:grpSpPr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50" name="AutoShape 1122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4351" name="AutoShape 1123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sp>
            <p:nvSpPr>
              <p:cNvPr id="4330" name="Rectangle 1124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331" name="Rectangle 1125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grpSp>
            <p:nvGrpSpPr>
              <p:cNvPr id="8427" name="Group 1126"/>
              <p:cNvGrpSpPr/>
              <p:nvPr/>
            </p:nvGrpSpPr>
            <p:grpSpPr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48" name="AutoShape 1127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4349" name="AutoShape 1128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sp>
            <p:nvSpPr>
              <p:cNvPr id="8430" name="Freeform 1129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6" y="20"/>
                  </a:cxn>
                  <a:cxn ang="0">
                    <a:pos x="36" y="36"/>
                  </a:cxn>
                  <a:cxn ang="0">
                    <a:pos x="0" y="15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8431" name="Group 1130"/>
              <p:cNvGrpSpPr/>
              <p:nvPr/>
            </p:nvGrpSpPr>
            <p:grpSpPr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46" name="AutoShape 1131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4347" name="AutoShape 1132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sp>
            <p:nvSpPr>
              <p:cNvPr id="4335" name="Rectangle 1133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435" name="Freeform 113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2" y="22"/>
                  </a:cxn>
                  <a:cxn ang="0">
                    <a:pos x="32" y="41"/>
                  </a:cxn>
                  <a:cxn ang="0">
                    <a:pos x="0" y="15"/>
                  </a:cxn>
                  <a:cxn ang="0">
                    <a:pos x="2" y="0"/>
                  </a:cxn>
                </a:cxnLst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436" name="Freeform 1135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27"/>
                  </a:cxn>
                  <a:cxn ang="0">
                    <a:pos x="31" y="48"/>
                  </a:cxn>
                  <a:cxn ang="0">
                    <a:pos x="2" y="20"/>
                  </a:cxn>
                  <a:cxn ang="0">
                    <a:pos x="0" y="0"/>
                  </a:cxn>
                </a:cxnLst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38" name="Oval 1136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438" name="Freeform 1137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2" y="40"/>
                  </a:cxn>
                  <a:cxn ang="0">
                    <a:pos x="34" y="18"/>
                  </a:cxn>
                  <a:cxn ang="0">
                    <a:pos x="32" y="0"/>
                  </a:cxn>
                  <a:cxn ang="0">
                    <a:pos x="0" y="18"/>
                  </a:cxn>
                </a:cxnLst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40" name="AutoShape 1138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341" name="AutoShape 1139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342" name="Oval 1140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343" name="Oval 1141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344" name="Oval 1142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345" name="Rectangle 1143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8445" name="Group 1144"/>
            <p:cNvGrpSpPr/>
            <p:nvPr/>
          </p:nvGrpSpPr>
          <p:grpSpPr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8446" name="Freeform 1145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38" y="55"/>
                  </a:cxn>
                  <a:cxn ang="0">
                    <a:pos x="37" y="425"/>
                  </a:cxn>
                  <a:cxn ang="0">
                    <a:pos x="0" y="445"/>
                  </a:cxn>
                  <a:cxn ang="0">
                    <a:pos x="7" y="0"/>
                  </a:cxn>
                </a:cxnLst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91" name="Rectangle 114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448" name="Freeform 1147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3" y="36"/>
                  </a:cxn>
                  <a:cxn ang="0">
                    <a:pos x="2" y="405"/>
                  </a:cxn>
                  <a:cxn ang="0">
                    <a:pos x="2" y="0"/>
                  </a:cxn>
                </a:cxnLst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449" name="Freeform 1148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6" y="21"/>
                  </a:cxn>
                  <a:cxn ang="0">
                    <a:pos x="36" y="38"/>
                  </a:cxn>
                  <a:cxn ang="0">
                    <a:pos x="0" y="16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94" name="Rectangle 114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grpSp>
            <p:nvGrpSpPr>
              <p:cNvPr id="8451" name="Group 1150"/>
              <p:cNvGrpSpPr/>
              <p:nvPr/>
            </p:nvGrpSpPr>
            <p:grpSpPr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20" name="AutoShape 115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4321" name="AutoShape 115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sp>
            <p:nvSpPr>
              <p:cNvPr id="4296" name="Rectangle 115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grpSp>
            <p:nvGrpSpPr>
              <p:cNvPr id="8455" name="Group 1154"/>
              <p:cNvGrpSpPr/>
              <p:nvPr/>
            </p:nvGrpSpPr>
            <p:grpSpPr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18" name="AutoShape 115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4319" name="AutoShape 115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sp>
            <p:nvSpPr>
              <p:cNvPr id="4298" name="Rectangle 115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299" name="Rectangle 115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grpSp>
            <p:nvGrpSpPr>
              <p:cNvPr id="8460" name="Group 1159"/>
              <p:cNvGrpSpPr/>
              <p:nvPr/>
            </p:nvGrpSpPr>
            <p:grpSpPr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16" name="AutoShape 1160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4317" name="AutoShape 116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sp>
            <p:nvSpPr>
              <p:cNvPr id="8463" name="Freeform 1162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6" y="20"/>
                  </a:cxn>
                  <a:cxn ang="0">
                    <a:pos x="36" y="36"/>
                  </a:cxn>
                  <a:cxn ang="0">
                    <a:pos x="0" y="15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8464" name="Group 1163"/>
              <p:cNvGrpSpPr/>
              <p:nvPr/>
            </p:nvGrpSpPr>
            <p:grpSpPr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14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4315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sp>
            <p:nvSpPr>
              <p:cNvPr id="4303" name="Rectangle 116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468" name="Freeform 1167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2" y="22"/>
                  </a:cxn>
                  <a:cxn ang="0">
                    <a:pos x="32" y="41"/>
                  </a:cxn>
                  <a:cxn ang="0">
                    <a:pos x="0" y="15"/>
                  </a:cxn>
                  <a:cxn ang="0">
                    <a:pos x="2" y="0"/>
                  </a:cxn>
                </a:cxnLst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469" name="Freeform 1168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27"/>
                  </a:cxn>
                  <a:cxn ang="0">
                    <a:pos x="31" y="48"/>
                  </a:cxn>
                  <a:cxn ang="0">
                    <a:pos x="2" y="20"/>
                  </a:cxn>
                  <a:cxn ang="0">
                    <a:pos x="0" y="0"/>
                  </a:cxn>
                </a:cxnLst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6" name="Oval 116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471" name="Freeform 1170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2" y="40"/>
                  </a:cxn>
                  <a:cxn ang="0">
                    <a:pos x="34" y="18"/>
                  </a:cxn>
                  <a:cxn ang="0">
                    <a:pos x="32" y="0"/>
                  </a:cxn>
                  <a:cxn ang="0">
                    <a:pos x="0" y="18"/>
                  </a:cxn>
                </a:cxnLst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8" name="AutoShape 117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309" name="AutoShape 117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310" name="Oval 117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311" name="Oval 117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312" name="Oval 117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313" name="Rectangle 117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8478" name="Group 1177"/>
            <p:cNvGrpSpPr/>
            <p:nvPr/>
          </p:nvGrpSpPr>
          <p:grpSpPr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8479" name="Picture 1178" descr="antenna_stylized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8480" name="Picture 1179" descr="laptop_keyboard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481" name="Freeform 1180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16" y="5"/>
                  </a:cxn>
                  <a:cxn ang="0">
                    <a:pos x="20" y="1"/>
                  </a:cxn>
                  <a:cxn ang="0">
                    <a:pos x="4" y="0"/>
                  </a:cxn>
                </a:cxnLst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pic>
            <p:nvPicPr>
              <p:cNvPr id="8482" name="Picture 1181" descr="screen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483" name="Freeform 1182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7" y="1"/>
                  </a:cxn>
                  <a:cxn ang="0">
                    <a:pos x="16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484" name="Freeform 1183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5" y="1"/>
                  </a:cxn>
                  <a:cxn ang="0">
                    <a:pos x="4" y="0"/>
                  </a:cxn>
                </a:cxnLst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485" name="Freeform 1184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4" y="1"/>
                  </a:cxn>
                  <a:cxn ang="0">
                    <a:pos x="5" y="0"/>
                  </a:cxn>
                </a:cxnLst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486" name="Freeform 1185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6" y="2"/>
                  </a:cxn>
                  <a:cxn ang="0">
                    <a:pos x="16" y="1"/>
                  </a:cxn>
                  <a:cxn ang="0">
                    <a:pos x="1" y="0"/>
                  </a:cxn>
                </a:cxnLst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487" name="Freeform 1186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" y="59"/>
                  </a:cxn>
                  <a:cxn ang="0">
                    <a:pos x="0" y="57"/>
                  </a:cxn>
                  <a:cxn ang="0">
                    <a:pos x="12" y="0"/>
                  </a:cxn>
                </a:cxnLst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488" name="Freeform 1187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2"/>
                  </a:cxn>
                  <a:cxn ang="0">
                    <a:pos x="42" y="20"/>
                  </a:cxn>
                  <a:cxn ang="0">
                    <a:pos x="42" y="17"/>
                  </a:cxn>
                  <a:cxn ang="0">
                    <a:pos x="0" y="0"/>
                  </a:cxn>
                </a:cxnLst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8489" name="Group 1188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8490" name="Freeform 1189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avLst/>
                  <a:gdLst/>
                  <a:ahLst/>
                  <a:cxnLst>
                    <a:cxn ang="0">
                      <a:pos x="293" y="0"/>
                    </a:cxn>
                    <a:cxn ang="0">
                      <a:pos x="752" y="124"/>
                    </a:cxn>
                    <a:cxn ang="0">
                      <a:pos x="470" y="327"/>
                    </a:cxn>
                    <a:cxn ang="0">
                      <a:pos x="0" y="183"/>
                    </a:cxn>
                    <a:cxn ang="0">
                      <a:pos x="293" y="0"/>
                    </a:cxn>
                  </a:cxnLst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491" name="Freeform 1190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avLst/>
                  <a:gdLst/>
                  <a:ahLst/>
                  <a:cxnLst>
                    <a:cxn ang="0">
                      <a:pos x="282" y="0"/>
                    </a:cxn>
                    <a:cxn ang="0">
                      <a:pos x="726" y="119"/>
                    </a:cxn>
                    <a:cxn ang="0">
                      <a:pos x="457" y="311"/>
                    </a:cxn>
                    <a:cxn ang="0">
                      <a:pos x="0" y="173"/>
                    </a:cxn>
                    <a:cxn ang="0">
                      <a:pos x="282" y="0"/>
                    </a:cxn>
                  </a:cxnLst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492" name="Freeform 1191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75" y="0"/>
                    </a:cxn>
                    <a:cxn ang="0">
                      <a:pos x="258" y="50"/>
                    </a:cxn>
                    <a:cxn ang="0">
                      <a:pos x="183" y="100"/>
                    </a:cxn>
                    <a:cxn ang="0">
                      <a:pos x="0" y="44"/>
                    </a:cxn>
                  </a:cxnLst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493" name="Freeform 1192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494" name="Freeform 1193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avLst/>
                  <a:gdLst/>
                  <a:ahLst/>
                  <a:cxnLst>
                    <a:cxn ang="0">
                      <a:pos x="0" y="46"/>
                    </a:cxn>
                    <a:cxn ang="0">
                      <a:pos x="71" y="0"/>
                    </a:cxn>
                    <a:cxn ang="0">
                      <a:pos x="258" y="52"/>
                    </a:cxn>
                    <a:cxn ang="0">
                      <a:pos x="183" y="102"/>
                    </a:cxn>
                    <a:cxn ang="0">
                      <a:pos x="0" y="46"/>
                    </a:cxn>
                  </a:cxnLst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495" name="Freeform 1194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8496" name="Freeform 1195"/>
              <p:cNvSpPr/>
              <p:nvPr/>
            </p:nvSpPr>
            <p:spPr>
              <a:xfrm>
                <a:off x="2577" y="3043"/>
                <a:ext cx="614" cy="514"/>
              </a:xfrm>
              <a:custGeom>
                <a:avLst/>
                <a:gdLst/>
                <a:ahLst/>
                <a:cxnLst>
                  <a:cxn ang="0">
                    <a:pos x="1" y="10"/>
                  </a:cxn>
                  <a:cxn ang="0">
                    <a:pos x="9" y="0"/>
                  </a:cxn>
                  <a:cxn ang="0">
                    <a:pos x="9" y="1"/>
                  </a:cxn>
                  <a:cxn ang="0">
                    <a:pos x="0" y="10"/>
                  </a:cxn>
                  <a:cxn ang="0">
                    <a:pos x="1" y="10"/>
                  </a:cxn>
                </a:cxnLst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497" name="Freeform 1196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22" y="9"/>
                  </a:cxn>
                  <a:cxn ang="0">
                    <a:pos x="22" y="10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498" name="Freeform 1197"/>
              <p:cNvSpPr/>
              <p:nvPr/>
            </p:nvSpPr>
            <p:spPr>
              <a:xfrm>
                <a:off x="1011" y="2998"/>
                <a:ext cx="17" cy="95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2"/>
                  </a:cxn>
                  <a:cxn ang="0">
                    <a:pos x="0" y="2"/>
                  </a:cxn>
                  <a:cxn ang="0">
                    <a:pos x="1" y="0"/>
                  </a:cxn>
                  <a:cxn ang="0">
                    <a:pos x="1" y="1"/>
                  </a:cxn>
                </a:cxnLst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499" name="Freeform 1198"/>
              <p:cNvSpPr/>
              <p:nvPr/>
            </p:nvSpPr>
            <p:spPr>
              <a:xfrm>
                <a:off x="1012" y="2611"/>
                <a:ext cx="730" cy="39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10" y="1"/>
                  </a:cxn>
                  <a:cxn ang="0">
                    <a:pos x="10" y="0"/>
                  </a:cxn>
                </a:cxnLst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00" name="Freeform 1199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01" name="Freeform 1200"/>
              <p:cNvSpPr/>
              <p:nvPr/>
            </p:nvSpPr>
            <p:spPr>
              <a:xfrm flipV="1">
                <a:off x="2549" y="2986"/>
                <a:ext cx="608" cy="4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502" name="Group 1201"/>
            <p:cNvGrpSpPr/>
            <p:nvPr/>
          </p:nvGrpSpPr>
          <p:grpSpPr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8503" name="Picture 1202" descr="antenna_stylized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8504" name="Picture 1203" descr="laptop_keyboard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505" name="Freeform 1204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16" y="5"/>
                  </a:cxn>
                  <a:cxn ang="0">
                    <a:pos x="20" y="1"/>
                  </a:cxn>
                  <a:cxn ang="0">
                    <a:pos x="4" y="0"/>
                  </a:cxn>
                </a:cxnLst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pic>
            <p:nvPicPr>
              <p:cNvPr id="8506" name="Picture 1205" descr="screen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507" name="Freeform 1206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7" y="1"/>
                  </a:cxn>
                  <a:cxn ang="0">
                    <a:pos x="16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08" name="Freeform 1207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5" y="1"/>
                  </a:cxn>
                  <a:cxn ang="0">
                    <a:pos x="4" y="0"/>
                  </a:cxn>
                </a:cxnLst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09" name="Freeform 1208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4" y="1"/>
                  </a:cxn>
                  <a:cxn ang="0">
                    <a:pos x="5" y="0"/>
                  </a:cxn>
                </a:cxnLst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10" name="Freeform 1209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6" y="2"/>
                  </a:cxn>
                  <a:cxn ang="0">
                    <a:pos x="16" y="1"/>
                  </a:cxn>
                  <a:cxn ang="0">
                    <a:pos x="1" y="0"/>
                  </a:cxn>
                </a:cxnLst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11" name="Freeform 1210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" y="59"/>
                  </a:cxn>
                  <a:cxn ang="0">
                    <a:pos x="0" y="57"/>
                  </a:cxn>
                  <a:cxn ang="0">
                    <a:pos x="12" y="0"/>
                  </a:cxn>
                </a:cxnLst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12" name="Freeform 1211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2"/>
                  </a:cxn>
                  <a:cxn ang="0">
                    <a:pos x="42" y="20"/>
                  </a:cxn>
                  <a:cxn ang="0">
                    <a:pos x="42" y="17"/>
                  </a:cxn>
                  <a:cxn ang="0">
                    <a:pos x="0" y="0"/>
                  </a:cxn>
                </a:cxnLst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8513" name="Group 1212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8514" name="Freeform 1213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avLst/>
                  <a:gdLst/>
                  <a:ahLst/>
                  <a:cxnLst>
                    <a:cxn ang="0">
                      <a:pos x="293" y="0"/>
                    </a:cxn>
                    <a:cxn ang="0">
                      <a:pos x="752" y="124"/>
                    </a:cxn>
                    <a:cxn ang="0">
                      <a:pos x="470" y="327"/>
                    </a:cxn>
                    <a:cxn ang="0">
                      <a:pos x="0" y="183"/>
                    </a:cxn>
                    <a:cxn ang="0">
                      <a:pos x="293" y="0"/>
                    </a:cxn>
                  </a:cxnLst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515" name="Freeform 1214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avLst/>
                  <a:gdLst/>
                  <a:ahLst/>
                  <a:cxnLst>
                    <a:cxn ang="0">
                      <a:pos x="282" y="0"/>
                    </a:cxn>
                    <a:cxn ang="0">
                      <a:pos x="726" y="119"/>
                    </a:cxn>
                    <a:cxn ang="0">
                      <a:pos x="457" y="311"/>
                    </a:cxn>
                    <a:cxn ang="0">
                      <a:pos x="0" y="173"/>
                    </a:cxn>
                    <a:cxn ang="0">
                      <a:pos x="282" y="0"/>
                    </a:cxn>
                  </a:cxnLst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516" name="Freeform 1215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75" y="0"/>
                    </a:cxn>
                    <a:cxn ang="0">
                      <a:pos x="258" y="50"/>
                    </a:cxn>
                    <a:cxn ang="0">
                      <a:pos x="183" y="100"/>
                    </a:cxn>
                    <a:cxn ang="0">
                      <a:pos x="0" y="44"/>
                    </a:cxn>
                  </a:cxnLst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517" name="Freeform 1216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518" name="Freeform 1217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avLst/>
                  <a:gdLst/>
                  <a:ahLst/>
                  <a:cxnLst>
                    <a:cxn ang="0">
                      <a:pos x="0" y="46"/>
                    </a:cxn>
                    <a:cxn ang="0">
                      <a:pos x="71" y="0"/>
                    </a:cxn>
                    <a:cxn ang="0">
                      <a:pos x="258" y="52"/>
                    </a:cxn>
                    <a:cxn ang="0">
                      <a:pos x="183" y="102"/>
                    </a:cxn>
                    <a:cxn ang="0">
                      <a:pos x="0" y="46"/>
                    </a:cxn>
                  </a:cxnLst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519" name="Freeform 1218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8520" name="Freeform 1219"/>
              <p:cNvSpPr/>
              <p:nvPr/>
            </p:nvSpPr>
            <p:spPr>
              <a:xfrm>
                <a:off x="2577" y="3043"/>
                <a:ext cx="614" cy="514"/>
              </a:xfrm>
              <a:custGeom>
                <a:avLst/>
                <a:gdLst/>
                <a:ahLst/>
                <a:cxnLst>
                  <a:cxn ang="0">
                    <a:pos x="1" y="10"/>
                  </a:cxn>
                  <a:cxn ang="0">
                    <a:pos x="9" y="0"/>
                  </a:cxn>
                  <a:cxn ang="0">
                    <a:pos x="9" y="1"/>
                  </a:cxn>
                  <a:cxn ang="0">
                    <a:pos x="0" y="10"/>
                  </a:cxn>
                  <a:cxn ang="0">
                    <a:pos x="1" y="10"/>
                  </a:cxn>
                </a:cxnLst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21" name="Freeform 1220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22" y="9"/>
                  </a:cxn>
                  <a:cxn ang="0">
                    <a:pos x="22" y="10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22" name="Freeform 1221"/>
              <p:cNvSpPr/>
              <p:nvPr/>
            </p:nvSpPr>
            <p:spPr>
              <a:xfrm>
                <a:off x="1011" y="2998"/>
                <a:ext cx="17" cy="95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2"/>
                  </a:cxn>
                  <a:cxn ang="0">
                    <a:pos x="0" y="2"/>
                  </a:cxn>
                  <a:cxn ang="0">
                    <a:pos x="1" y="0"/>
                  </a:cxn>
                  <a:cxn ang="0">
                    <a:pos x="1" y="1"/>
                  </a:cxn>
                </a:cxnLst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23" name="Freeform 1222"/>
              <p:cNvSpPr/>
              <p:nvPr/>
            </p:nvSpPr>
            <p:spPr>
              <a:xfrm>
                <a:off x="1012" y="2611"/>
                <a:ext cx="730" cy="39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10" y="1"/>
                  </a:cxn>
                  <a:cxn ang="0">
                    <a:pos x="10" y="0"/>
                  </a:cxn>
                </a:cxnLst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24" name="Freeform 1223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25" name="Freeform 1224"/>
              <p:cNvSpPr/>
              <p:nvPr/>
            </p:nvSpPr>
            <p:spPr>
              <a:xfrm flipV="1">
                <a:off x="2549" y="2986"/>
                <a:ext cx="608" cy="4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526" name="Group 1225"/>
            <p:cNvGrpSpPr/>
            <p:nvPr/>
          </p:nvGrpSpPr>
          <p:grpSpPr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8527" name="Picture 1226" descr="antenna_stylized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8528" name="Picture 1227" descr="laptop_keyboard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529" name="Freeform 1228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16" y="5"/>
                  </a:cxn>
                  <a:cxn ang="0">
                    <a:pos x="20" y="1"/>
                  </a:cxn>
                  <a:cxn ang="0">
                    <a:pos x="4" y="0"/>
                  </a:cxn>
                </a:cxnLst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pic>
            <p:nvPicPr>
              <p:cNvPr id="8530" name="Picture 1229" descr="screen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531" name="Freeform 1230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7" y="1"/>
                  </a:cxn>
                  <a:cxn ang="0">
                    <a:pos x="16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32" name="Freeform 1231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5" y="1"/>
                  </a:cxn>
                  <a:cxn ang="0">
                    <a:pos x="4" y="0"/>
                  </a:cxn>
                </a:cxnLst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33" name="Freeform 1232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4" y="1"/>
                  </a:cxn>
                  <a:cxn ang="0">
                    <a:pos x="5" y="0"/>
                  </a:cxn>
                </a:cxnLst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34" name="Freeform 1233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6" y="2"/>
                  </a:cxn>
                  <a:cxn ang="0">
                    <a:pos x="16" y="1"/>
                  </a:cxn>
                  <a:cxn ang="0">
                    <a:pos x="1" y="0"/>
                  </a:cxn>
                </a:cxnLst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35" name="Freeform 1234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" y="59"/>
                  </a:cxn>
                  <a:cxn ang="0">
                    <a:pos x="0" y="57"/>
                  </a:cxn>
                  <a:cxn ang="0">
                    <a:pos x="12" y="0"/>
                  </a:cxn>
                </a:cxnLst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36" name="Freeform 1235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2"/>
                  </a:cxn>
                  <a:cxn ang="0">
                    <a:pos x="42" y="20"/>
                  </a:cxn>
                  <a:cxn ang="0">
                    <a:pos x="42" y="17"/>
                  </a:cxn>
                  <a:cxn ang="0">
                    <a:pos x="0" y="0"/>
                  </a:cxn>
                </a:cxnLst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8537" name="Group 1236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8538" name="Freeform 1237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avLst/>
                  <a:gdLst/>
                  <a:ahLst/>
                  <a:cxnLst>
                    <a:cxn ang="0">
                      <a:pos x="293" y="0"/>
                    </a:cxn>
                    <a:cxn ang="0">
                      <a:pos x="752" y="124"/>
                    </a:cxn>
                    <a:cxn ang="0">
                      <a:pos x="470" y="327"/>
                    </a:cxn>
                    <a:cxn ang="0">
                      <a:pos x="0" y="183"/>
                    </a:cxn>
                    <a:cxn ang="0">
                      <a:pos x="293" y="0"/>
                    </a:cxn>
                  </a:cxnLst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539" name="Freeform 1238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avLst/>
                  <a:gdLst/>
                  <a:ahLst/>
                  <a:cxnLst>
                    <a:cxn ang="0">
                      <a:pos x="282" y="0"/>
                    </a:cxn>
                    <a:cxn ang="0">
                      <a:pos x="726" y="119"/>
                    </a:cxn>
                    <a:cxn ang="0">
                      <a:pos x="457" y="311"/>
                    </a:cxn>
                    <a:cxn ang="0">
                      <a:pos x="0" y="173"/>
                    </a:cxn>
                    <a:cxn ang="0">
                      <a:pos x="282" y="0"/>
                    </a:cxn>
                  </a:cxnLst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540" name="Freeform 1239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75" y="0"/>
                    </a:cxn>
                    <a:cxn ang="0">
                      <a:pos x="258" y="50"/>
                    </a:cxn>
                    <a:cxn ang="0">
                      <a:pos x="183" y="100"/>
                    </a:cxn>
                    <a:cxn ang="0">
                      <a:pos x="0" y="44"/>
                    </a:cxn>
                  </a:cxnLst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541" name="Freeform 1240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542" name="Freeform 1241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avLst/>
                  <a:gdLst/>
                  <a:ahLst/>
                  <a:cxnLst>
                    <a:cxn ang="0">
                      <a:pos x="0" y="46"/>
                    </a:cxn>
                    <a:cxn ang="0">
                      <a:pos x="71" y="0"/>
                    </a:cxn>
                    <a:cxn ang="0">
                      <a:pos x="258" y="52"/>
                    </a:cxn>
                    <a:cxn ang="0">
                      <a:pos x="183" y="102"/>
                    </a:cxn>
                    <a:cxn ang="0">
                      <a:pos x="0" y="46"/>
                    </a:cxn>
                  </a:cxnLst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543" name="Freeform 1242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8544" name="Freeform 1243"/>
              <p:cNvSpPr/>
              <p:nvPr/>
            </p:nvSpPr>
            <p:spPr>
              <a:xfrm>
                <a:off x="2577" y="3043"/>
                <a:ext cx="614" cy="514"/>
              </a:xfrm>
              <a:custGeom>
                <a:avLst/>
                <a:gdLst/>
                <a:ahLst/>
                <a:cxnLst>
                  <a:cxn ang="0">
                    <a:pos x="1" y="10"/>
                  </a:cxn>
                  <a:cxn ang="0">
                    <a:pos x="9" y="0"/>
                  </a:cxn>
                  <a:cxn ang="0">
                    <a:pos x="9" y="1"/>
                  </a:cxn>
                  <a:cxn ang="0">
                    <a:pos x="0" y="10"/>
                  </a:cxn>
                  <a:cxn ang="0">
                    <a:pos x="1" y="10"/>
                  </a:cxn>
                </a:cxnLst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45" name="Freeform 1244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22" y="9"/>
                  </a:cxn>
                  <a:cxn ang="0">
                    <a:pos x="22" y="10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46" name="Freeform 1245"/>
              <p:cNvSpPr/>
              <p:nvPr/>
            </p:nvSpPr>
            <p:spPr>
              <a:xfrm>
                <a:off x="1011" y="2998"/>
                <a:ext cx="17" cy="95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2"/>
                  </a:cxn>
                  <a:cxn ang="0">
                    <a:pos x="0" y="2"/>
                  </a:cxn>
                  <a:cxn ang="0">
                    <a:pos x="1" y="0"/>
                  </a:cxn>
                  <a:cxn ang="0">
                    <a:pos x="1" y="1"/>
                  </a:cxn>
                </a:cxnLst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47" name="Freeform 1246"/>
              <p:cNvSpPr/>
              <p:nvPr/>
            </p:nvSpPr>
            <p:spPr>
              <a:xfrm>
                <a:off x="1012" y="2611"/>
                <a:ext cx="730" cy="39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10" y="1"/>
                  </a:cxn>
                  <a:cxn ang="0">
                    <a:pos x="10" y="0"/>
                  </a:cxn>
                </a:cxnLst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48" name="Freeform 1247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49" name="Freeform 1248"/>
              <p:cNvSpPr/>
              <p:nvPr/>
            </p:nvSpPr>
            <p:spPr>
              <a:xfrm flipV="1">
                <a:off x="2549" y="2986"/>
                <a:ext cx="608" cy="4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550" name="Group 1249"/>
            <p:cNvGrpSpPr/>
            <p:nvPr/>
          </p:nvGrpSpPr>
          <p:grpSpPr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8551" name="Picture 1250" descr="desktop_computer_stylized_medium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552" name="Freeform 1251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553" name="Group 1252"/>
            <p:cNvGrpSpPr/>
            <p:nvPr/>
          </p:nvGrpSpPr>
          <p:grpSpPr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8554" name="Picture 1253" descr="antenna_stylized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8555" name="Picture 1254" descr="laptop_keyboard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556" name="Freeform 1255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16" y="5"/>
                  </a:cxn>
                  <a:cxn ang="0">
                    <a:pos x="20" y="1"/>
                  </a:cxn>
                  <a:cxn ang="0">
                    <a:pos x="4" y="0"/>
                  </a:cxn>
                </a:cxnLst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pic>
            <p:nvPicPr>
              <p:cNvPr id="8557" name="Picture 1256" descr="screen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558" name="Freeform 1257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7" y="1"/>
                  </a:cxn>
                  <a:cxn ang="0">
                    <a:pos x="16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59" name="Freeform 1258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5" y="1"/>
                  </a:cxn>
                  <a:cxn ang="0">
                    <a:pos x="4" y="0"/>
                  </a:cxn>
                </a:cxnLst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60" name="Freeform 1259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4" y="1"/>
                  </a:cxn>
                  <a:cxn ang="0">
                    <a:pos x="5" y="0"/>
                  </a:cxn>
                </a:cxnLst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61" name="Freeform 1260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6" y="2"/>
                  </a:cxn>
                  <a:cxn ang="0">
                    <a:pos x="16" y="1"/>
                  </a:cxn>
                  <a:cxn ang="0">
                    <a:pos x="1" y="0"/>
                  </a:cxn>
                </a:cxnLst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62" name="Freeform 1261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" y="59"/>
                  </a:cxn>
                  <a:cxn ang="0">
                    <a:pos x="0" y="57"/>
                  </a:cxn>
                  <a:cxn ang="0">
                    <a:pos x="12" y="0"/>
                  </a:cxn>
                </a:cxnLst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63" name="Freeform 1262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2"/>
                  </a:cxn>
                  <a:cxn ang="0">
                    <a:pos x="42" y="20"/>
                  </a:cxn>
                  <a:cxn ang="0">
                    <a:pos x="42" y="17"/>
                  </a:cxn>
                  <a:cxn ang="0">
                    <a:pos x="0" y="0"/>
                  </a:cxn>
                </a:cxnLst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8564" name="Group 1263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8565" name="Freeform 1264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avLst/>
                  <a:gdLst/>
                  <a:ahLst/>
                  <a:cxnLst>
                    <a:cxn ang="0">
                      <a:pos x="293" y="0"/>
                    </a:cxn>
                    <a:cxn ang="0">
                      <a:pos x="752" y="124"/>
                    </a:cxn>
                    <a:cxn ang="0">
                      <a:pos x="470" y="327"/>
                    </a:cxn>
                    <a:cxn ang="0">
                      <a:pos x="0" y="183"/>
                    </a:cxn>
                    <a:cxn ang="0">
                      <a:pos x="293" y="0"/>
                    </a:cxn>
                  </a:cxnLst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566" name="Freeform 1265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avLst/>
                  <a:gdLst/>
                  <a:ahLst/>
                  <a:cxnLst>
                    <a:cxn ang="0">
                      <a:pos x="282" y="0"/>
                    </a:cxn>
                    <a:cxn ang="0">
                      <a:pos x="726" y="119"/>
                    </a:cxn>
                    <a:cxn ang="0">
                      <a:pos x="457" y="311"/>
                    </a:cxn>
                    <a:cxn ang="0">
                      <a:pos x="0" y="173"/>
                    </a:cxn>
                    <a:cxn ang="0">
                      <a:pos x="282" y="0"/>
                    </a:cxn>
                  </a:cxnLst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567" name="Freeform 1266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75" y="0"/>
                    </a:cxn>
                    <a:cxn ang="0">
                      <a:pos x="258" y="50"/>
                    </a:cxn>
                    <a:cxn ang="0">
                      <a:pos x="183" y="100"/>
                    </a:cxn>
                    <a:cxn ang="0">
                      <a:pos x="0" y="44"/>
                    </a:cxn>
                  </a:cxnLst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568" name="Freeform 1267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569" name="Freeform 1268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avLst/>
                  <a:gdLst/>
                  <a:ahLst/>
                  <a:cxnLst>
                    <a:cxn ang="0">
                      <a:pos x="0" y="46"/>
                    </a:cxn>
                    <a:cxn ang="0">
                      <a:pos x="71" y="0"/>
                    </a:cxn>
                    <a:cxn ang="0">
                      <a:pos x="258" y="52"/>
                    </a:cxn>
                    <a:cxn ang="0">
                      <a:pos x="183" y="102"/>
                    </a:cxn>
                    <a:cxn ang="0">
                      <a:pos x="0" y="46"/>
                    </a:cxn>
                  </a:cxnLst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570" name="Freeform 1269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8571" name="Freeform 1270"/>
              <p:cNvSpPr/>
              <p:nvPr/>
            </p:nvSpPr>
            <p:spPr>
              <a:xfrm>
                <a:off x="2577" y="3043"/>
                <a:ext cx="614" cy="514"/>
              </a:xfrm>
              <a:custGeom>
                <a:avLst/>
                <a:gdLst/>
                <a:ahLst/>
                <a:cxnLst>
                  <a:cxn ang="0">
                    <a:pos x="1" y="10"/>
                  </a:cxn>
                  <a:cxn ang="0">
                    <a:pos x="9" y="0"/>
                  </a:cxn>
                  <a:cxn ang="0">
                    <a:pos x="9" y="1"/>
                  </a:cxn>
                  <a:cxn ang="0">
                    <a:pos x="0" y="10"/>
                  </a:cxn>
                  <a:cxn ang="0">
                    <a:pos x="1" y="10"/>
                  </a:cxn>
                </a:cxnLst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72" name="Freeform 1271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22" y="9"/>
                  </a:cxn>
                  <a:cxn ang="0">
                    <a:pos x="22" y="10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73" name="Freeform 1272"/>
              <p:cNvSpPr/>
              <p:nvPr/>
            </p:nvSpPr>
            <p:spPr>
              <a:xfrm>
                <a:off x="1011" y="2998"/>
                <a:ext cx="17" cy="95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2"/>
                  </a:cxn>
                  <a:cxn ang="0">
                    <a:pos x="0" y="2"/>
                  </a:cxn>
                  <a:cxn ang="0">
                    <a:pos x="1" y="0"/>
                  </a:cxn>
                  <a:cxn ang="0">
                    <a:pos x="1" y="1"/>
                  </a:cxn>
                </a:cxnLst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74" name="Freeform 1273"/>
              <p:cNvSpPr/>
              <p:nvPr/>
            </p:nvSpPr>
            <p:spPr>
              <a:xfrm>
                <a:off x="1012" y="2611"/>
                <a:ext cx="730" cy="39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10" y="1"/>
                  </a:cxn>
                  <a:cxn ang="0">
                    <a:pos x="10" y="0"/>
                  </a:cxn>
                </a:cxnLst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75" name="Freeform 1274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76" name="Freeform 1275"/>
              <p:cNvSpPr/>
              <p:nvPr/>
            </p:nvSpPr>
            <p:spPr>
              <a:xfrm flipV="1">
                <a:off x="2549" y="2986"/>
                <a:ext cx="608" cy="4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pic>
        <p:nvPicPr>
          <p:cNvPr id="8577" name="Picture 864" descr="underline_base"/>
          <p:cNvPicPr/>
          <p:nvPr/>
        </p:nvPicPr>
        <p:blipFill>
          <a:blip r:embed="rId20"/>
          <a:stretch>
            <a:fillRect/>
          </a:stretch>
        </p:blipFill>
        <p:spPr>
          <a:xfrm>
            <a:off x="404813" y="1035050"/>
            <a:ext cx="7769225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Transport services and protocols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41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38150" y="1511300"/>
            <a:ext cx="4086225" cy="51149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provide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logical communication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between app processes running on different hosts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transport protocols run in end systems 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send side: breaks app messages into 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segments</a:t>
            </a:r>
            <a:r>
              <a:rPr kumimoji="0" lang="zh-CN" altLang="en-US" sz="24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+mn-ea"/>
              </a:rPr>
              <a:t>（</a:t>
            </a:r>
            <a:r>
              <a:rPr kumimoji="0" lang="zh-CN" altLang="en-US" sz="20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+mn-ea"/>
              </a:rPr>
              <a:t>报文段）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, passes to  network layer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rcv side: reassembles segments into messages, passes to app layer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more than one transport protocol available to apps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Internet: TCP and UDP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</p:txBody>
      </p:sp>
      <p:grpSp>
        <p:nvGrpSpPr>
          <p:cNvPr id="35485" name="Group 669"/>
          <p:cNvGrpSpPr/>
          <p:nvPr/>
        </p:nvGrpSpPr>
        <p:grpSpPr>
          <a:xfrm>
            <a:off x="7856538" y="4454525"/>
            <a:ext cx="1057275" cy="957263"/>
            <a:chOff x="-153" y="1680"/>
            <a:chExt cx="666" cy="603"/>
          </a:xfrm>
        </p:grpSpPr>
        <p:grpSp>
          <p:nvGrpSpPr>
            <p:cNvPr id="8581" name="Group 670"/>
            <p:cNvGrpSpPr/>
            <p:nvPr/>
          </p:nvGrpSpPr>
          <p:grpSpPr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22" name="Rectangle 67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123" name="Rectangle 67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124" name="Rectangle 67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125" name="Text Box 67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application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transport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network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data link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physical</a:t>
                </a: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126" name="Line 67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127" name="Line 67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128" name="Line 67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8589" name="Freeform 678"/>
            <p:cNvSpPr/>
            <p:nvPr/>
          </p:nvSpPr>
          <p:spPr>
            <a:xfrm>
              <a:off x="-153" y="1689"/>
              <a:ext cx="192" cy="594"/>
            </a:xfrm>
            <a:custGeom>
              <a:avLst/>
              <a:gdLst/>
              <a:ahLst/>
              <a:cxnLst>
                <a:cxn ang="0">
                  <a:pos x="0" y="594"/>
                </a:cxn>
                <a:cxn ang="0">
                  <a:pos x="192" y="0"/>
                </a:cxn>
                <a:cxn ang="0">
                  <a:pos x="192" y="515"/>
                </a:cxn>
                <a:cxn ang="0">
                  <a:pos x="0" y="594"/>
                </a:cxn>
              </a:cxnLst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  <a:tileRect/>
            </a:gra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5114" name="Group 298"/>
          <p:cNvGrpSpPr/>
          <p:nvPr/>
        </p:nvGrpSpPr>
        <p:grpSpPr>
          <a:xfrm rot="2937887">
            <a:off x="5389563" y="3022600"/>
            <a:ext cx="3781425" cy="434975"/>
            <a:chOff x="2937" y="3579"/>
            <a:chExt cx="2382" cy="274"/>
          </a:xfrm>
        </p:grpSpPr>
        <p:sp>
          <p:nvSpPr>
            <p:cNvPr id="4116" name="Rectangle 295"/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17" name="Text Box 293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logical end-end transport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593" name="Freeform 296"/>
            <p:cNvSpPr/>
            <p:nvPr/>
          </p:nvSpPr>
          <p:spPr>
            <a:xfrm>
              <a:off x="2937" y="3579"/>
              <a:ext cx="282" cy="264"/>
            </a:xfrm>
            <a:custGeom>
              <a:avLst/>
              <a:gdLst/>
              <a:ahLst/>
              <a:cxnLst>
                <a:cxn ang="0">
                  <a:pos x="282" y="0"/>
                </a:cxn>
                <a:cxn ang="0">
                  <a:pos x="282" y="264"/>
                </a:cxn>
                <a:cxn ang="0">
                  <a:pos x="0" y="129"/>
                </a:cxn>
                <a:cxn ang="0">
                  <a:pos x="282" y="0"/>
                </a:cxn>
              </a:cxnLst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94" name="Freeform 297"/>
            <p:cNvSpPr/>
            <p:nvPr/>
          </p:nvSpPr>
          <p:spPr>
            <a:xfrm flipH="1">
              <a:off x="5037" y="3589"/>
              <a:ext cx="282" cy="264"/>
            </a:xfrm>
            <a:custGeom>
              <a:avLst/>
              <a:gdLst/>
              <a:ahLst/>
              <a:cxnLst>
                <a:cxn ang="0">
                  <a:pos x="282" y="0"/>
                </a:cxn>
                <a:cxn ang="0">
                  <a:pos x="282" y="264"/>
                </a:cxn>
                <a:cxn ang="0">
                  <a:pos x="0" y="129"/>
                </a:cxn>
                <a:cxn ang="0">
                  <a:pos x="282" y="0"/>
                </a:cxn>
              </a:cxnLst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5681" name="Group 865"/>
          <p:cNvGrpSpPr/>
          <p:nvPr/>
        </p:nvGrpSpPr>
        <p:grpSpPr>
          <a:xfrm>
            <a:off x="5462588" y="1296988"/>
            <a:ext cx="1057275" cy="957262"/>
            <a:chOff x="-153" y="1680"/>
            <a:chExt cx="666" cy="603"/>
          </a:xfrm>
        </p:grpSpPr>
        <p:grpSp>
          <p:nvGrpSpPr>
            <p:cNvPr id="8596" name="Group 866"/>
            <p:cNvGrpSpPr/>
            <p:nvPr/>
          </p:nvGrpSpPr>
          <p:grpSpPr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09" name="Rectangle 86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110" name="Rectangle 86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111" name="Rectangle 86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112" name="Text Box 87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application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transport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network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data link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physical</a:t>
                </a: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113" name="Line 87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114" name="Line 87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115" name="Line 87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8604" name="Freeform 874"/>
            <p:cNvSpPr/>
            <p:nvPr/>
          </p:nvSpPr>
          <p:spPr>
            <a:xfrm>
              <a:off x="-153" y="1689"/>
              <a:ext cx="192" cy="594"/>
            </a:xfrm>
            <a:custGeom>
              <a:avLst/>
              <a:gdLst/>
              <a:ahLst/>
              <a:cxnLst>
                <a:cxn ang="0">
                  <a:pos x="0" y="594"/>
                </a:cxn>
                <a:cxn ang="0">
                  <a:pos x="192" y="0"/>
                </a:cxn>
                <a:cxn ang="0">
                  <a:pos x="192" y="515"/>
                </a:cxn>
                <a:cxn ang="0">
                  <a:pos x="0" y="594"/>
                </a:cxn>
              </a:cxnLst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  <a:tileRect/>
            </a:gra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91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19075"/>
            <a:ext cx="7772400" cy="9636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rdt3.0: channels with errors </a:t>
            </a:r>
            <a:r>
              <a:rPr kumimoji="0" lang="en-US" sz="3600" b="0" i="1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and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 loss</a:t>
            </a:r>
            <a:b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</a:br>
            <a:r>
              <a:rPr kumimoji="0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+mj-cs"/>
              </a:rPr>
              <a:t>从这里开始可能会丢包</a:t>
            </a:r>
            <a:endParaRPr kumimoji="0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9156" name="Rectangle 3"/>
          <p:cNvSpPr>
            <a:spLocks noGrp="1"/>
          </p:cNvSpPr>
          <p:nvPr>
            <p:ph sz="half" idx="1"/>
          </p:nvPr>
        </p:nvSpPr>
        <p:spPr/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u="sng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new assumption:</a:t>
            </a: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 underlying channel can also lose packets (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data, ACK</a:t>
            </a: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s)</a:t>
            </a: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lnSpc>
                <a:spcPct val="90000"/>
              </a:lnSpc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checksum, seq. #, ACKs, retransmissions will be of help … but not enough</a:t>
            </a:r>
            <a:endParaRPr lang="en-US" altLang="zh-CN" dirty="0">
              <a:latin typeface="+mn-lt"/>
              <a:ea typeface="MS PGothic" panose="020B0600070205080204" charset="-128"/>
            </a:endParaRPr>
          </a:p>
        </p:txBody>
      </p:sp>
      <p:sp>
        <p:nvSpPr>
          <p:cNvPr id="345092" name="Rectangle 4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095750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u="sng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approach:</a:t>
            </a: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 sender waits </a:t>
            </a:r>
            <a:r>
              <a:rPr lang="ja-JP" altLang="en-US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“</a:t>
            </a:r>
            <a:r>
              <a:rPr lang="en-US" altLang="ja-JP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reasonable</a:t>
            </a:r>
            <a:r>
              <a:rPr lang="ja-JP" altLang="en-US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”</a:t>
            </a:r>
            <a:r>
              <a:rPr lang="en-US" altLang="ja-JP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 amount of time for ACK </a:t>
            </a:r>
            <a:endParaRPr lang="en-US" altLang="ja-JP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8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retransmits if no ACK received in this time</a:t>
            </a:r>
            <a:endParaRPr lang="en-US" altLang="zh-CN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7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if pkt (or ACK) just delayed (not lost):</a:t>
            </a:r>
            <a:endParaRPr lang="en-US" altLang="zh-CN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retransmission will be  duplicate, but seq. #</a:t>
            </a:r>
            <a:r>
              <a:rPr lang="ja-JP" altLang="en-US" dirty="0">
                <a:latin typeface="+mn-lt"/>
                <a:ea typeface="MS PGothic" panose="020B0600070205080204" charset="-128"/>
              </a:rPr>
              <a:t>’</a:t>
            </a:r>
            <a:r>
              <a:rPr lang="en-US" altLang="ja-JP" dirty="0">
                <a:latin typeface="+mn-lt"/>
                <a:ea typeface="MS PGothic" panose="020B0600070205080204" charset="-128"/>
              </a:rPr>
              <a:t>s already handles this</a:t>
            </a:r>
            <a:endParaRPr lang="en-US" altLang="ja-JP" sz="2000" dirty="0">
              <a:latin typeface="+mn-lt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receiver must specify seq # of pkt being ACKed</a:t>
            </a:r>
            <a:endParaRPr lang="en-US" altLang="zh-CN" sz="2000" dirty="0">
              <a:latin typeface="+mn-lt"/>
              <a:ea typeface="MS PGothic" panose="020B0600070205080204" charset="-128"/>
            </a:endParaRPr>
          </a:p>
          <a:p>
            <a:pPr>
              <a:lnSpc>
                <a:spcPct val="7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requires countdown timer</a:t>
            </a:r>
            <a:endParaRPr lang="en-US" altLang="zh-CN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pic>
        <p:nvPicPr>
          <p:cNvPr id="49158" name="Picture 5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81025" y="879475"/>
            <a:ext cx="6856413" cy="173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42888"/>
            <a:ext cx="3560763" cy="8937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rdt3.0 sender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50180" name="Text Box 3"/>
          <p:cNvSpPr txBox="1"/>
          <p:nvPr/>
        </p:nvSpPr>
        <p:spPr>
          <a:xfrm>
            <a:off x="3019425" y="1384300"/>
            <a:ext cx="3860800" cy="561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sndpkt = make_pkt(0, data, checksum)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udt_send(sndpkt)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start_timer</a:t>
            </a:r>
            <a:endParaRPr lang="en-US" altLang="zh-CN" sz="1400" dirty="0">
              <a:latin typeface="Times New Roman" panose="02020603050405020304" charset="0"/>
            </a:endParaRPr>
          </a:p>
        </p:txBody>
      </p:sp>
      <p:sp>
        <p:nvSpPr>
          <p:cNvPr id="50181" name="Text Box 4"/>
          <p:cNvSpPr txBox="1"/>
          <p:nvPr/>
        </p:nvSpPr>
        <p:spPr>
          <a:xfrm>
            <a:off x="3060700" y="1090613"/>
            <a:ext cx="1724025" cy="285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rdt_send(data)</a:t>
            </a:r>
            <a:endParaRPr lang="en-US" altLang="zh-CN" sz="1400" dirty="0">
              <a:latin typeface="Times New Roman" panose="02020603050405020304" charset="0"/>
            </a:endParaRPr>
          </a:p>
        </p:txBody>
      </p:sp>
      <p:sp>
        <p:nvSpPr>
          <p:cNvPr id="50182" name="Line 5"/>
          <p:cNvSpPr/>
          <p:nvPr/>
        </p:nvSpPr>
        <p:spPr>
          <a:xfrm>
            <a:off x="3162300" y="1428750"/>
            <a:ext cx="9906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183" name="Line 6"/>
          <p:cNvSpPr/>
          <p:nvPr/>
        </p:nvSpPr>
        <p:spPr>
          <a:xfrm>
            <a:off x="2749550" y="1544638"/>
            <a:ext cx="157163" cy="576262"/>
          </a:xfrm>
          <a:prstGeom prst="line">
            <a:avLst/>
          </a:prstGeom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sp>
      <p:grpSp>
        <p:nvGrpSpPr>
          <p:cNvPr id="50184" name="Group 7"/>
          <p:cNvGrpSpPr/>
          <p:nvPr/>
        </p:nvGrpSpPr>
        <p:grpSpPr>
          <a:xfrm>
            <a:off x="5360988" y="2090738"/>
            <a:ext cx="889000" cy="865187"/>
            <a:chOff x="445" y="1273"/>
            <a:chExt cx="560" cy="545"/>
          </a:xfrm>
        </p:grpSpPr>
        <p:sp>
          <p:nvSpPr>
            <p:cNvPr id="50185" name="Oval 8"/>
            <p:cNvSpPr/>
            <p:nvPr/>
          </p:nvSpPr>
          <p:spPr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50186" name="Text Box 9"/>
            <p:cNvSpPr txBox="1"/>
            <p:nvPr/>
          </p:nvSpPr>
          <p:spPr>
            <a:xfrm>
              <a:off x="499" y="1309"/>
              <a:ext cx="450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 eaLnBrk="0" hangingPunct="0"/>
              <a:r>
                <a:rPr lang="en-US" altLang="zh-CN" sz="1400" dirty="0">
                  <a:latin typeface="Arial" panose="020B0604020202020204" pitchFamily="34" charset="0"/>
                </a:rPr>
                <a:t>Wait for ACK0</a:t>
              </a:r>
              <a:endParaRPr lang="en-US" altLang="zh-CN" sz="1400" dirty="0">
                <a:latin typeface="Times New Roman" panose="02020603050405020304" charset="0"/>
              </a:endParaRPr>
            </a:p>
          </p:txBody>
        </p:sp>
      </p:grpSp>
      <p:sp>
        <p:nvSpPr>
          <p:cNvPr id="50187" name="Freeform 10"/>
          <p:cNvSpPr/>
          <p:nvPr/>
        </p:nvSpPr>
        <p:spPr>
          <a:xfrm flipV="1">
            <a:off x="3384550" y="2071688"/>
            <a:ext cx="2090738" cy="163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0188" name="Freeform 11"/>
          <p:cNvSpPr/>
          <p:nvPr/>
        </p:nvSpPr>
        <p:spPr>
          <a:xfrm>
            <a:off x="6069013" y="1674813"/>
            <a:ext cx="871537" cy="66675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</a:cxnLst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0189" name="Text Box 12"/>
          <p:cNvSpPr txBox="1"/>
          <p:nvPr/>
        </p:nvSpPr>
        <p:spPr>
          <a:xfrm>
            <a:off x="6481763" y="1196975"/>
            <a:ext cx="1704975" cy="571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rdt_rcv(rcvpkt) &amp;&amp;  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( corrupt(rcvpkt) ||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isACK(rcvpkt,1) )</a:t>
            </a:r>
            <a:endParaRPr lang="en-US" altLang="zh-CN" sz="1400" dirty="0">
              <a:latin typeface="Times New Roman" panose="02020603050405020304" charset="0"/>
            </a:endParaRPr>
          </a:p>
        </p:txBody>
      </p:sp>
      <p:sp>
        <p:nvSpPr>
          <p:cNvPr id="50190" name="Line 13"/>
          <p:cNvSpPr/>
          <p:nvPr/>
        </p:nvSpPr>
        <p:spPr>
          <a:xfrm>
            <a:off x="6691313" y="1898650"/>
            <a:ext cx="1350962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0191" name="Group 14"/>
          <p:cNvGrpSpPr/>
          <p:nvPr/>
        </p:nvGrpSpPr>
        <p:grpSpPr>
          <a:xfrm>
            <a:off x="5453063" y="4005263"/>
            <a:ext cx="1189037" cy="850900"/>
            <a:chOff x="4090" y="3230"/>
            <a:chExt cx="749" cy="536"/>
          </a:xfrm>
        </p:grpSpPr>
        <p:sp>
          <p:nvSpPr>
            <p:cNvPr id="50192" name="Oval 15"/>
            <p:cNvSpPr/>
            <p:nvPr/>
          </p:nvSpPr>
          <p:spPr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50193" name="Text Box 16"/>
            <p:cNvSpPr txBox="1"/>
            <p:nvPr/>
          </p:nvSpPr>
          <p:spPr>
            <a:xfrm>
              <a:off x="4090" y="3270"/>
              <a:ext cx="749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 eaLnBrk="0" hangingPunct="0"/>
              <a:r>
                <a:rPr lang="en-US" altLang="zh-CN" sz="1400" dirty="0">
                  <a:latin typeface="Arial" panose="020B0604020202020204" pitchFamily="34" charset="0"/>
                </a:rPr>
                <a:t>Wait for </a:t>
              </a:r>
              <a:endParaRPr lang="en-US" altLang="zh-CN" sz="1400" dirty="0">
                <a:latin typeface="Arial" panose="020B0604020202020204" pitchFamily="34" charset="0"/>
              </a:endParaRPr>
            </a:p>
            <a:p>
              <a:pPr algn="ctr" eaLnBrk="0" hangingPunct="0"/>
              <a:r>
                <a:rPr lang="en-US" altLang="zh-CN" sz="1400" dirty="0">
                  <a:latin typeface="Arial" panose="020B0604020202020204" pitchFamily="34" charset="0"/>
                </a:rPr>
                <a:t>call 1 from above</a:t>
              </a:r>
              <a:endParaRPr lang="en-US" altLang="zh-CN" sz="1400" dirty="0">
                <a:latin typeface="Times New Roman" panose="02020603050405020304" charset="0"/>
              </a:endParaRPr>
            </a:p>
          </p:txBody>
        </p:sp>
      </p:grpSp>
      <p:sp>
        <p:nvSpPr>
          <p:cNvPr id="50194" name="Freeform 17"/>
          <p:cNvSpPr/>
          <p:nvPr/>
        </p:nvSpPr>
        <p:spPr>
          <a:xfrm rot="-5400000" flipV="1">
            <a:off x="2122488" y="3384550"/>
            <a:ext cx="1254125" cy="150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0195" name="Freeform 18"/>
          <p:cNvSpPr/>
          <p:nvPr/>
        </p:nvSpPr>
        <p:spPr>
          <a:xfrm>
            <a:off x="3370263" y="4738688"/>
            <a:ext cx="2312987" cy="274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0196" name="Freeform 19"/>
          <p:cNvSpPr/>
          <p:nvPr/>
        </p:nvSpPr>
        <p:spPr>
          <a:xfrm rot="5400000" flipH="1" flipV="1">
            <a:off x="5592763" y="3309938"/>
            <a:ext cx="1184275" cy="1666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0197" name="Text Box 20"/>
          <p:cNvSpPr txBox="1"/>
          <p:nvPr/>
        </p:nvSpPr>
        <p:spPr>
          <a:xfrm>
            <a:off x="3316288" y="5224463"/>
            <a:ext cx="3444875" cy="552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sndpkt = make_pkt(1, data, checksum)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udt_send(sndpkt)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start_timer</a:t>
            </a:r>
            <a:endParaRPr lang="en-US" altLang="zh-CN" sz="1400" dirty="0">
              <a:latin typeface="Times New Roman" panose="02020603050405020304" charset="0"/>
            </a:endParaRPr>
          </a:p>
        </p:txBody>
      </p:sp>
      <p:sp>
        <p:nvSpPr>
          <p:cNvPr id="50198" name="Text Box 21"/>
          <p:cNvSpPr txBox="1"/>
          <p:nvPr/>
        </p:nvSpPr>
        <p:spPr>
          <a:xfrm>
            <a:off x="3316288" y="4941888"/>
            <a:ext cx="1724025" cy="285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rdt_send(data)</a:t>
            </a:r>
            <a:endParaRPr lang="en-US" altLang="zh-CN" sz="1400" dirty="0">
              <a:latin typeface="Times New Roman" panose="02020603050405020304" charset="0"/>
            </a:endParaRPr>
          </a:p>
        </p:txBody>
      </p:sp>
      <p:sp>
        <p:nvSpPr>
          <p:cNvPr id="50199" name="Line 22"/>
          <p:cNvSpPr/>
          <p:nvPr/>
        </p:nvSpPr>
        <p:spPr>
          <a:xfrm>
            <a:off x="3435350" y="5253038"/>
            <a:ext cx="2598738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200" name="Text Box 23"/>
          <p:cNvSpPr txBox="1"/>
          <p:nvPr/>
        </p:nvSpPr>
        <p:spPr>
          <a:xfrm>
            <a:off x="6280150" y="3106738"/>
            <a:ext cx="2149475" cy="571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rdt_rcv(rcvpkt)   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&amp;&amp; notcorrupt(rcvpkt) 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&amp;&amp; isACK(rcvpkt,0)</a:t>
            </a:r>
            <a:r>
              <a:rPr lang="en-US" altLang="zh-CN" sz="1000" dirty="0">
                <a:latin typeface="Arial" panose="020B0604020202020204" pitchFamily="34" charset="0"/>
              </a:rPr>
              <a:t> 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50201" name="Line 24"/>
          <p:cNvSpPr/>
          <p:nvPr/>
        </p:nvSpPr>
        <p:spPr>
          <a:xfrm>
            <a:off x="6396038" y="3817938"/>
            <a:ext cx="1419225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202" name="Text Box 25"/>
          <p:cNvSpPr txBox="1"/>
          <p:nvPr/>
        </p:nvSpPr>
        <p:spPr>
          <a:xfrm>
            <a:off x="1290638" y="5062538"/>
            <a:ext cx="1622425" cy="571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rdt_rcv(rcvpkt) &amp;&amp;  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( corrupt(rcvpkt) ||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isACK(rcvpkt,0) )</a:t>
            </a:r>
            <a:endParaRPr lang="en-US" altLang="zh-CN" sz="1400" dirty="0">
              <a:latin typeface="Times New Roman" panose="02020603050405020304" charset="0"/>
            </a:endParaRPr>
          </a:p>
        </p:txBody>
      </p:sp>
      <p:sp>
        <p:nvSpPr>
          <p:cNvPr id="50203" name="Line 26"/>
          <p:cNvSpPr/>
          <p:nvPr/>
        </p:nvSpPr>
        <p:spPr>
          <a:xfrm>
            <a:off x="1393825" y="5788025"/>
            <a:ext cx="1254125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204" name="Text Box 27"/>
          <p:cNvSpPr txBox="1"/>
          <p:nvPr/>
        </p:nvSpPr>
        <p:spPr>
          <a:xfrm>
            <a:off x="908050" y="2865438"/>
            <a:ext cx="1912938" cy="571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rdt_rcv(rcvpkt)   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&amp;&amp; notcorrupt(rcvpkt) 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&amp;&amp; isACK(rcvpkt,1)</a:t>
            </a:r>
            <a:r>
              <a:rPr lang="en-US" altLang="zh-CN" sz="1000" dirty="0">
                <a:latin typeface="Arial" panose="020B0604020202020204" pitchFamily="34" charset="0"/>
              </a:rPr>
              <a:t> 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50205" name="Line 28"/>
          <p:cNvSpPr/>
          <p:nvPr/>
        </p:nvSpPr>
        <p:spPr>
          <a:xfrm>
            <a:off x="1035050" y="3605213"/>
            <a:ext cx="151765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206" name="Text Box 29"/>
          <p:cNvSpPr txBox="1"/>
          <p:nvPr/>
        </p:nvSpPr>
        <p:spPr>
          <a:xfrm>
            <a:off x="6300788" y="3798888"/>
            <a:ext cx="1514475" cy="1793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stop_timer</a:t>
            </a:r>
            <a:endParaRPr lang="en-US" altLang="zh-CN" sz="1400" dirty="0">
              <a:latin typeface="Times New Roman" panose="02020603050405020304" charset="0"/>
            </a:endParaRPr>
          </a:p>
        </p:txBody>
      </p:sp>
      <p:sp>
        <p:nvSpPr>
          <p:cNvPr id="50207" name="Text Box 30"/>
          <p:cNvSpPr txBox="1"/>
          <p:nvPr/>
        </p:nvSpPr>
        <p:spPr>
          <a:xfrm>
            <a:off x="900113" y="3578225"/>
            <a:ext cx="1514475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stop_timer</a:t>
            </a:r>
            <a:endParaRPr lang="en-US" altLang="zh-CN" sz="1400" dirty="0">
              <a:latin typeface="Times New Roman" panose="02020603050405020304" charset="0"/>
            </a:endParaRPr>
          </a:p>
        </p:txBody>
      </p:sp>
      <p:sp>
        <p:nvSpPr>
          <p:cNvPr id="50208" name="Freeform 31"/>
          <p:cNvSpPr/>
          <p:nvPr/>
        </p:nvSpPr>
        <p:spPr>
          <a:xfrm>
            <a:off x="6238875" y="2338388"/>
            <a:ext cx="461963" cy="68262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</a:cxnLst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0209" name="Text Box 32"/>
          <p:cNvSpPr txBox="1"/>
          <p:nvPr/>
        </p:nvSpPr>
        <p:spPr>
          <a:xfrm>
            <a:off x="6570663" y="2516188"/>
            <a:ext cx="2116137" cy="428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udt_send(sndpkt)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start_timer</a:t>
            </a:r>
            <a:endParaRPr lang="en-US" altLang="zh-CN" sz="1400" dirty="0">
              <a:latin typeface="Times New Roman" panose="02020603050405020304" charset="0"/>
            </a:endParaRPr>
          </a:p>
        </p:txBody>
      </p:sp>
      <p:sp>
        <p:nvSpPr>
          <p:cNvPr id="50210" name="Text Box 33"/>
          <p:cNvSpPr txBox="1"/>
          <p:nvPr/>
        </p:nvSpPr>
        <p:spPr>
          <a:xfrm>
            <a:off x="6592888" y="2279650"/>
            <a:ext cx="1114425" cy="285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timeout</a:t>
            </a:r>
            <a:endParaRPr lang="en-US" altLang="zh-CN" sz="1400" dirty="0">
              <a:latin typeface="Times New Roman" panose="02020603050405020304" charset="0"/>
            </a:endParaRPr>
          </a:p>
        </p:txBody>
      </p:sp>
      <p:sp>
        <p:nvSpPr>
          <p:cNvPr id="50211" name="Line 34"/>
          <p:cNvSpPr/>
          <p:nvPr/>
        </p:nvSpPr>
        <p:spPr>
          <a:xfrm>
            <a:off x="6681788" y="2533650"/>
            <a:ext cx="9906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212" name="Freeform 35"/>
          <p:cNvSpPr/>
          <p:nvPr/>
        </p:nvSpPr>
        <p:spPr>
          <a:xfrm>
            <a:off x="2230438" y="4702175"/>
            <a:ext cx="692150" cy="6318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0213" name="Freeform 36"/>
          <p:cNvSpPr/>
          <p:nvPr/>
        </p:nvSpPr>
        <p:spPr>
          <a:xfrm>
            <a:off x="2030413" y="4413250"/>
            <a:ext cx="571500" cy="42068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900" h="662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0214" name="Text Box 37"/>
          <p:cNvSpPr txBox="1"/>
          <p:nvPr/>
        </p:nvSpPr>
        <p:spPr>
          <a:xfrm>
            <a:off x="628650" y="4460875"/>
            <a:ext cx="1824038" cy="428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udt_send(sndpkt)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start_timer</a:t>
            </a:r>
            <a:endParaRPr lang="en-US" altLang="zh-CN" sz="1400" dirty="0">
              <a:latin typeface="Times New Roman" panose="02020603050405020304" charset="0"/>
            </a:endParaRPr>
          </a:p>
        </p:txBody>
      </p:sp>
      <p:sp>
        <p:nvSpPr>
          <p:cNvPr id="50215" name="Text Box 38"/>
          <p:cNvSpPr txBox="1"/>
          <p:nvPr/>
        </p:nvSpPr>
        <p:spPr>
          <a:xfrm>
            <a:off x="642938" y="4206875"/>
            <a:ext cx="1114425" cy="285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timeout</a:t>
            </a:r>
            <a:endParaRPr lang="en-US" altLang="zh-CN" sz="1400" dirty="0">
              <a:latin typeface="Times New Roman" panose="02020603050405020304" charset="0"/>
            </a:endParaRPr>
          </a:p>
        </p:txBody>
      </p:sp>
      <p:sp>
        <p:nvSpPr>
          <p:cNvPr id="50216" name="Line 39"/>
          <p:cNvSpPr/>
          <p:nvPr/>
        </p:nvSpPr>
        <p:spPr>
          <a:xfrm>
            <a:off x="746125" y="4489450"/>
            <a:ext cx="9906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217" name="Freeform 40"/>
          <p:cNvSpPr/>
          <p:nvPr/>
        </p:nvSpPr>
        <p:spPr>
          <a:xfrm>
            <a:off x="6426200" y="4373563"/>
            <a:ext cx="579438" cy="8905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0218" name="Text Box 41"/>
          <p:cNvSpPr txBox="1"/>
          <p:nvPr/>
        </p:nvSpPr>
        <p:spPr>
          <a:xfrm>
            <a:off x="1036638" y="1874838"/>
            <a:ext cx="1428750" cy="571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rdt_rcv(rcvpkt)</a:t>
            </a:r>
            <a:endParaRPr lang="en-US" altLang="zh-CN" sz="1400" dirty="0">
              <a:latin typeface="Times New Roman" panose="02020603050405020304" charset="0"/>
            </a:endParaRPr>
          </a:p>
        </p:txBody>
      </p:sp>
      <p:grpSp>
        <p:nvGrpSpPr>
          <p:cNvPr id="50219" name="Group 42"/>
          <p:cNvGrpSpPr/>
          <p:nvPr/>
        </p:nvGrpSpPr>
        <p:grpSpPr>
          <a:xfrm>
            <a:off x="2419350" y="2135188"/>
            <a:ext cx="1189038" cy="850900"/>
            <a:chOff x="4090" y="3230"/>
            <a:chExt cx="749" cy="536"/>
          </a:xfrm>
        </p:grpSpPr>
        <p:sp>
          <p:nvSpPr>
            <p:cNvPr id="50220" name="Oval 43"/>
            <p:cNvSpPr/>
            <p:nvPr/>
          </p:nvSpPr>
          <p:spPr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50221" name="Text Box 44"/>
            <p:cNvSpPr txBox="1"/>
            <p:nvPr/>
          </p:nvSpPr>
          <p:spPr>
            <a:xfrm>
              <a:off x="4090" y="3270"/>
              <a:ext cx="749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 eaLnBrk="0" hangingPunct="0"/>
              <a:r>
                <a:rPr lang="en-US" altLang="zh-CN" sz="1400" dirty="0">
                  <a:latin typeface="Arial" panose="020B0604020202020204" pitchFamily="34" charset="0"/>
                </a:rPr>
                <a:t>Wait for </a:t>
              </a:r>
              <a:endParaRPr lang="en-US" altLang="zh-CN" sz="1400" dirty="0">
                <a:latin typeface="Arial" panose="020B0604020202020204" pitchFamily="34" charset="0"/>
              </a:endParaRPr>
            </a:p>
            <a:p>
              <a:pPr algn="ctr" eaLnBrk="0" hangingPunct="0"/>
              <a:r>
                <a:rPr lang="en-US" altLang="zh-CN" sz="1400" dirty="0">
                  <a:latin typeface="Arial" panose="020B0604020202020204" pitchFamily="34" charset="0"/>
                </a:rPr>
                <a:t>call 0from above</a:t>
              </a:r>
              <a:endParaRPr lang="en-US" altLang="zh-CN" sz="1400" dirty="0">
                <a:latin typeface="Times New Roman" panose="02020603050405020304" charset="0"/>
              </a:endParaRPr>
            </a:p>
          </p:txBody>
        </p:sp>
      </p:grpSp>
      <p:sp>
        <p:nvSpPr>
          <p:cNvPr id="50222" name="Line 45"/>
          <p:cNvSpPr/>
          <p:nvPr/>
        </p:nvSpPr>
        <p:spPr>
          <a:xfrm>
            <a:off x="1123950" y="2160588"/>
            <a:ext cx="1101725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0223" name="Group 46"/>
          <p:cNvGrpSpPr/>
          <p:nvPr/>
        </p:nvGrpSpPr>
        <p:grpSpPr>
          <a:xfrm>
            <a:off x="2630488" y="3989388"/>
            <a:ext cx="889000" cy="865187"/>
            <a:chOff x="445" y="1273"/>
            <a:chExt cx="560" cy="545"/>
          </a:xfrm>
        </p:grpSpPr>
        <p:sp>
          <p:nvSpPr>
            <p:cNvPr id="50224" name="Oval 47"/>
            <p:cNvSpPr/>
            <p:nvPr/>
          </p:nvSpPr>
          <p:spPr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50225" name="Text Box 48"/>
            <p:cNvSpPr txBox="1"/>
            <p:nvPr/>
          </p:nvSpPr>
          <p:spPr>
            <a:xfrm>
              <a:off x="499" y="1309"/>
              <a:ext cx="450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 eaLnBrk="0" hangingPunct="0"/>
              <a:r>
                <a:rPr lang="en-US" altLang="zh-CN" sz="1400" dirty="0">
                  <a:latin typeface="Arial" panose="020B0604020202020204" pitchFamily="34" charset="0"/>
                </a:rPr>
                <a:t>Wait for ACK1</a:t>
              </a:r>
              <a:endParaRPr lang="en-US" altLang="zh-CN" sz="1400" dirty="0">
                <a:latin typeface="Times New Roman" panose="02020603050405020304" charset="0"/>
              </a:endParaRPr>
            </a:p>
          </p:txBody>
        </p:sp>
      </p:grpSp>
      <p:sp>
        <p:nvSpPr>
          <p:cNvPr id="50226" name="Freeform 49"/>
          <p:cNvSpPr/>
          <p:nvPr/>
        </p:nvSpPr>
        <p:spPr>
          <a:xfrm flipH="1" flipV="1">
            <a:off x="2006600" y="1782763"/>
            <a:ext cx="579438" cy="8905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9980" name="Text Box 50"/>
          <p:cNvSpPr txBox="1">
            <a:spLocks noChangeArrowheads="1"/>
          </p:cNvSpPr>
          <p:nvPr/>
        </p:nvSpPr>
        <p:spPr bwMode="auto">
          <a:xfrm>
            <a:off x="7224713" y="4852988"/>
            <a:ext cx="3238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cs"/>
              </a:rPr>
              <a:t>L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 panose="05050102010706020507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0228" name="Text Box 51"/>
          <p:cNvSpPr txBox="1"/>
          <p:nvPr/>
        </p:nvSpPr>
        <p:spPr>
          <a:xfrm>
            <a:off x="6757988" y="4603750"/>
            <a:ext cx="1428750" cy="571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rdt_rcv(rcvpkt)</a:t>
            </a:r>
            <a:endParaRPr lang="en-US" altLang="zh-CN" sz="1400" dirty="0">
              <a:latin typeface="Times New Roman" panose="02020603050405020304" charset="0"/>
            </a:endParaRPr>
          </a:p>
        </p:txBody>
      </p:sp>
      <p:sp>
        <p:nvSpPr>
          <p:cNvPr id="50229" name="Line 52"/>
          <p:cNvSpPr/>
          <p:nvPr/>
        </p:nvSpPr>
        <p:spPr>
          <a:xfrm>
            <a:off x="6845300" y="4889500"/>
            <a:ext cx="1101725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83" name="Text Box 53"/>
          <p:cNvSpPr txBox="1">
            <a:spLocks noChangeArrowheads="1"/>
          </p:cNvSpPr>
          <p:nvPr/>
        </p:nvSpPr>
        <p:spPr bwMode="auto">
          <a:xfrm>
            <a:off x="7127875" y="1847850"/>
            <a:ext cx="3238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cs"/>
              </a:rPr>
              <a:t>L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 panose="05050102010706020507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9984" name="Text Box 54"/>
          <p:cNvSpPr txBox="1">
            <a:spLocks noChangeArrowheads="1"/>
          </p:cNvSpPr>
          <p:nvPr/>
        </p:nvSpPr>
        <p:spPr bwMode="auto">
          <a:xfrm>
            <a:off x="1476375" y="2124075"/>
            <a:ext cx="3238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cs"/>
              </a:rPr>
              <a:t>L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 panose="05050102010706020507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9985" name="Text Box 55"/>
          <p:cNvSpPr txBox="1">
            <a:spLocks noChangeArrowheads="1"/>
          </p:cNvSpPr>
          <p:nvPr/>
        </p:nvSpPr>
        <p:spPr bwMode="auto">
          <a:xfrm>
            <a:off x="1879600" y="5794375"/>
            <a:ext cx="3238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cs"/>
              </a:rPr>
              <a:t>L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 panose="05050102010706020507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50233" name="Picture 56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00050" y="877888"/>
            <a:ext cx="3016250" cy="17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371475" y="1330325"/>
            <a:ext cx="9366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1" u="sng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sender</a:t>
            </a:r>
            <a:endParaRPr kumimoji="0" lang="en-US" sz="2000" b="0" i="1" u="sng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2811463" y="1325563"/>
            <a:ext cx="107156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1" u="sng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receiver</a:t>
            </a:r>
            <a:endParaRPr kumimoji="0" lang="en-US" sz="2000" b="0" i="1" u="sng" strike="noStrike" kern="1200" cap="none" spc="0" normalizeH="0" baseline="0" noProof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2814638" y="2949575"/>
            <a:ext cx="10001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pkt1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2820988" y="3805238"/>
            <a:ext cx="10001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pkt0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8651" name="Text Box 11"/>
          <p:cNvSpPr txBox="1">
            <a:spLocks noChangeArrowheads="1"/>
          </p:cNvSpPr>
          <p:nvPr/>
        </p:nvSpPr>
        <p:spPr bwMode="auto">
          <a:xfrm>
            <a:off x="2817813" y="2263775"/>
            <a:ext cx="1196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ack0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2814638" y="3175000"/>
            <a:ext cx="1196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ack1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2814638" y="4000500"/>
            <a:ext cx="1196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ack0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8654" name="Text Box 14"/>
          <p:cNvSpPr txBox="1">
            <a:spLocks noChangeArrowheads="1"/>
          </p:cNvSpPr>
          <p:nvPr/>
        </p:nvSpPr>
        <p:spPr bwMode="auto">
          <a:xfrm>
            <a:off x="300038" y="2513013"/>
            <a:ext cx="10223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ack0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8655" name="Text Box 15"/>
          <p:cNvSpPr txBox="1">
            <a:spLocks noChangeArrowheads="1"/>
          </p:cNvSpPr>
          <p:nvPr/>
        </p:nvSpPr>
        <p:spPr bwMode="auto">
          <a:xfrm>
            <a:off x="144463" y="3606800"/>
            <a:ext cx="11747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pkt0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8657" name="Text Box 17"/>
          <p:cNvSpPr txBox="1">
            <a:spLocks noChangeArrowheads="1"/>
          </p:cNvSpPr>
          <p:nvPr/>
        </p:nvSpPr>
        <p:spPr bwMode="auto">
          <a:xfrm>
            <a:off x="144463" y="2732088"/>
            <a:ext cx="11747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pkt1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8658" name="Text Box 18"/>
          <p:cNvSpPr txBox="1">
            <a:spLocks noChangeArrowheads="1"/>
          </p:cNvSpPr>
          <p:nvPr/>
        </p:nvSpPr>
        <p:spPr bwMode="auto">
          <a:xfrm>
            <a:off x="288925" y="3367088"/>
            <a:ext cx="10223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ack1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0975" name="Text Box 7"/>
          <p:cNvSpPr txBox="1">
            <a:spLocks noChangeArrowheads="1"/>
          </p:cNvSpPr>
          <p:nvPr/>
        </p:nvSpPr>
        <p:spPr bwMode="auto">
          <a:xfrm>
            <a:off x="133350" y="1770063"/>
            <a:ext cx="11747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pkt0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2809875" y="2052638"/>
            <a:ext cx="10001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pkt0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368677" name="Group 37"/>
          <p:cNvGrpSpPr/>
          <p:nvPr/>
        </p:nvGrpSpPr>
        <p:grpSpPr>
          <a:xfrm>
            <a:off x="1349375" y="1839913"/>
            <a:ext cx="1471613" cy="512762"/>
            <a:chOff x="850" y="1159"/>
            <a:chExt cx="927" cy="323"/>
          </a:xfrm>
        </p:grpSpPr>
        <p:sp>
          <p:nvSpPr>
            <p:cNvPr id="41040" name="Line 19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041" name="Text Box 28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pkt0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68683" name="Group 43"/>
          <p:cNvGrpSpPr/>
          <p:nvPr/>
        </p:nvGrpSpPr>
        <p:grpSpPr>
          <a:xfrm>
            <a:off x="1343025" y="3576638"/>
            <a:ext cx="1471613" cy="487362"/>
            <a:chOff x="846" y="2253"/>
            <a:chExt cx="927" cy="307"/>
          </a:xfrm>
        </p:grpSpPr>
        <p:sp>
          <p:nvSpPr>
            <p:cNvPr id="41038" name="Line 24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039" name="Text Box 29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pkt0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68679" name="Group 39"/>
          <p:cNvGrpSpPr/>
          <p:nvPr/>
        </p:nvGrpSpPr>
        <p:grpSpPr>
          <a:xfrm>
            <a:off x="1357313" y="2714625"/>
            <a:ext cx="1471612" cy="504825"/>
            <a:chOff x="855" y="1710"/>
            <a:chExt cx="927" cy="318"/>
          </a:xfrm>
        </p:grpSpPr>
        <p:sp>
          <p:nvSpPr>
            <p:cNvPr id="41036" name="Line 23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037" name="Text Box 3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pkt1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68680" name="Group 40"/>
          <p:cNvGrpSpPr/>
          <p:nvPr/>
        </p:nvGrpSpPr>
        <p:grpSpPr>
          <a:xfrm>
            <a:off x="1343025" y="3179763"/>
            <a:ext cx="1471613" cy="471487"/>
            <a:chOff x="846" y="2003"/>
            <a:chExt cx="927" cy="297"/>
          </a:xfrm>
        </p:grpSpPr>
        <p:sp>
          <p:nvSpPr>
            <p:cNvPr id="41034" name="Line 2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035" name="Text Box 31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ack1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68678" name="Group 38"/>
          <p:cNvGrpSpPr/>
          <p:nvPr/>
        </p:nvGrpSpPr>
        <p:grpSpPr>
          <a:xfrm>
            <a:off x="1335088" y="2339975"/>
            <a:ext cx="1471612" cy="455613"/>
            <a:chOff x="841" y="1474"/>
            <a:chExt cx="927" cy="287"/>
          </a:xfrm>
        </p:grpSpPr>
        <p:sp>
          <p:nvSpPr>
            <p:cNvPr id="41032" name="Line 25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033" name="Text Box 3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ack0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68684" name="Group 44"/>
          <p:cNvGrpSpPr/>
          <p:nvPr/>
        </p:nvGrpSpPr>
        <p:grpSpPr>
          <a:xfrm>
            <a:off x="1328738" y="4032250"/>
            <a:ext cx="1471612" cy="461963"/>
            <a:chOff x="837" y="2540"/>
            <a:chExt cx="927" cy="291"/>
          </a:xfrm>
        </p:grpSpPr>
        <p:sp>
          <p:nvSpPr>
            <p:cNvPr id="41030" name="Line 27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031" name="Text Box 3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ack0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40983" name="Text Box 45"/>
          <p:cNvSpPr txBox="1">
            <a:spLocks noChangeArrowheads="1"/>
          </p:cNvSpPr>
          <p:nvPr/>
        </p:nvSpPr>
        <p:spPr bwMode="auto">
          <a:xfrm>
            <a:off x="1636713" y="5111750"/>
            <a:ext cx="1252538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(a) no loss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0984" name="Text Box 46"/>
          <p:cNvSpPr txBox="1">
            <a:spLocks noChangeArrowheads="1"/>
          </p:cNvSpPr>
          <p:nvPr/>
        </p:nvSpPr>
        <p:spPr bwMode="auto">
          <a:xfrm>
            <a:off x="4929188" y="1327150"/>
            <a:ext cx="9366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1" u="sng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sender</a:t>
            </a:r>
            <a:endParaRPr kumimoji="0" lang="en-US" sz="2000" b="0" i="1" u="sng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0985" name="Text Box 47"/>
          <p:cNvSpPr txBox="1">
            <a:spLocks noChangeArrowheads="1"/>
          </p:cNvSpPr>
          <p:nvPr/>
        </p:nvSpPr>
        <p:spPr bwMode="auto">
          <a:xfrm>
            <a:off x="7369175" y="1322388"/>
            <a:ext cx="107156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1" u="sng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receiver</a:t>
            </a:r>
            <a:endParaRPr kumimoji="0" lang="en-US" sz="2000" b="0" i="1" u="sng" strike="noStrike" kern="1200" cap="none" spc="0" normalizeH="0" baseline="0" noProof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8688" name="Text Box 48"/>
          <p:cNvSpPr txBox="1">
            <a:spLocks noChangeArrowheads="1"/>
          </p:cNvSpPr>
          <p:nvPr/>
        </p:nvSpPr>
        <p:spPr bwMode="auto">
          <a:xfrm>
            <a:off x="7370763" y="4238625"/>
            <a:ext cx="10001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pkt1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8689" name="Text Box 49"/>
          <p:cNvSpPr txBox="1">
            <a:spLocks noChangeArrowheads="1"/>
          </p:cNvSpPr>
          <p:nvPr/>
        </p:nvSpPr>
        <p:spPr bwMode="auto">
          <a:xfrm>
            <a:off x="7378700" y="5080000"/>
            <a:ext cx="10001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pkt0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8690" name="Text Box 50"/>
          <p:cNvSpPr txBox="1">
            <a:spLocks noChangeArrowheads="1"/>
          </p:cNvSpPr>
          <p:nvPr/>
        </p:nvSpPr>
        <p:spPr bwMode="auto">
          <a:xfrm>
            <a:off x="7375525" y="2260600"/>
            <a:ext cx="1196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ack0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8691" name="Text Box 51"/>
          <p:cNvSpPr txBox="1">
            <a:spLocks noChangeArrowheads="1"/>
          </p:cNvSpPr>
          <p:nvPr/>
        </p:nvSpPr>
        <p:spPr bwMode="auto">
          <a:xfrm>
            <a:off x="7372350" y="4449763"/>
            <a:ext cx="1196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ack1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8692" name="Text Box 52"/>
          <p:cNvSpPr txBox="1">
            <a:spLocks noChangeArrowheads="1"/>
          </p:cNvSpPr>
          <p:nvPr/>
        </p:nvSpPr>
        <p:spPr bwMode="auto">
          <a:xfrm>
            <a:off x="7372350" y="5275263"/>
            <a:ext cx="1196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ack0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8693" name="Text Box 53"/>
          <p:cNvSpPr txBox="1">
            <a:spLocks noChangeArrowheads="1"/>
          </p:cNvSpPr>
          <p:nvPr/>
        </p:nvSpPr>
        <p:spPr bwMode="auto">
          <a:xfrm>
            <a:off x="4857750" y="2509838"/>
            <a:ext cx="10223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ack0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8694" name="Text Box 54"/>
          <p:cNvSpPr txBox="1">
            <a:spLocks noChangeArrowheads="1"/>
          </p:cNvSpPr>
          <p:nvPr/>
        </p:nvSpPr>
        <p:spPr bwMode="auto">
          <a:xfrm>
            <a:off x="4702175" y="4881563"/>
            <a:ext cx="11747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pkt0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8695" name="Text Box 55"/>
          <p:cNvSpPr txBox="1">
            <a:spLocks noChangeArrowheads="1"/>
          </p:cNvSpPr>
          <p:nvPr/>
        </p:nvSpPr>
        <p:spPr bwMode="auto">
          <a:xfrm>
            <a:off x="4702175" y="2728913"/>
            <a:ext cx="11747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pkt1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8696" name="Text Box 56"/>
          <p:cNvSpPr txBox="1">
            <a:spLocks noChangeArrowheads="1"/>
          </p:cNvSpPr>
          <p:nvPr/>
        </p:nvSpPr>
        <p:spPr bwMode="auto">
          <a:xfrm>
            <a:off x="4846638" y="4641850"/>
            <a:ext cx="10223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ack1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0995" name="Text Box 57"/>
          <p:cNvSpPr txBox="1">
            <a:spLocks noChangeArrowheads="1"/>
          </p:cNvSpPr>
          <p:nvPr/>
        </p:nvSpPr>
        <p:spPr bwMode="auto">
          <a:xfrm>
            <a:off x="4691063" y="1766888"/>
            <a:ext cx="11747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pkt0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8698" name="Text Box 58"/>
          <p:cNvSpPr txBox="1">
            <a:spLocks noChangeArrowheads="1"/>
          </p:cNvSpPr>
          <p:nvPr/>
        </p:nvSpPr>
        <p:spPr bwMode="auto">
          <a:xfrm>
            <a:off x="7367588" y="2049463"/>
            <a:ext cx="10001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pkt0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368699" name="Group 59"/>
          <p:cNvGrpSpPr/>
          <p:nvPr/>
        </p:nvGrpSpPr>
        <p:grpSpPr>
          <a:xfrm>
            <a:off x="5907088" y="1836738"/>
            <a:ext cx="1471612" cy="512762"/>
            <a:chOff x="850" y="1159"/>
            <a:chExt cx="927" cy="323"/>
          </a:xfrm>
        </p:grpSpPr>
        <p:sp>
          <p:nvSpPr>
            <p:cNvPr id="41028" name="Line 6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029" name="Text Box 6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pkt0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68702" name="Group 62"/>
          <p:cNvGrpSpPr/>
          <p:nvPr/>
        </p:nvGrpSpPr>
        <p:grpSpPr>
          <a:xfrm>
            <a:off x="5900738" y="4851400"/>
            <a:ext cx="1471612" cy="487363"/>
            <a:chOff x="846" y="2253"/>
            <a:chExt cx="927" cy="307"/>
          </a:xfrm>
        </p:grpSpPr>
        <p:sp>
          <p:nvSpPr>
            <p:cNvPr id="41026" name="Line 6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027" name="Text Box 6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pkt0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68708" name="Group 68"/>
          <p:cNvGrpSpPr/>
          <p:nvPr/>
        </p:nvGrpSpPr>
        <p:grpSpPr>
          <a:xfrm>
            <a:off x="5900738" y="4454525"/>
            <a:ext cx="1471612" cy="471488"/>
            <a:chOff x="846" y="2003"/>
            <a:chExt cx="927" cy="297"/>
          </a:xfrm>
        </p:grpSpPr>
        <p:sp>
          <p:nvSpPr>
            <p:cNvPr id="41024" name="Line 69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025" name="Text Box 70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ack1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68711" name="Group 71"/>
          <p:cNvGrpSpPr/>
          <p:nvPr/>
        </p:nvGrpSpPr>
        <p:grpSpPr>
          <a:xfrm>
            <a:off x="5892800" y="2336800"/>
            <a:ext cx="1471613" cy="455613"/>
            <a:chOff x="841" y="1474"/>
            <a:chExt cx="927" cy="287"/>
          </a:xfrm>
        </p:grpSpPr>
        <p:sp>
          <p:nvSpPr>
            <p:cNvPr id="41022" name="Line 72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023" name="Text Box 73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ack0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68714" name="Group 74"/>
          <p:cNvGrpSpPr/>
          <p:nvPr/>
        </p:nvGrpSpPr>
        <p:grpSpPr>
          <a:xfrm>
            <a:off x="5886450" y="5302250"/>
            <a:ext cx="1471613" cy="466725"/>
            <a:chOff x="837" y="2537"/>
            <a:chExt cx="927" cy="294"/>
          </a:xfrm>
        </p:grpSpPr>
        <p:sp>
          <p:nvSpPr>
            <p:cNvPr id="41020" name="Line 75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021" name="Text Box 76"/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ack0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41002" name="Text Box 78"/>
          <p:cNvSpPr txBox="1">
            <a:spLocks noChangeArrowheads="1"/>
          </p:cNvSpPr>
          <p:nvPr/>
        </p:nvSpPr>
        <p:spPr bwMode="auto">
          <a:xfrm>
            <a:off x="5980113" y="6019800"/>
            <a:ext cx="1671638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(b) packet loss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368721" name="Group 81"/>
          <p:cNvGrpSpPr/>
          <p:nvPr/>
        </p:nvGrpSpPr>
        <p:grpSpPr>
          <a:xfrm>
            <a:off x="5915025" y="2711450"/>
            <a:ext cx="1157288" cy="738188"/>
            <a:chOff x="3726" y="1687"/>
            <a:chExt cx="729" cy="465"/>
          </a:xfrm>
        </p:grpSpPr>
        <p:sp>
          <p:nvSpPr>
            <p:cNvPr id="41016" name="Line 66"/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017" name="Text Box 67"/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pkt1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018" name="Text Box 79"/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X</a:t>
              </a:r>
              <a:endPara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019" name="Text Box 80"/>
            <p:cNvSpPr txBox="1">
              <a:spLocks noChangeArrowheads="1"/>
            </p:cNvSpPr>
            <p:nvPr/>
          </p:nvSpPr>
          <p:spPr bwMode="auto">
            <a:xfrm>
              <a:off x="4126" y="1940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1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loss</a:t>
              </a:r>
              <a:endPara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68726" name="Group 86"/>
          <p:cNvGrpSpPr/>
          <p:nvPr/>
        </p:nvGrpSpPr>
        <p:grpSpPr>
          <a:xfrm>
            <a:off x="5795963" y="3014663"/>
            <a:ext cx="122237" cy="1033462"/>
            <a:chOff x="3651" y="1878"/>
            <a:chExt cx="78" cy="963"/>
          </a:xfrm>
        </p:grpSpPr>
        <p:sp>
          <p:nvSpPr>
            <p:cNvPr id="41013" name="Line 82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014" name="Line 8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015" name="Line 8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68728" name="Group 88"/>
          <p:cNvGrpSpPr/>
          <p:nvPr/>
        </p:nvGrpSpPr>
        <p:grpSpPr>
          <a:xfrm>
            <a:off x="5924550" y="4003675"/>
            <a:ext cx="1471613" cy="504825"/>
            <a:chOff x="855" y="1710"/>
            <a:chExt cx="927" cy="318"/>
          </a:xfrm>
        </p:grpSpPr>
        <p:sp>
          <p:nvSpPr>
            <p:cNvPr id="41011" name="Line 89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012" name="Text Box 9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pkt1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68732" name="Group 92"/>
          <p:cNvGrpSpPr/>
          <p:nvPr/>
        </p:nvGrpSpPr>
        <p:grpSpPr>
          <a:xfrm>
            <a:off x="4492625" y="3627438"/>
            <a:ext cx="1377950" cy="731837"/>
            <a:chOff x="2802" y="2348"/>
            <a:chExt cx="868" cy="461"/>
          </a:xfrm>
        </p:grpSpPr>
        <p:pic>
          <p:nvPicPr>
            <p:cNvPr id="51277" name="Picture 87" descr="alarm_clock_ringi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46" y="2348"/>
              <a:ext cx="275" cy="3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1010" name="Text Box 9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1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timeout</a:t>
              </a:r>
              <a:endPara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resend pkt1</a:t>
              </a: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41007" name="Rectangle 95"/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3937000" cy="6191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rdt3.0 in action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pic>
        <p:nvPicPr>
          <p:cNvPr id="51280" name="Picture 96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422275" y="768350"/>
            <a:ext cx="3382963" cy="1381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4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6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64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6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865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869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6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6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36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6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6868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3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6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6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869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36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0" grpId="0"/>
      <p:bldP spid="368651" grpId="0"/>
      <p:bldP spid="368652" grpId="0"/>
      <p:bldP spid="368654" grpId="0"/>
      <p:bldP spid="368655" grpId="0"/>
      <p:bldP spid="368657" grpId="0"/>
      <p:bldP spid="368658" grpId="0"/>
      <p:bldP spid="368689" grpId="0"/>
      <p:bldP spid="368690" grpId="0"/>
      <p:bldP spid="368691" grpId="0"/>
      <p:bldP spid="368693" grpId="0"/>
      <p:bldP spid="368694" grpId="0"/>
      <p:bldP spid="368695" grpId="0"/>
      <p:bldP spid="36869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22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3937000" cy="6191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rdt3.0 in action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pic>
        <p:nvPicPr>
          <p:cNvPr id="52228" name="Picture 3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22275" y="768350"/>
            <a:ext cx="3382963" cy="138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2892425" y="2713038"/>
            <a:ext cx="10001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pkt1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2892425" y="2938463"/>
            <a:ext cx="1196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ack1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2873375" y="4129088"/>
            <a:ext cx="156845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(detect duplicate)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369687" name="Group 23"/>
          <p:cNvGrpSpPr/>
          <p:nvPr/>
        </p:nvGrpSpPr>
        <p:grpSpPr>
          <a:xfrm>
            <a:off x="1423988" y="2486025"/>
            <a:ext cx="1471612" cy="504825"/>
            <a:chOff x="855" y="1710"/>
            <a:chExt cx="927" cy="318"/>
          </a:xfrm>
        </p:grpSpPr>
        <p:sp>
          <p:nvSpPr>
            <p:cNvPr id="42103" name="Line 24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104" name="Text Box 25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pkt1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41994" name="Text Box 36"/>
          <p:cNvSpPr txBox="1">
            <a:spLocks noChangeArrowheads="1"/>
          </p:cNvSpPr>
          <p:nvPr/>
        </p:nvSpPr>
        <p:spPr bwMode="auto">
          <a:xfrm>
            <a:off x="436563" y="1104900"/>
            <a:ext cx="9366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1" u="sng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sender</a:t>
            </a:r>
            <a:endParaRPr kumimoji="0" lang="en-US" sz="2000" b="0" i="1" u="sng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1995" name="Text Box 37"/>
          <p:cNvSpPr txBox="1">
            <a:spLocks noChangeArrowheads="1"/>
          </p:cNvSpPr>
          <p:nvPr/>
        </p:nvSpPr>
        <p:spPr bwMode="auto">
          <a:xfrm>
            <a:off x="2876550" y="1100138"/>
            <a:ext cx="107156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1" u="sng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receiver</a:t>
            </a:r>
            <a:endParaRPr kumimoji="0" lang="en-US" sz="2000" b="0" i="1" u="sng" strike="noStrike" kern="1200" cap="none" spc="0" normalizeH="0" baseline="0" noProof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2889250" y="3860800"/>
            <a:ext cx="10001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pkt1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9703" name="Text Box 39"/>
          <p:cNvSpPr txBox="1">
            <a:spLocks noChangeArrowheads="1"/>
          </p:cNvSpPr>
          <p:nvPr/>
        </p:nvSpPr>
        <p:spPr bwMode="auto">
          <a:xfrm>
            <a:off x="2886075" y="4857750"/>
            <a:ext cx="10001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pkt0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2882900" y="2038350"/>
            <a:ext cx="1196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ack0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9705" name="Text Box 41"/>
          <p:cNvSpPr txBox="1">
            <a:spLocks noChangeArrowheads="1"/>
          </p:cNvSpPr>
          <p:nvPr/>
        </p:nvSpPr>
        <p:spPr bwMode="auto">
          <a:xfrm>
            <a:off x="2901950" y="4283075"/>
            <a:ext cx="1196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ack1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2879725" y="5053013"/>
            <a:ext cx="1196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ack0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9707" name="Text Box 43"/>
          <p:cNvSpPr txBox="1">
            <a:spLocks noChangeArrowheads="1"/>
          </p:cNvSpPr>
          <p:nvPr/>
        </p:nvSpPr>
        <p:spPr bwMode="auto">
          <a:xfrm>
            <a:off x="365125" y="2287588"/>
            <a:ext cx="10223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ack0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9708" name="Text Box 44"/>
          <p:cNvSpPr txBox="1">
            <a:spLocks noChangeArrowheads="1"/>
          </p:cNvSpPr>
          <p:nvPr/>
        </p:nvSpPr>
        <p:spPr bwMode="auto">
          <a:xfrm>
            <a:off x="209550" y="4659313"/>
            <a:ext cx="11747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pkt0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209550" y="2506663"/>
            <a:ext cx="11747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pkt1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9710" name="Text Box 46"/>
          <p:cNvSpPr txBox="1">
            <a:spLocks noChangeArrowheads="1"/>
          </p:cNvSpPr>
          <p:nvPr/>
        </p:nvSpPr>
        <p:spPr bwMode="auto">
          <a:xfrm>
            <a:off x="354013" y="4419600"/>
            <a:ext cx="10223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ack1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2005" name="Text Box 47"/>
          <p:cNvSpPr txBox="1">
            <a:spLocks noChangeArrowheads="1"/>
          </p:cNvSpPr>
          <p:nvPr/>
        </p:nvSpPr>
        <p:spPr bwMode="auto">
          <a:xfrm>
            <a:off x="198438" y="1544638"/>
            <a:ext cx="11747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pkt0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9712" name="Text Box 48"/>
          <p:cNvSpPr txBox="1">
            <a:spLocks noChangeArrowheads="1"/>
          </p:cNvSpPr>
          <p:nvPr/>
        </p:nvSpPr>
        <p:spPr bwMode="auto">
          <a:xfrm>
            <a:off x="2874963" y="1827213"/>
            <a:ext cx="10001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pkt0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369713" name="Group 49"/>
          <p:cNvGrpSpPr/>
          <p:nvPr/>
        </p:nvGrpSpPr>
        <p:grpSpPr>
          <a:xfrm>
            <a:off x="1414463" y="1614488"/>
            <a:ext cx="1471612" cy="512762"/>
            <a:chOff x="850" y="1159"/>
            <a:chExt cx="927" cy="323"/>
          </a:xfrm>
        </p:grpSpPr>
        <p:sp>
          <p:nvSpPr>
            <p:cNvPr id="42101" name="Line 5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102" name="Text Box 5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pkt0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69716" name="Group 52"/>
          <p:cNvGrpSpPr/>
          <p:nvPr/>
        </p:nvGrpSpPr>
        <p:grpSpPr>
          <a:xfrm>
            <a:off x="1408113" y="4629150"/>
            <a:ext cx="1471612" cy="487363"/>
            <a:chOff x="846" y="2253"/>
            <a:chExt cx="927" cy="307"/>
          </a:xfrm>
        </p:grpSpPr>
        <p:sp>
          <p:nvSpPr>
            <p:cNvPr id="42099" name="Line 5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100" name="Text Box 5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pkt0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69719" name="Group 55"/>
          <p:cNvGrpSpPr/>
          <p:nvPr/>
        </p:nvGrpSpPr>
        <p:grpSpPr>
          <a:xfrm>
            <a:off x="1408113" y="4232275"/>
            <a:ext cx="1471612" cy="471488"/>
            <a:chOff x="846" y="2003"/>
            <a:chExt cx="927" cy="297"/>
          </a:xfrm>
        </p:grpSpPr>
        <p:sp>
          <p:nvSpPr>
            <p:cNvPr id="42097" name="Line 5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98" name="Text Box 57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ack1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69722" name="Group 58"/>
          <p:cNvGrpSpPr/>
          <p:nvPr/>
        </p:nvGrpSpPr>
        <p:grpSpPr>
          <a:xfrm>
            <a:off x="1400175" y="2114550"/>
            <a:ext cx="1471613" cy="455613"/>
            <a:chOff x="841" y="1474"/>
            <a:chExt cx="927" cy="287"/>
          </a:xfrm>
        </p:grpSpPr>
        <p:sp>
          <p:nvSpPr>
            <p:cNvPr id="42095" name="Line 59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96" name="Text Box 60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ack0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69725" name="Group 61"/>
          <p:cNvGrpSpPr/>
          <p:nvPr/>
        </p:nvGrpSpPr>
        <p:grpSpPr>
          <a:xfrm>
            <a:off x="1393825" y="5084763"/>
            <a:ext cx="1471613" cy="461962"/>
            <a:chOff x="837" y="2540"/>
            <a:chExt cx="927" cy="291"/>
          </a:xfrm>
        </p:grpSpPr>
        <p:sp>
          <p:nvSpPr>
            <p:cNvPr id="42093" name="Line 62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94" name="Text Box 6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ack0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42012" name="Text Box 64"/>
          <p:cNvSpPr txBox="1">
            <a:spLocks noChangeArrowheads="1"/>
          </p:cNvSpPr>
          <p:nvPr/>
        </p:nvSpPr>
        <p:spPr bwMode="auto">
          <a:xfrm>
            <a:off x="1192213" y="5797550"/>
            <a:ext cx="13938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(c) ACK loss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369745" name="Group 81"/>
          <p:cNvGrpSpPr/>
          <p:nvPr/>
        </p:nvGrpSpPr>
        <p:grpSpPr>
          <a:xfrm>
            <a:off x="1679575" y="2886075"/>
            <a:ext cx="1212850" cy="719138"/>
            <a:chOff x="1324" y="1931"/>
            <a:chExt cx="764" cy="453"/>
          </a:xfrm>
        </p:grpSpPr>
        <p:sp>
          <p:nvSpPr>
            <p:cNvPr id="42089" name="Line 27"/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90" name="Text Box 28"/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ack1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91" name="Text Box 68"/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X</a:t>
              </a:r>
              <a:endPara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92" name="Text Box 69"/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1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loss</a:t>
              </a:r>
              <a:endPara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69734" name="Group 70"/>
          <p:cNvGrpSpPr/>
          <p:nvPr/>
        </p:nvGrpSpPr>
        <p:grpSpPr>
          <a:xfrm>
            <a:off x="1303338" y="2792413"/>
            <a:ext cx="122237" cy="1033462"/>
            <a:chOff x="3651" y="1878"/>
            <a:chExt cx="78" cy="963"/>
          </a:xfrm>
        </p:grpSpPr>
        <p:sp>
          <p:nvSpPr>
            <p:cNvPr id="42086" name="Line 71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87" name="Line 72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88" name="Line 73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69738" name="Group 74"/>
          <p:cNvGrpSpPr/>
          <p:nvPr/>
        </p:nvGrpSpPr>
        <p:grpSpPr>
          <a:xfrm>
            <a:off x="1431925" y="3781425"/>
            <a:ext cx="1471613" cy="504825"/>
            <a:chOff x="855" y="1710"/>
            <a:chExt cx="927" cy="318"/>
          </a:xfrm>
        </p:grpSpPr>
        <p:sp>
          <p:nvSpPr>
            <p:cNvPr id="42084" name="Line 75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85" name="Text Box 76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pkt1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69741" name="Group 77"/>
          <p:cNvGrpSpPr/>
          <p:nvPr/>
        </p:nvGrpSpPr>
        <p:grpSpPr>
          <a:xfrm>
            <a:off x="0" y="3405188"/>
            <a:ext cx="1377950" cy="731837"/>
            <a:chOff x="2802" y="2348"/>
            <a:chExt cx="868" cy="461"/>
          </a:xfrm>
        </p:grpSpPr>
        <p:pic>
          <p:nvPicPr>
            <p:cNvPr id="52277" name="Picture 78" descr="alarm_clock_ringi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6" y="2348"/>
              <a:ext cx="275" cy="3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2083" name="Text Box 79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1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timeout</a:t>
              </a:r>
              <a:endPara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resend pkt1</a:t>
              </a: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369746" name="Text Box 82"/>
          <p:cNvSpPr txBox="1">
            <a:spLocks noChangeArrowheads="1"/>
          </p:cNvSpPr>
          <p:nvPr/>
        </p:nvSpPr>
        <p:spPr bwMode="auto">
          <a:xfrm>
            <a:off x="7594600" y="2374900"/>
            <a:ext cx="10001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pkt1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9747" name="Text Box 83"/>
          <p:cNvSpPr txBox="1">
            <a:spLocks noChangeArrowheads="1"/>
          </p:cNvSpPr>
          <p:nvPr/>
        </p:nvSpPr>
        <p:spPr bwMode="auto">
          <a:xfrm>
            <a:off x="7594600" y="2600325"/>
            <a:ext cx="1196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ack1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9748" name="Text Box 84"/>
          <p:cNvSpPr txBox="1">
            <a:spLocks noChangeArrowheads="1"/>
          </p:cNvSpPr>
          <p:nvPr/>
        </p:nvSpPr>
        <p:spPr bwMode="auto">
          <a:xfrm>
            <a:off x="7556500" y="3810000"/>
            <a:ext cx="156845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(detect duplicate)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369749" name="Group 85"/>
          <p:cNvGrpSpPr/>
          <p:nvPr/>
        </p:nvGrpSpPr>
        <p:grpSpPr>
          <a:xfrm>
            <a:off x="6126163" y="2147888"/>
            <a:ext cx="1471612" cy="504825"/>
            <a:chOff x="855" y="1710"/>
            <a:chExt cx="927" cy="318"/>
          </a:xfrm>
        </p:grpSpPr>
        <p:sp>
          <p:nvSpPr>
            <p:cNvPr id="42080" name="Line 86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81" name="Text Box 87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pkt1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42021" name="Text Box 88"/>
          <p:cNvSpPr txBox="1">
            <a:spLocks noChangeArrowheads="1"/>
          </p:cNvSpPr>
          <p:nvPr/>
        </p:nvSpPr>
        <p:spPr bwMode="auto">
          <a:xfrm>
            <a:off x="5138738" y="766763"/>
            <a:ext cx="9366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1" u="sng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sender</a:t>
            </a:r>
            <a:endParaRPr kumimoji="0" lang="en-US" sz="2000" b="0" i="1" u="sng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2022" name="Text Box 89"/>
          <p:cNvSpPr txBox="1">
            <a:spLocks noChangeArrowheads="1"/>
          </p:cNvSpPr>
          <p:nvPr/>
        </p:nvSpPr>
        <p:spPr bwMode="auto">
          <a:xfrm>
            <a:off x="7578725" y="762000"/>
            <a:ext cx="107156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1" u="sng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receiver</a:t>
            </a:r>
            <a:endParaRPr kumimoji="0" lang="en-US" sz="2000" b="0" i="1" u="sng" strike="noStrike" kern="1200" cap="none" spc="0" normalizeH="0" baseline="0" noProof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9754" name="Text Box 90"/>
          <p:cNvSpPr txBox="1">
            <a:spLocks noChangeArrowheads="1"/>
          </p:cNvSpPr>
          <p:nvPr/>
        </p:nvSpPr>
        <p:spPr bwMode="auto">
          <a:xfrm>
            <a:off x="7572375" y="3541713"/>
            <a:ext cx="10001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pkt1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9756" name="Text Box 92"/>
          <p:cNvSpPr txBox="1">
            <a:spLocks noChangeArrowheads="1"/>
          </p:cNvSpPr>
          <p:nvPr/>
        </p:nvSpPr>
        <p:spPr bwMode="auto">
          <a:xfrm>
            <a:off x="7585075" y="1700213"/>
            <a:ext cx="1196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ack0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9759" name="Text Box 95"/>
          <p:cNvSpPr txBox="1">
            <a:spLocks noChangeArrowheads="1"/>
          </p:cNvSpPr>
          <p:nvPr/>
        </p:nvSpPr>
        <p:spPr bwMode="auto">
          <a:xfrm>
            <a:off x="5067300" y="1949450"/>
            <a:ext cx="10223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ack0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9761" name="Text Box 97"/>
          <p:cNvSpPr txBox="1">
            <a:spLocks noChangeArrowheads="1"/>
          </p:cNvSpPr>
          <p:nvPr/>
        </p:nvSpPr>
        <p:spPr bwMode="auto">
          <a:xfrm>
            <a:off x="4911725" y="2168525"/>
            <a:ext cx="11747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pkt1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2027" name="Text Box 99"/>
          <p:cNvSpPr txBox="1">
            <a:spLocks noChangeArrowheads="1"/>
          </p:cNvSpPr>
          <p:nvPr/>
        </p:nvSpPr>
        <p:spPr bwMode="auto">
          <a:xfrm>
            <a:off x="4900613" y="1206500"/>
            <a:ext cx="11747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pkt0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69764" name="Text Box 100"/>
          <p:cNvSpPr txBox="1">
            <a:spLocks noChangeArrowheads="1"/>
          </p:cNvSpPr>
          <p:nvPr/>
        </p:nvSpPr>
        <p:spPr bwMode="auto">
          <a:xfrm>
            <a:off x="7577138" y="1489075"/>
            <a:ext cx="10001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pkt0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369765" name="Group 101"/>
          <p:cNvGrpSpPr/>
          <p:nvPr/>
        </p:nvGrpSpPr>
        <p:grpSpPr>
          <a:xfrm>
            <a:off x="6116638" y="1276350"/>
            <a:ext cx="1471612" cy="512763"/>
            <a:chOff x="850" y="1159"/>
            <a:chExt cx="927" cy="323"/>
          </a:xfrm>
        </p:grpSpPr>
        <p:sp>
          <p:nvSpPr>
            <p:cNvPr id="42078" name="Line 102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79" name="Text Box 103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pkt0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69774" name="Group 110"/>
          <p:cNvGrpSpPr/>
          <p:nvPr/>
        </p:nvGrpSpPr>
        <p:grpSpPr>
          <a:xfrm>
            <a:off x="6102350" y="1776413"/>
            <a:ext cx="1471613" cy="455612"/>
            <a:chOff x="841" y="1474"/>
            <a:chExt cx="927" cy="287"/>
          </a:xfrm>
        </p:grpSpPr>
        <p:sp>
          <p:nvSpPr>
            <p:cNvPr id="42076" name="Line 111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77" name="Text Box 11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ack0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42031" name="Text Box 116"/>
          <p:cNvSpPr txBox="1">
            <a:spLocks noChangeArrowheads="1"/>
          </p:cNvSpPr>
          <p:nvPr/>
        </p:nvSpPr>
        <p:spPr bwMode="auto">
          <a:xfrm>
            <a:off x="4757738" y="5764213"/>
            <a:ext cx="38671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(d) premature timeout/ delayed ACK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369786" name="Group 122"/>
          <p:cNvGrpSpPr/>
          <p:nvPr/>
        </p:nvGrpSpPr>
        <p:grpSpPr>
          <a:xfrm>
            <a:off x="6005513" y="2454275"/>
            <a:ext cx="122237" cy="1033463"/>
            <a:chOff x="3651" y="1878"/>
            <a:chExt cx="78" cy="963"/>
          </a:xfrm>
        </p:grpSpPr>
        <p:sp>
          <p:nvSpPr>
            <p:cNvPr id="42073" name="Line 123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74" name="Line 12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75" name="Line 12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69790" name="Group 126"/>
          <p:cNvGrpSpPr/>
          <p:nvPr/>
        </p:nvGrpSpPr>
        <p:grpSpPr>
          <a:xfrm>
            <a:off x="6134100" y="3443288"/>
            <a:ext cx="1471613" cy="504825"/>
            <a:chOff x="855" y="1710"/>
            <a:chExt cx="927" cy="318"/>
          </a:xfrm>
        </p:grpSpPr>
        <p:sp>
          <p:nvSpPr>
            <p:cNvPr id="42071" name="Line 127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72" name="Text Box 128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pkt1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69793" name="Group 129"/>
          <p:cNvGrpSpPr/>
          <p:nvPr/>
        </p:nvGrpSpPr>
        <p:grpSpPr>
          <a:xfrm>
            <a:off x="4702175" y="3067050"/>
            <a:ext cx="1377950" cy="731838"/>
            <a:chOff x="2802" y="2348"/>
            <a:chExt cx="868" cy="461"/>
          </a:xfrm>
        </p:grpSpPr>
        <p:pic>
          <p:nvPicPr>
            <p:cNvPr id="52308" name="Picture 130" descr="alarm_clock_ringi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6" y="2348"/>
              <a:ext cx="275" cy="3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2070" name="Text Box 13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1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timeout</a:t>
              </a:r>
              <a:endPara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resend pkt1</a:t>
              </a: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69797" name="Group 133"/>
          <p:cNvGrpSpPr/>
          <p:nvPr/>
        </p:nvGrpSpPr>
        <p:grpSpPr>
          <a:xfrm>
            <a:off x="6523038" y="2706688"/>
            <a:ext cx="1071562" cy="752475"/>
            <a:chOff x="4081" y="1705"/>
            <a:chExt cx="703" cy="453"/>
          </a:xfrm>
        </p:grpSpPr>
        <p:sp>
          <p:nvSpPr>
            <p:cNvPr id="42066" name="Line 118"/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67" name="Text Box 119"/>
            <p:cNvSpPr txBox="1">
              <a:spLocks noChangeArrowheads="1"/>
            </p:cNvSpPr>
            <p:nvPr/>
          </p:nvSpPr>
          <p:spPr bwMode="auto">
            <a:xfrm>
              <a:off x="4081" y="1794"/>
              <a:ext cx="435" cy="2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ack1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68" name="Line 132"/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369800" name="Line 136"/>
          <p:cNvSpPr>
            <a:spLocks noChangeShapeType="1"/>
          </p:cNvSpPr>
          <p:nvPr/>
        </p:nvSpPr>
        <p:spPr bwMode="auto">
          <a:xfrm flipH="1">
            <a:off x="6024563" y="3251200"/>
            <a:ext cx="909638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369817" name="Group 153"/>
          <p:cNvGrpSpPr/>
          <p:nvPr/>
        </p:nvGrpSpPr>
        <p:grpSpPr>
          <a:xfrm>
            <a:off x="4892675" y="3738563"/>
            <a:ext cx="4227513" cy="1752600"/>
            <a:chOff x="3082" y="2355"/>
            <a:chExt cx="2663" cy="1104"/>
          </a:xfrm>
        </p:grpSpPr>
        <p:sp>
          <p:nvSpPr>
            <p:cNvPr id="42038" name="Text Box 93"/>
            <p:cNvSpPr txBox="1">
              <a:spLocks noChangeArrowheads="1"/>
            </p:cNvSpPr>
            <p:nvPr/>
          </p:nvSpPr>
          <p:spPr bwMode="auto">
            <a:xfrm>
              <a:off x="4790" y="2491"/>
              <a:ext cx="75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ack1</a:t>
              </a: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39" name="Text Box 96"/>
            <p:cNvSpPr txBox="1">
              <a:spLocks noChangeArrowheads="1"/>
            </p:cNvSpPr>
            <p:nvPr/>
          </p:nvSpPr>
          <p:spPr bwMode="auto">
            <a:xfrm>
              <a:off x="3082" y="2842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pkt0</a:t>
              </a: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40" name="Text Box 98"/>
            <p:cNvSpPr txBox="1">
              <a:spLocks noChangeArrowheads="1"/>
            </p:cNvSpPr>
            <p:nvPr/>
          </p:nvSpPr>
          <p:spPr bwMode="auto">
            <a:xfrm>
              <a:off x="3155" y="2703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rcv ack1</a:t>
              </a: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52319" name="Group 148"/>
            <p:cNvGrpSpPr/>
            <p:nvPr/>
          </p:nvGrpSpPr>
          <p:grpSpPr>
            <a:xfrm>
              <a:off x="3843" y="2895"/>
              <a:ext cx="927" cy="247"/>
              <a:chOff x="3849" y="2883"/>
              <a:chExt cx="927" cy="247"/>
            </a:xfrm>
          </p:grpSpPr>
          <p:sp>
            <p:nvSpPr>
              <p:cNvPr id="42064" name="Line 105"/>
              <p:cNvSpPr>
                <a:spLocks noChangeShapeType="1"/>
              </p:cNvSpPr>
              <p:nvPr/>
            </p:nvSpPr>
            <p:spPr bwMode="auto">
              <a:xfrm>
                <a:off x="3849" y="2905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2065" name="Text Box 106"/>
              <p:cNvSpPr txBox="1">
                <a:spLocks noChangeArrowheads="1"/>
              </p:cNvSpPr>
              <p:nvPr/>
            </p:nvSpPr>
            <p:spPr bwMode="auto">
              <a:xfrm>
                <a:off x="4334" y="288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pkt0</a:t>
                </a: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52322" name="Group 150"/>
            <p:cNvGrpSpPr/>
            <p:nvPr/>
          </p:nvGrpSpPr>
          <p:grpSpPr>
            <a:xfrm>
              <a:off x="3873" y="2603"/>
              <a:ext cx="927" cy="261"/>
              <a:chOff x="2229" y="3431"/>
              <a:chExt cx="927" cy="261"/>
            </a:xfrm>
          </p:grpSpPr>
          <p:sp>
            <p:nvSpPr>
              <p:cNvPr id="42062" name="Line 108"/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2063" name="Text Box 109"/>
              <p:cNvSpPr txBox="1">
                <a:spLocks noChangeArrowheads="1"/>
              </p:cNvSpPr>
              <p:nvPr/>
            </p:nvSpPr>
            <p:spPr bwMode="auto">
              <a:xfrm>
                <a:off x="2283" y="3431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ack1</a:t>
                </a: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52325" name="Group 113"/>
            <p:cNvGrpSpPr/>
            <p:nvPr/>
          </p:nvGrpSpPr>
          <p:grpSpPr>
            <a:xfrm>
              <a:off x="3840" y="3110"/>
              <a:ext cx="927" cy="291"/>
              <a:chOff x="837" y="2540"/>
              <a:chExt cx="927" cy="291"/>
            </a:xfrm>
          </p:grpSpPr>
          <p:sp>
            <p:nvSpPr>
              <p:cNvPr id="42060" name="Line 114"/>
              <p:cNvSpPr>
                <a:spLocks noChangeShapeType="1"/>
              </p:cNvSpPr>
              <p:nvPr/>
            </p:nvSpPr>
            <p:spPr bwMode="auto">
              <a:xfrm flipH="1">
                <a:off x="837" y="260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2061" name="Text Box 115"/>
              <p:cNvSpPr txBox="1">
                <a:spLocks noChangeArrowheads="1"/>
              </p:cNvSpPr>
              <p:nvPr/>
            </p:nvSpPr>
            <p:spPr bwMode="auto">
              <a:xfrm>
                <a:off x="1086" y="2540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ack0</a:t>
                </a: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52328" name="Group 137"/>
            <p:cNvGrpSpPr/>
            <p:nvPr/>
          </p:nvGrpSpPr>
          <p:grpSpPr>
            <a:xfrm>
              <a:off x="3121" y="2355"/>
              <a:ext cx="740" cy="375"/>
              <a:chOff x="2839" y="3285"/>
              <a:chExt cx="740" cy="375"/>
            </a:xfrm>
          </p:grpSpPr>
          <p:sp>
            <p:nvSpPr>
              <p:cNvPr id="42058" name="Text Box 134"/>
              <p:cNvSpPr txBox="1">
                <a:spLocks noChangeArrowheads="1"/>
              </p:cNvSpPr>
              <p:nvPr/>
            </p:nvSpPr>
            <p:spPr bwMode="auto">
              <a:xfrm>
                <a:off x="2839" y="3429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send pkt0</a:t>
                </a: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2059" name="Text Box 135"/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rcv ack1</a:t>
                </a: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52331" name="Group 138"/>
            <p:cNvGrpSpPr/>
            <p:nvPr/>
          </p:nvGrpSpPr>
          <p:grpSpPr>
            <a:xfrm>
              <a:off x="3817" y="2418"/>
              <a:ext cx="975" cy="359"/>
              <a:chOff x="850" y="1159"/>
              <a:chExt cx="927" cy="323"/>
            </a:xfrm>
          </p:grpSpPr>
          <p:sp>
            <p:nvSpPr>
              <p:cNvPr id="42056" name="Line 139"/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2057" name="Text Box 140"/>
              <p:cNvSpPr txBox="1">
                <a:spLocks noChangeArrowheads="1"/>
              </p:cNvSpPr>
              <p:nvPr/>
            </p:nvSpPr>
            <p:spPr bwMode="auto">
              <a:xfrm>
                <a:off x="1109" y="1159"/>
                <a:ext cx="340" cy="1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pkt0</a:t>
                </a: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52334" name="Group 142"/>
            <p:cNvGrpSpPr/>
            <p:nvPr/>
          </p:nvGrpSpPr>
          <p:grpSpPr>
            <a:xfrm>
              <a:off x="4782" y="2661"/>
              <a:ext cx="754" cy="354"/>
              <a:chOff x="4776" y="2967"/>
              <a:chExt cx="754" cy="354"/>
            </a:xfrm>
          </p:grpSpPr>
          <p:sp>
            <p:nvSpPr>
              <p:cNvPr id="42054" name="Text Box 143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rcv pkt0</a:t>
                </a: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2055" name="Text Box 144"/>
              <p:cNvSpPr txBox="1">
                <a:spLocks noChangeArrowheads="1"/>
              </p:cNvSpPr>
              <p:nvPr/>
            </p:nvSpPr>
            <p:spPr bwMode="auto">
              <a:xfrm>
                <a:off x="4776" y="3090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send ack0</a:t>
                </a: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52337" name="Group 149"/>
            <p:cNvGrpSpPr/>
            <p:nvPr/>
          </p:nvGrpSpPr>
          <p:grpSpPr>
            <a:xfrm>
              <a:off x="3840" y="2756"/>
              <a:ext cx="927" cy="309"/>
              <a:chOff x="3792" y="2738"/>
              <a:chExt cx="927" cy="309"/>
            </a:xfrm>
          </p:grpSpPr>
          <p:sp>
            <p:nvSpPr>
              <p:cNvPr id="42052" name="Line 146"/>
              <p:cNvSpPr>
                <a:spLocks noChangeShapeType="1"/>
              </p:cNvSpPr>
              <p:nvPr/>
            </p:nvSpPr>
            <p:spPr bwMode="auto">
              <a:xfrm flipH="1">
                <a:off x="3792" y="2822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2053" name="Text Box 147"/>
              <p:cNvSpPr txBox="1">
                <a:spLocks noChangeArrowheads="1"/>
              </p:cNvSpPr>
              <p:nvPr/>
            </p:nvSpPr>
            <p:spPr bwMode="auto">
              <a:xfrm>
                <a:off x="4089" y="2738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ack0</a:t>
                </a: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52340" name="Group 152"/>
            <p:cNvGrpSpPr/>
            <p:nvPr/>
          </p:nvGrpSpPr>
          <p:grpSpPr>
            <a:xfrm>
              <a:off x="4757" y="2967"/>
              <a:ext cx="988" cy="492"/>
              <a:chOff x="4757" y="2967"/>
              <a:chExt cx="988" cy="492"/>
            </a:xfrm>
          </p:grpSpPr>
          <p:sp>
            <p:nvSpPr>
              <p:cNvPr id="42049" name="Text Box 91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rcv pkt0</a:t>
                </a: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2050" name="Text Box 94"/>
              <p:cNvSpPr txBox="1">
                <a:spLocks noChangeArrowheads="1"/>
              </p:cNvSpPr>
              <p:nvPr/>
            </p:nvSpPr>
            <p:spPr bwMode="auto">
              <a:xfrm>
                <a:off x="4782" y="3228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send ack0</a:t>
                </a: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2051" name="Text Box 151"/>
              <p:cNvSpPr txBox="1">
                <a:spLocks noChangeArrowheads="1"/>
              </p:cNvSpPr>
              <p:nvPr/>
            </p:nvSpPr>
            <p:spPr bwMode="auto">
              <a:xfrm>
                <a:off x="4757" y="3128"/>
                <a:ext cx="988" cy="1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(detect duplicate)</a:t>
                </a:r>
                <a:endPara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971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6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967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6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6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970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6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6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970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6976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6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6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6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6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6974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6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36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6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6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6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6975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6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6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3" grpId="0"/>
      <p:bldP spid="369678" grpId="0"/>
      <p:bldP spid="369703" grpId="0"/>
      <p:bldP spid="369704" grpId="0"/>
      <p:bldP spid="369705" grpId="0"/>
      <p:bldP spid="369707" grpId="0"/>
      <p:bldP spid="369708" grpId="0"/>
      <p:bldP spid="369709" grpId="0"/>
      <p:bldP spid="369710" grpId="0"/>
      <p:bldP spid="369747" grpId="0"/>
      <p:bldP spid="369748" grpId="0"/>
      <p:bldP spid="369756" grpId="0"/>
      <p:bldP spid="369759" grpId="0"/>
      <p:bldP spid="36976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32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Performance of rdt3.0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455738"/>
            <a:ext cx="8372475" cy="99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rdt3.0 is correct, but performance stinks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e.g.: 1 Gbps link, 15 ms prop. delay, 8000 bit packet: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3253" name="Rectangle 4"/>
          <p:cNvSpPr/>
          <p:nvPr/>
        </p:nvSpPr>
        <p:spPr>
          <a:xfrm>
            <a:off x="457200" y="3513138"/>
            <a:ext cx="8372475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688975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Gill Sans MT" panose="020B0502020104020203" charset="0"/>
              </a:rPr>
              <a:t>U </a:t>
            </a:r>
            <a:r>
              <a:rPr lang="en-US" altLang="zh-CN" sz="2400" baseline="-25000" dirty="0">
                <a:latin typeface="Gill Sans MT" panose="020B0502020104020203" charset="0"/>
              </a:rPr>
              <a:t>sender</a:t>
            </a:r>
            <a:r>
              <a:rPr lang="en-US" altLang="zh-CN" sz="2400" dirty="0">
                <a:latin typeface="Gill Sans MT" panose="020B0502020104020203" charset="0"/>
              </a:rPr>
              <a:t>: </a:t>
            </a:r>
            <a:r>
              <a:rPr lang="en-US" altLang="zh-CN" sz="2400" i="1" dirty="0">
                <a:solidFill>
                  <a:srgbClr val="CC0000"/>
                </a:solidFill>
                <a:latin typeface="Gill Sans MT" panose="020B0502020104020203" charset="0"/>
              </a:rPr>
              <a:t>utilization</a:t>
            </a:r>
            <a:r>
              <a:rPr lang="en-US" altLang="zh-CN" sz="2400" dirty="0">
                <a:latin typeface="Gill Sans MT" panose="020B0502020104020203" charset="0"/>
              </a:rPr>
              <a:t> – fraction of time sender busy sending</a:t>
            </a:r>
            <a:endParaRPr lang="en-US" altLang="zh-CN" sz="2400" dirty="0">
              <a:latin typeface="Gill Sans MT" panose="020B0502020104020203" charset="0"/>
            </a:endParaRPr>
          </a:p>
        </p:txBody>
      </p:sp>
      <p:graphicFrame>
        <p:nvGraphicFramePr>
          <p:cNvPr id="53254" name="Object 5"/>
          <p:cNvGraphicFramePr>
            <a:graphicFrameLocks noChangeAspect="1"/>
          </p:cNvGraphicFramePr>
          <p:nvPr/>
        </p:nvGraphicFramePr>
        <p:xfrm>
          <a:off x="1690688" y="3970338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686050" imgH="371475" progId="Word.Picture.8">
                  <p:embed/>
                </p:oleObj>
              </mc:Choice>
              <mc:Fallback>
                <p:oleObj name="" r:id="rId1" imgW="2686050" imgH="371475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0688" y="3970338"/>
                        <a:ext cx="6748462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533400" y="4903788"/>
            <a:ext cx="83724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if RTT=30 msec, 1KB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pkt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every 30 msec: 33kB/sec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thruput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over 1 Gbps link.  RTT(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+mn-cs"/>
              </a:rPr>
              <a:t>Round-Trip Time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+mn-cs"/>
              </a:rPr>
              <a:t>往返时延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宋体" panose="02010600030101010101" pitchFamily="2" charset="-122"/>
              <a:cs typeface="+mn-cs"/>
            </a:endParaRPr>
          </a:p>
          <a:p>
            <a:pPr marL="292100" marR="0" lvl="0" indent="-2921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network protocol limits use of physical resources!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53256" name="Picture 9" descr="underline_base"/>
          <p:cNvPicPr/>
          <p:nvPr/>
        </p:nvPicPr>
        <p:blipFill>
          <a:blip r:embed="rId3"/>
          <a:stretch>
            <a:fillRect/>
          </a:stretch>
        </p:blipFill>
        <p:spPr>
          <a:xfrm>
            <a:off x="619125" y="1006475"/>
            <a:ext cx="5027613" cy="17303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3257" name="Group 24"/>
          <p:cNvGrpSpPr/>
          <p:nvPr/>
        </p:nvGrpSpPr>
        <p:grpSpPr>
          <a:xfrm>
            <a:off x="1789113" y="2438400"/>
            <a:ext cx="5903912" cy="812800"/>
            <a:chOff x="137" y="1675"/>
            <a:chExt cx="3719" cy="512"/>
          </a:xfrm>
        </p:grpSpPr>
        <p:sp>
          <p:nvSpPr>
            <p:cNvPr id="43019" name="Text Box 10"/>
            <p:cNvSpPr txBox="1">
              <a:spLocks noChangeArrowheads="1"/>
            </p:cNvSpPr>
            <p:nvPr/>
          </p:nvSpPr>
          <p:spPr bwMode="auto">
            <a:xfrm>
              <a:off x="137" y="1795"/>
              <a:ext cx="7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D</a:t>
              </a:r>
              <a:r>
                <a:rPr kumimoji="0" lang="en-US" sz="2400" b="0" i="1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trans</a:t>
              </a:r>
              <a:r>
                <a:rPr kumimoji="0" 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=</a:t>
              </a:r>
              <a:endPara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53259" name="Group 14"/>
            <p:cNvGrpSpPr/>
            <p:nvPr/>
          </p:nvGrpSpPr>
          <p:grpSpPr>
            <a:xfrm>
              <a:off x="827" y="1677"/>
              <a:ext cx="255" cy="496"/>
              <a:chOff x="155" y="2937"/>
              <a:chExt cx="255" cy="496"/>
            </a:xfrm>
          </p:grpSpPr>
          <p:sp>
            <p:nvSpPr>
              <p:cNvPr id="43029" name="Text Box 11"/>
              <p:cNvSpPr txBox="1">
                <a:spLocks noChangeArrowheads="1"/>
              </p:cNvSpPr>
              <p:nvPr/>
            </p:nvSpPr>
            <p:spPr bwMode="auto">
              <a:xfrm>
                <a:off x="176" y="293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L</a:t>
                </a:r>
                <a:endParaRPr kumimoji="0" 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3030" name="Text Box 12"/>
              <p:cNvSpPr txBox="1">
                <a:spLocks noChangeArrowheads="1"/>
              </p:cNvSpPr>
              <p:nvPr/>
            </p:nvSpPr>
            <p:spPr bwMode="auto">
              <a:xfrm>
                <a:off x="155" y="314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R</a:t>
                </a:r>
                <a:endParaRPr kumimoji="0" 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3031" name="Line 13"/>
              <p:cNvSpPr>
                <a:spLocks noChangeShapeType="1"/>
              </p:cNvSpPr>
              <p:nvPr/>
            </p:nvSpPr>
            <p:spPr bwMode="auto">
              <a:xfrm>
                <a:off x="204" y="3192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53263" name="Group 19"/>
            <p:cNvGrpSpPr/>
            <p:nvPr/>
          </p:nvGrpSpPr>
          <p:grpSpPr>
            <a:xfrm>
              <a:off x="1233" y="1675"/>
              <a:ext cx="1225" cy="512"/>
              <a:chOff x="1401" y="1693"/>
              <a:chExt cx="1225" cy="512"/>
            </a:xfrm>
          </p:grpSpPr>
          <p:sp>
            <p:nvSpPr>
              <p:cNvPr id="43025" name="Text Box 6"/>
              <p:cNvSpPr txBox="1">
                <a:spLocks noChangeArrowheads="1"/>
              </p:cNvSpPr>
              <p:nvPr/>
            </p:nvSpPr>
            <p:spPr bwMode="auto">
              <a:xfrm>
                <a:off x="2085" y="1748"/>
                <a:ext cx="164" cy="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charset="0"/>
                    <a:ea typeface="MS PGothic" panose="020B0600070205080204" charset="-128"/>
                    <a:cs typeface="+mn-cs"/>
                  </a:rPr>
                  <a:t> </a:t>
                </a: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3026" name="Text Box 16"/>
              <p:cNvSpPr txBox="1">
                <a:spLocks noChangeArrowheads="1"/>
              </p:cNvSpPr>
              <p:nvPr/>
            </p:nvSpPr>
            <p:spPr bwMode="auto">
              <a:xfrm>
                <a:off x="1563" y="1693"/>
                <a:ext cx="896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8000 bits</a:t>
                </a:r>
                <a:endParaRPr kumimoji="0" 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3027" name="Text Box 17"/>
              <p:cNvSpPr txBox="1">
                <a:spLocks noChangeArrowheads="1"/>
              </p:cNvSpPr>
              <p:nvPr/>
            </p:nvSpPr>
            <p:spPr bwMode="auto">
              <a:xfrm>
                <a:off x="1401" y="1917"/>
                <a:ext cx="122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10</a:t>
                </a:r>
                <a:r>
                  <a:rPr kumimoji="0" lang="en-US" sz="2400" b="0" i="1" u="none" strike="noStrike" kern="1200" cap="none" spc="0" normalizeH="0" baseline="3000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9 </a:t>
                </a:r>
                <a:r>
                  <a:rPr kumimoji="0" lang="en-US" sz="2400" b="0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bits/sec</a:t>
                </a:r>
                <a:endParaRPr kumimoji="0" 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3028" name="Line 18"/>
              <p:cNvSpPr>
                <a:spLocks noChangeShapeType="1"/>
              </p:cNvSpPr>
              <p:nvPr/>
            </p:nvSpPr>
            <p:spPr bwMode="auto">
              <a:xfrm>
                <a:off x="1604" y="1950"/>
                <a:ext cx="9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43022" name="Text Box 20"/>
            <p:cNvSpPr txBox="1">
              <a:spLocks noChangeArrowheads="1"/>
            </p:cNvSpPr>
            <p:nvPr/>
          </p:nvSpPr>
          <p:spPr bwMode="auto">
            <a:xfrm>
              <a:off x="1093" y="1789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=</a:t>
              </a: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3023" name="Text Box 22"/>
            <p:cNvSpPr txBox="1">
              <a:spLocks noChangeArrowheads="1"/>
            </p:cNvSpPr>
            <p:nvPr/>
          </p:nvSpPr>
          <p:spPr bwMode="auto">
            <a:xfrm>
              <a:off x="2509" y="1789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=</a:t>
              </a: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3024" name="Text Box 23"/>
            <p:cNvSpPr txBox="1">
              <a:spLocks noChangeArrowheads="1"/>
            </p:cNvSpPr>
            <p:nvPr/>
          </p:nvSpPr>
          <p:spPr bwMode="auto">
            <a:xfrm>
              <a:off x="2715" y="1777"/>
              <a:ext cx="114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8 microsecs</a:t>
              </a:r>
              <a:endPara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Footer Placeholder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54275" name="Picture 32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15950" y="960438"/>
            <a:ext cx="6672263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3525"/>
            <a:ext cx="7772400" cy="10080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rdt3.0: stop-and-wait operation</a:t>
            </a: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54277" name="Line 3"/>
          <p:cNvSpPr/>
          <p:nvPr/>
        </p:nvSpPr>
        <p:spPr>
          <a:xfrm>
            <a:off x="3557588" y="2001838"/>
            <a:ext cx="2227262" cy="9223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78" name="Text Box 4"/>
          <p:cNvSpPr txBox="1"/>
          <p:nvPr/>
        </p:nvSpPr>
        <p:spPr>
          <a:xfrm>
            <a:off x="233363" y="1797050"/>
            <a:ext cx="3232150" cy="3524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algn="r" eaLnBrk="0" hangingPunct="0"/>
            <a:r>
              <a:rPr lang="en-US" altLang="zh-CN" dirty="0">
                <a:latin typeface="Arial" panose="020B0604020202020204" pitchFamily="34" charset="0"/>
              </a:rPr>
              <a:t>first packet bit transmitted, t = 0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54279" name="Line 5"/>
          <p:cNvSpPr/>
          <p:nvPr/>
        </p:nvSpPr>
        <p:spPr>
          <a:xfrm>
            <a:off x="3546475" y="1782763"/>
            <a:ext cx="23813" cy="291306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4280" name="Line 6"/>
          <p:cNvSpPr/>
          <p:nvPr/>
        </p:nvSpPr>
        <p:spPr>
          <a:xfrm>
            <a:off x="5773738" y="1795463"/>
            <a:ext cx="22225" cy="28908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4281" name="Text Box 7"/>
          <p:cNvSpPr txBox="1"/>
          <p:nvPr/>
        </p:nvSpPr>
        <p:spPr>
          <a:xfrm>
            <a:off x="3017838" y="1446213"/>
            <a:ext cx="885825" cy="35083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algn="r" eaLnBrk="0" hangingPunct="0"/>
            <a:r>
              <a:rPr lang="en-US" altLang="zh-CN" dirty="0">
                <a:latin typeface="Arial" panose="020B0604020202020204" pitchFamily="34" charset="0"/>
              </a:rPr>
              <a:t>sender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54282" name="Text Box 8"/>
          <p:cNvSpPr txBox="1"/>
          <p:nvPr/>
        </p:nvSpPr>
        <p:spPr>
          <a:xfrm>
            <a:off x="5195888" y="1446213"/>
            <a:ext cx="946150" cy="35083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algn="r" eaLnBrk="0" hangingPunct="0"/>
            <a:r>
              <a:rPr lang="en-US" altLang="zh-CN" dirty="0">
                <a:latin typeface="Arial" panose="020B0604020202020204" pitchFamily="34" charset="0"/>
              </a:rPr>
              <a:t>receiver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54283" name="Line 9"/>
          <p:cNvSpPr/>
          <p:nvPr/>
        </p:nvSpPr>
        <p:spPr>
          <a:xfrm>
            <a:off x="3570288" y="1997075"/>
            <a:ext cx="2190750" cy="3175"/>
          </a:xfrm>
          <a:prstGeom prst="line">
            <a:avLst/>
          </a:prstGeom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4284" name="Line 10"/>
          <p:cNvSpPr/>
          <p:nvPr/>
        </p:nvSpPr>
        <p:spPr>
          <a:xfrm>
            <a:off x="3575050" y="4108450"/>
            <a:ext cx="2192338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4285" name="Line 11"/>
          <p:cNvSpPr/>
          <p:nvPr/>
        </p:nvSpPr>
        <p:spPr>
          <a:xfrm flipV="1">
            <a:off x="3575050" y="3165475"/>
            <a:ext cx="2209800" cy="9223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86" name="Freeform 12"/>
          <p:cNvSpPr/>
          <p:nvPr/>
        </p:nvSpPr>
        <p:spPr>
          <a:xfrm>
            <a:off x="3552825" y="1995488"/>
            <a:ext cx="2232025" cy="1155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287" name="Line 13"/>
          <p:cNvSpPr/>
          <p:nvPr/>
        </p:nvSpPr>
        <p:spPr>
          <a:xfrm flipH="1">
            <a:off x="3408363" y="1995488"/>
            <a:ext cx="1317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88" name="Line 14"/>
          <p:cNvSpPr/>
          <p:nvPr/>
        </p:nvSpPr>
        <p:spPr>
          <a:xfrm flipH="1">
            <a:off x="3408363" y="2236788"/>
            <a:ext cx="1317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89" name="Line 15"/>
          <p:cNvSpPr/>
          <p:nvPr/>
        </p:nvSpPr>
        <p:spPr>
          <a:xfrm flipH="1">
            <a:off x="3419475" y="4095750"/>
            <a:ext cx="13335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90" name="Text Box 16"/>
          <p:cNvSpPr txBox="1"/>
          <p:nvPr/>
        </p:nvSpPr>
        <p:spPr>
          <a:xfrm>
            <a:off x="2755900" y="2968625"/>
            <a:ext cx="847725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 eaLnBrk="0" hangingPunct="0"/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RTT</a:t>
            </a:r>
            <a:r>
              <a:rPr lang="en-US" altLang="zh-CN" sz="1000" dirty="0">
                <a:latin typeface="Arial" panose="020B0604020202020204" pitchFamily="34" charset="0"/>
              </a:rPr>
              <a:t> 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54291" name="Line 17"/>
          <p:cNvSpPr/>
          <p:nvPr/>
        </p:nvSpPr>
        <p:spPr>
          <a:xfrm>
            <a:off x="3443288" y="3276600"/>
            <a:ext cx="11112" cy="81121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4292" name="Line 18"/>
          <p:cNvSpPr/>
          <p:nvPr/>
        </p:nvSpPr>
        <p:spPr>
          <a:xfrm flipV="1">
            <a:off x="3448050" y="2259013"/>
            <a:ext cx="3175" cy="768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4293" name="Text Box 19"/>
          <p:cNvSpPr txBox="1"/>
          <p:nvPr/>
        </p:nvSpPr>
        <p:spPr>
          <a:xfrm>
            <a:off x="0" y="2074863"/>
            <a:ext cx="3465513" cy="3524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 eaLnBrk="0" hangingPunct="0"/>
            <a:r>
              <a:rPr lang="en-US" altLang="zh-CN" dirty="0">
                <a:latin typeface="Arial" panose="020B0604020202020204" pitchFamily="34" charset="0"/>
              </a:rPr>
              <a:t>last packet bit transmitted, </a:t>
            </a: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t = L / R</a:t>
            </a:r>
            <a:endParaRPr lang="en-US" altLang="zh-CN" dirty="0">
              <a:solidFill>
                <a:srgbClr val="CC0000"/>
              </a:solidFill>
              <a:latin typeface="Times New Roman" panose="02020603050405020304" charset="0"/>
            </a:endParaRPr>
          </a:p>
        </p:txBody>
      </p:sp>
      <p:sp>
        <p:nvSpPr>
          <p:cNvPr id="54294" name="Line 20"/>
          <p:cNvSpPr/>
          <p:nvPr/>
        </p:nvSpPr>
        <p:spPr>
          <a:xfrm flipH="1">
            <a:off x="5761038" y="2909888"/>
            <a:ext cx="13335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95" name="Text Box 21"/>
          <p:cNvSpPr txBox="1"/>
          <p:nvPr/>
        </p:nvSpPr>
        <p:spPr>
          <a:xfrm>
            <a:off x="5842000" y="2733675"/>
            <a:ext cx="2425700" cy="3524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first packet bit arrives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54296" name="Line 22"/>
          <p:cNvSpPr/>
          <p:nvPr/>
        </p:nvSpPr>
        <p:spPr>
          <a:xfrm>
            <a:off x="5784850" y="3159125"/>
            <a:ext cx="1270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97" name="Text Box 23"/>
          <p:cNvSpPr txBox="1"/>
          <p:nvPr/>
        </p:nvSpPr>
        <p:spPr>
          <a:xfrm>
            <a:off x="5848350" y="2986088"/>
            <a:ext cx="3114675" cy="5699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last packet bit arrives, send ACK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54298" name="Text Box 24"/>
          <p:cNvSpPr txBox="1"/>
          <p:nvPr/>
        </p:nvSpPr>
        <p:spPr>
          <a:xfrm>
            <a:off x="825500" y="3768725"/>
            <a:ext cx="2686050" cy="635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 eaLnBrk="0" hangingPunct="0"/>
            <a:r>
              <a:rPr lang="en-US" altLang="zh-CN" dirty="0">
                <a:latin typeface="Arial" panose="020B0604020202020204" pitchFamily="34" charset="0"/>
              </a:rPr>
              <a:t>ACK arrives, send next </a:t>
            </a:r>
            <a:endParaRPr lang="en-US" altLang="zh-CN" dirty="0">
              <a:latin typeface="Arial" panose="020B0604020202020204" pitchFamily="34" charset="0"/>
            </a:endParaRPr>
          </a:p>
          <a:p>
            <a:pPr algn="r" eaLnBrk="0" hangingPunct="0"/>
            <a:r>
              <a:rPr lang="en-US" altLang="zh-CN" dirty="0">
                <a:latin typeface="Arial" panose="020B0604020202020204" pitchFamily="34" charset="0"/>
              </a:rPr>
              <a:t>packet, </a:t>
            </a: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t = RTT + L / R</a:t>
            </a:r>
            <a:endParaRPr lang="en-US" altLang="zh-CN" dirty="0">
              <a:solidFill>
                <a:srgbClr val="CC0000"/>
              </a:solidFill>
              <a:latin typeface="Times New Roman" panose="02020603050405020304" charset="0"/>
            </a:endParaRPr>
          </a:p>
        </p:txBody>
      </p:sp>
      <p:sp>
        <p:nvSpPr>
          <p:cNvPr id="54299" name="Freeform 25"/>
          <p:cNvSpPr/>
          <p:nvPr/>
        </p:nvSpPr>
        <p:spPr>
          <a:xfrm>
            <a:off x="3570288" y="4103688"/>
            <a:ext cx="1419225" cy="577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54300" name="Group 26"/>
          <p:cNvGrpSpPr/>
          <p:nvPr/>
        </p:nvGrpSpPr>
        <p:grpSpPr>
          <a:xfrm>
            <a:off x="3563938" y="4095750"/>
            <a:ext cx="1281112" cy="534988"/>
            <a:chOff x="12315" y="13225"/>
            <a:chExt cx="2775" cy="913"/>
          </a:xfrm>
        </p:grpSpPr>
        <p:sp>
          <p:nvSpPr>
            <p:cNvPr id="54301" name="Line 27"/>
            <p:cNvSpPr/>
            <p:nvPr/>
          </p:nvSpPr>
          <p:spPr>
            <a:xfrm>
              <a:off x="12315" y="13225"/>
              <a:ext cx="1587" cy="51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02" name="Line 28"/>
            <p:cNvSpPr/>
            <p:nvPr/>
          </p:nvSpPr>
          <p:spPr>
            <a:xfrm>
              <a:off x="13915" y="13737"/>
              <a:ext cx="1175" cy="40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sp>
        <p:nvSpPr>
          <p:cNvPr id="54303" name="Line 29"/>
          <p:cNvSpPr/>
          <p:nvPr/>
        </p:nvSpPr>
        <p:spPr>
          <a:xfrm>
            <a:off x="3563938" y="4337050"/>
            <a:ext cx="317500" cy="1238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304" name="Line 30"/>
          <p:cNvSpPr/>
          <p:nvPr/>
        </p:nvSpPr>
        <p:spPr>
          <a:xfrm>
            <a:off x="3887788" y="4460875"/>
            <a:ext cx="541337" cy="234950"/>
          </a:xfrm>
          <a:prstGeom prst="line">
            <a:avLst/>
          </a:prstGeom>
          <a:ln w="9525" cap="flat" cmpd="sng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</p:sp>
      <p:graphicFrame>
        <p:nvGraphicFramePr>
          <p:cNvPr id="54305" name="Object 35"/>
          <p:cNvGraphicFramePr>
            <a:graphicFrameLocks noChangeAspect="1"/>
          </p:cNvGraphicFramePr>
          <p:nvPr/>
        </p:nvGraphicFramePr>
        <p:xfrm>
          <a:off x="1255713" y="4862513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2686050" imgH="371475" progId="Word.Picture.8">
                  <p:embed/>
                </p:oleObj>
              </mc:Choice>
              <mc:Fallback>
                <p:oleObj name="" r:id="rId2" imgW="2686050" imgH="371475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5713" y="4862513"/>
                        <a:ext cx="6748462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2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55299" name="Picture 6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42925" y="803275"/>
            <a:ext cx="45704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5725"/>
            <a:ext cx="7772400" cy="10080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Pipelined protocols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55301" name="Rectangle 3"/>
          <p:cNvSpPr>
            <a:spLocks noGrp="1"/>
          </p:cNvSpPr>
          <p:nvPr>
            <p:ph sz="half" idx="1"/>
          </p:nvPr>
        </p:nvSpPr>
        <p:spPr>
          <a:xfrm>
            <a:off x="523875" y="1304925"/>
            <a:ext cx="7591425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pipelining:</a:t>
            </a: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 sender allows multiple, </a:t>
            </a:r>
            <a:r>
              <a:rPr lang="ja-JP" altLang="en-US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“</a:t>
            </a:r>
            <a:r>
              <a:rPr lang="en-US" altLang="ja-JP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in-flight</a:t>
            </a:r>
            <a:r>
              <a:rPr lang="ja-JP" altLang="en-US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”</a:t>
            </a:r>
            <a:r>
              <a:rPr lang="en-US" altLang="ja-JP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, yet-to-be-acknowledged pkts</a:t>
            </a:r>
            <a:endParaRPr lang="en-US" altLang="ja-JP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range of sequence numbers must be increased</a:t>
            </a:r>
            <a:endParaRPr lang="en-US" altLang="zh-CN" dirty="0">
              <a:latin typeface="+mn-lt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buffering at sender and/or receiver</a:t>
            </a:r>
            <a:endParaRPr lang="en-US" altLang="zh-CN" dirty="0">
              <a:latin typeface="+mn-lt"/>
              <a:ea typeface="MS PGothic" panose="020B0600070205080204" charset="-128"/>
            </a:endParaRPr>
          </a:p>
        </p:txBody>
      </p:sp>
      <p:sp>
        <p:nvSpPr>
          <p:cNvPr id="45063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90550" y="5419725"/>
            <a:ext cx="8286750" cy="10763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two generic forms of pipelined protocols: 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go-Back-N</a:t>
            </a:r>
            <a:r>
              <a:rPr kumimoji="0" lang="zh-CN" altLang="en-US" sz="28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+mn-cs"/>
              </a:rPr>
              <a:t>（回退</a:t>
            </a:r>
            <a:r>
              <a:rPr kumimoji="0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28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+mn-cs"/>
              </a:rPr>
              <a:t>步）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, selective repeat </a:t>
            </a:r>
            <a:r>
              <a:rPr kumimoji="0" lang="zh-CN" altLang="en-US" sz="28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+mn-cs"/>
              </a:rPr>
              <a:t>（选择重传）</a:t>
            </a:r>
            <a:endParaRPr kumimoji="0" lang="zh-CN" altLang="en-US" sz="2800" b="0" i="1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5303" name="Picture 5" descr="rdt_pipelined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8" y="2946400"/>
            <a:ext cx="6105525" cy="237013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5304" name="Group 44"/>
          <p:cNvGrpSpPr/>
          <p:nvPr/>
        </p:nvGrpSpPr>
        <p:grpSpPr>
          <a:xfrm>
            <a:off x="1398588" y="3624263"/>
            <a:ext cx="469900" cy="465137"/>
            <a:chOff x="881" y="2283"/>
            <a:chExt cx="296" cy="293"/>
          </a:xfrm>
        </p:grpSpPr>
        <p:sp>
          <p:nvSpPr>
            <p:cNvPr id="45138" name="Rectangle 43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55306" name="Group 36"/>
            <p:cNvGrpSpPr/>
            <p:nvPr/>
          </p:nvGrpSpPr>
          <p:grpSpPr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55307" name="Picture 37" descr="desktop_computer_stylized_medium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55308" name="Freeform 38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55309" name="Freeform 48"/>
          <p:cNvSpPr/>
          <p:nvPr/>
        </p:nvSpPr>
        <p:spPr>
          <a:xfrm>
            <a:off x="7339013" y="3636963"/>
            <a:ext cx="185737" cy="4318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pathLst>
              <a:path w="117" h="272">
                <a:moveTo>
                  <a:pt x="6" y="6"/>
                </a:moveTo>
                <a:lnTo>
                  <a:pt x="3" y="77"/>
                </a:lnTo>
                <a:lnTo>
                  <a:pt x="59" y="120"/>
                </a:lnTo>
                <a:lnTo>
                  <a:pt x="0" y="146"/>
                </a:lnTo>
                <a:lnTo>
                  <a:pt x="3" y="270"/>
                </a:lnTo>
                <a:lnTo>
                  <a:pt x="117" y="272"/>
                </a:lnTo>
                <a:lnTo>
                  <a:pt x="114" y="0"/>
                </a:lnTo>
                <a:lnTo>
                  <a:pt x="6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55310" name="Group 50"/>
          <p:cNvGrpSpPr/>
          <p:nvPr/>
        </p:nvGrpSpPr>
        <p:grpSpPr>
          <a:xfrm>
            <a:off x="4510088" y="3641725"/>
            <a:ext cx="469900" cy="465138"/>
            <a:chOff x="881" y="2283"/>
            <a:chExt cx="296" cy="293"/>
          </a:xfrm>
        </p:grpSpPr>
        <p:sp>
          <p:nvSpPr>
            <p:cNvPr id="45134" name="Rectangle 51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55312" name="Group 52"/>
            <p:cNvGrpSpPr/>
            <p:nvPr/>
          </p:nvGrpSpPr>
          <p:grpSpPr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55313" name="Picture 53" descr="desktop_computer_stylized_medium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55314" name="Freeform 54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55315" name="Group 55"/>
          <p:cNvGrpSpPr/>
          <p:nvPr/>
        </p:nvGrpSpPr>
        <p:grpSpPr>
          <a:xfrm>
            <a:off x="4321175" y="3508375"/>
            <a:ext cx="223838" cy="501650"/>
            <a:chOff x="4140" y="429"/>
            <a:chExt cx="1425" cy="2396"/>
          </a:xfrm>
        </p:grpSpPr>
        <p:sp>
          <p:nvSpPr>
            <p:cNvPr id="55316" name="Freeform 56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8" y="55"/>
                </a:cxn>
                <a:cxn ang="0">
                  <a:pos x="37" y="425"/>
                </a:cxn>
                <a:cxn ang="0">
                  <a:pos x="0" y="445"/>
                </a:cxn>
                <a:cxn ang="0">
                  <a:pos x="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103" name="Rectangle 57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5318" name="Freeform 58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3" y="36"/>
                </a:cxn>
                <a:cxn ang="0">
                  <a:pos x="2" y="405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19" name="Freeform 59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1"/>
                </a:cxn>
                <a:cxn ang="0">
                  <a:pos x="36" y="38"/>
                </a:cxn>
                <a:cxn ang="0">
                  <a:pos x="0" y="1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106" name="Rectangle 60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55321" name="Group 61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32" name="AutoShape 6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5133" name="AutoShape 63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45108" name="Rectangle 64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55325" name="Group 65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130" name="AutoShape 66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5131" name="AutoShape 6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45110" name="Rectangle 68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5111" name="Rectangle 69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55330" name="Group 70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28" name="AutoShape 7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5129" name="AutoShape 72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55333" name="Freeform 73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0"/>
                </a:cxn>
                <a:cxn ang="0">
                  <a:pos x="36" y="36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55334" name="Group 74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126" name="AutoShape 75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5127" name="AutoShape 76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45115" name="Rectangle 77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5338" name="Freeform 78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2" y="22"/>
                </a:cxn>
                <a:cxn ang="0">
                  <a:pos x="32" y="41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39" name="Freeform 79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27"/>
                </a:cxn>
                <a:cxn ang="0">
                  <a:pos x="31" y="48"/>
                </a:cxn>
                <a:cxn ang="0">
                  <a:pos x="2" y="20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118" name="Oval 80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5341" name="Freeform 81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40"/>
                </a:cxn>
                <a:cxn ang="0">
                  <a:pos x="34" y="18"/>
                </a:cxn>
                <a:cxn ang="0">
                  <a:pos x="32" y="0"/>
                </a:cxn>
                <a:cxn ang="0">
                  <a:pos x="0" y="1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120" name="AutoShape 82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5121" name="AutoShape 83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5122" name="Oval 84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5123" name="Oval 85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45124" name="Oval 86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5125" name="Rectangle 87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55348" name="Group 88"/>
          <p:cNvGrpSpPr/>
          <p:nvPr/>
        </p:nvGrpSpPr>
        <p:grpSpPr>
          <a:xfrm>
            <a:off x="7385050" y="3503613"/>
            <a:ext cx="223838" cy="501650"/>
            <a:chOff x="4140" y="429"/>
            <a:chExt cx="1425" cy="2396"/>
          </a:xfrm>
        </p:grpSpPr>
        <p:sp>
          <p:nvSpPr>
            <p:cNvPr id="55349" name="Freeform 89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8" y="55"/>
                </a:cxn>
                <a:cxn ang="0">
                  <a:pos x="37" y="425"/>
                </a:cxn>
                <a:cxn ang="0">
                  <a:pos x="0" y="445"/>
                </a:cxn>
                <a:cxn ang="0">
                  <a:pos x="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71" name="Rectangle 90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5351" name="Freeform 91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3" y="36"/>
                </a:cxn>
                <a:cxn ang="0">
                  <a:pos x="2" y="405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52" name="Freeform 92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1"/>
                </a:cxn>
                <a:cxn ang="0">
                  <a:pos x="36" y="38"/>
                </a:cxn>
                <a:cxn ang="0">
                  <a:pos x="0" y="1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74" name="Rectangle 93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55354" name="Group 94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00" name="AutoShape 9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5101" name="AutoShape 96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45076" name="Rectangle 97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55358" name="Group 98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098" name="AutoShape 99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5099" name="AutoShape 100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45078" name="Rectangle 101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5079" name="Rectangle 102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55363" name="Group 103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096" name="AutoShape 10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5097" name="AutoShape 105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55366" name="Freeform 106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0"/>
                </a:cxn>
                <a:cxn ang="0">
                  <a:pos x="36" y="36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55367" name="Group 107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094" name="AutoShape 108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5095" name="AutoShape 109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45083" name="Rectangle 110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5371" name="Freeform 111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2" y="22"/>
                </a:cxn>
                <a:cxn ang="0">
                  <a:pos x="32" y="41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72" name="Freeform 112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27"/>
                </a:cxn>
                <a:cxn ang="0">
                  <a:pos x="31" y="48"/>
                </a:cxn>
                <a:cxn ang="0">
                  <a:pos x="2" y="20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86" name="Oval 113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5374" name="Freeform 114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40"/>
                </a:cxn>
                <a:cxn ang="0">
                  <a:pos x="34" y="18"/>
                </a:cxn>
                <a:cxn ang="0">
                  <a:pos x="32" y="0"/>
                </a:cxn>
                <a:cxn ang="0">
                  <a:pos x="0" y="1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88" name="AutoShape 115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5089" name="AutoShape 116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5090" name="Oval 117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5091" name="Oval 118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45092" name="Oval 119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5093" name="Rectangle 120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Footer Placeholder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56323" name="Picture 60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69913" y="842963"/>
            <a:ext cx="63992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7772400" cy="9636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Pipelining: increased utilization</a:t>
            </a: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56325" name="Line 3"/>
          <p:cNvSpPr/>
          <p:nvPr/>
        </p:nvSpPr>
        <p:spPr>
          <a:xfrm>
            <a:off x="3171825" y="1778000"/>
            <a:ext cx="2082800" cy="9318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26" name="Text Box 4"/>
          <p:cNvSpPr txBox="1"/>
          <p:nvPr/>
        </p:nvSpPr>
        <p:spPr>
          <a:xfrm>
            <a:off x="0" y="1571625"/>
            <a:ext cx="3086100" cy="354013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algn="r" eaLnBrk="0" hangingPunct="0"/>
            <a:r>
              <a:rPr lang="en-US" altLang="zh-CN" dirty="0">
                <a:latin typeface="Arial" panose="020B0604020202020204" pitchFamily="34" charset="0"/>
              </a:rPr>
              <a:t>first packet bit transmitted, t = 0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56327" name="Line 5"/>
          <p:cNvSpPr/>
          <p:nvPr/>
        </p:nvSpPr>
        <p:spPr>
          <a:xfrm>
            <a:off x="3162300" y="1555750"/>
            <a:ext cx="20638" cy="32845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28" name="Line 6"/>
          <p:cNvSpPr/>
          <p:nvPr/>
        </p:nvSpPr>
        <p:spPr>
          <a:xfrm>
            <a:off x="5243513" y="1568450"/>
            <a:ext cx="22225" cy="335121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29" name="Text Box 7"/>
          <p:cNvSpPr txBox="1"/>
          <p:nvPr/>
        </p:nvSpPr>
        <p:spPr>
          <a:xfrm>
            <a:off x="2701925" y="1228725"/>
            <a:ext cx="1042988" cy="3556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algn="r" eaLnBrk="0" hangingPunct="0"/>
            <a:r>
              <a:rPr lang="en-US" altLang="zh-CN" dirty="0">
                <a:latin typeface="Arial" panose="020B0604020202020204" pitchFamily="34" charset="0"/>
              </a:rPr>
              <a:t>sender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56330" name="Text Box 8"/>
          <p:cNvSpPr txBox="1"/>
          <p:nvPr/>
        </p:nvSpPr>
        <p:spPr>
          <a:xfrm>
            <a:off x="4730750" y="1228725"/>
            <a:ext cx="1108075" cy="3556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algn="r" eaLnBrk="0" hangingPunct="0"/>
            <a:r>
              <a:rPr lang="en-US" altLang="zh-CN" dirty="0">
                <a:latin typeface="Arial" panose="020B0604020202020204" pitchFamily="34" charset="0"/>
              </a:rPr>
              <a:t>receiver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56331" name="Line 9"/>
          <p:cNvSpPr/>
          <p:nvPr/>
        </p:nvSpPr>
        <p:spPr>
          <a:xfrm>
            <a:off x="3182938" y="1773238"/>
            <a:ext cx="2049462" cy="3175"/>
          </a:xfrm>
          <a:prstGeom prst="line">
            <a:avLst/>
          </a:prstGeom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6332" name="Line 10"/>
          <p:cNvSpPr/>
          <p:nvPr/>
        </p:nvSpPr>
        <p:spPr>
          <a:xfrm>
            <a:off x="3189288" y="3905250"/>
            <a:ext cx="20494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6333" name="Freeform 11"/>
          <p:cNvSpPr/>
          <p:nvPr/>
        </p:nvSpPr>
        <p:spPr>
          <a:xfrm>
            <a:off x="3167063" y="1770063"/>
            <a:ext cx="2087562" cy="1169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6334" name="Line 12"/>
          <p:cNvSpPr/>
          <p:nvPr/>
        </p:nvSpPr>
        <p:spPr>
          <a:xfrm flipH="1">
            <a:off x="3032125" y="1770063"/>
            <a:ext cx="123825" cy="31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35" name="Line 13"/>
          <p:cNvSpPr/>
          <p:nvPr/>
        </p:nvSpPr>
        <p:spPr>
          <a:xfrm flipH="1">
            <a:off x="3032125" y="2014538"/>
            <a:ext cx="12382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36" name="Text Box 14"/>
          <p:cNvSpPr txBox="1"/>
          <p:nvPr/>
        </p:nvSpPr>
        <p:spPr>
          <a:xfrm>
            <a:off x="2251075" y="2754313"/>
            <a:ext cx="965200" cy="339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 eaLnBrk="0" hangingPunct="0"/>
            <a:r>
              <a:rPr lang="en-US" altLang="zh-CN" dirty="0">
                <a:latin typeface="Arial" panose="020B0604020202020204" pitchFamily="34" charset="0"/>
              </a:rPr>
              <a:t>RTT 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56337" name="Line 15"/>
          <p:cNvSpPr/>
          <p:nvPr/>
        </p:nvSpPr>
        <p:spPr>
          <a:xfrm>
            <a:off x="3065463" y="3065463"/>
            <a:ext cx="9525" cy="8207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38" name="Line 16"/>
          <p:cNvSpPr/>
          <p:nvPr/>
        </p:nvSpPr>
        <p:spPr>
          <a:xfrm flipV="1">
            <a:off x="3070225" y="2036763"/>
            <a:ext cx="1588" cy="7762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39" name="Text Box 17"/>
          <p:cNvSpPr txBox="1"/>
          <p:nvPr/>
        </p:nvSpPr>
        <p:spPr>
          <a:xfrm>
            <a:off x="346075" y="1852613"/>
            <a:ext cx="2740025" cy="3540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 eaLnBrk="0" hangingPunct="0"/>
            <a:r>
              <a:rPr lang="en-US" altLang="zh-CN" dirty="0">
                <a:latin typeface="Arial" panose="020B0604020202020204" pitchFamily="34" charset="0"/>
              </a:rPr>
              <a:t>last bit transmitted, t = L / R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56340" name="Line 18"/>
          <p:cNvSpPr/>
          <p:nvPr/>
        </p:nvSpPr>
        <p:spPr>
          <a:xfrm flipH="1">
            <a:off x="5232400" y="2695575"/>
            <a:ext cx="12541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41" name="Text Box 19"/>
          <p:cNvSpPr txBox="1"/>
          <p:nvPr/>
        </p:nvSpPr>
        <p:spPr>
          <a:xfrm>
            <a:off x="5308600" y="2517775"/>
            <a:ext cx="2641600" cy="355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first packet bit arrives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56342" name="Line 20"/>
          <p:cNvSpPr/>
          <p:nvPr/>
        </p:nvSpPr>
        <p:spPr>
          <a:xfrm>
            <a:off x="5254625" y="2946400"/>
            <a:ext cx="11906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43" name="Text Box 21"/>
          <p:cNvSpPr txBox="1"/>
          <p:nvPr/>
        </p:nvSpPr>
        <p:spPr>
          <a:xfrm>
            <a:off x="5313363" y="2770188"/>
            <a:ext cx="3581400" cy="384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last packet bit arrives, send ACK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56344" name="Text Box 22"/>
          <p:cNvSpPr txBox="1"/>
          <p:nvPr/>
        </p:nvSpPr>
        <p:spPr>
          <a:xfrm>
            <a:off x="493713" y="3562350"/>
            <a:ext cx="263525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 eaLnBrk="0" hangingPunct="0"/>
            <a:r>
              <a:rPr lang="en-US" altLang="zh-CN" dirty="0">
                <a:latin typeface="Arial" panose="020B0604020202020204" pitchFamily="34" charset="0"/>
              </a:rPr>
              <a:t>ACK arrives, send next </a:t>
            </a:r>
            <a:endParaRPr lang="en-US" altLang="zh-CN" dirty="0">
              <a:latin typeface="Arial" panose="020B0604020202020204" pitchFamily="34" charset="0"/>
            </a:endParaRPr>
          </a:p>
          <a:p>
            <a:pPr algn="r" eaLnBrk="0" hangingPunct="0"/>
            <a:r>
              <a:rPr lang="en-US" altLang="zh-CN" dirty="0">
                <a:latin typeface="Arial" panose="020B0604020202020204" pitchFamily="34" charset="0"/>
              </a:rPr>
              <a:t>packet, t = RTT + L / R</a:t>
            </a:r>
            <a:endParaRPr lang="en-US" altLang="zh-CN" dirty="0">
              <a:latin typeface="Times New Roman" panose="02020603050405020304" charset="0"/>
            </a:endParaRPr>
          </a:p>
        </p:txBody>
      </p:sp>
      <p:grpSp>
        <p:nvGrpSpPr>
          <p:cNvPr id="56345" name="Group 23"/>
          <p:cNvGrpSpPr/>
          <p:nvPr/>
        </p:nvGrpSpPr>
        <p:grpSpPr>
          <a:xfrm>
            <a:off x="3043238" y="3892550"/>
            <a:ext cx="1466850" cy="608013"/>
            <a:chOff x="12502" y="21425"/>
            <a:chExt cx="3400" cy="1025"/>
          </a:xfrm>
        </p:grpSpPr>
        <p:sp>
          <p:nvSpPr>
            <p:cNvPr id="56346" name="Line 24"/>
            <p:cNvSpPr/>
            <p:nvPr/>
          </p:nvSpPr>
          <p:spPr>
            <a:xfrm flipH="1">
              <a:off x="12502" y="21425"/>
              <a:ext cx="288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47" name="Freeform 25"/>
            <p:cNvSpPr/>
            <p:nvPr/>
          </p:nvSpPr>
          <p:spPr>
            <a:xfrm>
              <a:off x="12827" y="21438"/>
              <a:ext cx="3075" cy="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147" y="98267"/>
                </a:cxn>
                <a:cxn ang="0">
                  <a:pos x="181112" y="98267"/>
                </a:cxn>
                <a:cxn ang="0">
                  <a:pos x="0" y="41006"/>
                </a:cxn>
                <a:cxn ang="0">
                  <a:pos x="0" y="0"/>
                </a:cxn>
              </a:cxnLst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56348" name="Group 26"/>
            <p:cNvGrpSpPr/>
            <p:nvPr/>
          </p:nvGrpSpPr>
          <p:grpSpPr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56349" name="Line 27"/>
              <p:cNvSpPr/>
              <p:nvPr/>
            </p:nvSpPr>
            <p:spPr>
              <a:xfrm>
                <a:off x="12315" y="13225"/>
                <a:ext cx="1587" cy="513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350" name="Line 28"/>
              <p:cNvSpPr/>
              <p:nvPr/>
            </p:nvSpPr>
            <p:spPr>
              <a:xfrm>
                <a:off x="13915" y="13737"/>
                <a:ext cx="1175" cy="40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6351" name="Line 29"/>
            <p:cNvSpPr/>
            <p:nvPr/>
          </p:nvSpPr>
          <p:spPr>
            <a:xfrm>
              <a:off x="12815" y="21837"/>
              <a:ext cx="687" cy="21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52" name="Line 30"/>
            <p:cNvSpPr/>
            <p:nvPr/>
          </p:nvSpPr>
          <p:spPr>
            <a:xfrm>
              <a:off x="13515" y="22048"/>
              <a:ext cx="1175" cy="40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sp>
        <p:nvSpPr>
          <p:cNvPr id="56353" name="Freeform 31"/>
          <p:cNvSpPr/>
          <p:nvPr/>
        </p:nvSpPr>
        <p:spPr>
          <a:xfrm>
            <a:off x="3171825" y="2022475"/>
            <a:ext cx="2087563" cy="1168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6354" name="Freeform 32"/>
          <p:cNvSpPr/>
          <p:nvPr/>
        </p:nvSpPr>
        <p:spPr>
          <a:xfrm>
            <a:off x="3171825" y="2273300"/>
            <a:ext cx="2087563" cy="1168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6355" name="Line 33"/>
          <p:cNvSpPr/>
          <p:nvPr/>
        </p:nvSpPr>
        <p:spPr>
          <a:xfrm flipV="1">
            <a:off x="3189288" y="2954338"/>
            <a:ext cx="2065337" cy="93186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56" name="Line 34"/>
          <p:cNvSpPr/>
          <p:nvPr/>
        </p:nvSpPr>
        <p:spPr>
          <a:xfrm flipV="1">
            <a:off x="3189288" y="3205163"/>
            <a:ext cx="2065337" cy="93186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6357" name="Group 35"/>
          <p:cNvGrpSpPr/>
          <p:nvPr/>
        </p:nvGrpSpPr>
        <p:grpSpPr>
          <a:xfrm>
            <a:off x="3032125" y="4130675"/>
            <a:ext cx="1466850" cy="606425"/>
            <a:chOff x="12502" y="21425"/>
            <a:chExt cx="3400" cy="1025"/>
          </a:xfrm>
        </p:grpSpPr>
        <p:sp>
          <p:nvSpPr>
            <p:cNvPr id="56358" name="Line 36"/>
            <p:cNvSpPr/>
            <p:nvPr/>
          </p:nvSpPr>
          <p:spPr>
            <a:xfrm flipH="1">
              <a:off x="12502" y="21425"/>
              <a:ext cx="288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59" name="Freeform 37"/>
            <p:cNvSpPr/>
            <p:nvPr/>
          </p:nvSpPr>
          <p:spPr>
            <a:xfrm>
              <a:off x="12827" y="21438"/>
              <a:ext cx="3075" cy="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147" y="98267"/>
                </a:cxn>
                <a:cxn ang="0">
                  <a:pos x="181112" y="98267"/>
                </a:cxn>
                <a:cxn ang="0">
                  <a:pos x="0" y="41006"/>
                </a:cxn>
                <a:cxn ang="0">
                  <a:pos x="0" y="0"/>
                </a:cxn>
              </a:cxnLst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56360" name="Group 38"/>
            <p:cNvGrpSpPr/>
            <p:nvPr/>
          </p:nvGrpSpPr>
          <p:grpSpPr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56361" name="Line 39"/>
              <p:cNvSpPr/>
              <p:nvPr/>
            </p:nvSpPr>
            <p:spPr>
              <a:xfrm>
                <a:off x="12315" y="13225"/>
                <a:ext cx="1587" cy="513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362" name="Line 40"/>
              <p:cNvSpPr/>
              <p:nvPr/>
            </p:nvSpPr>
            <p:spPr>
              <a:xfrm>
                <a:off x="13915" y="13737"/>
                <a:ext cx="1175" cy="40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6363" name="Line 41"/>
            <p:cNvSpPr/>
            <p:nvPr/>
          </p:nvSpPr>
          <p:spPr>
            <a:xfrm>
              <a:off x="12815" y="21837"/>
              <a:ext cx="687" cy="21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64" name="Line 42"/>
            <p:cNvSpPr/>
            <p:nvPr/>
          </p:nvSpPr>
          <p:spPr>
            <a:xfrm>
              <a:off x="13515" y="22048"/>
              <a:ext cx="1175" cy="40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56365" name="Group 43"/>
          <p:cNvGrpSpPr/>
          <p:nvPr/>
        </p:nvGrpSpPr>
        <p:grpSpPr>
          <a:xfrm>
            <a:off x="3043238" y="4381500"/>
            <a:ext cx="1466850" cy="606425"/>
            <a:chOff x="12502" y="21425"/>
            <a:chExt cx="3400" cy="1025"/>
          </a:xfrm>
        </p:grpSpPr>
        <p:sp>
          <p:nvSpPr>
            <p:cNvPr id="56366" name="Line 44"/>
            <p:cNvSpPr/>
            <p:nvPr/>
          </p:nvSpPr>
          <p:spPr>
            <a:xfrm flipH="1">
              <a:off x="12502" y="21425"/>
              <a:ext cx="288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67" name="Freeform 45"/>
            <p:cNvSpPr/>
            <p:nvPr/>
          </p:nvSpPr>
          <p:spPr>
            <a:xfrm>
              <a:off x="12827" y="21438"/>
              <a:ext cx="3075" cy="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147" y="98267"/>
                </a:cxn>
                <a:cxn ang="0">
                  <a:pos x="181112" y="98267"/>
                </a:cxn>
                <a:cxn ang="0">
                  <a:pos x="0" y="41006"/>
                </a:cxn>
                <a:cxn ang="0">
                  <a:pos x="0" y="0"/>
                </a:cxn>
              </a:cxnLst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56368" name="Group 46"/>
            <p:cNvGrpSpPr/>
            <p:nvPr/>
          </p:nvGrpSpPr>
          <p:grpSpPr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56369" name="Line 47"/>
              <p:cNvSpPr/>
              <p:nvPr/>
            </p:nvSpPr>
            <p:spPr>
              <a:xfrm>
                <a:off x="12315" y="13225"/>
                <a:ext cx="1587" cy="513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370" name="Line 48"/>
              <p:cNvSpPr/>
              <p:nvPr/>
            </p:nvSpPr>
            <p:spPr>
              <a:xfrm>
                <a:off x="13915" y="13737"/>
                <a:ext cx="1175" cy="40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6371" name="Line 49"/>
            <p:cNvSpPr/>
            <p:nvPr/>
          </p:nvSpPr>
          <p:spPr>
            <a:xfrm>
              <a:off x="12815" y="21837"/>
              <a:ext cx="687" cy="21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72" name="Line 50"/>
            <p:cNvSpPr/>
            <p:nvPr/>
          </p:nvSpPr>
          <p:spPr>
            <a:xfrm>
              <a:off x="13515" y="22048"/>
              <a:ext cx="1175" cy="40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sp>
        <p:nvSpPr>
          <p:cNvPr id="56373" name="Line 51"/>
          <p:cNvSpPr/>
          <p:nvPr/>
        </p:nvSpPr>
        <p:spPr>
          <a:xfrm flipV="1">
            <a:off x="3194050" y="3457575"/>
            <a:ext cx="2065338" cy="9318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74" name="Text Box 52"/>
          <p:cNvSpPr txBox="1"/>
          <p:nvPr/>
        </p:nvSpPr>
        <p:spPr>
          <a:xfrm>
            <a:off x="5310188" y="3024188"/>
            <a:ext cx="3833812" cy="384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last bit of 2</a:t>
            </a:r>
            <a:r>
              <a:rPr lang="en-US" altLang="zh-CN" baseline="30000" dirty="0">
                <a:latin typeface="Arial" panose="020B0604020202020204" pitchFamily="34" charset="0"/>
              </a:rPr>
              <a:t>nd</a:t>
            </a:r>
            <a:r>
              <a:rPr lang="en-US" altLang="zh-CN" dirty="0">
                <a:latin typeface="Arial" panose="020B0604020202020204" pitchFamily="34" charset="0"/>
              </a:rPr>
              <a:t> packet arrives, send ACK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56375" name="Line 53"/>
          <p:cNvSpPr/>
          <p:nvPr/>
        </p:nvSpPr>
        <p:spPr>
          <a:xfrm flipV="1">
            <a:off x="5254625" y="3182938"/>
            <a:ext cx="11271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76" name="Line 54"/>
          <p:cNvSpPr/>
          <p:nvPr/>
        </p:nvSpPr>
        <p:spPr>
          <a:xfrm flipV="1">
            <a:off x="5265738" y="3435350"/>
            <a:ext cx="11271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77" name="Text Box 55"/>
          <p:cNvSpPr txBox="1"/>
          <p:nvPr/>
        </p:nvSpPr>
        <p:spPr>
          <a:xfrm>
            <a:off x="5305425" y="3257550"/>
            <a:ext cx="3838575" cy="384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last bit of 3</a:t>
            </a:r>
            <a:r>
              <a:rPr lang="en-US" altLang="zh-CN" baseline="30000" dirty="0">
                <a:latin typeface="Arial" panose="020B0604020202020204" pitchFamily="34" charset="0"/>
              </a:rPr>
              <a:t>rd</a:t>
            </a:r>
            <a:r>
              <a:rPr lang="en-US" altLang="zh-CN" dirty="0">
                <a:latin typeface="Arial" panose="020B0604020202020204" pitchFamily="34" charset="0"/>
              </a:rPr>
              <a:t> packet arrives, send ACK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46118" name="Text Box 57"/>
          <p:cNvSpPr txBox="1">
            <a:spLocks noChangeArrowheads="1"/>
          </p:cNvSpPr>
          <p:nvPr/>
        </p:nvSpPr>
        <p:spPr bwMode="auto">
          <a:xfrm>
            <a:off x="5518150" y="4152900"/>
            <a:ext cx="3460750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3-packet pipelining increases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 utilization by a factor of 3!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6119" name="Line 58"/>
          <p:cNvSpPr>
            <a:spLocks noChangeShapeType="1"/>
          </p:cNvSpPr>
          <p:nvPr/>
        </p:nvSpPr>
        <p:spPr bwMode="auto">
          <a:xfrm flipH="1">
            <a:off x="6386513" y="4821238"/>
            <a:ext cx="125413" cy="5127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aphicFrame>
        <p:nvGraphicFramePr>
          <p:cNvPr id="56380" name="Object 61"/>
          <p:cNvGraphicFramePr>
            <a:graphicFrameLocks noChangeAspect="1"/>
          </p:cNvGraphicFramePr>
          <p:nvPr/>
        </p:nvGraphicFramePr>
        <p:xfrm>
          <a:off x="1555750" y="5087938"/>
          <a:ext cx="6748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" imgW="2686050" imgH="371475" progId="Word.Picture.8">
                  <p:embed/>
                </p:oleObj>
              </mc:Choice>
              <mc:Fallback>
                <p:oleObj name="" r:id="rId2" imgW="2686050" imgH="371475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5750" y="5087938"/>
                        <a:ext cx="6748463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73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57347" name="Picture 7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55613" y="904875"/>
            <a:ext cx="7313612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7772400" cy="9302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Pipelined protocols: overview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57349" name="Rectangle 3"/>
          <p:cNvSpPr>
            <a:spLocks noGrp="1"/>
          </p:cNvSpPr>
          <p:nvPr>
            <p:ph sz="half" idx="1"/>
          </p:nvPr>
        </p:nvSpPr>
        <p:spPr>
          <a:xfrm>
            <a:off x="533400" y="1455738"/>
            <a:ext cx="3954463" cy="4848225"/>
          </a:xfrm>
        </p:spPr>
        <p:txBody>
          <a:bodyPr vert="horz" wrap="square" lIns="91440" tIns="45720" rIns="91440" bIns="45720" anchor="t" anchorCtr="0"/>
          <a:p>
            <a:pPr>
              <a:lnSpc>
                <a:spcPct val="7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u="sng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Go-back-N:</a:t>
            </a:r>
            <a:endParaRPr lang="en-US" altLang="zh-CN" u="sng" dirty="0">
              <a:solidFill>
                <a:srgbClr val="CC0000"/>
              </a:solidFill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7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sender can have up to N unacked packets in pipeline</a:t>
            </a: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7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receiver only sends </a:t>
            </a:r>
            <a:r>
              <a:rPr lang="en-US" altLang="zh-CN" i="1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cumulative ack</a:t>
            </a:r>
            <a:r>
              <a:rPr lang="zh-CN" altLang="en-US" i="1" dirty="0">
                <a:solidFill>
                  <a:srgbClr val="CC0000"/>
                </a:solidFill>
                <a:latin typeface="+mn-lt"/>
                <a:ea typeface="宋体" panose="02010600030101010101" pitchFamily="2" charset="-122"/>
                <a:cs typeface="MS PGothic" panose="020B0600070205080204" charset="-128"/>
              </a:rPr>
              <a:t>（累积确认）</a:t>
            </a:r>
            <a:endParaRPr lang="en-US" altLang="zh-CN" i="1" dirty="0">
              <a:solidFill>
                <a:srgbClr val="CC0000"/>
              </a:solidFill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doesn</a:t>
            </a:r>
            <a:r>
              <a:rPr lang="ja-JP" altLang="en-US" dirty="0">
                <a:latin typeface="+mn-lt"/>
                <a:ea typeface="MS PGothic" panose="020B0600070205080204" charset="-128"/>
              </a:rPr>
              <a:t>’</a:t>
            </a:r>
            <a:r>
              <a:rPr lang="en-US" altLang="ja-JP" dirty="0">
                <a:latin typeface="+mn-lt"/>
                <a:ea typeface="MS PGothic" panose="020B0600070205080204" charset="-128"/>
              </a:rPr>
              <a:t>t ack packet if there</a:t>
            </a:r>
            <a:r>
              <a:rPr lang="ja-JP" altLang="en-US" dirty="0">
                <a:latin typeface="+mn-lt"/>
                <a:ea typeface="MS PGothic" panose="020B0600070205080204" charset="-128"/>
              </a:rPr>
              <a:t>’</a:t>
            </a:r>
            <a:r>
              <a:rPr lang="en-US" altLang="ja-JP" dirty="0">
                <a:latin typeface="+mn-lt"/>
                <a:ea typeface="MS PGothic" panose="020B0600070205080204" charset="-128"/>
              </a:rPr>
              <a:t>s a gap</a:t>
            </a:r>
            <a:endParaRPr lang="en-US" altLang="ja-JP" dirty="0">
              <a:latin typeface="+mn-lt"/>
              <a:ea typeface="MS PGothic" panose="020B0600070205080204" charset="-128"/>
            </a:endParaRPr>
          </a:p>
          <a:p>
            <a:pPr>
              <a:lnSpc>
                <a:spcPct val="7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sender has timer for oldest unacked packet</a:t>
            </a: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when timer expires, retransmit </a:t>
            </a:r>
            <a:r>
              <a:rPr lang="en-US" altLang="zh-CN" i="1" dirty="0">
                <a:latin typeface="+mn-lt"/>
                <a:ea typeface="MS PGothic" panose="020B0600070205080204" charset="-128"/>
              </a:rPr>
              <a:t>all</a:t>
            </a:r>
            <a:r>
              <a:rPr lang="en-US" altLang="zh-CN" dirty="0">
                <a:latin typeface="+mn-lt"/>
                <a:ea typeface="MS PGothic" panose="020B0600070205080204" charset="-128"/>
              </a:rPr>
              <a:t> unacked packets</a:t>
            </a:r>
            <a:endParaRPr lang="en-US" altLang="zh-CN" dirty="0">
              <a:latin typeface="+mn-lt"/>
              <a:ea typeface="MS PGothic" panose="020B0600070205080204" charset="-128"/>
            </a:endParaRPr>
          </a:p>
        </p:txBody>
      </p:sp>
      <p:sp>
        <p:nvSpPr>
          <p:cNvPr id="57350" name="Rectangle 4"/>
          <p:cNvSpPr>
            <a:spLocks noGrp="1"/>
          </p:cNvSpPr>
          <p:nvPr>
            <p:ph sz="half" idx="2"/>
          </p:nvPr>
        </p:nvSpPr>
        <p:spPr>
          <a:xfrm>
            <a:off x="4673600" y="1455738"/>
            <a:ext cx="4289425" cy="4648200"/>
          </a:xfrm>
        </p:spPr>
        <p:txBody>
          <a:bodyPr vert="horz" wrap="square" lIns="91440" tIns="45720" rIns="91440" bIns="45720" anchor="t" anchorCtr="0"/>
          <a:p>
            <a:pPr>
              <a:lnSpc>
                <a:spcPct val="7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u="sng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Selective Repeat:</a:t>
            </a:r>
            <a:endParaRPr lang="en-US" altLang="zh-CN" u="sng" dirty="0">
              <a:solidFill>
                <a:srgbClr val="CC0000"/>
              </a:solidFill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7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sender can have up to N unack</a:t>
            </a:r>
            <a:r>
              <a:rPr lang="ja-JP" altLang="en-US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altLang="ja-JP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ed packets in pipeline</a:t>
            </a:r>
            <a:endParaRPr lang="en-US" altLang="ja-JP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7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rcvr sends </a:t>
            </a:r>
            <a:r>
              <a:rPr lang="en-US" altLang="zh-CN" i="1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individual ack</a:t>
            </a: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 for each packet</a:t>
            </a: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7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7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75000"/>
              </a:lnSpc>
              <a:spcBef>
                <a:spcPct val="0"/>
              </a:spcBef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sender maintains timer for each unacked packet</a:t>
            </a: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lnSpc>
                <a:spcPct val="80000"/>
              </a:lnSpc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when timer expires, retransmit only that unacked packet</a:t>
            </a:r>
            <a:endParaRPr lang="en-US" altLang="zh-CN" dirty="0">
              <a:latin typeface="+mn-lt"/>
              <a:ea typeface="MS PGothic" panose="020B0600070205080204" charset="-128"/>
            </a:endParaRPr>
          </a:p>
          <a:p>
            <a:pPr>
              <a:lnSpc>
                <a:spcPct val="7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83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9525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Go-Back-N: sender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58372" name="Rectangle 3"/>
          <p:cNvSpPr>
            <a:spLocks noGrp="1"/>
          </p:cNvSpPr>
          <p:nvPr>
            <p:ph sz="half" idx="1"/>
          </p:nvPr>
        </p:nvSpPr>
        <p:spPr>
          <a:xfrm>
            <a:off x="533400" y="1314450"/>
            <a:ext cx="8324850" cy="1219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k-bit seq # in pkt header</a:t>
            </a:r>
            <a:endParaRPr lang="en-US" altLang="zh-CN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ja-JP" altLang="en-US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“</a:t>
            </a:r>
            <a:r>
              <a:rPr lang="en-US" altLang="ja-JP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window</a:t>
            </a:r>
            <a:r>
              <a:rPr lang="ja-JP" altLang="en-US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”</a:t>
            </a:r>
            <a:r>
              <a:rPr lang="en-US" altLang="ja-JP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 of up to N, consecutive unack</a:t>
            </a:r>
            <a:r>
              <a:rPr lang="ja-JP" altLang="en-US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altLang="ja-JP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ed pkts allowed</a:t>
            </a:r>
            <a:endParaRPr lang="en-US" altLang="ja-JP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pic>
        <p:nvPicPr>
          <p:cNvPr id="58373" name="Picture 4" descr="gbn_seqnu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075" y="2263775"/>
            <a:ext cx="8099425" cy="1630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4" name="Rectangle 5"/>
          <p:cNvSpPr/>
          <p:nvPr/>
        </p:nvSpPr>
        <p:spPr>
          <a:xfrm>
            <a:off x="476250" y="4149725"/>
            <a:ext cx="8324850" cy="1219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292100" indent="-2921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zh-CN" sz="2400" err="1">
                <a:latin typeface="Gill Sans MT" panose="020B0502020104020203" charset="0"/>
              </a:rPr>
              <a:t>ACK(n): ACKs all pkts up to, including seq</a:t>
            </a:r>
            <a:r>
              <a:rPr lang="en-US" altLang="zh-CN" sz="2400">
                <a:latin typeface="Gill Sans MT" panose="020B0502020104020203" charset="0"/>
              </a:rPr>
              <a:t> # n - </a:t>
            </a:r>
            <a:r>
              <a:rPr lang="ja-JP" altLang="en-US" sz="2400" i="1">
                <a:solidFill>
                  <a:srgbClr val="CC0000"/>
                </a:solidFill>
                <a:latin typeface="Gill Sans MT" panose="020B0502020104020203" charset="0"/>
              </a:rPr>
              <a:t>“</a:t>
            </a:r>
            <a:r>
              <a:rPr lang="en-US" altLang="ja-JP" sz="2400" i="1">
                <a:solidFill>
                  <a:srgbClr val="CC0000"/>
                </a:solidFill>
                <a:latin typeface="Gill Sans MT" panose="020B0502020104020203" charset="0"/>
              </a:rPr>
              <a:t>cumulative ACK</a:t>
            </a:r>
            <a:r>
              <a:rPr lang="ja-JP" altLang="en-US" sz="2400" i="1">
                <a:solidFill>
                  <a:srgbClr val="CC0000"/>
                </a:solidFill>
                <a:latin typeface="Gill Sans MT" panose="020B0502020104020203" charset="0"/>
              </a:rPr>
              <a:t>” </a:t>
            </a:r>
            <a:r>
              <a:rPr lang="zh-CN" altLang="ja-JP" sz="2400" i="1">
                <a:solidFill>
                  <a:srgbClr val="CC0000"/>
                </a:solidFill>
                <a:latin typeface="Gill Sans MT" panose="020B0502020104020203" charset="0"/>
                <a:ea typeface="宋体" panose="02010600030101010101" pitchFamily="2" charset="-122"/>
              </a:rPr>
              <a:t>累积确认</a:t>
            </a:r>
            <a:endParaRPr lang="en-US" altLang="ja-JP" sz="2400" i="1">
              <a:solidFill>
                <a:srgbClr val="CC0000"/>
              </a:solidFill>
              <a:latin typeface="Gill Sans MT" panose="020B0502020104020203" charset="0"/>
            </a:endParaRPr>
          </a:p>
          <a:p>
            <a:pPr marL="685800" lvl="1" indent="-2286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</a:pPr>
            <a:r>
              <a:rPr lang="en-US" altLang="zh-CN" sz="2400">
                <a:latin typeface="Gill Sans MT" panose="020B0502020104020203" charset="0"/>
              </a:rPr>
              <a:t>may receive duplicate ACKs (see receiver)</a:t>
            </a:r>
            <a:endParaRPr lang="en-US" altLang="zh-CN" sz="2000">
              <a:latin typeface="Gill Sans MT" panose="020B0502020104020203" charset="0"/>
            </a:endParaRPr>
          </a:p>
          <a:p>
            <a:pPr marL="292100" indent="-2921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zh-CN" sz="2400" err="1">
                <a:latin typeface="Gill Sans MT" panose="020B0502020104020203" charset="0"/>
              </a:rPr>
              <a:t>timer for oldest in-flight pkt</a:t>
            </a:r>
            <a:endParaRPr lang="en-US" altLang="zh-CN" sz="2400">
              <a:latin typeface="Gill Sans MT" panose="020B0502020104020203" charset="0"/>
            </a:endParaRPr>
          </a:p>
          <a:p>
            <a:pPr marL="292100" indent="-2921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zh-CN" sz="2400" i="1">
                <a:latin typeface="Gill Sans MT" panose="020B0502020104020203" charset="0"/>
              </a:rPr>
              <a:t>timeout(n):</a:t>
            </a:r>
            <a:r>
              <a:rPr lang="en-US" altLang="zh-CN" sz="2400" err="1">
                <a:latin typeface="Gill Sans MT" panose="020B0502020104020203" charset="0"/>
              </a:rPr>
              <a:t> retransmit packet n and all higher seq # pkts</a:t>
            </a:r>
            <a:r>
              <a:rPr lang="en-US" altLang="zh-CN" sz="2400">
                <a:latin typeface="Gill Sans MT" panose="020B0502020104020203" charset="0"/>
              </a:rPr>
              <a:t> in window</a:t>
            </a:r>
            <a:endParaRPr lang="en-US" altLang="zh-CN" sz="2800">
              <a:latin typeface="Gill Sans MT" panose="020B0502020104020203" charset="0"/>
            </a:endParaRPr>
          </a:p>
          <a:p>
            <a:pPr marL="292100" indent="-2921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lang="en-US" altLang="zh-CN" sz="2800">
              <a:latin typeface="Gill Sans MT" panose="020B0502020104020203" charset="0"/>
            </a:endParaRPr>
          </a:p>
        </p:txBody>
      </p:sp>
      <p:sp>
        <p:nvSpPr>
          <p:cNvPr id="48136" name="Rectangle 6"/>
          <p:cNvSpPr>
            <a:spLocks noChangeArrowheads="1"/>
          </p:cNvSpPr>
          <p:nvPr/>
        </p:nvSpPr>
        <p:spPr bwMode="auto">
          <a:xfrm>
            <a:off x="1639888" y="2789238"/>
            <a:ext cx="2206625" cy="636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58376" name="Picture 9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563563" y="850900"/>
            <a:ext cx="5027612" cy="173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9219" name="Picture 10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57225" y="1039813"/>
            <a:ext cx="6581775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Transport vs. network layer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589088"/>
            <a:ext cx="38100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1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network layer: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logical communication between hosts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1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transport layer: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logical communication between processes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relies on, enhances, network layer services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</p:txBody>
      </p:sp>
      <p:sp>
        <p:nvSpPr>
          <p:cNvPr id="9222" name="Rectangle 4"/>
          <p:cNvSpPr>
            <a:spLocks noGrp="1"/>
          </p:cNvSpPr>
          <p:nvPr>
            <p:ph sz="half" idx="2"/>
          </p:nvPr>
        </p:nvSpPr>
        <p:spPr>
          <a:xfrm>
            <a:off x="4760913" y="2230438"/>
            <a:ext cx="3967162" cy="4249737"/>
          </a:xfrm>
        </p:spPr>
        <p:txBody>
          <a:bodyPr vert="horz" wrap="square" lIns="91440" tIns="45720" rIns="91440" bIns="45720" anchor="t" anchorCtr="0"/>
          <a:p>
            <a:pPr>
              <a:lnSpc>
                <a:spcPct val="7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12 kids in Ann</a:t>
            </a:r>
            <a:r>
              <a:rPr lang="ja-JP" altLang="en-US" sz="2400" i="1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altLang="ja-JP" sz="2400" i="1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 house sending letters to 12 kids in Bill</a:t>
            </a:r>
            <a:r>
              <a:rPr lang="ja-JP" altLang="en-US" sz="2400" i="1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altLang="ja-JP" sz="2400" i="1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 house:</a:t>
            </a:r>
            <a:endParaRPr lang="en-US" altLang="ja-JP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7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hosts = houses</a:t>
            </a:r>
            <a:endParaRPr lang="en-US" altLang="zh-CN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7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processes = kids</a:t>
            </a:r>
            <a:endParaRPr lang="en-US" altLang="zh-CN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7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app messages = letters in envelopes</a:t>
            </a:r>
            <a:endParaRPr lang="en-US" altLang="zh-CN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7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transport protocol = Ann and Bill who demux to in-house siblings</a:t>
            </a:r>
            <a:endParaRPr lang="en-US" altLang="zh-CN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7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network-layer protocol = postal service</a:t>
            </a:r>
            <a:endParaRPr lang="en-US" altLang="zh-CN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7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4779963" y="1947863"/>
            <a:ext cx="4016375" cy="383698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4900613" y="1724025"/>
            <a:ext cx="2695575" cy="433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household analogy:</a:t>
            </a:r>
            <a:endParaRPr kumimoji="0" lang="en-US" sz="28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3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7000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GBN: sender extended FSM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grpSp>
        <p:nvGrpSpPr>
          <p:cNvPr id="59396" name="Group 3"/>
          <p:cNvGrpSpPr/>
          <p:nvPr/>
        </p:nvGrpSpPr>
        <p:grpSpPr>
          <a:xfrm>
            <a:off x="3535363" y="3743325"/>
            <a:ext cx="800100" cy="657225"/>
            <a:chOff x="1939" y="2515"/>
            <a:chExt cx="504" cy="414"/>
          </a:xfrm>
        </p:grpSpPr>
        <p:sp>
          <p:nvSpPr>
            <p:cNvPr id="59397" name="Oval 4"/>
            <p:cNvSpPr/>
            <p:nvPr/>
          </p:nvSpPr>
          <p:spPr>
            <a:xfrm>
              <a:off x="2004" y="2515"/>
              <a:ext cx="420" cy="414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59398" name="Text Box 5"/>
            <p:cNvSpPr txBox="1"/>
            <p:nvPr/>
          </p:nvSpPr>
          <p:spPr>
            <a:xfrm>
              <a:off x="1939" y="2611"/>
              <a:ext cx="504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 eaLnBrk="0" hangingPunct="0"/>
              <a:r>
                <a:rPr lang="en-US" altLang="zh-CN" dirty="0">
                  <a:latin typeface="Arial" panose="020B0604020202020204" pitchFamily="34" charset="0"/>
                </a:rPr>
                <a:t>Wait</a:t>
              </a:r>
              <a:endParaRPr lang="en-US" altLang="zh-CN" dirty="0">
                <a:latin typeface="Times New Roman" panose="02020603050405020304" charset="0"/>
              </a:endParaRPr>
            </a:p>
          </p:txBody>
        </p:sp>
      </p:grpSp>
      <p:sp>
        <p:nvSpPr>
          <p:cNvPr id="59399" name="Line 6"/>
          <p:cNvSpPr/>
          <p:nvPr/>
        </p:nvSpPr>
        <p:spPr>
          <a:xfrm>
            <a:off x="2028825" y="2830513"/>
            <a:ext cx="1624013" cy="1069975"/>
          </a:xfrm>
          <a:prstGeom prst="line">
            <a:avLst/>
          </a:prstGeom>
          <a:ln w="28575" cap="flat" cmpd="sng">
            <a:solidFill>
              <a:srgbClr val="000000"/>
            </a:solidFill>
            <a:prstDash val="sysDot"/>
            <a:round/>
            <a:headEnd type="none" w="med" len="med"/>
            <a:tailEnd type="triangle" w="med" len="med"/>
          </a:ln>
        </p:spPr>
      </p:sp>
      <p:sp>
        <p:nvSpPr>
          <p:cNvPr id="59400" name="Text Box 7"/>
          <p:cNvSpPr txBox="1"/>
          <p:nvPr/>
        </p:nvSpPr>
        <p:spPr>
          <a:xfrm>
            <a:off x="4751388" y="3810000"/>
            <a:ext cx="2776537" cy="828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start_timer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udt_send(sndpkt[base])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udt_send(sndpkt[base+1])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…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udt_send(sndpkt[nextseqnum-1])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algn="ctr" eaLnBrk="0" hangingPunct="0"/>
            <a:endParaRPr lang="en-US" altLang="zh-CN" sz="1400" dirty="0">
              <a:latin typeface="Times New Roman" panose="02020603050405020304" charset="0"/>
            </a:endParaRPr>
          </a:p>
        </p:txBody>
      </p:sp>
      <p:sp>
        <p:nvSpPr>
          <p:cNvPr id="59401" name="Text Box 8"/>
          <p:cNvSpPr txBox="1"/>
          <p:nvPr/>
        </p:nvSpPr>
        <p:spPr>
          <a:xfrm>
            <a:off x="4773613" y="3575050"/>
            <a:ext cx="1100137" cy="274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timeout</a:t>
            </a:r>
            <a:endParaRPr lang="en-US" altLang="zh-CN" sz="1400" dirty="0">
              <a:latin typeface="Times New Roman" panose="02020603050405020304" charset="0"/>
            </a:endParaRPr>
          </a:p>
          <a:p>
            <a:pPr algn="ctr" eaLnBrk="0" hangingPunct="0"/>
            <a:endParaRPr lang="en-US" altLang="zh-CN" sz="1400" dirty="0">
              <a:latin typeface="Times New Roman" panose="02020603050405020304" charset="0"/>
            </a:endParaRPr>
          </a:p>
        </p:txBody>
      </p:sp>
      <p:sp>
        <p:nvSpPr>
          <p:cNvPr id="59402" name="Line 9"/>
          <p:cNvSpPr/>
          <p:nvPr/>
        </p:nvSpPr>
        <p:spPr>
          <a:xfrm>
            <a:off x="4857750" y="3851275"/>
            <a:ext cx="1619250" cy="0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403" name="Freeform 10"/>
          <p:cNvSpPr/>
          <p:nvPr/>
        </p:nvSpPr>
        <p:spPr>
          <a:xfrm>
            <a:off x="4360863" y="3498850"/>
            <a:ext cx="393700" cy="11525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04" name="Text Box 11"/>
          <p:cNvSpPr txBox="1"/>
          <p:nvPr/>
        </p:nvSpPr>
        <p:spPr>
          <a:xfrm>
            <a:off x="3194050" y="1069975"/>
            <a:ext cx="2333625" cy="257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rdt_send(data)</a:t>
            </a:r>
            <a:r>
              <a:rPr lang="en-US" altLang="zh-CN" sz="1000" dirty="0">
                <a:latin typeface="Arial" panose="020B0604020202020204" pitchFamily="34" charset="0"/>
              </a:rPr>
              <a:t> 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59405" name="Line 12"/>
          <p:cNvSpPr/>
          <p:nvPr/>
        </p:nvSpPr>
        <p:spPr>
          <a:xfrm>
            <a:off x="3302000" y="1389063"/>
            <a:ext cx="1914525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406" name="Text Box 13"/>
          <p:cNvSpPr txBox="1"/>
          <p:nvPr/>
        </p:nvSpPr>
        <p:spPr>
          <a:xfrm>
            <a:off x="3194050" y="1411288"/>
            <a:ext cx="5521325" cy="14668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if (nextseqnum &lt; base+N) {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    sndpkt[nextseqnum] = make_pkt(nextseqnum,data,chksum)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    udt_send(sndpkt[nextseqnum])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    if (base == nextseqnum)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       start_timer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    nextseqnum++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    }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else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  refuse_data(data)</a:t>
            </a:r>
            <a:endParaRPr lang="en-US" altLang="zh-CN" sz="1400" dirty="0">
              <a:latin typeface="Times New Roman" panose="02020603050405020304" charset="0"/>
            </a:endParaRPr>
          </a:p>
        </p:txBody>
      </p:sp>
      <p:sp>
        <p:nvSpPr>
          <p:cNvPr id="59407" name="Freeform 14"/>
          <p:cNvSpPr/>
          <p:nvPr/>
        </p:nvSpPr>
        <p:spPr>
          <a:xfrm rot="5142103" flipH="1">
            <a:off x="3787775" y="2933700"/>
            <a:ext cx="393700" cy="11525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08" name="Text Box 15"/>
          <p:cNvSpPr txBox="1"/>
          <p:nvPr/>
        </p:nvSpPr>
        <p:spPr>
          <a:xfrm>
            <a:off x="3343275" y="5478463"/>
            <a:ext cx="3686175" cy="828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base = getacknum(rcvpkt)+1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If (base == nextseqnum)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    stop_timer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  else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    start_timer</a:t>
            </a:r>
            <a:endParaRPr lang="en-US" altLang="zh-CN" sz="1400" dirty="0">
              <a:latin typeface="Times New Roman" panose="02020603050405020304" charset="0"/>
            </a:endParaRPr>
          </a:p>
        </p:txBody>
      </p:sp>
      <p:sp>
        <p:nvSpPr>
          <p:cNvPr id="59409" name="Text Box 16"/>
          <p:cNvSpPr txBox="1"/>
          <p:nvPr/>
        </p:nvSpPr>
        <p:spPr>
          <a:xfrm>
            <a:off x="3355975" y="4978400"/>
            <a:ext cx="2833688" cy="447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rdt_rcv(rcvpkt) &amp;&amp; 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   notcorrupt(rcvpkt) 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algn="ctr" eaLnBrk="0" hangingPunct="0"/>
            <a:endParaRPr lang="en-US" altLang="zh-CN" sz="1400" dirty="0">
              <a:latin typeface="Times New Roman" panose="02020603050405020304" charset="0"/>
            </a:endParaRPr>
          </a:p>
        </p:txBody>
      </p:sp>
      <p:sp>
        <p:nvSpPr>
          <p:cNvPr id="59410" name="Line 17"/>
          <p:cNvSpPr/>
          <p:nvPr/>
        </p:nvSpPr>
        <p:spPr>
          <a:xfrm>
            <a:off x="3448050" y="5502275"/>
            <a:ext cx="161925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411" name="Freeform 18"/>
          <p:cNvSpPr/>
          <p:nvPr/>
        </p:nvSpPr>
        <p:spPr>
          <a:xfrm>
            <a:off x="3505200" y="4446588"/>
            <a:ext cx="1054100" cy="6746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664" h="425">
                <a:moveTo>
                  <a:pt x="241" y="20"/>
                </a:moveTo>
                <a:cubicBezTo>
                  <a:pt x="0" y="393"/>
                  <a:pt x="664" y="425"/>
                  <a:pt x="388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12" name="Line 19"/>
          <p:cNvSpPr/>
          <p:nvPr/>
        </p:nvSpPr>
        <p:spPr>
          <a:xfrm>
            <a:off x="1614488" y="3257550"/>
            <a:ext cx="803275" cy="0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413" name="Text Box 20"/>
          <p:cNvSpPr txBox="1"/>
          <p:nvPr/>
        </p:nvSpPr>
        <p:spPr>
          <a:xfrm>
            <a:off x="1487488" y="3227388"/>
            <a:ext cx="1485900" cy="501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base=1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nextseqnum=1</a:t>
            </a:r>
            <a:endParaRPr lang="en-US" altLang="zh-CN" sz="1400" dirty="0">
              <a:latin typeface="Times New Roman" panose="02020603050405020304" charset="0"/>
            </a:endParaRPr>
          </a:p>
          <a:p>
            <a:pPr algn="ctr" eaLnBrk="0" hangingPunct="0"/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59414" name="Text Box 21"/>
          <p:cNvSpPr txBox="1"/>
          <p:nvPr/>
        </p:nvSpPr>
        <p:spPr>
          <a:xfrm>
            <a:off x="1250950" y="4289425"/>
            <a:ext cx="2047875" cy="447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rdt_rcv(rcvpkt) 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   &amp;&amp; corrupt(rcvpkt)</a:t>
            </a:r>
            <a:r>
              <a:rPr lang="en-US" altLang="zh-CN" sz="1000" dirty="0">
                <a:latin typeface="Arial" panose="020B0604020202020204" pitchFamily="34" charset="0"/>
              </a:rPr>
              <a:t> </a:t>
            </a:r>
            <a:endParaRPr lang="en-US" altLang="zh-CN" sz="1000" dirty="0">
              <a:latin typeface="Arial" panose="020B0604020202020204" pitchFamily="34" charset="0"/>
            </a:endParaRPr>
          </a:p>
          <a:p>
            <a:pPr algn="ctr" eaLnBrk="0" hangingPunct="0"/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59415" name="Line 22"/>
          <p:cNvSpPr/>
          <p:nvPr/>
        </p:nvSpPr>
        <p:spPr>
          <a:xfrm flipV="1">
            <a:off x="1343025" y="4787900"/>
            <a:ext cx="1520825" cy="0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416" name="Freeform 23"/>
          <p:cNvSpPr/>
          <p:nvPr/>
        </p:nvSpPr>
        <p:spPr>
          <a:xfrm>
            <a:off x="2898775" y="4221163"/>
            <a:ext cx="695325" cy="638175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</a:cxnLst>
            <a:pathLst>
              <a:path w="1095" h="1005">
                <a:moveTo>
                  <a:pt x="1005" y="0"/>
                </a:moveTo>
                <a:cubicBezTo>
                  <a:pt x="0" y="30"/>
                  <a:pt x="645" y="1005"/>
                  <a:pt x="1095" y="165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1530350" y="2927350"/>
            <a:ext cx="3238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cs"/>
              </a:rPr>
              <a:t>L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 panose="05050102010706020507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59418" name="Picture 25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49263" y="760413"/>
            <a:ext cx="54848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419" name="文本框 2"/>
          <p:cNvSpPr txBox="1"/>
          <p:nvPr/>
        </p:nvSpPr>
        <p:spPr>
          <a:xfrm>
            <a:off x="5576888" y="2085975"/>
            <a:ext cx="3268662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Tahoma" panose="020B0604030504040204" charset="0"/>
              </a:rPr>
              <a:t>最早的已发送未确认启动定时器</a:t>
            </a:r>
            <a:endParaRPr lang="zh-CN" altLang="en-US">
              <a:latin typeface="Tahoma" panose="020B0604030504040204" charset="0"/>
            </a:endParaRPr>
          </a:p>
        </p:txBody>
      </p:sp>
      <p:sp>
        <p:nvSpPr>
          <p:cNvPr id="59420" name="文本框 3"/>
          <p:cNvSpPr txBox="1"/>
          <p:nvPr/>
        </p:nvSpPr>
        <p:spPr>
          <a:xfrm>
            <a:off x="5576888" y="5724525"/>
            <a:ext cx="2605087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Tahoma" panose="020B0604030504040204" charset="0"/>
              </a:rPr>
              <a:t>没有已发送未确认的分组</a:t>
            </a:r>
            <a:endParaRPr lang="zh-CN" altLang="en-US">
              <a:latin typeface="Tahoma" panose="020B0604030504040204" charset="0"/>
            </a:endParaRPr>
          </a:p>
        </p:txBody>
      </p:sp>
      <p:sp>
        <p:nvSpPr>
          <p:cNvPr id="59421" name="文本框 4"/>
          <p:cNvSpPr txBox="1"/>
          <p:nvPr/>
        </p:nvSpPr>
        <p:spPr>
          <a:xfrm>
            <a:off x="5873750" y="1389063"/>
            <a:ext cx="1260475" cy="3381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Tahoma" panose="020B0604030504040204" charset="0"/>
              </a:rPr>
              <a:t>窗口未满</a:t>
            </a:r>
            <a:endParaRPr lang="zh-CN" altLang="en-US">
              <a:latin typeface="Tahoma" panose="020B060403050404020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0419" name="Rectangle 3"/>
          <p:cNvSpPr>
            <a:spLocks noGrp="1"/>
          </p:cNvSpPr>
          <p:nvPr>
            <p:ph sz="half" idx="2"/>
          </p:nvPr>
        </p:nvSpPr>
        <p:spPr>
          <a:xfrm>
            <a:off x="801688" y="3641725"/>
            <a:ext cx="8148637" cy="2854325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ACK-only: always send ACK for correctly-received pkt with highest </a:t>
            </a:r>
            <a:r>
              <a:rPr lang="en-US" altLang="zh-CN" i="1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in-order</a:t>
            </a: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 seq #</a:t>
            </a: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may generate duplicate ACKs</a:t>
            </a:r>
            <a:endParaRPr lang="en-US" altLang="zh-CN" dirty="0">
              <a:latin typeface="+mn-lt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need only remember </a:t>
            </a:r>
            <a:r>
              <a:rPr lang="en-US" altLang="zh-CN" b="1" dirty="0">
                <a:latin typeface="Courier New" panose="02070309020205020404" charset="0"/>
                <a:ea typeface="MS PGothic" panose="020B0600070205080204" charset="-128"/>
              </a:rPr>
              <a:t>expectedseqnum</a:t>
            </a:r>
            <a:endParaRPr lang="en-US" altLang="zh-CN" b="1" dirty="0">
              <a:latin typeface="Courier New" panose="02070309020205020404" charset="0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out-of-order pkt: </a:t>
            </a: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discard (don</a:t>
            </a:r>
            <a:r>
              <a:rPr lang="ja-JP" altLang="en-US" dirty="0">
                <a:latin typeface="+mn-lt"/>
                <a:ea typeface="MS PGothic" panose="020B0600070205080204" charset="-128"/>
              </a:rPr>
              <a:t>’</a:t>
            </a:r>
            <a:r>
              <a:rPr lang="en-US" altLang="ja-JP" dirty="0">
                <a:latin typeface="+mn-lt"/>
                <a:ea typeface="MS PGothic" panose="020B0600070205080204" charset="-128"/>
              </a:rPr>
              <a:t>t buffer): </a:t>
            </a:r>
            <a:r>
              <a:rPr lang="en-US" altLang="ja-JP" i="1" dirty="0">
                <a:solidFill>
                  <a:srgbClr val="CC0000"/>
                </a:solidFill>
                <a:latin typeface="+mn-lt"/>
                <a:ea typeface="MS PGothic" panose="020B0600070205080204" charset="-128"/>
              </a:rPr>
              <a:t>no receiver buffering!</a:t>
            </a:r>
            <a:endParaRPr lang="en-US" altLang="ja-JP" i="1" dirty="0">
              <a:solidFill>
                <a:srgbClr val="CC0000"/>
              </a:solidFill>
              <a:latin typeface="+mn-lt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re-ACK pkt with highest in-order seq #</a:t>
            </a:r>
            <a:endParaRPr lang="en-US" altLang="zh-CN" dirty="0">
              <a:latin typeface="+mn-lt"/>
              <a:ea typeface="MS PGothic" panose="020B0600070205080204" charset="-128"/>
            </a:endParaRPr>
          </a:p>
        </p:txBody>
      </p:sp>
      <p:sp>
        <p:nvSpPr>
          <p:cNvPr id="60420" name="Oval 4"/>
          <p:cNvSpPr/>
          <p:nvPr/>
        </p:nvSpPr>
        <p:spPr>
          <a:xfrm>
            <a:off x="3159125" y="2041525"/>
            <a:ext cx="666750" cy="657225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60421" name="Text Box 5"/>
          <p:cNvSpPr txBox="1"/>
          <p:nvPr/>
        </p:nvSpPr>
        <p:spPr>
          <a:xfrm>
            <a:off x="3068638" y="2209800"/>
            <a:ext cx="800100" cy="238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 eaLnBrk="0" hangingPunct="0"/>
            <a:r>
              <a:rPr lang="en-US" altLang="zh-CN" dirty="0">
                <a:latin typeface="Arial" panose="020B0604020202020204" pitchFamily="34" charset="0"/>
              </a:rPr>
              <a:t>Wait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60422" name="Line 6"/>
          <p:cNvSpPr/>
          <p:nvPr/>
        </p:nvSpPr>
        <p:spPr>
          <a:xfrm>
            <a:off x="844550" y="1881188"/>
            <a:ext cx="2298700" cy="474662"/>
          </a:xfrm>
          <a:prstGeom prst="line">
            <a:avLst/>
          </a:prstGeom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sp>
      <p:sp>
        <p:nvSpPr>
          <p:cNvPr id="60423" name="Text Box 7"/>
          <p:cNvSpPr txBox="1"/>
          <p:nvPr/>
        </p:nvSpPr>
        <p:spPr>
          <a:xfrm>
            <a:off x="2557463" y="1468438"/>
            <a:ext cx="1617662" cy="314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udt_send(sndpkt)</a:t>
            </a:r>
            <a:endParaRPr lang="en-US" altLang="zh-CN" sz="1400" dirty="0">
              <a:latin typeface="Times New Roman" panose="02020603050405020304" charset="0"/>
            </a:endParaRPr>
          </a:p>
        </p:txBody>
      </p:sp>
      <p:sp>
        <p:nvSpPr>
          <p:cNvPr id="60424" name="Text Box 8"/>
          <p:cNvSpPr txBox="1"/>
          <p:nvPr/>
        </p:nvSpPr>
        <p:spPr>
          <a:xfrm>
            <a:off x="2597150" y="1192213"/>
            <a:ext cx="725488" cy="247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default</a:t>
            </a:r>
            <a:endParaRPr lang="en-US" altLang="zh-CN" sz="1400" dirty="0">
              <a:latin typeface="Times New Roman" panose="02020603050405020304" charset="0"/>
            </a:endParaRPr>
          </a:p>
          <a:p>
            <a:pPr algn="ctr" eaLnBrk="0" hangingPunct="0"/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60425" name="Line 9"/>
          <p:cNvSpPr/>
          <p:nvPr/>
        </p:nvSpPr>
        <p:spPr>
          <a:xfrm>
            <a:off x="2678113" y="1489075"/>
            <a:ext cx="815975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26" name="Freeform 10"/>
          <p:cNvSpPr/>
          <p:nvPr/>
        </p:nvSpPr>
        <p:spPr>
          <a:xfrm>
            <a:off x="3832225" y="1784350"/>
            <a:ext cx="828675" cy="11525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0427" name="Text Box 11"/>
          <p:cNvSpPr txBox="1"/>
          <p:nvPr/>
        </p:nvSpPr>
        <p:spPr>
          <a:xfrm>
            <a:off x="4325938" y="1554163"/>
            <a:ext cx="3570287" cy="5635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rdt_rcv(rcvpkt)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  &amp;&amp; notcurrupt(rcvpkt)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  &amp;&amp; hasseqnum(rcvpkt,expectedseqnum) </a:t>
            </a:r>
            <a:endParaRPr lang="en-US" altLang="zh-CN" sz="1400" dirty="0">
              <a:latin typeface="Times New Roman" panose="02020603050405020304" charset="0"/>
            </a:endParaRPr>
          </a:p>
        </p:txBody>
      </p:sp>
      <p:sp>
        <p:nvSpPr>
          <p:cNvPr id="60428" name="Line 12"/>
          <p:cNvSpPr/>
          <p:nvPr/>
        </p:nvSpPr>
        <p:spPr>
          <a:xfrm>
            <a:off x="4395788" y="2246313"/>
            <a:ext cx="3175000" cy="1587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29" name="Text Box 13"/>
          <p:cNvSpPr txBox="1"/>
          <p:nvPr/>
        </p:nvSpPr>
        <p:spPr>
          <a:xfrm>
            <a:off x="4330700" y="2289175"/>
            <a:ext cx="4314825" cy="8588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extract(rcvpkt,data)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deliver_data(data)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sndpkt = make_pkt(expectedseqnum,ACK,chksum)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udt_send(sndpkt)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expectedseqnum++</a:t>
            </a:r>
            <a:endParaRPr lang="en-US" altLang="zh-CN" sz="1400" dirty="0">
              <a:latin typeface="Times New Roman" panose="02020603050405020304" charset="0"/>
            </a:endParaRPr>
          </a:p>
        </p:txBody>
      </p:sp>
      <p:sp>
        <p:nvSpPr>
          <p:cNvPr id="60430" name="Freeform 14"/>
          <p:cNvSpPr/>
          <p:nvPr/>
        </p:nvSpPr>
        <p:spPr>
          <a:xfrm rot="5142103" flipH="1">
            <a:off x="3305175" y="1260475"/>
            <a:ext cx="393700" cy="11525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0431" name="Line 15"/>
          <p:cNvSpPr/>
          <p:nvPr/>
        </p:nvSpPr>
        <p:spPr>
          <a:xfrm>
            <a:off x="784225" y="2293938"/>
            <a:ext cx="123825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32" name="Text Box 16"/>
          <p:cNvSpPr txBox="1"/>
          <p:nvPr/>
        </p:nvSpPr>
        <p:spPr>
          <a:xfrm>
            <a:off x="693738" y="2314575"/>
            <a:ext cx="3641725" cy="981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expectedseqnum=1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sndpkt =    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  make_pkt(expectedseqnum,ACK,chksum)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0" hangingPunct="0"/>
            <a:endParaRPr lang="en-US" altLang="zh-CN" sz="1400" dirty="0">
              <a:latin typeface="Times New Roman" panose="02020603050405020304" charset="0"/>
            </a:endParaRPr>
          </a:p>
          <a:p>
            <a:pPr algn="ctr" eaLnBrk="0" hangingPunct="0"/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50194" name="Text Box 17"/>
          <p:cNvSpPr txBox="1">
            <a:spLocks noChangeArrowheads="1"/>
          </p:cNvSpPr>
          <p:nvPr/>
        </p:nvSpPr>
        <p:spPr bwMode="auto">
          <a:xfrm>
            <a:off x="730250" y="1990725"/>
            <a:ext cx="3238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cs"/>
              </a:rPr>
              <a:t>L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 panose="05050102010706020507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0195" name="Rectangle 19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7000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GBN: receiver extended FSM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pic>
        <p:nvPicPr>
          <p:cNvPr id="60435" name="Picture 22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77850" y="806450"/>
            <a:ext cx="73136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436" name="文本框 1"/>
          <p:cNvSpPr txBox="1"/>
          <p:nvPr/>
        </p:nvSpPr>
        <p:spPr>
          <a:xfrm>
            <a:off x="3386138" y="1143000"/>
            <a:ext cx="1392237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Tahoma" panose="020B0604030504040204" charset="0"/>
              </a:rPr>
              <a:t>其它情况</a:t>
            </a:r>
            <a:endParaRPr lang="zh-CN" altLang="en-US">
              <a:latin typeface="Tahoma" panose="020B0604030504040204" charset="0"/>
            </a:endParaRPr>
          </a:p>
        </p:txBody>
      </p:sp>
      <p:sp>
        <p:nvSpPr>
          <p:cNvPr id="60437" name="文本框 2"/>
          <p:cNvSpPr txBox="1"/>
          <p:nvPr/>
        </p:nvSpPr>
        <p:spPr>
          <a:xfrm>
            <a:off x="255588" y="1489075"/>
            <a:ext cx="2341562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Tahoma" panose="020B0604030504040204" charset="0"/>
              </a:rPr>
              <a:t>丢弃，重新发相同的</a:t>
            </a:r>
            <a:r>
              <a:rPr lang="en-US" altLang="zh-CN">
                <a:latin typeface="Tahoma" panose="020B0604030504040204" charset="0"/>
              </a:rPr>
              <a:t>ack</a:t>
            </a:r>
            <a:endParaRPr lang="en-US" altLang="zh-CN">
              <a:latin typeface="Tahoma" panose="020B060403050404020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14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04788"/>
            <a:ext cx="7772400" cy="6508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GBN in action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2632075" y="1412875"/>
            <a:ext cx="1246188" cy="1465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 pkt0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 pkt1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 pkt2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 pkt3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(wait)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2952750" y="1041400"/>
            <a:ext cx="9366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1" u="sng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sender</a:t>
            </a:r>
            <a:endParaRPr kumimoji="0" lang="en-US" sz="2000" b="0" i="1" u="sng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07" name="Text Box 6"/>
          <p:cNvSpPr txBox="1">
            <a:spLocks noChangeArrowheads="1"/>
          </p:cNvSpPr>
          <p:nvPr/>
        </p:nvSpPr>
        <p:spPr bwMode="auto">
          <a:xfrm>
            <a:off x="5983288" y="1060450"/>
            <a:ext cx="107156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1" u="sng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receiver</a:t>
            </a:r>
            <a:endParaRPr kumimoji="0" lang="en-US" sz="2000" b="0" i="1" u="sng" strike="noStrike" kern="1200" cap="none" spc="0" normalizeH="0" baseline="0" noProof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08" name="Line 14"/>
          <p:cNvSpPr>
            <a:spLocks noChangeShapeType="1"/>
          </p:cNvSpPr>
          <p:nvPr/>
        </p:nvSpPr>
        <p:spPr bwMode="auto">
          <a:xfrm>
            <a:off x="6057900" y="1658938"/>
            <a:ext cx="11113" cy="453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09" name="Text Box 15"/>
          <p:cNvSpPr txBox="1">
            <a:spLocks noChangeArrowheads="1"/>
          </p:cNvSpPr>
          <p:nvPr/>
        </p:nvSpPr>
        <p:spPr bwMode="auto">
          <a:xfrm>
            <a:off x="6000750" y="1854200"/>
            <a:ext cx="2568575" cy="1465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 pkt0, send ack0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 pkt1, send ack1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 pkt3, discard, 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          (re)send ack1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10" name="Text Box 22"/>
          <p:cNvSpPr txBox="1">
            <a:spLocks noChangeArrowheads="1"/>
          </p:cNvSpPr>
          <p:nvPr/>
        </p:nvSpPr>
        <p:spPr bwMode="auto">
          <a:xfrm>
            <a:off x="1776413" y="3016250"/>
            <a:ext cx="2154238" cy="9159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ack0, send pkt4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ack1, send pkt5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61450" name="Picture 34" descr="alarm_clock_ring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100" y="4164013"/>
            <a:ext cx="436563" cy="481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12" name="Text Box 35"/>
          <p:cNvSpPr txBox="1">
            <a:spLocks noChangeArrowheads="1"/>
          </p:cNvSpPr>
          <p:nvPr/>
        </p:nvSpPr>
        <p:spPr bwMode="auto">
          <a:xfrm>
            <a:off x="2311400" y="4379913"/>
            <a:ext cx="1538288" cy="2984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pkt 2 timeout</a:t>
            </a:r>
            <a:endParaRPr kumimoji="0" lang="en-US" sz="1800" b="0" i="1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13" name="Text Box 36"/>
          <p:cNvSpPr txBox="1">
            <a:spLocks noChangeArrowheads="1"/>
          </p:cNvSpPr>
          <p:nvPr/>
        </p:nvSpPr>
        <p:spPr bwMode="auto">
          <a:xfrm>
            <a:off x="2636838" y="4594225"/>
            <a:ext cx="1246188" cy="10826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 pkt2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 pkt3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 pkt4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 pkt5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14" name="Line 7"/>
          <p:cNvSpPr>
            <a:spLocks noChangeShapeType="1"/>
          </p:cNvSpPr>
          <p:nvPr/>
        </p:nvSpPr>
        <p:spPr bwMode="auto">
          <a:xfrm>
            <a:off x="3922713" y="16065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15" name="Line 11"/>
          <p:cNvSpPr>
            <a:spLocks noChangeShapeType="1"/>
          </p:cNvSpPr>
          <p:nvPr/>
        </p:nvSpPr>
        <p:spPr bwMode="auto">
          <a:xfrm>
            <a:off x="3921125" y="1881188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16" name="Line 12"/>
          <p:cNvSpPr>
            <a:spLocks noChangeShapeType="1"/>
          </p:cNvSpPr>
          <p:nvPr/>
        </p:nvSpPr>
        <p:spPr bwMode="auto">
          <a:xfrm>
            <a:off x="3937000" y="2144713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17" name="Line 13"/>
          <p:cNvSpPr>
            <a:spLocks noChangeShapeType="1"/>
          </p:cNvSpPr>
          <p:nvPr/>
        </p:nvSpPr>
        <p:spPr bwMode="auto">
          <a:xfrm>
            <a:off x="3943350" y="2430463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18" name="Line 17"/>
          <p:cNvSpPr>
            <a:spLocks noChangeShapeType="1"/>
          </p:cNvSpPr>
          <p:nvPr/>
        </p:nvSpPr>
        <p:spPr bwMode="auto">
          <a:xfrm flipH="1">
            <a:off x="3929063" y="2130425"/>
            <a:ext cx="2014538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4699000" y="2179638"/>
            <a:ext cx="341313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X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4857750" y="2200275"/>
            <a:ext cx="522288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loss</a:t>
            </a:r>
            <a:endParaRPr kumimoji="0" lang="en-US" sz="1600" b="0" i="1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>
            <a:off x="3925888" y="2416175"/>
            <a:ext cx="2014538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22" name="Line 24"/>
          <p:cNvSpPr>
            <a:spLocks noChangeShapeType="1"/>
          </p:cNvSpPr>
          <p:nvPr/>
        </p:nvSpPr>
        <p:spPr bwMode="auto">
          <a:xfrm>
            <a:off x="3929063" y="3252788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23" name="Line 25"/>
          <p:cNvSpPr>
            <a:spLocks noChangeShapeType="1"/>
          </p:cNvSpPr>
          <p:nvPr/>
        </p:nvSpPr>
        <p:spPr bwMode="auto">
          <a:xfrm>
            <a:off x="3960813" y="3571875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24" name="Line 26"/>
          <p:cNvSpPr>
            <a:spLocks noChangeShapeType="1"/>
          </p:cNvSpPr>
          <p:nvPr/>
        </p:nvSpPr>
        <p:spPr bwMode="auto">
          <a:xfrm flipH="1">
            <a:off x="3957638" y="2946400"/>
            <a:ext cx="2014538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61464" name="Group 29"/>
          <p:cNvGrpSpPr/>
          <p:nvPr/>
        </p:nvGrpSpPr>
        <p:grpSpPr>
          <a:xfrm>
            <a:off x="3817938" y="2135188"/>
            <a:ext cx="103187" cy="2462212"/>
            <a:chOff x="3651" y="1878"/>
            <a:chExt cx="78" cy="963"/>
          </a:xfrm>
        </p:grpSpPr>
        <p:sp>
          <p:nvSpPr>
            <p:cNvPr id="51271" name="Line 30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1272" name="Line 31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1273" name="Line 32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51226" name="Line 37"/>
          <p:cNvSpPr>
            <a:spLocks noChangeShapeType="1"/>
          </p:cNvSpPr>
          <p:nvPr/>
        </p:nvSpPr>
        <p:spPr bwMode="auto">
          <a:xfrm>
            <a:off x="3937000" y="47656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27" name="Line 38"/>
          <p:cNvSpPr>
            <a:spLocks noChangeShapeType="1"/>
          </p:cNvSpPr>
          <p:nvPr/>
        </p:nvSpPr>
        <p:spPr bwMode="auto">
          <a:xfrm>
            <a:off x="3929063" y="50101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28" name="Line 39"/>
          <p:cNvSpPr>
            <a:spLocks noChangeShapeType="1"/>
          </p:cNvSpPr>
          <p:nvPr/>
        </p:nvSpPr>
        <p:spPr bwMode="auto">
          <a:xfrm>
            <a:off x="3922713" y="5243513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29" name="Line 40"/>
          <p:cNvSpPr>
            <a:spLocks noChangeShapeType="1"/>
          </p:cNvSpPr>
          <p:nvPr/>
        </p:nvSpPr>
        <p:spPr bwMode="auto">
          <a:xfrm>
            <a:off x="3925888" y="54768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30" name="Text Box 41"/>
          <p:cNvSpPr txBox="1">
            <a:spLocks noChangeArrowheads="1"/>
          </p:cNvSpPr>
          <p:nvPr/>
        </p:nvSpPr>
        <p:spPr bwMode="auto">
          <a:xfrm>
            <a:off x="5997575" y="3378200"/>
            <a:ext cx="241300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 pkt4, discard, 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          (re)send ack1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31" name="Text Box 42"/>
          <p:cNvSpPr txBox="1">
            <a:spLocks noChangeArrowheads="1"/>
          </p:cNvSpPr>
          <p:nvPr/>
        </p:nvSpPr>
        <p:spPr bwMode="auto">
          <a:xfrm>
            <a:off x="6016625" y="3898900"/>
            <a:ext cx="241300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 pkt5, discard, 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          (re)send ack1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32" name="Text Box 43"/>
          <p:cNvSpPr txBox="1">
            <a:spLocks noChangeArrowheads="1"/>
          </p:cNvSpPr>
          <p:nvPr/>
        </p:nvSpPr>
        <p:spPr bwMode="auto">
          <a:xfrm>
            <a:off x="6027738" y="5053013"/>
            <a:ext cx="2965450" cy="10826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pkt2, deliver, send ack2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pkt3, deliver, send ack3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pkt4, deliver, send ack4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pkt5, deliver, send ack5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33" name="Text Box 44"/>
          <p:cNvSpPr txBox="1">
            <a:spLocks noChangeArrowheads="1"/>
          </p:cNvSpPr>
          <p:nvPr/>
        </p:nvSpPr>
        <p:spPr bwMode="auto">
          <a:xfrm>
            <a:off x="2079625" y="3881438"/>
            <a:ext cx="1811338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ignore duplicate ACK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61476" name="Group 65"/>
          <p:cNvGrpSpPr/>
          <p:nvPr/>
        </p:nvGrpSpPr>
        <p:grpSpPr>
          <a:xfrm>
            <a:off x="182563" y="1450975"/>
            <a:ext cx="1512887" cy="304800"/>
            <a:chOff x="115" y="914"/>
            <a:chExt cx="953" cy="192"/>
          </a:xfrm>
        </p:grpSpPr>
        <p:sp>
          <p:nvSpPr>
            <p:cNvPr id="51269" name="Rectangle 60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1270" name="Text Box 46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0 1 2 3 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4 5 6 7 8 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51235" name="Text Box 59"/>
          <p:cNvSpPr txBox="1">
            <a:spLocks noChangeArrowheads="1"/>
          </p:cNvSpPr>
          <p:nvPr/>
        </p:nvSpPr>
        <p:spPr bwMode="auto">
          <a:xfrm>
            <a:off x="139700" y="1104900"/>
            <a:ext cx="214630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1" u="sng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sender window (N=4)</a:t>
            </a:r>
            <a:endParaRPr kumimoji="0" lang="en-US" sz="1600" b="0" i="1" u="sng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61480" name="Group 67"/>
          <p:cNvGrpSpPr/>
          <p:nvPr/>
        </p:nvGrpSpPr>
        <p:grpSpPr>
          <a:xfrm>
            <a:off x="179388" y="1736725"/>
            <a:ext cx="1512887" cy="304800"/>
            <a:chOff x="115" y="914"/>
            <a:chExt cx="953" cy="192"/>
          </a:xfrm>
        </p:grpSpPr>
        <p:sp>
          <p:nvSpPr>
            <p:cNvPr id="51267" name="Rectangle 6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1268" name="Text Box 6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0 1 2 3 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4 5 6 7 8 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61483" name="Group 70"/>
          <p:cNvGrpSpPr/>
          <p:nvPr/>
        </p:nvGrpSpPr>
        <p:grpSpPr>
          <a:xfrm>
            <a:off x="187325" y="2022475"/>
            <a:ext cx="1512888" cy="304800"/>
            <a:chOff x="115" y="914"/>
            <a:chExt cx="953" cy="192"/>
          </a:xfrm>
        </p:grpSpPr>
        <p:sp>
          <p:nvSpPr>
            <p:cNvPr id="51265" name="Rectangle 71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1266" name="Text Box 72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0 1 2 3 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4 5 6 7 8 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61486" name="Group 73"/>
          <p:cNvGrpSpPr/>
          <p:nvPr/>
        </p:nvGrpSpPr>
        <p:grpSpPr>
          <a:xfrm>
            <a:off x="184150" y="2297113"/>
            <a:ext cx="1512888" cy="304800"/>
            <a:chOff x="115" y="914"/>
            <a:chExt cx="953" cy="192"/>
          </a:xfrm>
        </p:grpSpPr>
        <p:sp>
          <p:nvSpPr>
            <p:cNvPr id="51263" name="Rectangle 74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1264" name="Text Box 75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0 1 2 3 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4 5 6 7 8 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51239" name="Rectangle 79"/>
          <p:cNvSpPr>
            <a:spLocks noChangeArrowheads="1"/>
          </p:cNvSpPr>
          <p:nvPr/>
        </p:nvSpPr>
        <p:spPr bwMode="auto">
          <a:xfrm>
            <a:off x="395288" y="3101975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40" name="Text Box 80"/>
          <p:cNvSpPr txBox="1">
            <a:spLocks noChangeArrowheads="1"/>
          </p:cNvSpPr>
          <p:nvPr/>
        </p:nvSpPr>
        <p:spPr bwMode="auto">
          <a:xfrm>
            <a:off x="180975" y="3067050"/>
            <a:ext cx="1512888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0 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1 2 3 4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 5 6 7 8 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61491" name="Group 84"/>
          <p:cNvGrpSpPr/>
          <p:nvPr/>
        </p:nvGrpSpPr>
        <p:grpSpPr>
          <a:xfrm>
            <a:off x="177800" y="3341688"/>
            <a:ext cx="1512888" cy="304800"/>
            <a:chOff x="112" y="2105"/>
            <a:chExt cx="953" cy="192"/>
          </a:xfrm>
        </p:grpSpPr>
        <p:sp>
          <p:nvSpPr>
            <p:cNvPr id="51261" name="Rectangle 8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1262" name="Text Box 8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2 3 4 5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6 7 8 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61494" name="Group 85"/>
          <p:cNvGrpSpPr/>
          <p:nvPr/>
        </p:nvGrpSpPr>
        <p:grpSpPr>
          <a:xfrm>
            <a:off x="166688" y="4635500"/>
            <a:ext cx="1512887" cy="304800"/>
            <a:chOff x="112" y="2105"/>
            <a:chExt cx="953" cy="192"/>
          </a:xfrm>
        </p:grpSpPr>
        <p:sp>
          <p:nvSpPr>
            <p:cNvPr id="51259" name="Rectangle 8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1260" name="Text Box 8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2 3 4 5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6 7 8 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61497" name="Group 88"/>
          <p:cNvGrpSpPr/>
          <p:nvPr/>
        </p:nvGrpSpPr>
        <p:grpSpPr>
          <a:xfrm>
            <a:off x="174625" y="4876800"/>
            <a:ext cx="1512888" cy="304800"/>
            <a:chOff x="112" y="2105"/>
            <a:chExt cx="953" cy="192"/>
          </a:xfrm>
        </p:grpSpPr>
        <p:sp>
          <p:nvSpPr>
            <p:cNvPr id="51257" name="Rectangle 89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1258" name="Text Box 90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2 3 4 5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6 7 8 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61500" name="Group 91"/>
          <p:cNvGrpSpPr/>
          <p:nvPr/>
        </p:nvGrpSpPr>
        <p:grpSpPr>
          <a:xfrm>
            <a:off x="171450" y="5140325"/>
            <a:ext cx="1512888" cy="304800"/>
            <a:chOff x="112" y="2105"/>
            <a:chExt cx="953" cy="192"/>
          </a:xfrm>
        </p:grpSpPr>
        <p:sp>
          <p:nvSpPr>
            <p:cNvPr id="51255" name="Rectangle 9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1256" name="Text Box 9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2 3 4 5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6 7 8 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61503" name="Group 94"/>
          <p:cNvGrpSpPr/>
          <p:nvPr/>
        </p:nvGrpSpPr>
        <p:grpSpPr>
          <a:xfrm>
            <a:off x="168275" y="5381625"/>
            <a:ext cx="1512888" cy="304800"/>
            <a:chOff x="112" y="2105"/>
            <a:chExt cx="953" cy="192"/>
          </a:xfrm>
        </p:grpSpPr>
        <p:sp>
          <p:nvSpPr>
            <p:cNvPr id="51253" name="Rectangle 95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1254" name="Text Box 96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2 3 4 5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6 7 8 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pic>
        <p:nvPicPr>
          <p:cNvPr id="61506" name="Picture 97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544513" y="744538"/>
            <a:ext cx="36560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7" name="Line 98"/>
          <p:cNvSpPr>
            <a:spLocks noChangeShapeType="1"/>
          </p:cNvSpPr>
          <p:nvPr/>
        </p:nvSpPr>
        <p:spPr bwMode="auto">
          <a:xfrm flipH="1">
            <a:off x="4991100" y="3757613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48" name="Line 99"/>
          <p:cNvSpPr>
            <a:spLocks noChangeShapeType="1"/>
          </p:cNvSpPr>
          <p:nvPr/>
        </p:nvSpPr>
        <p:spPr bwMode="auto">
          <a:xfrm flipH="1">
            <a:off x="4997450" y="4067175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49" name="Line 100"/>
          <p:cNvSpPr>
            <a:spLocks noChangeShapeType="1"/>
          </p:cNvSpPr>
          <p:nvPr/>
        </p:nvSpPr>
        <p:spPr bwMode="auto">
          <a:xfrm flipH="1">
            <a:off x="4992688" y="5257800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50" name="Line 101"/>
          <p:cNvSpPr>
            <a:spLocks noChangeShapeType="1"/>
          </p:cNvSpPr>
          <p:nvPr/>
        </p:nvSpPr>
        <p:spPr bwMode="auto">
          <a:xfrm flipH="1">
            <a:off x="4976813" y="5511800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51" name="Line 102"/>
          <p:cNvSpPr>
            <a:spLocks noChangeShapeType="1"/>
          </p:cNvSpPr>
          <p:nvPr/>
        </p:nvSpPr>
        <p:spPr bwMode="auto">
          <a:xfrm flipH="1">
            <a:off x="4960938" y="5754688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52" name="Line 103"/>
          <p:cNvSpPr>
            <a:spLocks noChangeShapeType="1"/>
          </p:cNvSpPr>
          <p:nvPr/>
        </p:nvSpPr>
        <p:spPr bwMode="auto">
          <a:xfrm flipH="1">
            <a:off x="4945063" y="5997575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246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62467" name="Picture 4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77850" y="1000125"/>
            <a:ext cx="36560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Selective repeat</a:t>
            </a:r>
            <a:r>
              <a: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+mj-cs"/>
              </a:rPr>
              <a:t>（选择重传）</a:t>
            </a: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2469" name="Rectangle 3"/>
          <p:cNvSpPr>
            <a:spLocks noGrp="1"/>
          </p:cNvSpPr>
          <p:nvPr>
            <p:ph sz="half" idx="1"/>
          </p:nvPr>
        </p:nvSpPr>
        <p:spPr>
          <a:xfrm>
            <a:off x="552450" y="1466850"/>
            <a:ext cx="7562850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receiver </a:t>
            </a:r>
            <a:r>
              <a:rPr lang="en-US" altLang="zh-CN" i="1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individually</a:t>
            </a: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 acknowledges all correctly received pkts</a:t>
            </a: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buffers pkts, as needed, for eventual in-order delivery to upper layer</a:t>
            </a:r>
            <a:endParaRPr lang="en-US" altLang="zh-CN" dirty="0">
              <a:latin typeface="+mn-lt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sender only resends pkts for which ACK not received</a:t>
            </a: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sender timer for each unACKed pkt</a:t>
            </a:r>
            <a:endParaRPr lang="en-US" altLang="zh-CN" dirty="0">
              <a:latin typeface="+mn-lt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sender window</a:t>
            </a: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i="1" dirty="0">
                <a:latin typeface="+mn-lt"/>
                <a:ea typeface="MS PGothic" panose="020B0600070205080204" charset="-128"/>
              </a:rPr>
              <a:t>N</a:t>
            </a:r>
            <a:r>
              <a:rPr lang="en-US" altLang="zh-CN" dirty="0">
                <a:latin typeface="+mn-lt"/>
                <a:ea typeface="MS PGothic" panose="020B0600070205080204" charset="-128"/>
              </a:rPr>
              <a:t> consecutive seq #</a:t>
            </a:r>
            <a:r>
              <a:rPr lang="ja-JP" altLang="en-US" dirty="0">
                <a:latin typeface="+mn-lt"/>
                <a:ea typeface="MS PGothic" panose="020B0600070205080204" charset="-128"/>
              </a:rPr>
              <a:t>’</a:t>
            </a:r>
            <a:r>
              <a:rPr lang="en-US" altLang="ja-JP" dirty="0">
                <a:latin typeface="+mn-lt"/>
                <a:ea typeface="MS PGothic" panose="020B0600070205080204" charset="-128"/>
              </a:rPr>
              <a:t>s</a:t>
            </a:r>
            <a:endParaRPr lang="en-US" altLang="ja-JP" dirty="0">
              <a:latin typeface="+mn-lt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limits seq #s of sent, unACKed pkts</a:t>
            </a:r>
            <a:endParaRPr lang="en-US" altLang="zh-CN" dirty="0">
              <a:latin typeface="+mn-lt"/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349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82563"/>
            <a:ext cx="8486775" cy="8985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Selective repeat: sender, receiver windows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pic>
        <p:nvPicPr>
          <p:cNvPr id="63492" name="Picture 3" descr="sr_seqnu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825" y="1404938"/>
            <a:ext cx="8235950" cy="49164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1393825" y="1917700"/>
            <a:ext cx="2141538" cy="614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3255" name="Rectangle 5"/>
          <p:cNvSpPr>
            <a:spLocks noChangeArrowheads="1"/>
          </p:cNvSpPr>
          <p:nvPr/>
        </p:nvSpPr>
        <p:spPr bwMode="auto">
          <a:xfrm>
            <a:off x="2028825" y="4516438"/>
            <a:ext cx="2130425" cy="579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63495" name="Picture 6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376238" y="822325"/>
            <a:ext cx="7769225" cy="173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45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64515" name="Picture 13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77838" y="898525"/>
            <a:ext cx="4113212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247650"/>
            <a:ext cx="7772400" cy="838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Selective repeat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54278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data from above: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if next available seq # in window, send pkt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timeout(n):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resend pkt n, restart timer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ACK(n)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in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[sendbase,sendbase+N]: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mark pkt n as received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if n smallest unACKed pkt, advance window base to next unACKed seq # 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4279" name="Rectangle 4"/>
          <p:cNvSpPr>
            <a:spLocks noChangeArrowheads="1"/>
          </p:cNvSpPr>
          <p:nvPr/>
        </p:nvSpPr>
        <p:spPr bwMode="auto">
          <a:xfrm>
            <a:off x="495300" y="145732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64519" name="Group 5"/>
          <p:cNvGrpSpPr/>
          <p:nvPr/>
        </p:nvGrpSpPr>
        <p:grpSpPr>
          <a:xfrm>
            <a:off x="698500" y="1155700"/>
            <a:ext cx="1160463" cy="519113"/>
            <a:chOff x="1100" y="3896"/>
            <a:chExt cx="731" cy="327"/>
          </a:xfrm>
        </p:grpSpPr>
        <p:sp>
          <p:nvSpPr>
            <p:cNvPr id="54286" name="Rectangle 6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4287" name="Text Box 7"/>
            <p:cNvSpPr txBox="1">
              <a:spLocks noChangeArrowheads="1"/>
            </p:cNvSpPr>
            <p:nvPr/>
          </p:nvSpPr>
          <p:spPr bwMode="auto">
            <a:xfrm>
              <a:off x="1100" y="3896"/>
              <a:ext cx="731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Gill Sans MT" panose="020B0502020104020203" charset="0"/>
                  <a:ea typeface="MS PGothic" panose="020B0600070205080204" charset="-128"/>
                  <a:cs typeface="+mn-cs"/>
                </a:rPr>
                <a:t>sender</a:t>
              </a:r>
              <a:endPara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54281" name="Rectangle 8"/>
          <p:cNvSpPr>
            <a:spLocks noChangeArrowheads="1"/>
          </p:cNvSpPr>
          <p:nvPr/>
        </p:nvSpPr>
        <p:spPr bwMode="auto">
          <a:xfrm>
            <a:off x="5000625" y="1581150"/>
            <a:ext cx="3810000" cy="4648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pkt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n 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rcvbase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, rcvbase+N-1]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92100" marR="0" lvl="0" indent="-2921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send ACK(n)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92100" marR="0" lvl="0" indent="-2921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out-of-order: buffer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92100" marR="0" lvl="0" indent="-2921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in-order: deliver (also deliver buffered, in-order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pkts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), advance window to next not-yet-received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pkt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pkt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n 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[rcvbase-N,rcvbase-1]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92100" marR="0" lvl="0" indent="-2921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ACK(n)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otherwise: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92100" marR="0" lvl="0" indent="-2921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ignore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4282" name="Rectangle 9"/>
          <p:cNvSpPr>
            <a:spLocks noChangeArrowheads="1"/>
          </p:cNvSpPr>
          <p:nvPr/>
        </p:nvSpPr>
        <p:spPr bwMode="auto">
          <a:xfrm>
            <a:off x="4962525" y="143827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64524" name="Group 10"/>
          <p:cNvGrpSpPr/>
          <p:nvPr/>
        </p:nvGrpSpPr>
        <p:grpSpPr>
          <a:xfrm>
            <a:off x="5186363" y="1127125"/>
            <a:ext cx="1365250" cy="519113"/>
            <a:chOff x="3339" y="158"/>
            <a:chExt cx="860" cy="327"/>
          </a:xfrm>
        </p:grpSpPr>
        <p:sp>
          <p:nvSpPr>
            <p:cNvPr id="54284" name="Rectangle 11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4285" name="Text Box 12"/>
            <p:cNvSpPr txBox="1">
              <a:spLocks noChangeArrowheads="1"/>
            </p:cNvSpPr>
            <p:nvPr/>
          </p:nvSpPr>
          <p:spPr bwMode="auto">
            <a:xfrm>
              <a:off x="3339" y="158"/>
              <a:ext cx="860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Gill Sans MT" panose="020B0502020104020203" charset="0"/>
                  <a:ea typeface="MS PGothic" panose="020B0600070205080204" charset="-128"/>
                  <a:cs typeface="+mn-cs"/>
                </a:rPr>
                <a:t>receiver</a:t>
              </a:r>
              <a:endPara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55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65539" name="Picture 94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374650" y="806450"/>
            <a:ext cx="50276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198438"/>
            <a:ext cx="7772400" cy="838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Selective repeat in action</a:t>
            </a: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2665413" y="1490663"/>
            <a:ext cx="1246188" cy="1465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 pkt0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 pkt1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 pkt2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 pkt3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(wait)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03" name="Text Box 5"/>
          <p:cNvSpPr txBox="1">
            <a:spLocks noChangeArrowheads="1"/>
          </p:cNvSpPr>
          <p:nvPr/>
        </p:nvSpPr>
        <p:spPr bwMode="auto">
          <a:xfrm>
            <a:off x="2986088" y="1119188"/>
            <a:ext cx="9366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1" u="sng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sender</a:t>
            </a:r>
            <a:endParaRPr kumimoji="0" lang="en-US" sz="2000" b="0" i="1" u="sng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04" name="Text Box 6"/>
          <p:cNvSpPr txBox="1">
            <a:spLocks noChangeArrowheads="1"/>
          </p:cNvSpPr>
          <p:nvPr/>
        </p:nvSpPr>
        <p:spPr bwMode="auto">
          <a:xfrm>
            <a:off x="6016625" y="1138238"/>
            <a:ext cx="107156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1" u="sng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receiver</a:t>
            </a:r>
            <a:endParaRPr kumimoji="0" lang="en-US" sz="2000" b="0" i="1" u="sng" strike="noStrike" kern="1200" cap="none" spc="0" normalizeH="0" baseline="0" noProof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05" name="Line 7"/>
          <p:cNvSpPr>
            <a:spLocks noChangeShapeType="1"/>
          </p:cNvSpPr>
          <p:nvPr/>
        </p:nvSpPr>
        <p:spPr bwMode="auto">
          <a:xfrm>
            <a:off x="6091238" y="1736725"/>
            <a:ext cx="11113" cy="453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06" name="Text Box 8"/>
          <p:cNvSpPr txBox="1">
            <a:spLocks noChangeArrowheads="1"/>
          </p:cNvSpPr>
          <p:nvPr/>
        </p:nvSpPr>
        <p:spPr bwMode="auto">
          <a:xfrm>
            <a:off x="6034088" y="1931988"/>
            <a:ext cx="2568575" cy="1465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 pkt0, send ack0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 pkt1, send ack1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 pkt3, buffer, 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          send ack3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07" name="Text Box 9"/>
          <p:cNvSpPr txBox="1">
            <a:spLocks noChangeArrowheads="1"/>
          </p:cNvSpPr>
          <p:nvPr/>
        </p:nvSpPr>
        <p:spPr bwMode="auto">
          <a:xfrm>
            <a:off x="1809750" y="3094038"/>
            <a:ext cx="2154238" cy="9159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ack0, send pkt4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ack1, send pkt5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65547" name="Picture 10" descr="alarm_clock_ring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8" y="4241800"/>
            <a:ext cx="436562" cy="481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309" name="Text Box 11"/>
          <p:cNvSpPr txBox="1">
            <a:spLocks noChangeArrowheads="1"/>
          </p:cNvSpPr>
          <p:nvPr/>
        </p:nvSpPr>
        <p:spPr bwMode="auto">
          <a:xfrm>
            <a:off x="2344738" y="4457700"/>
            <a:ext cx="1538288" cy="2984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pkt 2 timeout</a:t>
            </a:r>
            <a:endParaRPr kumimoji="0" lang="en-US" sz="1800" b="0" i="1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10" name="Text Box 12"/>
          <p:cNvSpPr txBox="1">
            <a:spLocks noChangeArrowheads="1"/>
          </p:cNvSpPr>
          <p:nvPr/>
        </p:nvSpPr>
        <p:spPr bwMode="auto">
          <a:xfrm>
            <a:off x="2670175" y="4672013"/>
            <a:ext cx="1246188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 pkt2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11" name="Line 14"/>
          <p:cNvSpPr>
            <a:spLocks noChangeShapeType="1"/>
          </p:cNvSpPr>
          <p:nvPr/>
        </p:nvSpPr>
        <p:spPr bwMode="auto">
          <a:xfrm>
            <a:off x="3956050" y="1684338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12" name="Line 15"/>
          <p:cNvSpPr>
            <a:spLocks noChangeShapeType="1"/>
          </p:cNvSpPr>
          <p:nvPr/>
        </p:nvSpPr>
        <p:spPr bwMode="auto">
          <a:xfrm>
            <a:off x="3954463" y="19589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13" name="Line 16"/>
          <p:cNvSpPr>
            <a:spLocks noChangeShapeType="1"/>
          </p:cNvSpPr>
          <p:nvPr/>
        </p:nvSpPr>
        <p:spPr bwMode="auto">
          <a:xfrm>
            <a:off x="3970338" y="2222500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14" name="Line 17"/>
          <p:cNvSpPr>
            <a:spLocks noChangeShapeType="1"/>
          </p:cNvSpPr>
          <p:nvPr/>
        </p:nvSpPr>
        <p:spPr bwMode="auto">
          <a:xfrm>
            <a:off x="3976688" y="2508250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15" name="Line 18"/>
          <p:cNvSpPr>
            <a:spLocks noChangeShapeType="1"/>
          </p:cNvSpPr>
          <p:nvPr/>
        </p:nvSpPr>
        <p:spPr bwMode="auto">
          <a:xfrm flipH="1">
            <a:off x="3962400" y="2208213"/>
            <a:ext cx="2014538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16" name="Text Box 19"/>
          <p:cNvSpPr txBox="1">
            <a:spLocks noChangeArrowheads="1"/>
          </p:cNvSpPr>
          <p:nvPr/>
        </p:nvSpPr>
        <p:spPr bwMode="auto">
          <a:xfrm>
            <a:off x="4732338" y="2257425"/>
            <a:ext cx="341313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X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17" name="Text Box 20"/>
          <p:cNvSpPr txBox="1">
            <a:spLocks noChangeArrowheads="1"/>
          </p:cNvSpPr>
          <p:nvPr/>
        </p:nvSpPr>
        <p:spPr bwMode="auto">
          <a:xfrm>
            <a:off x="4891088" y="2278063"/>
            <a:ext cx="522288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loss</a:t>
            </a:r>
            <a:endParaRPr kumimoji="0" lang="en-US" sz="1600" b="0" i="1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18" name="Line 21"/>
          <p:cNvSpPr>
            <a:spLocks noChangeShapeType="1"/>
          </p:cNvSpPr>
          <p:nvPr/>
        </p:nvSpPr>
        <p:spPr bwMode="auto">
          <a:xfrm flipH="1">
            <a:off x="3959225" y="2493963"/>
            <a:ext cx="2014538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19" name="Line 22"/>
          <p:cNvSpPr>
            <a:spLocks noChangeShapeType="1"/>
          </p:cNvSpPr>
          <p:nvPr/>
        </p:nvSpPr>
        <p:spPr bwMode="auto">
          <a:xfrm>
            <a:off x="3962400" y="33305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20" name="Line 23"/>
          <p:cNvSpPr>
            <a:spLocks noChangeShapeType="1"/>
          </p:cNvSpPr>
          <p:nvPr/>
        </p:nvSpPr>
        <p:spPr bwMode="auto">
          <a:xfrm>
            <a:off x="3994150" y="3649663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21" name="Line 24"/>
          <p:cNvSpPr>
            <a:spLocks noChangeShapeType="1"/>
          </p:cNvSpPr>
          <p:nvPr/>
        </p:nvSpPr>
        <p:spPr bwMode="auto">
          <a:xfrm flipH="1">
            <a:off x="3990975" y="3024188"/>
            <a:ext cx="2014538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65561" name="Group 25"/>
          <p:cNvGrpSpPr/>
          <p:nvPr/>
        </p:nvGrpSpPr>
        <p:grpSpPr>
          <a:xfrm>
            <a:off x="3851275" y="2212975"/>
            <a:ext cx="103188" cy="2462213"/>
            <a:chOff x="3651" y="1878"/>
            <a:chExt cx="78" cy="963"/>
          </a:xfrm>
        </p:grpSpPr>
        <p:sp>
          <p:nvSpPr>
            <p:cNvPr id="55365" name="Line 26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5366" name="Line 27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5367" name="Line 28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55323" name="Line 29"/>
          <p:cNvSpPr>
            <a:spLocks noChangeShapeType="1"/>
          </p:cNvSpPr>
          <p:nvPr/>
        </p:nvSpPr>
        <p:spPr bwMode="auto">
          <a:xfrm>
            <a:off x="3992563" y="4843463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24" name="Text Box 33"/>
          <p:cNvSpPr txBox="1">
            <a:spLocks noChangeArrowheads="1"/>
          </p:cNvSpPr>
          <p:nvPr/>
        </p:nvSpPr>
        <p:spPr bwMode="auto">
          <a:xfrm>
            <a:off x="6030913" y="3455988"/>
            <a:ext cx="230028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 pkt4, buffer, 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          send ack4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25" name="Text Box 34"/>
          <p:cNvSpPr txBox="1">
            <a:spLocks noChangeArrowheads="1"/>
          </p:cNvSpPr>
          <p:nvPr/>
        </p:nvSpPr>
        <p:spPr bwMode="auto">
          <a:xfrm>
            <a:off x="6049963" y="3976688"/>
            <a:ext cx="230028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 pkt5, buffer, 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          send ack5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26" name="Text Box 35"/>
          <p:cNvSpPr txBox="1">
            <a:spLocks noChangeArrowheads="1"/>
          </p:cNvSpPr>
          <p:nvPr/>
        </p:nvSpPr>
        <p:spPr bwMode="auto">
          <a:xfrm>
            <a:off x="6061075" y="5130800"/>
            <a:ext cx="2960688" cy="5873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pkt2; deliver pkt2,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pkt3, pkt4, pkt5; send ack2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27" name="Text Box 36"/>
          <p:cNvSpPr txBox="1">
            <a:spLocks noChangeArrowheads="1"/>
          </p:cNvSpPr>
          <p:nvPr/>
        </p:nvSpPr>
        <p:spPr bwMode="auto">
          <a:xfrm>
            <a:off x="2174875" y="3959225"/>
            <a:ext cx="16986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record ack3 arrived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65570" name="Group 37"/>
          <p:cNvGrpSpPr/>
          <p:nvPr/>
        </p:nvGrpSpPr>
        <p:grpSpPr>
          <a:xfrm>
            <a:off x="215900" y="1528763"/>
            <a:ext cx="1512888" cy="304800"/>
            <a:chOff x="115" y="914"/>
            <a:chExt cx="953" cy="192"/>
          </a:xfrm>
        </p:grpSpPr>
        <p:sp>
          <p:nvSpPr>
            <p:cNvPr id="55363" name="Rectangle 3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5364" name="Text Box 3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0 1 2 3 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4 5 6 7 8 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55329" name="Text Box 40"/>
          <p:cNvSpPr txBox="1">
            <a:spLocks noChangeArrowheads="1"/>
          </p:cNvSpPr>
          <p:nvPr/>
        </p:nvSpPr>
        <p:spPr bwMode="auto">
          <a:xfrm>
            <a:off x="173038" y="1182688"/>
            <a:ext cx="214630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1" u="sng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sender window (N=4)</a:t>
            </a:r>
            <a:endParaRPr kumimoji="0" lang="en-US" sz="1600" b="0" i="1" u="sng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30" name="Rectangle 41"/>
          <p:cNvSpPr>
            <a:spLocks noChangeArrowheads="1"/>
          </p:cNvSpPr>
          <p:nvPr/>
        </p:nvSpPr>
        <p:spPr bwMode="auto">
          <a:xfrm>
            <a:off x="287338" y="2692400"/>
            <a:ext cx="606425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65575" name="Group 42"/>
          <p:cNvGrpSpPr/>
          <p:nvPr/>
        </p:nvGrpSpPr>
        <p:grpSpPr>
          <a:xfrm>
            <a:off x="212725" y="1814513"/>
            <a:ext cx="1512888" cy="304800"/>
            <a:chOff x="115" y="914"/>
            <a:chExt cx="953" cy="192"/>
          </a:xfrm>
        </p:grpSpPr>
        <p:sp>
          <p:nvSpPr>
            <p:cNvPr id="55361" name="Rectangle 43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5362" name="Text Box 44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0 1 2 3 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4 5 6 7 8 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65578" name="Group 45"/>
          <p:cNvGrpSpPr/>
          <p:nvPr/>
        </p:nvGrpSpPr>
        <p:grpSpPr>
          <a:xfrm>
            <a:off x="220663" y="2100263"/>
            <a:ext cx="1512887" cy="304800"/>
            <a:chOff x="115" y="914"/>
            <a:chExt cx="953" cy="192"/>
          </a:xfrm>
        </p:grpSpPr>
        <p:sp>
          <p:nvSpPr>
            <p:cNvPr id="55359" name="Rectangle 46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5360" name="Text Box 47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0 1 2 3 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4 5 6 7 8 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65581" name="Group 48"/>
          <p:cNvGrpSpPr/>
          <p:nvPr/>
        </p:nvGrpSpPr>
        <p:grpSpPr>
          <a:xfrm>
            <a:off x="217488" y="2374900"/>
            <a:ext cx="1512887" cy="304800"/>
            <a:chOff x="115" y="914"/>
            <a:chExt cx="953" cy="192"/>
          </a:xfrm>
        </p:grpSpPr>
        <p:sp>
          <p:nvSpPr>
            <p:cNvPr id="55357" name="Rectangle 49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5358" name="Text Box 50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0 1 2 3 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4 5 6 7 8 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55334" name="Rectangle 51"/>
          <p:cNvSpPr>
            <a:spLocks noChangeArrowheads="1"/>
          </p:cNvSpPr>
          <p:nvPr/>
        </p:nvSpPr>
        <p:spPr bwMode="auto">
          <a:xfrm>
            <a:off x="428625" y="3179763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35" name="Text Box 52"/>
          <p:cNvSpPr txBox="1">
            <a:spLocks noChangeArrowheads="1"/>
          </p:cNvSpPr>
          <p:nvPr/>
        </p:nvSpPr>
        <p:spPr bwMode="auto">
          <a:xfrm>
            <a:off x="214313" y="3144838"/>
            <a:ext cx="1512888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0 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1 2 3 4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 5 6 7 8 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65586" name="Group 53"/>
          <p:cNvGrpSpPr/>
          <p:nvPr/>
        </p:nvGrpSpPr>
        <p:grpSpPr>
          <a:xfrm>
            <a:off x="211138" y="3419475"/>
            <a:ext cx="1512887" cy="304800"/>
            <a:chOff x="112" y="2105"/>
            <a:chExt cx="953" cy="192"/>
          </a:xfrm>
        </p:grpSpPr>
        <p:sp>
          <p:nvSpPr>
            <p:cNvPr id="55355" name="Rectangle 54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5356" name="Text Box 55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2 3 4 5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6 7 8 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65589" name="Group 56"/>
          <p:cNvGrpSpPr/>
          <p:nvPr/>
        </p:nvGrpSpPr>
        <p:grpSpPr>
          <a:xfrm>
            <a:off x="200025" y="4713288"/>
            <a:ext cx="1512888" cy="304800"/>
            <a:chOff x="112" y="2105"/>
            <a:chExt cx="953" cy="192"/>
          </a:xfrm>
        </p:grpSpPr>
        <p:sp>
          <p:nvSpPr>
            <p:cNvPr id="55353" name="Rectangle 57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5354" name="Text Box 58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2 3 4 5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6 7 8 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65592" name="Group 59"/>
          <p:cNvGrpSpPr/>
          <p:nvPr/>
        </p:nvGrpSpPr>
        <p:grpSpPr>
          <a:xfrm>
            <a:off x="207963" y="4954588"/>
            <a:ext cx="1512887" cy="304800"/>
            <a:chOff x="112" y="2105"/>
            <a:chExt cx="953" cy="192"/>
          </a:xfrm>
        </p:grpSpPr>
        <p:sp>
          <p:nvSpPr>
            <p:cNvPr id="55351" name="Rectangle 60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5352" name="Text Box 61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2 3 4 5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6 7 8 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65595" name="Group 62"/>
          <p:cNvGrpSpPr/>
          <p:nvPr/>
        </p:nvGrpSpPr>
        <p:grpSpPr>
          <a:xfrm>
            <a:off x="204788" y="5218113"/>
            <a:ext cx="1512887" cy="304800"/>
            <a:chOff x="112" y="2105"/>
            <a:chExt cx="953" cy="192"/>
          </a:xfrm>
        </p:grpSpPr>
        <p:sp>
          <p:nvSpPr>
            <p:cNvPr id="55349" name="Rectangle 63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5350" name="Text Box 64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2 3 4 5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6 7 8 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65598" name="Group 65"/>
          <p:cNvGrpSpPr/>
          <p:nvPr/>
        </p:nvGrpSpPr>
        <p:grpSpPr>
          <a:xfrm>
            <a:off x="201613" y="5459413"/>
            <a:ext cx="1512887" cy="304800"/>
            <a:chOff x="112" y="2105"/>
            <a:chExt cx="953" cy="192"/>
          </a:xfrm>
        </p:grpSpPr>
        <p:sp>
          <p:nvSpPr>
            <p:cNvPr id="55347" name="Rectangle 6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5348" name="Text Box 6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2 3 4 5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6 7 8 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55341" name="Line 88"/>
          <p:cNvSpPr>
            <a:spLocks noChangeShapeType="1"/>
          </p:cNvSpPr>
          <p:nvPr/>
        </p:nvSpPr>
        <p:spPr bwMode="auto">
          <a:xfrm flipH="1">
            <a:off x="3965575" y="3833813"/>
            <a:ext cx="2070100" cy="134461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42" name="Line 89"/>
          <p:cNvSpPr>
            <a:spLocks noChangeShapeType="1"/>
          </p:cNvSpPr>
          <p:nvPr/>
        </p:nvSpPr>
        <p:spPr bwMode="auto">
          <a:xfrm flipH="1">
            <a:off x="4017963" y="4141788"/>
            <a:ext cx="2070100" cy="134461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43" name="Text Box 90"/>
          <p:cNvSpPr txBox="1">
            <a:spLocks noChangeArrowheads="1"/>
          </p:cNvSpPr>
          <p:nvPr/>
        </p:nvSpPr>
        <p:spPr bwMode="auto">
          <a:xfrm>
            <a:off x="2290763" y="5003800"/>
            <a:ext cx="16986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record ack4 arrived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44" name="Text Box 91"/>
          <p:cNvSpPr txBox="1">
            <a:spLocks noChangeArrowheads="1"/>
          </p:cNvSpPr>
          <p:nvPr/>
        </p:nvSpPr>
        <p:spPr bwMode="auto">
          <a:xfrm>
            <a:off x="2309813" y="5300663"/>
            <a:ext cx="16986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record ack5 arrived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45" name="Line 92"/>
          <p:cNvSpPr>
            <a:spLocks noChangeShapeType="1"/>
          </p:cNvSpPr>
          <p:nvPr/>
        </p:nvSpPr>
        <p:spPr bwMode="auto">
          <a:xfrm flipH="1">
            <a:off x="5129213" y="5353050"/>
            <a:ext cx="922338" cy="574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46" name="Text Box 93"/>
          <p:cNvSpPr txBox="1">
            <a:spLocks noChangeArrowheads="1"/>
          </p:cNvSpPr>
          <p:nvPr/>
        </p:nvSpPr>
        <p:spPr bwMode="auto">
          <a:xfrm>
            <a:off x="2384425" y="5861050"/>
            <a:ext cx="34988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Q: what happens when ack2 arrives?</a:t>
            </a:r>
            <a:endParaRPr kumimoji="0" lang="en-US" sz="16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65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217488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Selective repeat:</a:t>
            </a:r>
            <a:b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</a:b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dilemma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66564" name="Rectangle 3"/>
          <p:cNvSpPr>
            <a:spLocks noGrp="1"/>
          </p:cNvSpPr>
          <p:nvPr>
            <p:ph sz="half" idx="1"/>
          </p:nvPr>
        </p:nvSpPr>
        <p:spPr>
          <a:xfrm>
            <a:off x="542925" y="1524000"/>
            <a:ext cx="3276600" cy="35306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example: </a:t>
            </a: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8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seq #</a:t>
            </a:r>
            <a:r>
              <a:rPr lang="ja-JP" altLang="en-US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altLang="ja-JP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s: 0, 1, 2, 3</a:t>
            </a:r>
            <a:endParaRPr lang="en-US" altLang="ja-JP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8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window size=3</a:t>
            </a: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6326" name="Text Box 40"/>
          <p:cNvSpPr txBox="1">
            <a:spLocks noChangeArrowheads="1"/>
          </p:cNvSpPr>
          <p:nvPr/>
        </p:nvSpPr>
        <p:spPr bwMode="auto">
          <a:xfrm>
            <a:off x="7094538" y="195263"/>
            <a:ext cx="1458913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receiver window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(after receipt)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6327" name="Text Box 41"/>
          <p:cNvSpPr txBox="1">
            <a:spLocks noChangeArrowheads="1"/>
          </p:cNvSpPr>
          <p:nvPr/>
        </p:nvSpPr>
        <p:spPr bwMode="auto">
          <a:xfrm>
            <a:off x="4333875" y="198438"/>
            <a:ext cx="136525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sender window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(after receipt)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6328" name="Line 58"/>
          <p:cNvSpPr>
            <a:spLocks noChangeShapeType="1"/>
          </p:cNvSpPr>
          <p:nvPr/>
        </p:nvSpPr>
        <p:spPr bwMode="auto">
          <a:xfrm>
            <a:off x="4419600" y="688975"/>
            <a:ext cx="1109663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6329" name="Line 59"/>
          <p:cNvSpPr>
            <a:spLocks noChangeShapeType="1"/>
          </p:cNvSpPr>
          <p:nvPr/>
        </p:nvSpPr>
        <p:spPr bwMode="auto">
          <a:xfrm>
            <a:off x="7200900" y="688975"/>
            <a:ext cx="1109663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373889" name="Group 129"/>
          <p:cNvGrpSpPr/>
          <p:nvPr/>
        </p:nvGrpSpPr>
        <p:grpSpPr>
          <a:xfrm>
            <a:off x="4438650" y="4025900"/>
            <a:ext cx="4276725" cy="2363788"/>
            <a:chOff x="2796" y="2536"/>
            <a:chExt cx="2694" cy="1489"/>
          </a:xfrm>
        </p:grpSpPr>
        <p:grpSp>
          <p:nvGrpSpPr>
            <p:cNvPr id="66570" name="Group 8"/>
            <p:cNvGrpSpPr/>
            <p:nvPr/>
          </p:nvGrpSpPr>
          <p:grpSpPr>
            <a:xfrm>
              <a:off x="2808" y="2584"/>
              <a:ext cx="649" cy="173"/>
              <a:chOff x="1895" y="3931"/>
              <a:chExt cx="649" cy="173"/>
            </a:xfrm>
          </p:grpSpPr>
          <p:sp>
            <p:nvSpPr>
              <p:cNvPr id="56408" name="Rectangle 7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56409" name="Text Box 6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 3 0 1 2</a:t>
                </a:r>
                <a:endPara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66573" name="Group 9"/>
            <p:cNvGrpSpPr/>
            <p:nvPr/>
          </p:nvGrpSpPr>
          <p:grpSpPr>
            <a:xfrm>
              <a:off x="2820" y="2757"/>
              <a:ext cx="649" cy="173"/>
              <a:chOff x="1895" y="3931"/>
              <a:chExt cx="649" cy="173"/>
            </a:xfrm>
          </p:grpSpPr>
          <p:sp>
            <p:nvSpPr>
              <p:cNvPr id="56406" name="Rectangle 10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56407" name="Text Box 11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 3 0 1 2</a:t>
                </a:r>
                <a:endPara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66576" name="Group 12"/>
            <p:cNvGrpSpPr/>
            <p:nvPr/>
          </p:nvGrpSpPr>
          <p:grpSpPr>
            <a:xfrm>
              <a:off x="2825" y="2923"/>
              <a:ext cx="649" cy="173"/>
              <a:chOff x="1895" y="3931"/>
              <a:chExt cx="649" cy="173"/>
            </a:xfrm>
          </p:grpSpPr>
          <p:sp>
            <p:nvSpPr>
              <p:cNvPr id="56404" name="Rectangle 1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56405" name="Text Box 1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 3 0 1 2</a:t>
                </a:r>
                <a:endPara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56377" name="Line 15"/>
            <p:cNvSpPr>
              <a:spLocks noChangeShapeType="1"/>
            </p:cNvSpPr>
            <p:nvPr/>
          </p:nvSpPr>
          <p:spPr bwMode="auto">
            <a:xfrm>
              <a:off x="3449" y="2671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78" name="Line 16"/>
            <p:cNvSpPr>
              <a:spLocks noChangeShapeType="1"/>
            </p:cNvSpPr>
            <p:nvPr/>
          </p:nvSpPr>
          <p:spPr bwMode="auto">
            <a:xfrm>
              <a:off x="3468" y="2851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79" name="Line 17"/>
            <p:cNvSpPr>
              <a:spLocks noChangeShapeType="1"/>
            </p:cNvSpPr>
            <p:nvPr/>
          </p:nvSpPr>
          <p:spPr bwMode="auto">
            <a:xfrm>
              <a:off x="3487" y="3031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80" name="Text Box 18"/>
            <p:cNvSpPr txBox="1">
              <a:spLocks noChangeArrowheads="1"/>
            </p:cNvSpPr>
            <p:nvPr/>
          </p:nvSpPr>
          <p:spPr bwMode="auto">
            <a:xfrm>
              <a:off x="3520" y="253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pkt0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81" name="Text Box 19"/>
            <p:cNvSpPr txBox="1">
              <a:spLocks noChangeArrowheads="1"/>
            </p:cNvSpPr>
            <p:nvPr/>
          </p:nvSpPr>
          <p:spPr bwMode="auto">
            <a:xfrm>
              <a:off x="3518" y="271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pkt1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82" name="Text Box 20"/>
            <p:cNvSpPr txBox="1">
              <a:spLocks noChangeArrowheads="1"/>
            </p:cNvSpPr>
            <p:nvPr/>
          </p:nvSpPr>
          <p:spPr bwMode="auto">
            <a:xfrm>
              <a:off x="3516" y="289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pkt2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66585" name="Group 23"/>
            <p:cNvGrpSpPr/>
            <p:nvPr/>
          </p:nvGrpSpPr>
          <p:grpSpPr>
            <a:xfrm>
              <a:off x="2827" y="3573"/>
              <a:ext cx="649" cy="173"/>
              <a:chOff x="1895" y="3931"/>
              <a:chExt cx="649" cy="173"/>
            </a:xfrm>
          </p:grpSpPr>
          <p:sp>
            <p:nvSpPr>
              <p:cNvPr id="56402" name="Rectangle 24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56403" name="Text Box 25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 3 0 1 2</a:t>
                </a:r>
                <a:endPara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56384" name="Line 32"/>
            <p:cNvSpPr>
              <a:spLocks noChangeShapeType="1"/>
            </p:cNvSpPr>
            <p:nvPr/>
          </p:nvSpPr>
          <p:spPr bwMode="auto">
            <a:xfrm>
              <a:off x="3489" y="3657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85" name="Text Box 35"/>
            <p:cNvSpPr txBox="1">
              <a:spLocks noChangeArrowheads="1"/>
            </p:cNvSpPr>
            <p:nvPr/>
          </p:nvSpPr>
          <p:spPr bwMode="auto">
            <a:xfrm>
              <a:off x="3542" y="3522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pkt0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86" name="Text Box 39"/>
            <p:cNvSpPr txBox="1">
              <a:spLocks noChangeArrowheads="1"/>
            </p:cNvSpPr>
            <p:nvPr/>
          </p:nvSpPr>
          <p:spPr bwMode="auto">
            <a:xfrm>
              <a:off x="2817" y="3322"/>
              <a:ext cx="871" cy="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timeout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retransmit pkt0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87" name="Rectangle 45"/>
            <p:cNvSpPr>
              <a:spLocks noChangeArrowheads="1"/>
            </p:cNvSpPr>
            <p:nvPr/>
          </p:nvSpPr>
          <p:spPr bwMode="auto">
            <a:xfrm>
              <a:off x="4729" y="2774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88" name="Text Box 46"/>
            <p:cNvSpPr txBox="1">
              <a:spLocks noChangeArrowheads="1"/>
            </p:cNvSpPr>
            <p:nvPr/>
          </p:nvSpPr>
          <p:spPr bwMode="auto">
            <a:xfrm>
              <a:off x="4610" y="2743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1 2 3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0 1 2</a:t>
              </a:r>
              <a:endPara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89" name="Rectangle 50"/>
            <p:cNvSpPr>
              <a:spLocks noChangeArrowheads="1"/>
            </p:cNvSpPr>
            <p:nvPr/>
          </p:nvSpPr>
          <p:spPr bwMode="auto">
            <a:xfrm>
              <a:off x="4805" y="294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90" name="Text Box 51"/>
            <p:cNvSpPr txBox="1">
              <a:spLocks noChangeArrowheads="1"/>
            </p:cNvSpPr>
            <p:nvPr/>
          </p:nvSpPr>
          <p:spPr bwMode="auto">
            <a:xfrm>
              <a:off x="4608" y="2916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2 3 0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1 2</a:t>
              </a:r>
              <a:endPara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91" name="Rectangle 53"/>
            <p:cNvSpPr>
              <a:spLocks noChangeArrowheads="1"/>
            </p:cNvSpPr>
            <p:nvPr/>
          </p:nvSpPr>
          <p:spPr bwMode="auto">
            <a:xfrm>
              <a:off x="4887" y="3111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92" name="Text Box 54"/>
            <p:cNvSpPr txBox="1">
              <a:spLocks noChangeArrowheads="1"/>
            </p:cNvSpPr>
            <p:nvPr/>
          </p:nvSpPr>
          <p:spPr bwMode="auto">
            <a:xfrm>
              <a:off x="4610" y="3082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0 1 2 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3 0 1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2</a:t>
              </a:r>
              <a:endPara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93" name="Line 62"/>
            <p:cNvSpPr>
              <a:spLocks noChangeShapeType="1"/>
            </p:cNvSpPr>
            <p:nvPr/>
          </p:nvSpPr>
          <p:spPr bwMode="auto">
            <a:xfrm flipH="1">
              <a:off x="3744" y="2826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94" name="Line 63"/>
            <p:cNvSpPr>
              <a:spLocks noChangeShapeType="1"/>
            </p:cNvSpPr>
            <p:nvPr/>
          </p:nvSpPr>
          <p:spPr bwMode="auto">
            <a:xfrm flipH="1">
              <a:off x="3763" y="2992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95" name="Line 64"/>
            <p:cNvSpPr>
              <a:spLocks noChangeShapeType="1"/>
            </p:cNvSpPr>
            <p:nvPr/>
          </p:nvSpPr>
          <p:spPr bwMode="auto">
            <a:xfrm flipH="1">
              <a:off x="3782" y="3158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96" name="Text Box 65"/>
            <p:cNvSpPr txBox="1">
              <a:spLocks noChangeArrowheads="1"/>
            </p:cNvSpPr>
            <p:nvPr/>
          </p:nvSpPr>
          <p:spPr bwMode="auto">
            <a:xfrm>
              <a:off x="3628" y="3048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X</a:t>
              </a:r>
              <a:endPara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97" name="Text Box 66"/>
            <p:cNvSpPr txBox="1">
              <a:spLocks noChangeArrowheads="1"/>
            </p:cNvSpPr>
            <p:nvPr/>
          </p:nvSpPr>
          <p:spPr bwMode="auto">
            <a:xfrm>
              <a:off x="3640" y="3228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X</a:t>
              </a:r>
              <a:endPara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98" name="Text Box 67"/>
            <p:cNvSpPr txBox="1">
              <a:spLocks noChangeArrowheads="1"/>
            </p:cNvSpPr>
            <p:nvPr/>
          </p:nvSpPr>
          <p:spPr bwMode="auto">
            <a:xfrm>
              <a:off x="3659" y="3387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X</a:t>
              </a:r>
              <a:endPara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99" name="Text Box 68"/>
            <p:cNvSpPr txBox="1">
              <a:spLocks noChangeArrowheads="1"/>
            </p:cNvSpPr>
            <p:nvPr/>
          </p:nvSpPr>
          <p:spPr bwMode="auto">
            <a:xfrm>
              <a:off x="4578" y="3650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1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will accept packet</a:t>
              </a:r>
              <a:endPara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1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with seq number 0</a:t>
              </a:r>
              <a:endPara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400" name="Line 69"/>
            <p:cNvSpPr>
              <a:spLocks noChangeShapeType="1"/>
            </p:cNvSpPr>
            <p:nvPr/>
          </p:nvSpPr>
          <p:spPr bwMode="auto">
            <a:xfrm flipV="1">
              <a:off x="5022" y="3269"/>
              <a:ext cx="0" cy="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401" name="Text Box 117"/>
            <p:cNvSpPr txBox="1">
              <a:spLocks noChangeArrowheads="1"/>
            </p:cNvSpPr>
            <p:nvPr/>
          </p:nvSpPr>
          <p:spPr bwMode="auto">
            <a:xfrm>
              <a:off x="2796" y="3813"/>
              <a:ext cx="63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(b) oops!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66606" name="Group 128"/>
          <p:cNvGrpSpPr/>
          <p:nvPr/>
        </p:nvGrpSpPr>
        <p:grpSpPr>
          <a:xfrm>
            <a:off x="4449763" y="825500"/>
            <a:ext cx="4294187" cy="2138363"/>
            <a:chOff x="2803" y="520"/>
            <a:chExt cx="2705" cy="1347"/>
          </a:xfrm>
        </p:grpSpPr>
        <p:grpSp>
          <p:nvGrpSpPr>
            <p:cNvPr id="66607" name="Group 72"/>
            <p:cNvGrpSpPr/>
            <p:nvPr/>
          </p:nvGrpSpPr>
          <p:grpSpPr>
            <a:xfrm>
              <a:off x="2819" y="568"/>
              <a:ext cx="649" cy="173"/>
              <a:chOff x="1895" y="3931"/>
              <a:chExt cx="649" cy="173"/>
            </a:xfrm>
          </p:grpSpPr>
          <p:sp>
            <p:nvSpPr>
              <p:cNvPr id="56372" name="Rectangle 7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56373" name="Text Box 7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 3 0 1 2</a:t>
                </a:r>
                <a:endPara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66610" name="Group 75"/>
            <p:cNvGrpSpPr/>
            <p:nvPr/>
          </p:nvGrpSpPr>
          <p:grpSpPr>
            <a:xfrm>
              <a:off x="2831" y="741"/>
              <a:ext cx="649" cy="173"/>
              <a:chOff x="1895" y="3931"/>
              <a:chExt cx="649" cy="173"/>
            </a:xfrm>
          </p:grpSpPr>
          <p:sp>
            <p:nvSpPr>
              <p:cNvPr id="56370" name="Rectangle 76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56371" name="Text Box 77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 3 0 1 2</a:t>
                </a:r>
                <a:endPara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66613" name="Group 78"/>
            <p:cNvGrpSpPr/>
            <p:nvPr/>
          </p:nvGrpSpPr>
          <p:grpSpPr>
            <a:xfrm>
              <a:off x="2836" y="907"/>
              <a:ext cx="649" cy="173"/>
              <a:chOff x="1895" y="3931"/>
              <a:chExt cx="649" cy="173"/>
            </a:xfrm>
          </p:grpSpPr>
          <p:sp>
            <p:nvSpPr>
              <p:cNvPr id="56368" name="Rectangle 79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56369" name="Text Box 80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 3 0 1 2</a:t>
                </a:r>
                <a:endPara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56341" name="Line 81"/>
            <p:cNvSpPr>
              <a:spLocks noChangeShapeType="1"/>
            </p:cNvSpPr>
            <p:nvPr/>
          </p:nvSpPr>
          <p:spPr bwMode="auto">
            <a:xfrm>
              <a:off x="3460" y="655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42" name="Line 82"/>
            <p:cNvSpPr>
              <a:spLocks noChangeShapeType="1"/>
            </p:cNvSpPr>
            <p:nvPr/>
          </p:nvSpPr>
          <p:spPr bwMode="auto">
            <a:xfrm>
              <a:off x="3479" y="835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43" name="Line 83"/>
            <p:cNvSpPr>
              <a:spLocks noChangeShapeType="1"/>
            </p:cNvSpPr>
            <p:nvPr/>
          </p:nvSpPr>
          <p:spPr bwMode="auto">
            <a:xfrm>
              <a:off x="3498" y="1015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44" name="Text Box 84"/>
            <p:cNvSpPr txBox="1">
              <a:spLocks noChangeArrowheads="1"/>
            </p:cNvSpPr>
            <p:nvPr/>
          </p:nvSpPr>
          <p:spPr bwMode="auto">
            <a:xfrm>
              <a:off x="3489" y="52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pkt0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45" name="Text Box 85"/>
            <p:cNvSpPr txBox="1">
              <a:spLocks noChangeArrowheads="1"/>
            </p:cNvSpPr>
            <p:nvPr/>
          </p:nvSpPr>
          <p:spPr bwMode="auto">
            <a:xfrm>
              <a:off x="3529" y="70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pkt1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46" name="Text Box 86"/>
            <p:cNvSpPr txBox="1">
              <a:spLocks noChangeArrowheads="1"/>
            </p:cNvSpPr>
            <p:nvPr/>
          </p:nvSpPr>
          <p:spPr bwMode="auto">
            <a:xfrm>
              <a:off x="3527" y="88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pkt2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47" name="Rectangle 88"/>
            <p:cNvSpPr>
              <a:spLocks noChangeArrowheads="1"/>
            </p:cNvSpPr>
            <p:nvPr/>
          </p:nvSpPr>
          <p:spPr bwMode="auto">
            <a:xfrm>
              <a:off x="3035" y="1394"/>
              <a:ext cx="253" cy="11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48" name="Text Box 89"/>
            <p:cNvSpPr txBox="1">
              <a:spLocks noChangeArrowheads="1"/>
            </p:cNvSpPr>
            <p:nvPr/>
          </p:nvSpPr>
          <p:spPr bwMode="auto">
            <a:xfrm>
              <a:off x="2838" y="1365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2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3 0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1 2</a:t>
              </a:r>
              <a:endPara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49" name="Line 90"/>
            <p:cNvSpPr>
              <a:spLocks noChangeShapeType="1"/>
            </p:cNvSpPr>
            <p:nvPr/>
          </p:nvSpPr>
          <p:spPr bwMode="auto">
            <a:xfrm>
              <a:off x="3480" y="1473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50" name="Text Box 91"/>
            <p:cNvSpPr txBox="1">
              <a:spLocks noChangeArrowheads="1"/>
            </p:cNvSpPr>
            <p:nvPr/>
          </p:nvSpPr>
          <p:spPr bwMode="auto">
            <a:xfrm>
              <a:off x="3545" y="1478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pkt0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51" name="Rectangle 95"/>
            <p:cNvSpPr>
              <a:spLocks noChangeArrowheads="1"/>
            </p:cNvSpPr>
            <p:nvPr/>
          </p:nvSpPr>
          <p:spPr bwMode="auto">
            <a:xfrm>
              <a:off x="4740" y="758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52" name="Text Box 96"/>
            <p:cNvSpPr txBox="1">
              <a:spLocks noChangeArrowheads="1"/>
            </p:cNvSpPr>
            <p:nvPr/>
          </p:nvSpPr>
          <p:spPr bwMode="auto">
            <a:xfrm>
              <a:off x="4621" y="727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1 2 3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0 1 2</a:t>
              </a:r>
              <a:endPara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53" name="Rectangle 97"/>
            <p:cNvSpPr>
              <a:spLocks noChangeArrowheads="1"/>
            </p:cNvSpPr>
            <p:nvPr/>
          </p:nvSpPr>
          <p:spPr bwMode="auto">
            <a:xfrm>
              <a:off x="4816" y="929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54" name="Text Box 98"/>
            <p:cNvSpPr txBox="1">
              <a:spLocks noChangeArrowheads="1"/>
            </p:cNvSpPr>
            <p:nvPr/>
          </p:nvSpPr>
          <p:spPr bwMode="auto">
            <a:xfrm>
              <a:off x="4619" y="900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2 3 0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1 2</a:t>
              </a:r>
              <a:endPara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55" name="Rectangle 99"/>
            <p:cNvSpPr>
              <a:spLocks noChangeArrowheads="1"/>
            </p:cNvSpPr>
            <p:nvPr/>
          </p:nvSpPr>
          <p:spPr bwMode="auto">
            <a:xfrm>
              <a:off x="4898" y="109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56" name="Text Box 100"/>
            <p:cNvSpPr txBox="1">
              <a:spLocks noChangeArrowheads="1"/>
            </p:cNvSpPr>
            <p:nvPr/>
          </p:nvSpPr>
          <p:spPr bwMode="auto">
            <a:xfrm>
              <a:off x="4621" y="1066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0 1 2 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3 0 1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2</a:t>
              </a:r>
              <a:endPara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57" name="Line 103"/>
            <p:cNvSpPr>
              <a:spLocks noChangeShapeType="1"/>
            </p:cNvSpPr>
            <p:nvPr/>
          </p:nvSpPr>
          <p:spPr bwMode="auto">
            <a:xfrm flipH="1">
              <a:off x="3453" y="810"/>
              <a:ext cx="1124" cy="4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58" name="Line 104"/>
            <p:cNvSpPr>
              <a:spLocks noChangeShapeType="1"/>
            </p:cNvSpPr>
            <p:nvPr/>
          </p:nvSpPr>
          <p:spPr bwMode="auto">
            <a:xfrm flipH="1">
              <a:off x="3465" y="976"/>
              <a:ext cx="1131" cy="47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59" name="Text Box 107"/>
            <p:cNvSpPr txBox="1">
              <a:spLocks noChangeArrowheads="1"/>
            </p:cNvSpPr>
            <p:nvPr/>
          </p:nvSpPr>
          <p:spPr bwMode="auto">
            <a:xfrm>
              <a:off x="3780" y="1245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X</a:t>
              </a:r>
              <a:endPara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60" name="Text Box 109"/>
            <p:cNvSpPr txBox="1">
              <a:spLocks noChangeArrowheads="1"/>
            </p:cNvSpPr>
            <p:nvPr/>
          </p:nvSpPr>
          <p:spPr bwMode="auto">
            <a:xfrm>
              <a:off x="4596" y="1501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1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will accept packet</a:t>
              </a:r>
              <a:endPara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1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with seq number 0</a:t>
              </a:r>
              <a:endPara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61" name="Line 110"/>
            <p:cNvSpPr>
              <a:spLocks noChangeShapeType="1"/>
            </p:cNvSpPr>
            <p:nvPr/>
          </p:nvSpPr>
          <p:spPr bwMode="auto">
            <a:xfrm flipH="1" flipV="1">
              <a:off x="5033" y="1253"/>
              <a:ext cx="0" cy="28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62" name="Line 112"/>
            <p:cNvSpPr>
              <a:spLocks noChangeShapeType="1"/>
            </p:cNvSpPr>
            <p:nvPr/>
          </p:nvSpPr>
          <p:spPr bwMode="auto">
            <a:xfrm>
              <a:off x="3475" y="1290"/>
              <a:ext cx="372" cy="46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66638" name="Group 115"/>
            <p:cNvGrpSpPr/>
            <p:nvPr/>
          </p:nvGrpSpPr>
          <p:grpSpPr>
            <a:xfrm>
              <a:off x="2838" y="1185"/>
              <a:ext cx="649" cy="173"/>
              <a:chOff x="2667" y="3750"/>
              <a:chExt cx="649" cy="173"/>
            </a:xfrm>
          </p:grpSpPr>
          <p:sp>
            <p:nvSpPr>
              <p:cNvPr id="56366" name="Rectangle 113"/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56367" name="Text Box 114"/>
              <p:cNvSpPr txBox="1">
                <a:spLocks noChangeArrowheads="1"/>
              </p:cNvSpPr>
              <p:nvPr/>
            </p:nvSpPr>
            <p:spPr bwMode="auto">
              <a:xfrm>
                <a:off x="2667" y="3750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0 </a:t>
                </a: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1 2</a:t>
                </a: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 </a:t>
                </a: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3 </a:t>
                </a: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0 1 2</a:t>
                </a:r>
                <a:endPara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56364" name="Text Box 116"/>
            <p:cNvSpPr txBox="1">
              <a:spLocks noChangeArrowheads="1"/>
            </p:cNvSpPr>
            <p:nvPr/>
          </p:nvSpPr>
          <p:spPr bwMode="auto">
            <a:xfrm>
              <a:off x="3547" y="1154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pkt3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65" name="Text Box 119"/>
            <p:cNvSpPr txBox="1">
              <a:spLocks noChangeArrowheads="1"/>
            </p:cNvSpPr>
            <p:nvPr/>
          </p:nvSpPr>
          <p:spPr bwMode="auto">
            <a:xfrm>
              <a:off x="2803" y="1655"/>
              <a:ext cx="96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(a) no problem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73882" name="Group 122"/>
          <p:cNvGrpSpPr/>
          <p:nvPr/>
        </p:nvGrpSpPr>
        <p:grpSpPr>
          <a:xfrm>
            <a:off x="6434138" y="890588"/>
            <a:ext cx="517525" cy="5278437"/>
            <a:chOff x="3821" y="550"/>
            <a:chExt cx="326" cy="3325"/>
          </a:xfrm>
        </p:grpSpPr>
        <p:pic>
          <p:nvPicPr>
            <p:cNvPr id="66644" name="Picture 5" descr="curtai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23" y="550"/>
              <a:ext cx="284" cy="136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6645" name="Picture 111" descr="curtai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21" y="2564"/>
              <a:ext cx="326" cy="131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73881" name="Text Box 121"/>
          <p:cNvSpPr txBox="1"/>
          <p:nvPr/>
        </p:nvSpPr>
        <p:spPr>
          <a:xfrm>
            <a:off x="4695825" y="3049588"/>
            <a:ext cx="3835400" cy="8255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i="1" dirty="0">
                <a:latin typeface="Tahoma" panose="020B0604030504040204" charset="0"/>
              </a:rPr>
              <a:t>receiver can</a:t>
            </a:r>
            <a:r>
              <a:rPr lang="ja-JP" altLang="en-US" i="1" dirty="0">
                <a:latin typeface="Tahoma" panose="020B0604030504040204" charset="0"/>
              </a:rPr>
              <a:t>’</a:t>
            </a:r>
            <a:r>
              <a:rPr lang="en-US" altLang="ja-JP" i="1" dirty="0">
                <a:latin typeface="Tahoma" panose="020B0604030504040204" charset="0"/>
              </a:rPr>
              <a:t>t see sender side.</a:t>
            </a:r>
            <a:endParaRPr lang="en-US" altLang="ja-JP" i="1" dirty="0">
              <a:latin typeface="Tahoma" panose="020B0604030504040204" charset="0"/>
            </a:endParaRPr>
          </a:p>
          <a:p>
            <a:pPr algn="ctr" eaLnBrk="0" hangingPunct="0"/>
            <a:r>
              <a:rPr lang="en-US" altLang="zh-CN" i="1" dirty="0">
                <a:latin typeface="Tahoma" panose="020B0604030504040204" charset="0"/>
              </a:rPr>
              <a:t>receiver behavior identical in both cases!</a:t>
            </a:r>
            <a:endParaRPr lang="en-US" altLang="zh-CN" i="1" dirty="0">
              <a:latin typeface="Tahoma" panose="020B0604030504040204" charset="0"/>
            </a:endParaRPr>
          </a:p>
          <a:p>
            <a:pPr algn="ctr" eaLnBrk="0" hangingPunct="0"/>
            <a:r>
              <a:rPr lang="en-US" altLang="zh-CN" i="1" dirty="0">
                <a:solidFill>
                  <a:srgbClr val="CC0000"/>
                </a:solidFill>
                <a:latin typeface="Tahoma" panose="020B0604030504040204" charset="0"/>
              </a:rPr>
              <a:t>something</a:t>
            </a:r>
            <a:r>
              <a:rPr lang="ja-JP" altLang="en-US" i="1" dirty="0">
                <a:solidFill>
                  <a:srgbClr val="CC0000"/>
                </a:solidFill>
                <a:latin typeface="Tahoma" panose="020B0604030504040204" charset="0"/>
              </a:rPr>
              <a:t>’</a:t>
            </a:r>
            <a:r>
              <a:rPr lang="en-US" altLang="ja-JP" i="1" dirty="0">
                <a:solidFill>
                  <a:srgbClr val="CC0000"/>
                </a:solidFill>
                <a:latin typeface="Tahoma" panose="020B0604030504040204" charset="0"/>
              </a:rPr>
              <a:t>s (very) wrong!</a:t>
            </a:r>
            <a:endParaRPr lang="en-US" altLang="zh-CN" i="1" dirty="0">
              <a:solidFill>
                <a:srgbClr val="CC0000"/>
              </a:solidFill>
              <a:latin typeface="Tahoma" panose="020B0604030504040204" charset="0"/>
            </a:endParaRPr>
          </a:p>
        </p:txBody>
      </p:sp>
      <p:pic>
        <p:nvPicPr>
          <p:cNvPr id="66647" name="Picture 123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631825" y="1157288"/>
            <a:ext cx="3076575" cy="1508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3884" name="Rectangle 124"/>
          <p:cNvSpPr>
            <a:spLocks noChangeArrowheads="1"/>
          </p:cNvSpPr>
          <p:nvPr/>
        </p:nvSpPr>
        <p:spPr bwMode="auto">
          <a:xfrm>
            <a:off x="546100" y="2732088"/>
            <a:ext cx="3276600" cy="15541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292100" marR="0" lvl="0" indent="-2921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receiver sees no difference in two scenarios!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92100" marR="0" lvl="0" indent="-2921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duplicate data accepted as new in (b)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Q: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what relationship between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seq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# size and window size to avoid problem in (b)?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7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881" grpId="0"/>
      <p:bldP spid="37388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67586" name="内容占位符 2"/>
          <p:cNvSpPr>
            <a:spLocks noGrp="1"/>
          </p:cNvSpPr>
          <p:nvPr>
            <p:ph sz="half" idx="1"/>
          </p:nvPr>
        </p:nvSpPr>
        <p:spPr/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</a:pPr>
            <a:r>
              <a:rPr lang="zh-CN" altLang="en-US">
                <a:latin typeface="+mn-lt"/>
                <a:ea typeface="宋体" panose="02010600030101010101" pitchFamily="2" charset="-122"/>
                <a:cs typeface="MS PGothic" panose="020B0600070205080204" charset="-128"/>
              </a:rPr>
              <a:t>将</a:t>
            </a:r>
            <a:r>
              <a:rPr lang="en-US" altLang="zh-CN">
                <a:latin typeface="+mn-lt"/>
                <a:ea typeface="MS PGothic" panose="020B0600070205080204" charset="-128"/>
                <a:cs typeface="MS PGothic" panose="020B0600070205080204" charset="-128"/>
              </a:rPr>
              <a:t>rdt 2.2</a:t>
            </a:r>
            <a:r>
              <a:rPr lang="zh-CN" altLang="en-US">
                <a:latin typeface="+mn-lt"/>
                <a:ea typeface="MS PGothic" panose="020B0600070205080204" charset="-128"/>
                <a:cs typeface="MS PGothic" panose="020B0600070205080204" charset="-128"/>
              </a:rPr>
              <a:t>补充完整</a:t>
            </a:r>
            <a:endParaRPr lang="zh-CN" altLang="en-US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</a:pPr>
            <a:r>
              <a:rPr lang="zh-CN" altLang="en-US">
                <a:latin typeface="+mn-lt"/>
                <a:ea typeface="MS PGothic" panose="020B0600070205080204" charset="-128"/>
                <a:cs typeface="MS PGothic" panose="020B0600070205080204" charset="-128"/>
              </a:rPr>
              <a:t>画出</a:t>
            </a:r>
            <a:r>
              <a:rPr lang="en-US" altLang="zh-CN">
                <a:latin typeface="+mn-lt"/>
                <a:ea typeface="MS PGothic" panose="020B0600070205080204" charset="-128"/>
                <a:cs typeface="MS PGothic" panose="020B0600070205080204" charset="-128"/>
              </a:rPr>
              <a:t>rdt 3.0</a:t>
            </a:r>
            <a:r>
              <a:rPr lang="zh-CN" altLang="en-US">
                <a:latin typeface="+mn-lt"/>
                <a:ea typeface="宋体" panose="02010600030101010101" pitchFamily="2" charset="-122"/>
                <a:cs typeface="MS PGothic" panose="020B0600070205080204" charset="-128"/>
              </a:rPr>
              <a:t>接收端的</a:t>
            </a:r>
            <a:r>
              <a:rPr lang="en-US" altLang="zh-CN">
                <a:latin typeface="+mn-lt"/>
                <a:ea typeface="宋体" panose="02010600030101010101" pitchFamily="2" charset="-122"/>
                <a:cs typeface="MS PGothic" panose="020B0600070205080204" charset="-128"/>
              </a:rPr>
              <a:t>FSM</a:t>
            </a:r>
            <a:r>
              <a:rPr lang="zh-CN" altLang="en-US">
                <a:latin typeface="+mn-lt"/>
                <a:ea typeface="宋体" panose="02010600030101010101" pitchFamily="2" charset="-122"/>
                <a:cs typeface="MS PGothic" panose="020B0600070205080204" charset="-128"/>
              </a:rPr>
              <a:t>图。</a:t>
            </a:r>
            <a:endParaRPr lang="zh-CN" altLang="en-US">
              <a:latin typeface="+mn-lt"/>
              <a:ea typeface="宋体" panose="02010600030101010101" pitchFamily="2" charset="-122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</a:pPr>
            <a:endParaRPr lang="zh-CN" altLang="en-US"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67587" name="内容占位符 3"/>
          <p:cNvSpPr>
            <a:spLocks noGrp="1"/>
          </p:cNvSpPr>
          <p:nvPr>
            <p:ph sz="half" idx="2"/>
          </p:nvPr>
        </p:nvSpPr>
        <p:spPr/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</a:pPr>
            <a:r>
              <a:rPr lang="zh-CN" altLang="en-US">
                <a:latin typeface="+mn-lt"/>
                <a:ea typeface="MS PGothic" panose="020B0600070205080204" charset="-128"/>
                <a:cs typeface="MS PGothic" panose="020B0600070205080204" charset="-128"/>
              </a:rPr>
              <a:t>说明窗口大小和序号空间大小的关系，并解释原因。</a:t>
            </a:r>
            <a:endParaRPr lang="zh-CN" altLang="en-US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</a:pPr>
            <a:endParaRPr lang="zh-CN" altLang="en-US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</a:pPr>
            <a:r>
              <a:rPr lang="zh-CN" altLang="en-US">
                <a:latin typeface="+mn-lt"/>
                <a:ea typeface="MS PGothic" panose="020B0600070205080204" charset="-128"/>
                <a:cs typeface="MS PGothic" panose="020B0600070205080204" charset="-128"/>
              </a:rPr>
              <a:t>窗口小于等于序号空间的一半</a:t>
            </a:r>
            <a:r>
              <a:rPr lang="en-US" altLang="zh-CN">
                <a:latin typeface="+mn-lt"/>
                <a:ea typeface="MS PGothic" panose="020B0600070205080204" charset="-128"/>
                <a:cs typeface="MS PGothic" panose="020B0600070205080204" charset="-128"/>
              </a:rPr>
              <a:t> N/2  (SR)</a:t>
            </a:r>
            <a:endParaRPr lang="zh-CN" altLang="en-US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</a:pPr>
            <a:endParaRPr lang="zh-CN" altLang="en-US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</a:pPr>
            <a:r>
              <a:rPr lang="zh-CN" altLang="en-US">
                <a:latin typeface="+mn-lt"/>
                <a:ea typeface="MS PGothic" panose="020B0600070205080204" charset="-128"/>
                <a:cs typeface="MS PGothic" panose="020B0600070205080204" charset="-128"/>
              </a:rPr>
              <a:t>窗口小于等于</a:t>
            </a:r>
            <a:r>
              <a:rPr lang="en-US" altLang="zh-CN">
                <a:latin typeface="+mn-lt"/>
                <a:ea typeface="MS PGothic" panose="020B0600070205080204" charset="-128"/>
                <a:cs typeface="MS PGothic" panose="020B0600070205080204" charset="-128"/>
              </a:rPr>
              <a:t>N-1 (GBN)</a:t>
            </a:r>
            <a:endParaRPr lang="zh-CN" altLang="en-US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</a:pPr>
            <a:endParaRPr lang="zh-CN" altLang="en-US">
              <a:latin typeface="+mn-lt"/>
              <a:ea typeface="宋体" panose="02010600030101010101" pitchFamily="2" charset="-122"/>
              <a:cs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86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Chapter 3 outline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5734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3.1 transport-layer services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3.2 multiplexing and demultiplexing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3.3 connectionless transport: UDP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3.4 principles of reliable data transfer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735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95800" y="1600200"/>
            <a:ext cx="4251325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3.5 connection-oriented transport: TCP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segment structure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reliable data transfer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flow control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connection management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3.6 principles of congestion control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3.7 TCP congestion control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68614" name="Picture 5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95313" y="1017588"/>
            <a:ext cx="4387850" cy="17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/>
              <a:t>传输层的作用是什么？</a:t>
            </a:r>
            <a:endParaRPr lang="zh-CN" altLang="en-US"/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/>
              <a:t>有哪些功能</a:t>
            </a:r>
            <a:endParaRPr lang="zh-CN" altLang="en-US"/>
          </a:p>
          <a:p>
            <a:r>
              <a:rPr lang="zh-CN" altLang="en-US"/>
              <a:t>分别跟协议栈中的哪几层有关联，提供什么服务？</a:t>
            </a:r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52413"/>
            <a:ext cx="8243888" cy="8858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TCP: Overview 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RFCs: 793,1122,1323, 2018, 2581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810125" y="1552575"/>
            <a:ext cx="3895725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full duplex data: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bi-directional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+mn-ea"/>
              </a:rPr>
              <a:t>（双工）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 data flow in same connection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MSS: maximum segment size 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+mn-ea"/>
              </a:rPr>
              <a:t>最大报文段长度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connection-oriented: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handshaking (exchange of control msgs) inits sender, receiver state before data exchange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flow controlled: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sender will not overwhelm receiver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</p:txBody>
      </p:sp>
      <p:sp>
        <p:nvSpPr>
          <p:cNvPr id="69637" name="Rectangle 4"/>
          <p:cNvSpPr>
            <a:spLocks noGrp="1"/>
          </p:cNvSpPr>
          <p:nvPr>
            <p:ph sz="half" idx="2"/>
          </p:nvPr>
        </p:nvSpPr>
        <p:spPr>
          <a:xfrm>
            <a:off x="571500" y="1543050"/>
            <a:ext cx="3981450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point-to-point:</a:t>
            </a:r>
            <a:endParaRPr lang="en-US" altLang="zh-CN" dirty="0">
              <a:solidFill>
                <a:srgbClr val="CC0000"/>
              </a:solidFill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one sender, one receiver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MS PGothic" panose="020B0600070205080204" charset="-128"/>
              </a:rPr>
              <a:t> </a:t>
            </a:r>
            <a:endParaRPr lang="en-US" altLang="zh-CN" dirty="0">
              <a:solidFill>
                <a:srgbClr val="FF0000"/>
              </a:solidFill>
              <a:latin typeface="+mn-lt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reliable, in-order </a:t>
            </a:r>
            <a:r>
              <a:rPr lang="en-US" altLang="zh-CN" i="1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byte stream:</a:t>
            </a:r>
            <a:endParaRPr lang="en-US" altLang="zh-CN" i="1" dirty="0">
              <a:solidFill>
                <a:srgbClr val="CC0000"/>
              </a:solidFill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no </a:t>
            </a:r>
            <a:r>
              <a:rPr lang="ja-JP" altLang="en-US" dirty="0">
                <a:latin typeface="+mn-lt"/>
                <a:ea typeface="MS PGothic" panose="020B0600070205080204" charset="-128"/>
              </a:rPr>
              <a:t>“</a:t>
            </a:r>
            <a:r>
              <a:rPr lang="en-US" altLang="ja-JP" dirty="0">
                <a:latin typeface="+mn-lt"/>
                <a:ea typeface="MS PGothic" panose="020B0600070205080204" charset="-128"/>
              </a:rPr>
              <a:t>message boundaries</a:t>
            </a:r>
            <a:r>
              <a:rPr lang="ja-JP" altLang="en-US" dirty="0">
                <a:latin typeface="+mn-lt"/>
                <a:ea typeface="MS PGothic" panose="020B0600070205080204" charset="-128"/>
              </a:rPr>
              <a:t>”</a:t>
            </a:r>
            <a:endParaRPr lang="en-US" altLang="ja-JP" dirty="0">
              <a:latin typeface="+mn-lt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pipelined:</a:t>
            </a:r>
            <a:endParaRPr lang="en-US" altLang="zh-CN" dirty="0">
              <a:solidFill>
                <a:srgbClr val="CC0000"/>
              </a:solidFill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TCP congestion and flow control set window size</a:t>
            </a:r>
            <a:endParaRPr lang="en-US" altLang="zh-CN" i="1" dirty="0">
              <a:latin typeface="+mn-lt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pic>
        <p:nvPicPr>
          <p:cNvPr id="69638" name="Picture 6" descr="underline_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438" y="925513"/>
            <a:ext cx="8228012" cy="17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168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71683" name="Picture 57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30238" y="773113"/>
            <a:ext cx="50276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 segment structure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2897188" y="1512888"/>
            <a:ext cx="3951288" cy="48244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399" name="Rectangle 5"/>
          <p:cNvSpPr>
            <a:spLocks noChangeArrowheads="1"/>
          </p:cNvSpPr>
          <p:nvPr/>
        </p:nvSpPr>
        <p:spPr bwMode="auto">
          <a:xfrm>
            <a:off x="2811463" y="1628775"/>
            <a:ext cx="3951288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2955925" y="1587500"/>
            <a:ext cx="16637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source port #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01" name="Text Box 7"/>
          <p:cNvSpPr txBox="1">
            <a:spLocks noChangeArrowheads="1"/>
          </p:cNvSpPr>
          <p:nvPr/>
        </p:nvSpPr>
        <p:spPr bwMode="auto">
          <a:xfrm>
            <a:off x="5056188" y="1592263"/>
            <a:ext cx="13811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dest port #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2814638" y="2003425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03" name="Line 9"/>
          <p:cNvSpPr>
            <a:spLocks noChangeShapeType="1"/>
          </p:cNvSpPr>
          <p:nvPr/>
        </p:nvSpPr>
        <p:spPr bwMode="auto">
          <a:xfrm flipV="1">
            <a:off x="2808288" y="2382838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04" name="Line 10"/>
          <p:cNvSpPr>
            <a:spLocks noChangeShapeType="1"/>
          </p:cNvSpPr>
          <p:nvPr/>
        </p:nvSpPr>
        <p:spPr bwMode="auto">
          <a:xfrm flipV="1">
            <a:off x="4754563" y="1628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05" name="Text Box 11"/>
          <p:cNvSpPr txBox="1">
            <a:spLocks noChangeArrowheads="1"/>
          </p:cNvSpPr>
          <p:nvPr/>
        </p:nvSpPr>
        <p:spPr bwMode="auto">
          <a:xfrm>
            <a:off x="4297363" y="1098550"/>
            <a:ext cx="8572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32 bits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06" name="Line 12"/>
          <p:cNvSpPr>
            <a:spLocks noChangeShapeType="1"/>
          </p:cNvSpPr>
          <p:nvPr/>
        </p:nvSpPr>
        <p:spPr bwMode="auto">
          <a:xfrm>
            <a:off x="5297488" y="1344613"/>
            <a:ext cx="1427163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07" name="Line 13"/>
          <p:cNvSpPr>
            <a:spLocks noChangeShapeType="1"/>
          </p:cNvSpPr>
          <p:nvPr/>
        </p:nvSpPr>
        <p:spPr bwMode="auto">
          <a:xfrm rot="10800000">
            <a:off x="2789238" y="1355725"/>
            <a:ext cx="1341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08" name="Text Box 14"/>
          <p:cNvSpPr txBox="1">
            <a:spLocks noChangeArrowheads="1"/>
          </p:cNvSpPr>
          <p:nvPr/>
        </p:nvSpPr>
        <p:spPr bwMode="auto">
          <a:xfrm>
            <a:off x="3863975" y="4567238"/>
            <a:ext cx="2005013" cy="1006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application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data 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(variable length)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09" name="Text Box 15"/>
          <p:cNvSpPr txBox="1">
            <a:spLocks noChangeArrowheads="1"/>
          </p:cNvSpPr>
          <p:nvPr/>
        </p:nvSpPr>
        <p:spPr bwMode="auto">
          <a:xfrm>
            <a:off x="3444875" y="1982788"/>
            <a:ext cx="24860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sequence number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10" name="Line 16"/>
          <p:cNvSpPr>
            <a:spLocks noChangeShapeType="1"/>
          </p:cNvSpPr>
          <p:nvPr/>
        </p:nvSpPr>
        <p:spPr bwMode="auto">
          <a:xfrm flipV="1">
            <a:off x="2817813" y="2763838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11" name="Text Box 17"/>
          <p:cNvSpPr txBox="1">
            <a:spLocks noChangeArrowheads="1"/>
          </p:cNvSpPr>
          <p:nvPr/>
        </p:nvSpPr>
        <p:spPr bwMode="auto">
          <a:xfrm>
            <a:off x="3044825" y="2382838"/>
            <a:ext cx="340995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acknowledgement number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12" name="Line 18"/>
          <p:cNvSpPr>
            <a:spLocks noChangeShapeType="1"/>
          </p:cNvSpPr>
          <p:nvPr/>
        </p:nvSpPr>
        <p:spPr bwMode="auto">
          <a:xfrm flipV="1">
            <a:off x="2813050" y="3159125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13" name="Line 19"/>
          <p:cNvSpPr>
            <a:spLocks noChangeShapeType="1"/>
          </p:cNvSpPr>
          <p:nvPr/>
        </p:nvSpPr>
        <p:spPr bwMode="auto">
          <a:xfrm flipV="1">
            <a:off x="2808288" y="3549650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14" name="Line 20"/>
          <p:cNvSpPr>
            <a:spLocks noChangeShapeType="1"/>
          </p:cNvSpPr>
          <p:nvPr/>
        </p:nvSpPr>
        <p:spPr bwMode="auto">
          <a:xfrm flipV="1">
            <a:off x="2808288" y="4111625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15" name="Line 21"/>
          <p:cNvSpPr>
            <a:spLocks noChangeShapeType="1"/>
          </p:cNvSpPr>
          <p:nvPr/>
        </p:nvSpPr>
        <p:spPr bwMode="auto">
          <a:xfrm flipH="1" flipV="1">
            <a:off x="4768850" y="2767013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16" name="Text Box 22"/>
          <p:cNvSpPr txBox="1">
            <a:spLocks noChangeArrowheads="1"/>
          </p:cNvSpPr>
          <p:nvPr/>
        </p:nvSpPr>
        <p:spPr bwMode="auto">
          <a:xfrm>
            <a:off x="4870450" y="2770188"/>
            <a:ext cx="17462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receive window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17" name="Text Box 23"/>
          <p:cNvSpPr txBox="1">
            <a:spLocks noChangeArrowheads="1"/>
          </p:cNvSpPr>
          <p:nvPr/>
        </p:nvSpPr>
        <p:spPr bwMode="auto">
          <a:xfrm>
            <a:off x="4895850" y="3165475"/>
            <a:ext cx="18224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Urg data pointer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18" name="Text Box 24"/>
          <p:cNvSpPr txBox="1">
            <a:spLocks noChangeArrowheads="1"/>
          </p:cNvSpPr>
          <p:nvPr/>
        </p:nvSpPr>
        <p:spPr bwMode="auto">
          <a:xfrm>
            <a:off x="3179763" y="3146425"/>
            <a:ext cx="12128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checksum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19" name="Text Box 25"/>
          <p:cNvSpPr txBox="1">
            <a:spLocks noChangeArrowheads="1"/>
          </p:cNvSpPr>
          <p:nvPr/>
        </p:nvSpPr>
        <p:spPr bwMode="auto">
          <a:xfrm>
            <a:off x="4532313" y="2798763"/>
            <a:ext cx="30797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F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20" name="Line 26"/>
          <p:cNvSpPr>
            <a:spLocks noChangeShapeType="1"/>
          </p:cNvSpPr>
          <p:nvPr/>
        </p:nvSpPr>
        <p:spPr bwMode="auto">
          <a:xfrm flipV="1">
            <a:off x="4611688" y="2757488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21" name="Line 27"/>
          <p:cNvSpPr>
            <a:spLocks noChangeShapeType="1"/>
          </p:cNvSpPr>
          <p:nvPr/>
        </p:nvSpPr>
        <p:spPr bwMode="auto">
          <a:xfrm flipV="1">
            <a:off x="444976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22" name="Line 28"/>
          <p:cNvSpPr>
            <a:spLocks noChangeShapeType="1"/>
          </p:cNvSpPr>
          <p:nvPr/>
        </p:nvSpPr>
        <p:spPr bwMode="auto">
          <a:xfrm flipV="1">
            <a:off x="4283075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23" name="Line 29"/>
          <p:cNvSpPr>
            <a:spLocks noChangeShapeType="1"/>
          </p:cNvSpPr>
          <p:nvPr/>
        </p:nvSpPr>
        <p:spPr bwMode="auto">
          <a:xfrm flipV="1">
            <a:off x="4121150" y="2767013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24" name="Line 30"/>
          <p:cNvSpPr>
            <a:spLocks noChangeShapeType="1"/>
          </p:cNvSpPr>
          <p:nvPr/>
        </p:nvSpPr>
        <p:spPr bwMode="auto">
          <a:xfrm flipV="1">
            <a:off x="3963988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25" name="Line 31"/>
          <p:cNvSpPr>
            <a:spLocks noChangeShapeType="1"/>
          </p:cNvSpPr>
          <p:nvPr/>
        </p:nvSpPr>
        <p:spPr bwMode="auto">
          <a:xfrm flipV="1">
            <a:off x="3792538" y="2771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26" name="Text Box 32"/>
          <p:cNvSpPr txBox="1">
            <a:spLocks noChangeArrowheads="1"/>
          </p:cNvSpPr>
          <p:nvPr/>
        </p:nvSpPr>
        <p:spPr bwMode="auto">
          <a:xfrm>
            <a:off x="4365625" y="2794000"/>
            <a:ext cx="319088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S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27" name="Text Box 33"/>
          <p:cNvSpPr txBox="1">
            <a:spLocks noChangeArrowheads="1"/>
          </p:cNvSpPr>
          <p:nvPr/>
        </p:nvSpPr>
        <p:spPr bwMode="auto">
          <a:xfrm>
            <a:off x="4192588" y="2794000"/>
            <a:ext cx="33020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R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28" name="Text Box 34"/>
          <p:cNvSpPr txBox="1">
            <a:spLocks noChangeArrowheads="1"/>
          </p:cNvSpPr>
          <p:nvPr/>
        </p:nvSpPr>
        <p:spPr bwMode="auto">
          <a:xfrm>
            <a:off x="4030663" y="2789238"/>
            <a:ext cx="319088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P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29" name="Text Box 35"/>
          <p:cNvSpPr txBox="1">
            <a:spLocks noChangeArrowheads="1"/>
          </p:cNvSpPr>
          <p:nvPr/>
        </p:nvSpPr>
        <p:spPr bwMode="auto">
          <a:xfrm>
            <a:off x="3878263" y="2789238"/>
            <a:ext cx="319088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A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30" name="Text Box 36"/>
          <p:cNvSpPr txBox="1">
            <a:spLocks noChangeArrowheads="1"/>
          </p:cNvSpPr>
          <p:nvPr/>
        </p:nvSpPr>
        <p:spPr bwMode="auto">
          <a:xfrm>
            <a:off x="3711575" y="2789238"/>
            <a:ext cx="33020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U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31" name="Text Box 37"/>
          <p:cNvSpPr txBox="1">
            <a:spLocks noChangeArrowheads="1"/>
          </p:cNvSpPr>
          <p:nvPr/>
        </p:nvSpPr>
        <p:spPr bwMode="auto">
          <a:xfrm>
            <a:off x="2759075" y="2697163"/>
            <a:ext cx="57785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head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len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32" name="Text Box 38"/>
          <p:cNvSpPr txBox="1">
            <a:spLocks noChangeArrowheads="1"/>
          </p:cNvSpPr>
          <p:nvPr/>
        </p:nvSpPr>
        <p:spPr bwMode="auto">
          <a:xfrm>
            <a:off x="3238500" y="2697163"/>
            <a:ext cx="568325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not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used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33" name="Line 39"/>
          <p:cNvSpPr>
            <a:spLocks noChangeShapeType="1"/>
          </p:cNvSpPr>
          <p:nvPr/>
        </p:nvSpPr>
        <p:spPr bwMode="auto">
          <a:xfrm flipV="1">
            <a:off x="328771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34" name="Text Box 40"/>
          <p:cNvSpPr txBox="1">
            <a:spLocks noChangeArrowheads="1"/>
          </p:cNvSpPr>
          <p:nvPr/>
        </p:nvSpPr>
        <p:spPr bwMode="auto">
          <a:xfrm>
            <a:off x="3317875" y="3648075"/>
            <a:ext cx="28940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options (variable length)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35" name="Text Box 41"/>
          <p:cNvSpPr txBox="1">
            <a:spLocks noChangeArrowheads="1"/>
          </p:cNvSpPr>
          <p:nvPr/>
        </p:nvSpPr>
        <p:spPr bwMode="auto">
          <a:xfrm>
            <a:off x="261938" y="1427163"/>
            <a:ext cx="22034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URG: urgent data 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(generally not used)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36" name="Text Box 42"/>
          <p:cNvSpPr txBox="1">
            <a:spLocks noChangeArrowheads="1"/>
          </p:cNvSpPr>
          <p:nvPr/>
        </p:nvSpPr>
        <p:spPr bwMode="auto">
          <a:xfrm>
            <a:off x="976313" y="2151063"/>
            <a:ext cx="14414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ACK: ACK #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valid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37" name="Text Box 43"/>
          <p:cNvSpPr txBox="1">
            <a:spLocks noChangeArrowheads="1"/>
          </p:cNvSpPr>
          <p:nvPr/>
        </p:nvSpPr>
        <p:spPr bwMode="auto">
          <a:xfrm>
            <a:off x="169863" y="2827338"/>
            <a:ext cx="22669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PSH: push data now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(generally not used)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38" name="Text Box 44"/>
          <p:cNvSpPr txBox="1">
            <a:spLocks noChangeArrowheads="1"/>
          </p:cNvSpPr>
          <p:nvPr/>
        </p:nvSpPr>
        <p:spPr bwMode="auto">
          <a:xfrm>
            <a:off x="544513" y="3627438"/>
            <a:ext cx="1911350" cy="1190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RST, SYN, FIN: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connection estab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(setup, teardown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commands)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39" name="Line 45"/>
          <p:cNvSpPr>
            <a:spLocks noChangeShapeType="1"/>
          </p:cNvSpPr>
          <p:nvPr/>
        </p:nvSpPr>
        <p:spPr bwMode="auto">
          <a:xfrm>
            <a:off x="2371725" y="1800225"/>
            <a:ext cx="1495425" cy="1028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40" name="Line 46"/>
          <p:cNvSpPr>
            <a:spLocks noChangeShapeType="1"/>
          </p:cNvSpPr>
          <p:nvPr/>
        </p:nvSpPr>
        <p:spPr bwMode="auto">
          <a:xfrm>
            <a:off x="2376488" y="2487613"/>
            <a:ext cx="1658938" cy="4413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41" name="Line 47"/>
          <p:cNvSpPr>
            <a:spLocks noChangeShapeType="1"/>
          </p:cNvSpPr>
          <p:nvPr/>
        </p:nvSpPr>
        <p:spPr bwMode="auto">
          <a:xfrm flipV="1">
            <a:off x="2397125" y="3041650"/>
            <a:ext cx="1827213" cy="244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1729" name="Freeform 48"/>
          <p:cNvSpPr/>
          <p:nvPr/>
        </p:nvSpPr>
        <p:spPr>
          <a:xfrm>
            <a:off x="2390775" y="3105150"/>
            <a:ext cx="2314575" cy="70485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43" name="Text Box 49"/>
          <p:cNvSpPr txBox="1">
            <a:spLocks noChangeArrowheads="1"/>
          </p:cNvSpPr>
          <p:nvPr/>
        </p:nvSpPr>
        <p:spPr bwMode="auto">
          <a:xfrm>
            <a:off x="7439025" y="3008313"/>
            <a:ext cx="1250950" cy="9159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# bytes 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rcvr willing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to accept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44" name="Text Box 50"/>
          <p:cNvSpPr txBox="1">
            <a:spLocks noChangeArrowheads="1"/>
          </p:cNvSpPr>
          <p:nvPr/>
        </p:nvSpPr>
        <p:spPr bwMode="auto">
          <a:xfrm>
            <a:off x="7132638" y="1522413"/>
            <a:ext cx="1771650" cy="1190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counting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by bytes 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of data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(not segments!)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45" name="Text Box 51"/>
          <p:cNvSpPr txBox="1">
            <a:spLocks noChangeArrowheads="1"/>
          </p:cNvSpPr>
          <p:nvPr/>
        </p:nvSpPr>
        <p:spPr bwMode="auto">
          <a:xfrm>
            <a:off x="982663" y="4960938"/>
            <a:ext cx="1365250" cy="9159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Internet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checksum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(as in UDP)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46" name="Line 52"/>
          <p:cNvSpPr>
            <a:spLocks noChangeShapeType="1"/>
          </p:cNvSpPr>
          <p:nvPr/>
        </p:nvSpPr>
        <p:spPr bwMode="auto">
          <a:xfrm flipV="1">
            <a:off x="2266950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47" name="Line 53"/>
          <p:cNvSpPr>
            <a:spLocks noChangeShapeType="1"/>
          </p:cNvSpPr>
          <p:nvPr/>
        </p:nvSpPr>
        <p:spPr bwMode="auto">
          <a:xfrm flipH="1" flipV="1">
            <a:off x="6686550" y="3019425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48" name="Line 54"/>
          <p:cNvSpPr>
            <a:spLocks noChangeShapeType="1"/>
          </p:cNvSpPr>
          <p:nvPr/>
        </p:nvSpPr>
        <p:spPr bwMode="auto">
          <a:xfrm flipH="1">
            <a:off x="6619875" y="1724025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49" name="Line 55"/>
          <p:cNvSpPr>
            <a:spLocks noChangeShapeType="1"/>
          </p:cNvSpPr>
          <p:nvPr/>
        </p:nvSpPr>
        <p:spPr bwMode="auto">
          <a:xfrm flipH="1">
            <a:off x="6581775" y="1714500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270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72707" name="Picture 35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04825" y="815975"/>
            <a:ext cx="59420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>
          <a:xfrm>
            <a:off x="366713" y="150813"/>
            <a:ext cx="7772400" cy="8858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 seq. numbers, ACKs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72709" name="Rectangle 5"/>
          <p:cNvSpPr>
            <a:spLocks noGrp="1"/>
          </p:cNvSpPr>
          <p:nvPr>
            <p:ph sz="half" idx="1"/>
          </p:nvPr>
        </p:nvSpPr>
        <p:spPr>
          <a:xfrm>
            <a:off x="355600" y="1339850"/>
            <a:ext cx="3927475" cy="4648200"/>
          </a:xfrm>
        </p:spPr>
        <p:txBody>
          <a:bodyPr vert="horz" wrap="square" lIns="91440" tIns="45720" rIns="91440" bIns="45720" anchor="t" anchorCtr="0"/>
          <a:p>
            <a:pPr marL="234950" indent="-123825"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u="sng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sequence numbers:</a:t>
            </a:r>
            <a:r>
              <a:rPr lang="zh-CN" altLang="en-US" sz="2400" u="sng" dirty="0">
                <a:solidFill>
                  <a:srgbClr val="CC0000"/>
                </a:solidFill>
                <a:latin typeface="+mn-lt"/>
                <a:ea typeface="宋体" panose="02010600030101010101" pitchFamily="2" charset="-122"/>
                <a:cs typeface="MS PGothic" panose="020B0600070205080204" charset="-128"/>
              </a:rPr>
              <a:t>（序号）</a:t>
            </a:r>
            <a:endParaRPr lang="en-US" altLang="zh-CN" sz="2400" dirty="0">
              <a:solidFill>
                <a:srgbClr val="CC0000"/>
              </a:solidFill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513080" lvl="1" indent="-163830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byte stream </a:t>
            </a:r>
            <a:r>
              <a:rPr lang="ja-JP" altLang="en-US" dirty="0">
                <a:latin typeface="+mn-lt"/>
                <a:ea typeface="MS PGothic" panose="020B0600070205080204" charset="-128"/>
              </a:rPr>
              <a:t>“</a:t>
            </a:r>
            <a:r>
              <a:rPr lang="en-US" altLang="ja-JP" dirty="0">
                <a:latin typeface="+mn-lt"/>
                <a:ea typeface="MS PGothic" panose="020B0600070205080204" charset="-128"/>
              </a:rPr>
              <a:t>number</a:t>
            </a:r>
            <a:r>
              <a:rPr lang="ja-JP" altLang="en-US" dirty="0">
                <a:latin typeface="+mn-lt"/>
                <a:ea typeface="MS PGothic" panose="020B0600070205080204" charset="-128"/>
              </a:rPr>
              <a:t>”</a:t>
            </a:r>
            <a:r>
              <a:rPr lang="en-US" altLang="ja-JP" dirty="0">
                <a:latin typeface="+mn-lt"/>
                <a:ea typeface="MS PGothic" panose="020B0600070205080204" charset="-128"/>
              </a:rPr>
              <a:t> of first byte in segment</a:t>
            </a:r>
            <a:r>
              <a:rPr lang="ja-JP" altLang="en-US" dirty="0">
                <a:latin typeface="+mn-lt"/>
                <a:ea typeface="MS PGothic" panose="020B0600070205080204" charset="-128"/>
              </a:rPr>
              <a:t>’</a:t>
            </a:r>
            <a:r>
              <a:rPr lang="en-US" altLang="ja-JP" dirty="0">
                <a:latin typeface="+mn-lt"/>
                <a:ea typeface="MS PGothic" panose="020B0600070205080204" charset="-128"/>
              </a:rPr>
              <a:t>s data</a:t>
            </a:r>
            <a:endParaRPr lang="en-US" altLang="ja-JP" sz="2000" dirty="0">
              <a:latin typeface="+mn-lt"/>
              <a:ea typeface="MS PGothic" panose="020B0600070205080204" charset="-128"/>
            </a:endParaRPr>
          </a:p>
          <a:p>
            <a:pPr marL="234950" indent="-123825"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u="sng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acknowledgements:</a:t>
            </a:r>
            <a:r>
              <a:rPr lang="zh-CN" altLang="en-US" sz="2400" dirty="0">
                <a:solidFill>
                  <a:srgbClr val="CC0000"/>
                </a:solidFill>
                <a:latin typeface="+mn-lt"/>
                <a:ea typeface="宋体" panose="02010600030101010101" pitchFamily="2" charset="-122"/>
                <a:cs typeface="MS PGothic" panose="020B0600070205080204" charset="-128"/>
              </a:rPr>
              <a:t>（确认号）</a:t>
            </a: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seq # of next byte expected from other side</a:t>
            </a: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513080" lvl="1" indent="-163830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cumulative ACK</a:t>
            </a:r>
            <a:endParaRPr lang="en-US" altLang="zh-CN" dirty="0">
              <a:latin typeface="+mn-lt"/>
              <a:ea typeface="MS PGothic" panose="020B0600070205080204" charset="-128"/>
            </a:endParaRPr>
          </a:p>
          <a:p>
            <a:pPr marL="234950" indent="-123825"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Q:</a:t>
            </a:r>
            <a:r>
              <a:rPr lang="en-US" altLang="zh-CN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 how receiver handles out-of-order segments</a:t>
            </a:r>
            <a:endParaRPr lang="en-US" altLang="zh-CN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513080" lvl="1" indent="-163830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A: TCP spec doesn</a:t>
            </a:r>
            <a:r>
              <a:rPr lang="ja-JP" altLang="en-US" dirty="0">
                <a:latin typeface="+mn-lt"/>
                <a:ea typeface="MS PGothic" panose="020B0600070205080204" charset="-128"/>
              </a:rPr>
              <a:t>’</a:t>
            </a:r>
            <a:r>
              <a:rPr lang="en-US" altLang="ja-JP" dirty="0">
                <a:latin typeface="+mn-lt"/>
                <a:ea typeface="MS PGothic" panose="020B0600070205080204" charset="-128"/>
              </a:rPr>
              <a:t>t say, - up to implementor</a:t>
            </a:r>
            <a:endParaRPr lang="en-US" altLang="zh-CN" dirty="0">
              <a:latin typeface="+mn-lt"/>
              <a:ea typeface="MS PGothic" panose="020B0600070205080204" charset="-128"/>
            </a:endParaRPr>
          </a:p>
        </p:txBody>
      </p:sp>
      <p:grpSp>
        <p:nvGrpSpPr>
          <p:cNvPr id="187584" name="Group 192"/>
          <p:cNvGrpSpPr/>
          <p:nvPr/>
        </p:nvGrpSpPr>
        <p:grpSpPr>
          <a:xfrm>
            <a:off x="5770563" y="3816350"/>
            <a:ext cx="2897187" cy="2541588"/>
            <a:chOff x="3599" y="2404"/>
            <a:chExt cx="1825" cy="1601"/>
          </a:xfrm>
        </p:grpSpPr>
        <p:sp>
          <p:nvSpPr>
            <p:cNvPr id="60505" name="Rectangle 167"/>
            <p:cNvSpPr>
              <a:spLocks noChangeArrowheads="1"/>
            </p:cNvSpPr>
            <p:nvPr/>
          </p:nvSpPr>
          <p:spPr bwMode="auto">
            <a:xfrm>
              <a:off x="3753" y="3587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72712" name="Group 148"/>
            <p:cNvGrpSpPr/>
            <p:nvPr/>
          </p:nvGrpSpPr>
          <p:grpSpPr>
            <a:xfrm>
              <a:off x="3733" y="3291"/>
              <a:ext cx="1252" cy="714"/>
              <a:chOff x="1976" y="2984"/>
              <a:chExt cx="1252" cy="714"/>
            </a:xfrm>
          </p:grpSpPr>
          <p:sp>
            <p:nvSpPr>
              <p:cNvPr id="60509" name="Rectangle 149"/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510" name="Text Box 150"/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source port #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511" name="Text Box 151"/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dest port #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512" name="Text Box 152"/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sequence number</a:t>
                </a:r>
                <a:endPara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513" name="Text Box 153"/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acknowledgement number</a:t>
                </a:r>
                <a:endPara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514" name="Text Box 154"/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checksum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515" name="Line 155"/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516" name="Line 156"/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517" name="Line 157"/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518" name="Line 158"/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519" name="Line 159"/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520" name="Line 160"/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521" name="Text Box 161"/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rwnd</a:t>
                </a:r>
                <a:endPara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522" name="Text Box 162"/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urg pointer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523" name="Line 163"/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524" name="Line 164"/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60507" name="Text Box 166"/>
            <p:cNvSpPr txBox="1">
              <a:spLocks noChangeArrowheads="1"/>
            </p:cNvSpPr>
            <p:nvPr/>
          </p:nvSpPr>
          <p:spPr bwMode="auto">
            <a:xfrm>
              <a:off x="3704" y="3092"/>
              <a:ext cx="1720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incoming segment to sender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2730" name="Freeform 168"/>
            <p:cNvSpPr/>
            <p:nvPr/>
          </p:nvSpPr>
          <p:spPr>
            <a:xfrm flipH="1" flipV="1">
              <a:off x="3599" y="2404"/>
              <a:ext cx="107" cy="11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3768"/>
                </a:cxn>
              </a:cxnLst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87587" name="Group 195"/>
          <p:cNvGrpSpPr/>
          <p:nvPr/>
        </p:nvGrpSpPr>
        <p:grpSpPr>
          <a:xfrm>
            <a:off x="6546850" y="5849938"/>
            <a:ext cx="358775" cy="304800"/>
            <a:chOff x="5144" y="3677"/>
            <a:chExt cx="226" cy="192"/>
          </a:xfrm>
        </p:grpSpPr>
        <p:sp>
          <p:nvSpPr>
            <p:cNvPr id="60503" name="Rectangle 194"/>
            <p:cNvSpPr>
              <a:spLocks noChangeArrowheads="1"/>
            </p:cNvSpPr>
            <p:nvPr/>
          </p:nvSpPr>
          <p:spPr bwMode="auto">
            <a:xfrm>
              <a:off x="5212" y="3716"/>
              <a:ext cx="88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0504" name="Text Box 193"/>
            <p:cNvSpPr txBox="1">
              <a:spLocks noChangeArrowheads="1"/>
            </p:cNvSpPr>
            <p:nvPr/>
          </p:nvSpPr>
          <p:spPr bwMode="auto">
            <a:xfrm>
              <a:off x="5144" y="3677"/>
              <a:ext cx="226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 Narrow" panose="020B0606020202030204" charset="0"/>
                  <a:ea typeface="MS PGothic" panose="020B0600070205080204" charset="-128"/>
                  <a:cs typeface="+mn-cs"/>
                </a:rPr>
                <a:t>A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60425" name="Rectangle 37"/>
          <p:cNvSpPr>
            <a:spLocks noChangeArrowheads="1"/>
          </p:cNvSpPr>
          <p:nvPr/>
        </p:nvSpPr>
        <p:spPr bwMode="auto">
          <a:xfrm>
            <a:off x="4697413" y="3038475"/>
            <a:ext cx="65088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26" name="Rectangle 39"/>
          <p:cNvSpPr>
            <a:spLocks noChangeArrowheads="1"/>
          </p:cNvSpPr>
          <p:nvPr/>
        </p:nvSpPr>
        <p:spPr bwMode="auto">
          <a:xfrm>
            <a:off x="4794250" y="304006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27" name="Rectangle 40"/>
          <p:cNvSpPr>
            <a:spLocks noChangeArrowheads="1"/>
          </p:cNvSpPr>
          <p:nvPr/>
        </p:nvSpPr>
        <p:spPr bwMode="auto">
          <a:xfrm>
            <a:off x="48926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28" name="Rectangle 41"/>
          <p:cNvSpPr>
            <a:spLocks noChangeArrowheads="1"/>
          </p:cNvSpPr>
          <p:nvPr/>
        </p:nvSpPr>
        <p:spPr bwMode="auto">
          <a:xfrm>
            <a:off x="4989513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29" name="Rectangle 42"/>
          <p:cNvSpPr>
            <a:spLocks noChangeArrowheads="1"/>
          </p:cNvSpPr>
          <p:nvPr/>
        </p:nvSpPr>
        <p:spPr bwMode="auto">
          <a:xfrm>
            <a:off x="5084763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30" name="Rectangle 43"/>
          <p:cNvSpPr>
            <a:spLocks noChangeArrowheads="1"/>
          </p:cNvSpPr>
          <p:nvPr/>
        </p:nvSpPr>
        <p:spPr bwMode="auto">
          <a:xfrm>
            <a:off x="5181600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31" name="Rectangle 45"/>
          <p:cNvSpPr>
            <a:spLocks noChangeArrowheads="1"/>
          </p:cNvSpPr>
          <p:nvPr/>
        </p:nvSpPr>
        <p:spPr bwMode="auto">
          <a:xfrm>
            <a:off x="52736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32" name="Rectangle 46"/>
          <p:cNvSpPr>
            <a:spLocks noChangeArrowheads="1"/>
          </p:cNvSpPr>
          <p:nvPr/>
        </p:nvSpPr>
        <p:spPr bwMode="auto">
          <a:xfrm>
            <a:off x="536892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33" name="Rectangle 47"/>
          <p:cNvSpPr>
            <a:spLocks noChangeArrowheads="1"/>
          </p:cNvSpPr>
          <p:nvPr/>
        </p:nvSpPr>
        <p:spPr bwMode="auto">
          <a:xfrm>
            <a:off x="54641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34" name="Rectangle 50"/>
          <p:cNvSpPr>
            <a:spLocks noChangeArrowheads="1"/>
          </p:cNvSpPr>
          <p:nvPr/>
        </p:nvSpPr>
        <p:spPr bwMode="auto">
          <a:xfrm>
            <a:off x="5570538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35" name="Rectangle 51"/>
          <p:cNvSpPr>
            <a:spLocks noChangeArrowheads="1"/>
          </p:cNvSpPr>
          <p:nvPr/>
        </p:nvSpPr>
        <p:spPr bwMode="auto">
          <a:xfrm>
            <a:off x="5668963" y="304006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36" name="Rectangle 52"/>
          <p:cNvSpPr>
            <a:spLocks noChangeArrowheads="1"/>
          </p:cNvSpPr>
          <p:nvPr/>
        </p:nvSpPr>
        <p:spPr bwMode="auto">
          <a:xfrm>
            <a:off x="576580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37" name="Rectangle 53"/>
          <p:cNvSpPr>
            <a:spLocks noChangeArrowheads="1"/>
          </p:cNvSpPr>
          <p:nvPr/>
        </p:nvSpPr>
        <p:spPr bwMode="auto">
          <a:xfrm>
            <a:off x="5862638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38" name="Rectangle 54"/>
          <p:cNvSpPr>
            <a:spLocks noChangeArrowheads="1"/>
          </p:cNvSpPr>
          <p:nvPr/>
        </p:nvSpPr>
        <p:spPr bwMode="auto">
          <a:xfrm>
            <a:off x="5959475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39" name="Rectangle 55"/>
          <p:cNvSpPr>
            <a:spLocks noChangeArrowheads="1"/>
          </p:cNvSpPr>
          <p:nvPr/>
        </p:nvSpPr>
        <p:spPr bwMode="auto">
          <a:xfrm>
            <a:off x="6054725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40" name="Rectangle 56"/>
          <p:cNvSpPr>
            <a:spLocks noChangeArrowheads="1"/>
          </p:cNvSpPr>
          <p:nvPr/>
        </p:nvSpPr>
        <p:spPr bwMode="auto">
          <a:xfrm>
            <a:off x="614680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41" name="Rectangle 57"/>
          <p:cNvSpPr>
            <a:spLocks noChangeArrowheads="1"/>
          </p:cNvSpPr>
          <p:nvPr/>
        </p:nvSpPr>
        <p:spPr bwMode="auto">
          <a:xfrm>
            <a:off x="624205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42" name="Rectangle 58"/>
          <p:cNvSpPr>
            <a:spLocks noChangeArrowheads="1"/>
          </p:cNvSpPr>
          <p:nvPr/>
        </p:nvSpPr>
        <p:spPr bwMode="auto">
          <a:xfrm>
            <a:off x="6338888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43" name="Rectangle 59"/>
          <p:cNvSpPr>
            <a:spLocks noChangeArrowheads="1"/>
          </p:cNvSpPr>
          <p:nvPr/>
        </p:nvSpPr>
        <p:spPr bwMode="auto">
          <a:xfrm>
            <a:off x="6427788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44" name="Rectangle 60"/>
          <p:cNvSpPr>
            <a:spLocks noChangeArrowheads="1"/>
          </p:cNvSpPr>
          <p:nvPr/>
        </p:nvSpPr>
        <p:spPr bwMode="auto">
          <a:xfrm>
            <a:off x="6523038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45" name="Rectangle 61"/>
          <p:cNvSpPr>
            <a:spLocks noChangeArrowheads="1"/>
          </p:cNvSpPr>
          <p:nvPr/>
        </p:nvSpPr>
        <p:spPr bwMode="auto">
          <a:xfrm>
            <a:off x="6616700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46" name="Rectangle 62"/>
          <p:cNvSpPr>
            <a:spLocks noChangeArrowheads="1"/>
          </p:cNvSpPr>
          <p:nvPr/>
        </p:nvSpPr>
        <p:spPr bwMode="auto">
          <a:xfrm>
            <a:off x="6708775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47" name="Rectangle 63"/>
          <p:cNvSpPr>
            <a:spLocks noChangeArrowheads="1"/>
          </p:cNvSpPr>
          <p:nvPr/>
        </p:nvSpPr>
        <p:spPr bwMode="auto">
          <a:xfrm>
            <a:off x="6805613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48" name="Rectangle 64"/>
          <p:cNvSpPr>
            <a:spLocks noChangeArrowheads="1"/>
          </p:cNvSpPr>
          <p:nvPr/>
        </p:nvSpPr>
        <p:spPr bwMode="auto">
          <a:xfrm>
            <a:off x="6900863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49" name="Rectangle 65"/>
          <p:cNvSpPr>
            <a:spLocks noChangeArrowheads="1"/>
          </p:cNvSpPr>
          <p:nvPr/>
        </p:nvSpPr>
        <p:spPr bwMode="auto">
          <a:xfrm>
            <a:off x="6989763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50" name="Rectangle 66"/>
          <p:cNvSpPr>
            <a:spLocks noChangeArrowheads="1"/>
          </p:cNvSpPr>
          <p:nvPr/>
        </p:nvSpPr>
        <p:spPr bwMode="auto">
          <a:xfrm>
            <a:off x="7085013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51" name="Rectangle 68"/>
          <p:cNvSpPr>
            <a:spLocks noChangeArrowheads="1"/>
          </p:cNvSpPr>
          <p:nvPr/>
        </p:nvSpPr>
        <p:spPr bwMode="auto">
          <a:xfrm>
            <a:off x="71818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52" name="Rectangle 69"/>
          <p:cNvSpPr>
            <a:spLocks noChangeArrowheads="1"/>
          </p:cNvSpPr>
          <p:nvPr/>
        </p:nvSpPr>
        <p:spPr bwMode="auto">
          <a:xfrm>
            <a:off x="7278688" y="3040063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53" name="Rectangle 70"/>
          <p:cNvSpPr>
            <a:spLocks noChangeArrowheads="1"/>
          </p:cNvSpPr>
          <p:nvPr/>
        </p:nvSpPr>
        <p:spPr bwMode="auto">
          <a:xfrm>
            <a:off x="7375525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54" name="Rectangle 71"/>
          <p:cNvSpPr>
            <a:spLocks noChangeArrowheads="1"/>
          </p:cNvSpPr>
          <p:nvPr/>
        </p:nvSpPr>
        <p:spPr bwMode="auto">
          <a:xfrm>
            <a:off x="74739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55" name="Rectangle 72"/>
          <p:cNvSpPr>
            <a:spLocks noChangeArrowheads="1"/>
          </p:cNvSpPr>
          <p:nvPr/>
        </p:nvSpPr>
        <p:spPr bwMode="auto">
          <a:xfrm>
            <a:off x="756920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56" name="Rectangle 73"/>
          <p:cNvSpPr>
            <a:spLocks noChangeArrowheads="1"/>
          </p:cNvSpPr>
          <p:nvPr/>
        </p:nvSpPr>
        <p:spPr bwMode="auto">
          <a:xfrm>
            <a:off x="76644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57" name="Rectangle 74"/>
          <p:cNvSpPr>
            <a:spLocks noChangeArrowheads="1"/>
          </p:cNvSpPr>
          <p:nvPr/>
        </p:nvSpPr>
        <p:spPr bwMode="auto">
          <a:xfrm>
            <a:off x="7756525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58" name="Rectangle 75"/>
          <p:cNvSpPr>
            <a:spLocks noChangeArrowheads="1"/>
          </p:cNvSpPr>
          <p:nvPr/>
        </p:nvSpPr>
        <p:spPr bwMode="auto">
          <a:xfrm>
            <a:off x="7853363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59" name="Rectangle 76"/>
          <p:cNvSpPr>
            <a:spLocks noChangeArrowheads="1"/>
          </p:cNvSpPr>
          <p:nvPr/>
        </p:nvSpPr>
        <p:spPr bwMode="auto">
          <a:xfrm>
            <a:off x="7948613" y="3038475"/>
            <a:ext cx="65088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60" name="Rectangle 78"/>
          <p:cNvSpPr>
            <a:spLocks noChangeArrowheads="1"/>
          </p:cNvSpPr>
          <p:nvPr/>
        </p:nvSpPr>
        <p:spPr bwMode="auto">
          <a:xfrm>
            <a:off x="4654550" y="3776663"/>
            <a:ext cx="3408363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61" name="Rectangle 79"/>
          <p:cNvSpPr>
            <a:spLocks noChangeArrowheads="1"/>
          </p:cNvSpPr>
          <p:nvPr/>
        </p:nvSpPr>
        <p:spPr bwMode="auto">
          <a:xfrm>
            <a:off x="4740275" y="2928938"/>
            <a:ext cx="3408363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62" name="Line 80"/>
          <p:cNvSpPr>
            <a:spLocks noChangeShapeType="1"/>
          </p:cNvSpPr>
          <p:nvPr/>
        </p:nvSpPr>
        <p:spPr bwMode="auto">
          <a:xfrm>
            <a:off x="4762500" y="3890963"/>
            <a:ext cx="86836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63" name="Line 82"/>
          <p:cNvSpPr>
            <a:spLocks noChangeShapeType="1"/>
          </p:cNvSpPr>
          <p:nvPr/>
        </p:nvSpPr>
        <p:spPr bwMode="auto">
          <a:xfrm>
            <a:off x="5697538" y="3892550"/>
            <a:ext cx="86836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64" name="Line 83"/>
          <p:cNvSpPr>
            <a:spLocks noChangeShapeType="1"/>
          </p:cNvSpPr>
          <p:nvPr/>
        </p:nvSpPr>
        <p:spPr bwMode="auto">
          <a:xfrm>
            <a:off x="7191375" y="3890963"/>
            <a:ext cx="8016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65" name="Line 84"/>
          <p:cNvSpPr>
            <a:spLocks noChangeShapeType="1"/>
          </p:cNvSpPr>
          <p:nvPr/>
        </p:nvSpPr>
        <p:spPr bwMode="auto">
          <a:xfrm>
            <a:off x="6621463" y="3892550"/>
            <a:ext cx="52863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66" name="Line 87"/>
          <p:cNvSpPr>
            <a:spLocks noChangeShapeType="1"/>
          </p:cNvSpPr>
          <p:nvPr/>
        </p:nvSpPr>
        <p:spPr bwMode="auto">
          <a:xfrm>
            <a:off x="4854575" y="3914775"/>
            <a:ext cx="0" cy="2333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67" name="Line 88"/>
          <p:cNvSpPr>
            <a:spLocks noChangeShapeType="1"/>
          </p:cNvSpPr>
          <p:nvPr/>
        </p:nvSpPr>
        <p:spPr bwMode="auto">
          <a:xfrm>
            <a:off x="6083300" y="3910013"/>
            <a:ext cx="0" cy="2333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68" name="Line 89"/>
          <p:cNvSpPr>
            <a:spLocks noChangeShapeType="1"/>
          </p:cNvSpPr>
          <p:nvPr/>
        </p:nvSpPr>
        <p:spPr bwMode="auto">
          <a:xfrm>
            <a:off x="6902450" y="3910013"/>
            <a:ext cx="0" cy="2333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69" name="Line 90"/>
          <p:cNvSpPr>
            <a:spLocks noChangeShapeType="1"/>
          </p:cNvSpPr>
          <p:nvPr/>
        </p:nvSpPr>
        <p:spPr bwMode="auto">
          <a:xfrm>
            <a:off x="7559675" y="3910013"/>
            <a:ext cx="0" cy="2333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70" name="Text Box 91"/>
          <p:cNvSpPr txBox="1">
            <a:spLocks noChangeArrowheads="1"/>
          </p:cNvSpPr>
          <p:nvPr/>
        </p:nvSpPr>
        <p:spPr bwMode="auto">
          <a:xfrm>
            <a:off x="4730750" y="4138613"/>
            <a:ext cx="693738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sent 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ACKed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2780" name="Text Box 92"/>
          <p:cNvSpPr txBox="1"/>
          <p:nvPr/>
        </p:nvSpPr>
        <p:spPr>
          <a:xfrm>
            <a:off x="5711825" y="4144963"/>
            <a:ext cx="1066800" cy="6683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90000"/>
              </a:lnSpc>
            </a:pPr>
            <a:r>
              <a:rPr lang="en-US" altLang="zh-CN" sz="1400" dirty="0">
                <a:latin typeface="Tahoma" panose="020B0604030504040204" charset="0"/>
              </a:rPr>
              <a:t>sent, not-yet ACKed</a:t>
            </a:r>
            <a:endParaRPr lang="en-US" altLang="zh-CN" sz="1400" dirty="0">
              <a:latin typeface="Tahoma" panose="020B0604030504040204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1400" dirty="0">
                <a:latin typeface="Tahoma" panose="020B0604030504040204" charset="0"/>
              </a:rPr>
              <a:t>(</a:t>
            </a:r>
            <a:r>
              <a:rPr lang="ja-JP" altLang="en-US" sz="1400" dirty="0">
                <a:latin typeface="Tahoma" panose="020B0604030504040204" charset="0"/>
              </a:rPr>
              <a:t>“</a:t>
            </a:r>
            <a:r>
              <a:rPr lang="en-US" altLang="ja-JP" sz="1400" dirty="0">
                <a:latin typeface="Tahoma" panose="020B0604030504040204" charset="0"/>
              </a:rPr>
              <a:t>in-flight</a:t>
            </a:r>
            <a:r>
              <a:rPr lang="ja-JP" altLang="en-US" sz="1400" dirty="0">
                <a:latin typeface="Tahoma" panose="020B0604030504040204" charset="0"/>
              </a:rPr>
              <a:t>”</a:t>
            </a:r>
            <a:r>
              <a:rPr lang="en-US" altLang="ja-JP" sz="1400" dirty="0">
                <a:latin typeface="Tahoma" panose="020B0604030504040204" charset="0"/>
              </a:rPr>
              <a:t>)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60472" name="Text Box 93"/>
          <p:cNvSpPr txBox="1">
            <a:spLocks noChangeArrowheads="1"/>
          </p:cNvSpPr>
          <p:nvPr/>
        </p:nvSpPr>
        <p:spPr bwMode="auto">
          <a:xfrm>
            <a:off x="6691313" y="4140200"/>
            <a:ext cx="1066800" cy="6683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usable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but not 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yet sent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73" name="Text Box 94"/>
          <p:cNvSpPr txBox="1">
            <a:spLocks noChangeArrowheads="1"/>
          </p:cNvSpPr>
          <p:nvPr/>
        </p:nvSpPr>
        <p:spPr bwMode="auto">
          <a:xfrm>
            <a:off x="7448550" y="4144963"/>
            <a:ext cx="81915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not 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usable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74" name="Text Box 96"/>
          <p:cNvSpPr txBox="1">
            <a:spLocks noChangeArrowheads="1"/>
          </p:cNvSpPr>
          <p:nvPr/>
        </p:nvSpPr>
        <p:spPr bwMode="auto">
          <a:xfrm>
            <a:off x="5791200" y="2573338"/>
            <a:ext cx="1131888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window size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N</a:t>
            </a:r>
            <a:endParaRPr kumimoji="0" lang="en-US" sz="14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72784" name="Group 99"/>
          <p:cNvGrpSpPr/>
          <p:nvPr/>
        </p:nvGrpSpPr>
        <p:grpSpPr>
          <a:xfrm>
            <a:off x="6557963" y="2797175"/>
            <a:ext cx="593725" cy="136525"/>
            <a:chOff x="4250" y="1692"/>
            <a:chExt cx="374" cy="86"/>
          </a:xfrm>
        </p:grpSpPr>
        <p:sp>
          <p:nvSpPr>
            <p:cNvPr id="60501" name="Line 97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0502" name="Line 98"/>
            <p:cNvSpPr>
              <a:spLocks noChangeShapeType="1"/>
            </p:cNvSpPr>
            <p:nvPr/>
          </p:nvSpPr>
          <p:spPr bwMode="auto">
            <a:xfrm>
              <a:off x="4622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72787" name="Group 100"/>
          <p:cNvGrpSpPr/>
          <p:nvPr/>
        </p:nvGrpSpPr>
        <p:grpSpPr>
          <a:xfrm rot="10800000">
            <a:off x="5665788" y="2822575"/>
            <a:ext cx="593725" cy="136525"/>
            <a:chOff x="4250" y="1692"/>
            <a:chExt cx="374" cy="86"/>
          </a:xfrm>
        </p:grpSpPr>
        <p:sp>
          <p:nvSpPr>
            <p:cNvPr id="60499" name="Line 101"/>
            <p:cNvSpPr>
              <a:spLocks noChangeShapeType="1"/>
            </p:cNvSpPr>
            <p:nvPr/>
          </p:nvSpPr>
          <p:spPr bwMode="auto">
            <a:xfrm>
              <a:off x="4257" y="1745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0500" name="Line 102"/>
            <p:cNvSpPr>
              <a:spLocks noChangeShapeType="1"/>
            </p:cNvSpPr>
            <p:nvPr/>
          </p:nvSpPr>
          <p:spPr bwMode="auto">
            <a:xfrm>
              <a:off x="4629" y="1699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60477" name="Text Box 196"/>
          <p:cNvSpPr txBox="1">
            <a:spLocks noChangeArrowheads="1"/>
          </p:cNvSpPr>
          <p:nvPr/>
        </p:nvSpPr>
        <p:spPr bwMode="auto">
          <a:xfrm>
            <a:off x="4946650" y="3592513"/>
            <a:ext cx="31781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sender sequence number space </a:t>
            </a:r>
            <a:endParaRPr kumimoji="0" lang="en-US" sz="14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87591" name="Group 199"/>
          <p:cNvGrpSpPr/>
          <p:nvPr/>
        </p:nvGrpSpPr>
        <p:grpSpPr>
          <a:xfrm>
            <a:off x="4449763" y="1068388"/>
            <a:ext cx="2952750" cy="1954212"/>
            <a:chOff x="2768" y="673"/>
            <a:chExt cx="1860" cy="1231"/>
          </a:xfrm>
        </p:grpSpPr>
        <p:sp>
          <p:nvSpPr>
            <p:cNvPr id="60479" name="Rectangle 171"/>
            <p:cNvSpPr>
              <a:spLocks noChangeArrowheads="1"/>
            </p:cNvSpPr>
            <p:nvPr/>
          </p:nvSpPr>
          <p:spPr bwMode="auto">
            <a:xfrm>
              <a:off x="2840" y="1028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72793" name="Group 172"/>
            <p:cNvGrpSpPr/>
            <p:nvPr/>
          </p:nvGrpSpPr>
          <p:grpSpPr>
            <a:xfrm>
              <a:off x="2820" y="872"/>
              <a:ext cx="1252" cy="714"/>
              <a:chOff x="1976" y="2984"/>
              <a:chExt cx="1252" cy="714"/>
            </a:xfrm>
          </p:grpSpPr>
          <p:sp>
            <p:nvSpPr>
              <p:cNvPr id="60483" name="Rectangle 173"/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484" name="Text Box 174"/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source port #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485" name="Text Box 175"/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dest port #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486" name="Text Box 176"/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sequence number</a:t>
                </a:r>
                <a:endPara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487" name="Text Box 177"/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acknowledgement number</a:t>
                </a:r>
                <a:endPara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488" name="Text Box 178"/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checksum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489" name="Line 179"/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490" name="Line 180"/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491" name="Line 181"/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492" name="Line 182"/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493" name="Line 183"/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494" name="Line 184"/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495" name="Text Box 185"/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rwnd</a:t>
                </a:r>
                <a:endPara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496" name="Text Box 186"/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urg pointer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497" name="Line 187"/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498" name="Line 188"/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60481" name="Text Box 189"/>
            <p:cNvSpPr txBox="1">
              <a:spLocks noChangeArrowheads="1"/>
            </p:cNvSpPr>
            <p:nvPr/>
          </p:nvSpPr>
          <p:spPr bwMode="auto">
            <a:xfrm>
              <a:off x="2768" y="673"/>
              <a:ext cx="1860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outgoing segment from sender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2811" name="Freeform 190"/>
            <p:cNvSpPr/>
            <p:nvPr/>
          </p:nvSpPr>
          <p:spPr>
            <a:xfrm>
              <a:off x="4050" y="1080"/>
              <a:ext cx="107" cy="8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337"/>
                </a:cxn>
              </a:cxnLst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47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74755" name="Picture 2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04825" y="815975"/>
            <a:ext cx="59420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45" name="Line 3"/>
          <p:cNvSpPr>
            <a:spLocks noChangeShapeType="1"/>
          </p:cNvSpPr>
          <p:nvPr/>
        </p:nvSpPr>
        <p:spPr bwMode="auto">
          <a:xfrm>
            <a:off x="3279775" y="4483100"/>
            <a:ext cx="2590800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1446" name="Line 4"/>
          <p:cNvSpPr>
            <a:spLocks noChangeShapeType="1"/>
          </p:cNvSpPr>
          <p:nvPr/>
        </p:nvSpPr>
        <p:spPr bwMode="auto">
          <a:xfrm>
            <a:off x="3294063" y="2714625"/>
            <a:ext cx="2586038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1447" name="Rectangle 5"/>
          <p:cNvSpPr>
            <a:spLocks noGrp="1" noChangeArrowheads="1"/>
          </p:cNvSpPr>
          <p:nvPr>
            <p:ph type="title"/>
          </p:nvPr>
        </p:nvSpPr>
        <p:spPr>
          <a:xfrm>
            <a:off x="366713" y="150813"/>
            <a:ext cx="7772400" cy="8858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 seq. numbers, </a:t>
            </a: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ACK</a:t>
            </a: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s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74759" name="Text Box 7"/>
          <p:cNvSpPr txBox="1"/>
          <p:nvPr/>
        </p:nvSpPr>
        <p:spPr>
          <a:xfrm>
            <a:off x="2484438" y="2320925"/>
            <a:ext cx="809625" cy="7540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 eaLnBrk="0" hangingPunct="0">
              <a:lnSpc>
                <a:spcPct val="90000"/>
              </a:lnSpc>
            </a:pPr>
            <a:r>
              <a:rPr lang="en-US" altLang="zh-CN" dirty="0">
                <a:latin typeface="Tahoma" panose="020B0604030504040204" charset="0"/>
              </a:rPr>
              <a:t>User</a:t>
            </a:r>
            <a:endParaRPr lang="en-US" altLang="zh-CN" dirty="0">
              <a:latin typeface="Tahoma" panose="020B0604030504040204" charset="0"/>
            </a:endParaRPr>
          </a:p>
          <a:p>
            <a:pPr algn="r" eaLnBrk="0" hangingPunct="0">
              <a:lnSpc>
                <a:spcPct val="90000"/>
              </a:lnSpc>
            </a:pPr>
            <a:r>
              <a:rPr lang="en-US" altLang="zh-CN" dirty="0">
                <a:latin typeface="Tahoma" panose="020B0604030504040204" charset="0"/>
              </a:rPr>
              <a:t>types</a:t>
            </a:r>
            <a:endParaRPr lang="en-US" altLang="zh-CN" dirty="0">
              <a:latin typeface="Tahoma" panose="020B0604030504040204" charset="0"/>
            </a:endParaRPr>
          </a:p>
          <a:p>
            <a:pPr algn="r" eaLnBrk="0" hangingPunct="0">
              <a:lnSpc>
                <a:spcPct val="90000"/>
              </a:lnSpc>
            </a:pPr>
            <a:r>
              <a:rPr lang="ja-JP" altLang="en-US" dirty="0">
                <a:latin typeface="Tahoma" panose="020B0604030504040204" charset="0"/>
              </a:rPr>
              <a:t>‘</a:t>
            </a:r>
            <a:r>
              <a:rPr lang="en-US" altLang="ja-JP" dirty="0">
                <a:latin typeface="Tahoma" panose="020B0604030504040204" charset="0"/>
              </a:rPr>
              <a:t>C</a:t>
            </a:r>
            <a:r>
              <a:rPr lang="ja-JP" altLang="en-US" dirty="0">
                <a:latin typeface="Tahoma" panose="020B0604030504040204" charset="0"/>
              </a:rPr>
              <a:t>’</a:t>
            </a:r>
            <a:endParaRPr lang="en-US" altLang="zh-CN" sz="1000" dirty="0">
              <a:latin typeface="Tahoma" panose="020B0604030504040204" charset="0"/>
            </a:endParaRPr>
          </a:p>
        </p:txBody>
      </p:sp>
      <p:sp>
        <p:nvSpPr>
          <p:cNvPr id="74760" name="Text Box 8"/>
          <p:cNvSpPr txBox="1"/>
          <p:nvPr/>
        </p:nvSpPr>
        <p:spPr>
          <a:xfrm>
            <a:off x="2233613" y="3933825"/>
            <a:ext cx="1084262" cy="9747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r" eaLnBrk="0" hangingPunct="0">
              <a:lnSpc>
                <a:spcPct val="90000"/>
              </a:lnSpc>
            </a:pPr>
            <a:r>
              <a:rPr lang="en-US" altLang="zh-CN" dirty="0">
                <a:latin typeface="Tahoma" panose="020B0604030504040204" charset="0"/>
              </a:rPr>
              <a:t>host ACKs</a:t>
            </a:r>
            <a:endParaRPr lang="en-US" altLang="zh-CN" dirty="0">
              <a:latin typeface="Tahoma" panose="020B0604030504040204" charset="0"/>
            </a:endParaRPr>
          </a:p>
          <a:p>
            <a:pPr algn="r" eaLnBrk="0" hangingPunct="0">
              <a:lnSpc>
                <a:spcPct val="90000"/>
              </a:lnSpc>
            </a:pPr>
            <a:r>
              <a:rPr lang="en-US" altLang="zh-CN" dirty="0">
                <a:latin typeface="Tahoma" panose="020B0604030504040204" charset="0"/>
              </a:rPr>
              <a:t>receipt </a:t>
            </a:r>
            <a:endParaRPr lang="en-US" altLang="zh-CN" dirty="0">
              <a:latin typeface="Tahoma" panose="020B0604030504040204" charset="0"/>
            </a:endParaRPr>
          </a:p>
          <a:p>
            <a:pPr algn="r" eaLnBrk="0" hangingPunct="0">
              <a:lnSpc>
                <a:spcPct val="90000"/>
              </a:lnSpc>
            </a:pPr>
            <a:r>
              <a:rPr lang="en-US" altLang="zh-CN" dirty="0">
                <a:latin typeface="Tahoma" panose="020B0604030504040204" charset="0"/>
              </a:rPr>
              <a:t>of echoed</a:t>
            </a:r>
            <a:endParaRPr lang="en-US" altLang="zh-CN" dirty="0">
              <a:latin typeface="Tahoma" panose="020B0604030504040204" charset="0"/>
            </a:endParaRPr>
          </a:p>
          <a:p>
            <a:pPr algn="r" eaLnBrk="0" hangingPunct="0">
              <a:lnSpc>
                <a:spcPct val="90000"/>
              </a:lnSpc>
            </a:pPr>
            <a:r>
              <a:rPr lang="ja-JP" altLang="en-US" dirty="0">
                <a:latin typeface="Tahoma" panose="020B0604030504040204" charset="0"/>
              </a:rPr>
              <a:t>‘</a:t>
            </a:r>
            <a:r>
              <a:rPr lang="en-US" altLang="ja-JP" dirty="0">
                <a:latin typeface="Tahoma" panose="020B0604030504040204" charset="0"/>
              </a:rPr>
              <a:t>C</a:t>
            </a:r>
            <a:r>
              <a:rPr lang="ja-JP" altLang="en-US" dirty="0">
                <a:latin typeface="Tahoma" panose="020B0604030504040204" charset="0"/>
              </a:rPr>
              <a:t>’</a:t>
            </a:r>
            <a:endParaRPr lang="en-US" altLang="zh-CN" sz="1000" dirty="0">
              <a:latin typeface="Tahoma" panose="020B0604030504040204" charset="0"/>
            </a:endParaRPr>
          </a:p>
        </p:txBody>
      </p:sp>
      <p:sp>
        <p:nvSpPr>
          <p:cNvPr id="74761" name="Text Box 9"/>
          <p:cNvSpPr txBox="1"/>
          <p:nvPr/>
        </p:nvSpPr>
        <p:spPr>
          <a:xfrm>
            <a:off x="5894388" y="3055938"/>
            <a:ext cx="1138237" cy="10699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dirty="0">
                <a:latin typeface="Tahoma" panose="020B0604030504040204" charset="0"/>
              </a:rPr>
              <a:t>host ACKs</a:t>
            </a:r>
            <a:endParaRPr lang="en-US" altLang="zh-CN" dirty="0">
              <a:latin typeface="Tahoma" panose="020B0604030504040204" charset="0"/>
            </a:endParaRPr>
          </a:p>
          <a:p>
            <a:pPr eaLnBrk="0" hangingPunct="0"/>
            <a:r>
              <a:rPr lang="en-US" altLang="zh-CN" dirty="0">
                <a:latin typeface="Tahoma" panose="020B0604030504040204" charset="0"/>
              </a:rPr>
              <a:t>receipt of</a:t>
            </a:r>
            <a:endParaRPr lang="en-US" altLang="zh-CN" dirty="0">
              <a:latin typeface="Tahoma" panose="020B0604030504040204" charset="0"/>
            </a:endParaRPr>
          </a:p>
          <a:p>
            <a:pPr eaLnBrk="0" hangingPunct="0"/>
            <a:r>
              <a:rPr lang="ja-JP" altLang="en-US" dirty="0">
                <a:latin typeface="Tahoma" panose="020B0604030504040204" charset="0"/>
              </a:rPr>
              <a:t>‘</a:t>
            </a:r>
            <a:r>
              <a:rPr lang="en-US" altLang="ja-JP" dirty="0">
                <a:latin typeface="Tahoma" panose="020B0604030504040204" charset="0"/>
              </a:rPr>
              <a:t>C</a:t>
            </a:r>
            <a:r>
              <a:rPr lang="ja-JP" altLang="en-US" dirty="0">
                <a:latin typeface="Tahoma" panose="020B0604030504040204" charset="0"/>
              </a:rPr>
              <a:t>’</a:t>
            </a:r>
            <a:r>
              <a:rPr lang="en-US" altLang="ja-JP" dirty="0">
                <a:latin typeface="Tahoma" panose="020B0604030504040204" charset="0"/>
              </a:rPr>
              <a:t>, echoes</a:t>
            </a:r>
            <a:endParaRPr lang="en-US" altLang="ja-JP" dirty="0">
              <a:latin typeface="Tahoma" panose="020B0604030504040204" charset="0"/>
            </a:endParaRPr>
          </a:p>
          <a:p>
            <a:pPr eaLnBrk="0" hangingPunct="0"/>
            <a:r>
              <a:rPr lang="en-US" altLang="zh-CN" dirty="0">
                <a:latin typeface="Tahoma" panose="020B0604030504040204" charset="0"/>
              </a:rPr>
              <a:t>back </a:t>
            </a:r>
            <a:r>
              <a:rPr lang="ja-JP" altLang="en-US" dirty="0">
                <a:latin typeface="Tahoma" panose="020B0604030504040204" charset="0"/>
              </a:rPr>
              <a:t>‘</a:t>
            </a:r>
            <a:r>
              <a:rPr lang="en-US" altLang="ja-JP" dirty="0">
                <a:latin typeface="Tahoma" panose="020B0604030504040204" charset="0"/>
              </a:rPr>
              <a:t>C</a:t>
            </a:r>
            <a:r>
              <a:rPr lang="ja-JP" altLang="en-US" dirty="0">
                <a:latin typeface="Tahoma" panose="020B0604030504040204" charset="0"/>
              </a:rPr>
              <a:t>’</a:t>
            </a:r>
            <a:endParaRPr lang="en-US" altLang="zh-CN" dirty="0">
              <a:latin typeface="Tahoma" panose="020B0604030504040204" charset="0"/>
            </a:endParaRPr>
          </a:p>
        </p:txBody>
      </p:sp>
      <p:sp>
        <p:nvSpPr>
          <p:cNvPr id="61451" name="Line 10"/>
          <p:cNvSpPr>
            <a:spLocks noChangeShapeType="1"/>
          </p:cNvSpPr>
          <p:nvPr/>
        </p:nvSpPr>
        <p:spPr bwMode="auto">
          <a:xfrm flipH="1">
            <a:off x="3284538" y="3487738"/>
            <a:ext cx="2554288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1452" name="Text Box 11"/>
          <p:cNvSpPr txBox="1">
            <a:spLocks noChangeArrowheads="1"/>
          </p:cNvSpPr>
          <p:nvPr/>
        </p:nvSpPr>
        <p:spPr bwMode="auto">
          <a:xfrm>
            <a:off x="3478213" y="5291138"/>
            <a:ext cx="2379663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simple telnet scenario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5468938" y="1430338"/>
            <a:ext cx="77311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Host B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1454" name="Text Box 17"/>
          <p:cNvSpPr txBox="1">
            <a:spLocks noChangeArrowheads="1"/>
          </p:cNvSpPr>
          <p:nvPr/>
        </p:nvSpPr>
        <p:spPr bwMode="auto">
          <a:xfrm>
            <a:off x="2898775" y="1436688"/>
            <a:ext cx="77311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Host A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1455" name="Rectangle 18"/>
          <p:cNvSpPr>
            <a:spLocks noChangeArrowheads="1"/>
          </p:cNvSpPr>
          <p:nvPr/>
        </p:nvSpPr>
        <p:spPr bwMode="auto">
          <a:xfrm>
            <a:off x="4106863" y="2806700"/>
            <a:ext cx="814388" cy="379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4767" name="Text Box 19"/>
          <p:cNvSpPr txBox="1"/>
          <p:nvPr/>
        </p:nvSpPr>
        <p:spPr>
          <a:xfrm>
            <a:off x="3398838" y="2859088"/>
            <a:ext cx="2422525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400" dirty="0">
                <a:latin typeface="Tahoma" panose="020B0604030504040204" charset="0"/>
              </a:rPr>
              <a:t>Seq=42, ACK=79, data = </a:t>
            </a:r>
            <a:r>
              <a:rPr lang="ja-JP" altLang="en-US" sz="1400" dirty="0">
                <a:latin typeface="Tahoma" panose="020B0604030504040204" charset="0"/>
              </a:rPr>
              <a:t>‘</a:t>
            </a:r>
            <a:r>
              <a:rPr lang="en-US" altLang="ja-JP" sz="1400" dirty="0">
                <a:latin typeface="Tahoma" panose="020B0604030504040204" charset="0"/>
              </a:rPr>
              <a:t>C</a:t>
            </a:r>
            <a:r>
              <a:rPr lang="ja-JP" altLang="en-US" sz="1400" dirty="0">
                <a:latin typeface="Tahoma" panose="020B0604030504040204" charset="0"/>
              </a:rPr>
              <a:t>’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61457" name="Rectangle 20"/>
          <p:cNvSpPr>
            <a:spLocks noChangeArrowheads="1"/>
          </p:cNvSpPr>
          <p:nvPr/>
        </p:nvSpPr>
        <p:spPr bwMode="auto">
          <a:xfrm>
            <a:off x="4141788" y="3765550"/>
            <a:ext cx="823913" cy="246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4769" name="Text Box 21"/>
          <p:cNvSpPr txBox="1"/>
          <p:nvPr/>
        </p:nvSpPr>
        <p:spPr>
          <a:xfrm>
            <a:off x="3402013" y="3754438"/>
            <a:ext cx="24177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400" dirty="0">
                <a:latin typeface="Arial" panose="020B0604020202020204" pitchFamily="34" charset="0"/>
              </a:rPr>
              <a:t>Seq=79, ACK=43, data = </a:t>
            </a:r>
            <a:r>
              <a:rPr lang="ja-JP" altLang="en-US" sz="1400" dirty="0">
                <a:latin typeface="Arial" panose="020B0604020202020204" pitchFamily="34" charset="0"/>
              </a:rPr>
              <a:t>‘</a:t>
            </a:r>
            <a:r>
              <a:rPr lang="en-US" altLang="ja-JP" sz="1400" dirty="0">
                <a:latin typeface="Arial" panose="020B0604020202020204" pitchFamily="34" charset="0"/>
              </a:rPr>
              <a:t>C</a:t>
            </a:r>
            <a:r>
              <a:rPr lang="ja-JP" altLang="en-US" sz="1400" dirty="0">
                <a:latin typeface="Arial" panose="020B0604020202020204" pitchFamily="34" charset="0"/>
              </a:rPr>
              <a:t>’</a:t>
            </a:r>
            <a:endParaRPr lang="en-US" altLang="zh-CN" sz="1000" dirty="0">
              <a:latin typeface="Times New Roman" panose="02020603050405020304" charset="0"/>
            </a:endParaRPr>
          </a:p>
        </p:txBody>
      </p:sp>
      <p:sp>
        <p:nvSpPr>
          <p:cNvPr id="61459" name="Rectangle 22"/>
          <p:cNvSpPr>
            <a:spLocks noChangeArrowheads="1"/>
          </p:cNvSpPr>
          <p:nvPr/>
        </p:nvSpPr>
        <p:spPr bwMode="auto">
          <a:xfrm>
            <a:off x="4208463" y="4613275"/>
            <a:ext cx="958850" cy="357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1460" name="Text Box 23"/>
          <p:cNvSpPr txBox="1">
            <a:spLocks noChangeArrowheads="1"/>
          </p:cNvSpPr>
          <p:nvPr/>
        </p:nvSpPr>
        <p:spPr bwMode="auto">
          <a:xfrm>
            <a:off x="3887788" y="4627563"/>
            <a:ext cx="15652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Seq=43, ACK=80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1461" name="Line 24"/>
          <p:cNvSpPr>
            <a:spLocks noChangeShapeType="1"/>
          </p:cNvSpPr>
          <p:nvPr/>
        </p:nvSpPr>
        <p:spPr bwMode="auto">
          <a:xfrm>
            <a:off x="3271838" y="2473325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1462" name="Line 25"/>
          <p:cNvSpPr>
            <a:spLocks noChangeShapeType="1"/>
          </p:cNvSpPr>
          <p:nvPr/>
        </p:nvSpPr>
        <p:spPr bwMode="auto">
          <a:xfrm>
            <a:off x="5934075" y="2525713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74774" name="Group 27"/>
          <p:cNvGrpSpPr/>
          <p:nvPr/>
        </p:nvGrpSpPr>
        <p:grpSpPr>
          <a:xfrm>
            <a:off x="2763838" y="1652588"/>
            <a:ext cx="755650" cy="782637"/>
            <a:chOff x="-44" y="1473"/>
            <a:chExt cx="981" cy="1105"/>
          </a:xfrm>
        </p:grpSpPr>
        <p:pic>
          <p:nvPicPr>
            <p:cNvPr id="74775" name="Picture 28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4776" name="Freeform 29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4777" name="Group 30"/>
          <p:cNvGrpSpPr/>
          <p:nvPr/>
        </p:nvGrpSpPr>
        <p:grpSpPr>
          <a:xfrm flipH="1">
            <a:off x="5626100" y="1692275"/>
            <a:ext cx="788988" cy="862013"/>
            <a:chOff x="-44" y="1473"/>
            <a:chExt cx="981" cy="1105"/>
          </a:xfrm>
        </p:grpSpPr>
        <p:pic>
          <p:nvPicPr>
            <p:cNvPr id="74778" name="Picture 31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4779" name="Freeform 32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68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76803" name="Picture 1029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57225" y="947738"/>
            <a:ext cx="6935788" cy="161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46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 round trip time, timeout</a:t>
            </a:r>
            <a:endParaRPr kumimoji="0" lang="en-US" sz="48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62470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581025" y="1436688"/>
            <a:ext cx="3716338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3200" b="0" i="0" u="sng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Q: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how to set TCP timeout value?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longer than RTT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but RTT varies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too short: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premature timeout, unnecessary retransmissions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too long: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slow reaction to segment loss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6806" name="Rectangle 1028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059237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u="sng" dirty="0">
                <a:solidFill>
                  <a:srgbClr val="FF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Q:</a:t>
            </a: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 how to estimate RTT?</a:t>
            </a: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charset="0"/>
                <a:ea typeface="MS PGothic" panose="020B0600070205080204" charset="-128"/>
                <a:cs typeface="MS PGothic" panose="020B0600070205080204" charset="-128"/>
              </a:rPr>
              <a:t>SampleRTT</a:t>
            </a:r>
            <a:r>
              <a:rPr lang="en-US" altLang="zh-CN" sz="2400" dirty="0">
                <a:solidFill>
                  <a:srgbClr val="000099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:</a:t>
            </a:r>
            <a:r>
              <a:rPr lang="en-US" altLang="zh-CN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 measured time from segment transmission until ACK receipt</a:t>
            </a:r>
            <a:endParaRPr lang="en-US" altLang="zh-CN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ignore retransmissions</a:t>
            </a:r>
            <a:endParaRPr lang="en-US" altLang="zh-CN" dirty="0">
              <a:latin typeface="+mn-lt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b="1" dirty="0">
                <a:latin typeface="Courier New" panose="02070309020205020404" charset="0"/>
                <a:ea typeface="MS PGothic" panose="020B0600070205080204" charset="-128"/>
                <a:cs typeface="MS PGothic" panose="020B0600070205080204" charset="-128"/>
              </a:rPr>
              <a:t>SampleRTT</a:t>
            </a:r>
            <a:r>
              <a:rPr lang="en-US" altLang="zh-CN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 will vary, want estimated RTT </a:t>
            </a:r>
            <a:r>
              <a:rPr lang="ja-JP" altLang="en-US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“</a:t>
            </a:r>
            <a:r>
              <a:rPr lang="en-US" altLang="ja-JP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smoother</a:t>
            </a:r>
            <a:r>
              <a:rPr lang="ja-JP" altLang="en-US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”</a:t>
            </a:r>
            <a:endParaRPr lang="en-US" altLang="ja-JP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average several </a:t>
            </a:r>
            <a:r>
              <a:rPr lang="en-US" altLang="zh-CN" i="1" dirty="0">
                <a:latin typeface="+mn-lt"/>
                <a:ea typeface="MS PGothic" panose="020B0600070205080204" charset="-128"/>
              </a:rPr>
              <a:t>recent</a:t>
            </a:r>
            <a:r>
              <a:rPr lang="en-US" altLang="zh-CN" dirty="0">
                <a:latin typeface="+mn-lt"/>
                <a:ea typeface="MS PGothic" panose="020B0600070205080204" charset="-128"/>
              </a:rPr>
              <a:t> measurements, not just current </a:t>
            </a:r>
            <a:r>
              <a:rPr lang="en-US" altLang="zh-CN" b="1" dirty="0">
                <a:latin typeface="Courier New" panose="02070309020205020404" charset="0"/>
                <a:ea typeface="MS PGothic" panose="020B0600070205080204" charset="-128"/>
              </a:rPr>
              <a:t>SampleRTT</a:t>
            </a:r>
            <a:endParaRPr lang="en-US" altLang="zh-CN" dirty="0">
              <a:latin typeface="+mn-lt"/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78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grpSp>
        <p:nvGrpSpPr>
          <p:cNvPr id="77827" name="Group 14"/>
          <p:cNvGrpSpPr/>
          <p:nvPr/>
        </p:nvGrpSpPr>
        <p:grpSpPr>
          <a:xfrm>
            <a:off x="1708150" y="2565400"/>
            <a:ext cx="6272213" cy="4292600"/>
            <a:chOff x="782" y="1865"/>
            <a:chExt cx="3951" cy="2704"/>
          </a:xfrm>
        </p:grpSpPr>
        <p:pic>
          <p:nvPicPr>
            <p:cNvPr id="77828" name="Picture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2" y="1865"/>
              <a:ext cx="3951" cy="270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3508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533718" y="1362075"/>
            <a:ext cx="7514590" cy="39878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EstimatedRTT = (1- 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  <a:sym typeface="Symbol" panose="05050102010706020507" charset="0"/>
              </a:rPr>
              <a:t>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)*EstimatedRTT + 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  <a:sym typeface="Symbol" panose="05050102010706020507" charset="0"/>
              </a:rPr>
              <a:t>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*SampleRTT</a:t>
            </a:r>
            <a:endParaRPr kumimoji="0" 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3494" name="Rectangle 4"/>
          <p:cNvSpPr>
            <a:spLocks noChangeArrowheads="1"/>
          </p:cNvSpPr>
          <p:nvPr/>
        </p:nvSpPr>
        <p:spPr bwMode="auto">
          <a:xfrm>
            <a:off x="1163638" y="1836738"/>
            <a:ext cx="7067550" cy="12668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292100" marR="0" lvl="0" indent="-2921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exponential weighted moving average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+mn-cs"/>
              </a:rPr>
              <a:t>（指数加权移动平均）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92100" marR="0" lvl="0" indent="-2921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influence of past sample decreases exponentially fast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92100" marR="0" lvl="0" indent="-2921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typical value: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  <a:sym typeface="Symbol" panose="05050102010706020507" charset="0"/>
              </a:rPr>
              <a:t> 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0.125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77832" name="Picture 10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657225" y="947738"/>
            <a:ext cx="6935788" cy="161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496" name="Rectangle 11"/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 round trip time, timeout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63497" name="Text Box 18"/>
          <p:cNvSpPr txBox="1">
            <a:spLocks noChangeArrowheads="1"/>
          </p:cNvSpPr>
          <p:nvPr/>
        </p:nvSpPr>
        <p:spPr bwMode="auto">
          <a:xfrm rot="10800000">
            <a:off x="1531938" y="3535363"/>
            <a:ext cx="428625" cy="1747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RTT (milliseconds)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3498" name="Text Box 19"/>
          <p:cNvSpPr txBox="1">
            <a:spLocks noChangeArrowheads="1"/>
          </p:cNvSpPr>
          <p:nvPr/>
        </p:nvSpPr>
        <p:spPr bwMode="auto">
          <a:xfrm>
            <a:off x="2265363" y="3168650"/>
            <a:ext cx="386715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RTT: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gaia.cs.umass.edu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to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fantasia.eurecom.fr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3499" name="Text Box 20"/>
          <p:cNvSpPr txBox="1">
            <a:spLocks noChangeArrowheads="1"/>
          </p:cNvSpPr>
          <p:nvPr/>
        </p:nvSpPr>
        <p:spPr bwMode="auto">
          <a:xfrm>
            <a:off x="6221413" y="5230813"/>
            <a:ext cx="118110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sampleRTT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3500" name="Text Box 21"/>
          <p:cNvSpPr txBox="1">
            <a:spLocks noChangeArrowheads="1"/>
          </p:cNvSpPr>
          <p:nvPr/>
        </p:nvSpPr>
        <p:spPr bwMode="auto">
          <a:xfrm>
            <a:off x="6215063" y="5548313"/>
            <a:ext cx="143192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EstimatedRTT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3501" name="AutoShape 22"/>
          <p:cNvSpPr>
            <a:spLocks noChangeArrowheads="1"/>
          </p:cNvSpPr>
          <p:nvPr/>
        </p:nvSpPr>
        <p:spPr bwMode="auto">
          <a:xfrm>
            <a:off x="6005513" y="5343525"/>
            <a:ext cx="147638" cy="142875"/>
          </a:xfrm>
          <a:prstGeom prst="diamond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3502" name="AutoShape 23"/>
          <p:cNvSpPr>
            <a:spLocks noChangeArrowheads="1"/>
          </p:cNvSpPr>
          <p:nvPr/>
        </p:nvSpPr>
        <p:spPr bwMode="auto">
          <a:xfrm rot="2776382">
            <a:off x="6011069" y="5633244"/>
            <a:ext cx="147638" cy="142875"/>
          </a:xfrm>
          <a:prstGeom prst="diamond">
            <a:avLst/>
          </a:prstGeom>
          <a:solidFill>
            <a:srgbClr val="FF66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3503" name="Rectangle 24"/>
          <p:cNvSpPr>
            <a:spLocks noChangeArrowheads="1"/>
          </p:cNvSpPr>
          <p:nvPr/>
        </p:nvSpPr>
        <p:spPr bwMode="auto">
          <a:xfrm>
            <a:off x="4108450" y="6389688"/>
            <a:ext cx="1863725" cy="468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77841" name="Group 15"/>
          <p:cNvGrpSpPr/>
          <p:nvPr/>
        </p:nvGrpSpPr>
        <p:grpSpPr>
          <a:xfrm>
            <a:off x="4041775" y="6386513"/>
            <a:ext cx="1512888" cy="336550"/>
            <a:chOff x="2343" y="3645"/>
            <a:chExt cx="953" cy="212"/>
          </a:xfrm>
        </p:grpSpPr>
        <p:sp>
          <p:nvSpPr>
            <p:cNvPr id="63505" name="Rectangle 16"/>
            <p:cNvSpPr>
              <a:spLocks noChangeArrowheads="1"/>
            </p:cNvSpPr>
            <p:nvPr/>
          </p:nvSpPr>
          <p:spPr bwMode="auto">
            <a:xfrm>
              <a:off x="2592" y="3695"/>
              <a:ext cx="527" cy="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3506" name="Text Box 17"/>
            <p:cNvSpPr txBox="1">
              <a:spLocks noChangeArrowheads="1"/>
            </p:cNvSpPr>
            <p:nvPr/>
          </p:nvSpPr>
          <p:spPr bwMode="auto">
            <a:xfrm>
              <a:off x="2343" y="3645"/>
              <a:ext cx="953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time (seconds)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88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8851" name="Rectangle 5"/>
          <p:cNvSpPr>
            <a:spLocks noGrp="1"/>
          </p:cNvSpPr>
          <p:nvPr>
            <p:ph sz="half" idx="1"/>
          </p:nvPr>
        </p:nvSpPr>
        <p:spPr>
          <a:xfrm>
            <a:off x="555625" y="1595438"/>
            <a:ext cx="7918450" cy="1495425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solidFill>
                  <a:srgbClr val="000099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timeout interval:</a:t>
            </a:r>
            <a:r>
              <a:rPr lang="en-US" altLang="zh-CN" sz="2400" b="1" dirty="0">
                <a:latin typeface="Courier New" panose="02070309020205020404" charset="0"/>
                <a:ea typeface="MS PGothic" panose="020B0600070205080204" charset="-128"/>
                <a:cs typeface="MS PGothic" panose="020B0600070205080204" charset="-128"/>
              </a:rPr>
              <a:t> EstimatedRTT</a:t>
            </a:r>
            <a:r>
              <a:rPr lang="en-US" altLang="zh-CN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 plus </a:t>
            </a:r>
            <a:r>
              <a:rPr lang="ja-JP" altLang="en-US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“</a:t>
            </a:r>
            <a:r>
              <a:rPr lang="en-US" altLang="ja-JP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safety margin</a:t>
            </a:r>
            <a:r>
              <a:rPr lang="ja-JP" altLang="en-US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”</a:t>
            </a:r>
            <a:endParaRPr lang="en-US" altLang="ja-JP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lnSpc>
                <a:spcPct val="90000"/>
              </a:lnSpc>
              <a:buClr>
                <a:srgbClr val="000099"/>
              </a:buClr>
              <a:buSzTx/>
            </a:pPr>
            <a:r>
              <a:rPr lang="en-US" altLang="zh-CN" sz="2000" dirty="0">
                <a:latin typeface="+mn-lt"/>
                <a:ea typeface="MS PGothic" panose="020B0600070205080204" charset="-128"/>
              </a:rPr>
              <a:t>large variation in </a:t>
            </a:r>
            <a:r>
              <a:rPr lang="en-US" altLang="zh-CN" sz="2000" b="1" dirty="0">
                <a:latin typeface="Courier New" panose="02070309020205020404" charset="0"/>
                <a:ea typeface="MS PGothic" panose="020B0600070205080204" charset="-128"/>
              </a:rPr>
              <a:t>EstimatedRTT -&gt;</a:t>
            </a:r>
            <a:r>
              <a:rPr lang="en-US" altLang="zh-CN" sz="2000" dirty="0">
                <a:latin typeface="+mn-lt"/>
                <a:ea typeface="MS PGothic" panose="020B0600070205080204" charset="-128"/>
              </a:rPr>
              <a:t> larger safety margin</a:t>
            </a:r>
            <a:endParaRPr lang="en-US" altLang="zh-CN" sz="2000" dirty="0">
              <a:latin typeface="+mn-lt"/>
              <a:ea typeface="MS PGothic" panose="020B0600070205080204" charset="-128"/>
            </a:endParaRP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estimate SampleRTT deviation</a:t>
            </a:r>
            <a:r>
              <a:rPr lang="zh-CN" altLang="en-US" sz="2000" dirty="0">
                <a:latin typeface="+mn-lt"/>
                <a:ea typeface="宋体" panose="02010600030101010101" pitchFamily="2" charset="-122"/>
                <a:cs typeface="MS PGothic" panose="020B0600070205080204" charset="-128"/>
              </a:rPr>
              <a:t>（偏差）</a:t>
            </a:r>
            <a:r>
              <a:rPr lang="en-US" altLang="zh-CN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 from EstimatedRTT: </a:t>
            </a:r>
            <a:endParaRPr lang="en-US" altLang="zh-CN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64517" name="Text Box 7"/>
          <p:cNvSpPr txBox="1">
            <a:spLocks noChangeArrowheads="1"/>
          </p:cNvSpPr>
          <p:nvPr/>
        </p:nvSpPr>
        <p:spPr bwMode="auto">
          <a:xfrm>
            <a:off x="1169988" y="2871788"/>
            <a:ext cx="6975475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DevRTT = (1-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  <a:sym typeface="Symbol" panose="05050102010706020507" charset="0"/>
              </a:rPr>
              <a:t>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)*DevRTT +</a:t>
            </a:r>
            <a:endParaRPr kumimoji="0" 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             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  <a:sym typeface="Symbol" panose="05050102010706020507" charset="0"/>
              </a:rPr>
              <a:t>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*|SampleRTT-EstimatedRTT|</a:t>
            </a:r>
            <a:endParaRPr kumimoji="0" 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78853" name="Picture 10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57225" y="947738"/>
            <a:ext cx="6935788" cy="161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9" name="Rectangle 11"/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 round trip time, timeout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64520" name="Text Box 12"/>
          <p:cNvSpPr txBox="1">
            <a:spLocks noChangeArrowheads="1"/>
          </p:cNvSpPr>
          <p:nvPr/>
        </p:nvSpPr>
        <p:spPr bwMode="auto">
          <a:xfrm>
            <a:off x="3084513" y="3592513"/>
            <a:ext cx="3386138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(typically, 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  <a:sym typeface="Symbol" panose="05050102010706020507" charset="0"/>
              </a:rPr>
              <a:t> = 0.25)</a:t>
            </a:r>
            <a:endParaRPr kumimoji="0" 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ea typeface="MS PGothic" panose="020B0600070205080204" charset="-128"/>
              <a:cs typeface="+mn-cs"/>
              <a:sym typeface="Symbol" panose="05050102010706020507" charset="0"/>
            </a:endParaRPr>
          </a:p>
        </p:txBody>
      </p:sp>
      <p:sp>
        <p:nvSpPr>
          <p:cNvPr id="64521" name="Rectangle 13"/>
          <p:cNvSpPr>
            <a:spLocks noChangeArrowheads="1"/>
          </p:cNvSpPr>
          <p:nvPr/>
        </p:nvSpPr>
        <p:spPr bwMode="auto">
          <a:xfrm>
            <a:off x="565150" y="4368800"/>
            <a:ext cx="7918450" cy="6921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TimeoutInterval = EstimatedRTT + 4*DevRTT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4522" name="Text Box 14"/>
          <p:cNvSpPr txBox="1">
            <a:spLocks noChangeArrowheads="1"/>
          </p:cNvSpPr>
          <p:nvPr/>
        </p:nvSpPr>
        <p:spPr bwMode="auto">
          <a:xfrm>
            <a:off x="4010025" y="5122863"/>
            <a:ext cx="1811338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estimated RTT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8858" name="Text Box 16"/>
          <p:cNvSpPr txBox="1"/>
          <p:nvPr/>
        </p:nvSpPr>
        <p:spPr>
          <a:xfrm>
            <a:off x="6442075" y="5141913"/>
            <a:ext cx="19177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ja-JP" altLang="en-US" sz="2000" dirty="0">
                <a:solidFill>
                  <a:srgbClr val="000099"/>
                </a:solidFill>
                <a:latin typeface="Tahoma" panose="020B0604030504040204" charset="0"/>
              </a:rPr>
              <a:t>“</a:t>
            </a:r>
            <a:r>
              <a:rPr lang="en-US" altLang="ja-JP" sz="2000" dirty="0">
                <a:solidFill>
                  <a:srgbClr val="000099"/>
                </a:solidFill>
                <a:latin typeface="Tahoma" panose="020B0604030504040204" charset="0"/>
              </a:rPr>
              <a:t>safety margin</a:t>
            </a:r>
            <a:r>
              <a:rPr lang="ja-JP" altLang="en-US" sz="2000" dirty="0">
                <a:solidFill>
                  <a:srgbClr val="000099"/>
                </a:solidFill>
                <a:latin typeface="Tahoma" panose="020B0604030504040204" charset="0"/>
              </a:rPr>
              <a:t>”</a:t>
            </a:r>
            <a:endParaRPr lang="en-US" altLang="zh-CN" sz="2000" dirty="0">
              <a:solidFill>
                <a:srgbClr val="000099"/>
              </a:solidFill>
              <a:latin typeface="Tahoma" panose="020B0604030504040204" charset="0"/>
            </a:endParaRPr>
          </a:p>
        </p:txBody>
      </p:sp>
      <p:sp>
        <p:nvSpPr>
          <p:cNvPr id="64524" name="Line 17"/>
          <p:cNvSpPr>
            <a:spLocks noChangeShapeType="1"/>
          </p:cNvSpPr>
          <p:nvPr/>
        </p:nvSpPr>
        <p:spPr bwMode="auto">
          <a:xfrm flipV="1">
            <a:off x="4806950" y="476250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4525" name="Line 19"/>
          <p:cNvSpPr>
            <a:spLocks noChangeShapeType="1"/>
          </p:cNvSpPr>
          <p:nvPr/>
        </p:nvSpPr>
        <p:spPr bwMode="auto">
          <a:xfrm flipV="1">
            <a:off x="7378700" y="476885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78861" name="Picture 20" descr="alarm_clock_ring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3" y="4773613"/>
            <a:ext cx="752475" cy="828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8862" name="TextBox 1"/>
          <p:cNvSpPr txBox="1"/>
          <p:nvPr/>
        </p:nvSpPr>
        <p:spPr>
          <a:xfrm>
            <a:off x="339725" y="6199188"/>
            <a:ext cx="4506913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/>
            <a:r>
              <a:rPr lang="en-US" altLang="zh-CN" sz="1400">
                <a:latin typeface="Arial" panose="020B0604020202020204" pitchFamily="34" charset="0"/>
              </a:rPr>
              <a:t>* Check out the online interactive exercises for more examples: h</a:t>
            </a:r>
            <a:r>
              <a:rPr lang="en-US" altLang="zh-CN" sz="1200">
                <a:latin typeface="Arial" panose="020B0604020202020204" pitchFamily="34" charset="0"/>
              </a:rPr>
              <a:t>ttp://gaia.cs.umass.edu/kurose_ross/interactive/</a:t>
            </a:r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98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Chapter 3 outline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6554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3.1 transport-layer services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3.2 multiplexing and demultiplexing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3.3 connectionless transport: UDP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3.4 principles of reliable data transfer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554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95800" y="1600200"/>
            <a:ext cx="4251325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3.5 connection-oriented transport: TCP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segment structure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reliable data transfer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flow control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connection management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3.6 principles of congestion control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3.7 TCP congestion control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79878" name="Picture 5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95313" y="1039813"/>
            <a:ext cx="4387850" cy="17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808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3038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 reliable data transfer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80900" name="Rectangle 3"/>
          <p:cNvSpPr>
            <a:spLocks noGrp="1"/>
          </p:cNvSpPr>
          <p:nvPr>
            <p:ph sz="half" idx="1"/>
          </p:nvPr>
        </p:nvSpPr>
        <p:spPr>
          <a:xfrm>
            <a:off x="533400" y="1500188"/>
            <a:ext cx="4070350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TCP creates rdt service on top of IP</a:t>
            </a:r>
            <a:r>
              <a:rPr lang="ja-JP" altLang="en-US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altLang="ja-JP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 unreliable service</a:t>
            </a:r>
            <a:endParaRPr lang="en-US" altLang="ja-JP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pipelined segments</a:t>
            </a:r>
            <a:endParaRPr lang="en-US" altLang="zh-CN" dirty="0">
              <a:latin typeface="+mn-lt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cumulative acks</a:t>
            </a:r>
            <a:endParaRPr lang="en-US" altLang="zh-CN" dirty="0">
              <a:latin typeface="+mn-lt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single retransmission timer</a:t>
            </a:r>
            <a:endParaRPr lang="en-US" altLang="zh-CN" dirty="0">
              <a:latin typeface="+mn-lt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retransmissions  triggered by:</a:t>
            </a: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timeout events</a:t>
            </a:r>
            <a:endParaRPr lang="en-US" altLang="zh-CN" dirty="0">
              <a:latin typeface="+mn-lt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duplicate acks</a:t>
            </a:r>
            <a:endParaRPr lang="en-US" altLang="zh-CN" dirty="0">
              <a:latin typeface="+mn-lt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80901" name="Rectangle 4"/>
          <p:cNvSpPr>
            <a:spLocks noGrp="1"/>
          </p:cNvSpPr>
          <p:nvPr>
            <p:ph sz="half" idx="2"/>
          </p:nvPr>
        </p:nvSpPr>
        <p:spPr>
          <a:xfrm>
            <a:off x="4654550" y="2911475"/>
            <a:ext cx="3933825" cy="2119313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let</a:t>
            </a:r>
            <a:r>
              <a:rPr lang="ja-JP" altLang="en-US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altLang="ja-JP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 initially consider simplified TCP sender:</a:t>
            </a:r>
            <a:endParaRPr lang="en-US" altLang="ja-JP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ignore duplicate acks</a:t>
            </a:r>
            <a:endParaRPr lang="en-US" altLang="zh-CN" dirty="0">
              <a:latin typeface="+mn-lt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ignore flow control, congestion control</a:t>
            </a:r>
            <a:endParaRPr lang="en-US" altLang="zh-CN" dirty="0">
              <a:latin typeface="+mn-lt"/>
              <a:ea typeface="MS PGothic" panose="020B0600070205080204" charset="-128"/>
            </a:endParaRPr>
          </a:p>
        </p:txBody>
      </p:sp>
      <p:pic>
        <p:nvPicPr>
          <p:cNvPr id="80902" name="Picture 5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96913" y="996950"/>
            <a:ext cx="5942012" cy="173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819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 sender events: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6758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166813"/>
            <a:ext cx="38100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data rcvd from app:</a:t>
            </a:r>
            <a:endParaRPr kumimoji="0" lang="en-US" sz="2800" b="0" i="1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create segment with seq #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seq # is byte-stream number of first data byte in  segment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start timer if not already running 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think of timer as for oldest unacked segment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expiration interval: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ea"/>
              </a:rPr>
              <a:t>TimeOutInterval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ea"/>
              </a:rPr>
              <a:t> 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</p:txBody>
      </p:sp>
      <p:sp>
        <p:nvSpPr>
          <p:cNvPr id="6759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19600" y="1166813"/>
            <a:ext cx="38100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timeout:</a:t>
            </a:r>
            <a:endParaRPr kumimoji="0" lang="en-US" sz="2800" b="0" i="1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retransmit segment that caused timeout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restart timer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ack rcvd:</a:t>
            </a:r>
            <a:endParaRPr kumimoji="0" lang="en-US" sz="2800" b="0" i="1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if ack acknowledges previously unacked segments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update what is known to be ACKed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start timer if there are  still unacked segments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</p:txBody>
      </p:sp>
      <p:pic>
        <p:nvPicPr>
          <p:cNvPr id="81926" name="Picture 5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42938" y="808038"/>
            <a:ext cx="5027612" cy="17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grpSp>
        <p:nvGrpSpPr>
          <p:cNvPr id="11267" name="Group 940"/>
          <p:cNvGrpSpPr/>
          <p:nvPr/>
        </p:nvGrpSpPr>
        <p:grpSpPr>
          <a:xfrm>
            <a:off x="5048250" y="1524000"/>
            <a:ext cx="3540125" cy="4545013"/>
            <a:chOff x="3277" y="974"/>
            <a:chExt cx="2230" cy="2863"/>
          </a:xfrm>
        </p:grpSpPr>
        <p:sp>
          <p:nvSpPr>
            <p:cNvPr id="11268" name="Freeform 941"/>
            <p:cNvSpPr/>
            <p:nvPr/>
          </p:nvSpPr>
          <p:spPr>
            <a:xfrm>
              <a:off x="3277" y="1079"/>
              <a:ext cx="1094" cy="675"/>
            </a:xfrm>
            <a:custGeom>
              <a:avLst/>
              <a:gdLst/>
              <a:ahLst/>
              <a:cxnLst>
                <a:cxn ang="0">
                  <a:pos x="1116" y="11"/>
                </a:cxn>
                <a:cxn ang="0">
                  <a:pos x="673" y="53"/>
                </a:cxn>
                <a:cxn ang="0">
                  <a:pos x="356" y="129"/>
                </a:cxn>
                <a:cxn ang="0">
                  <a:pos x="264" y="229"/>
                </a:cxn>
                <a:cxn ang="0">
                  <a:pos x="37" y="297"/>
                </a:cxn>
                <a:cxn ang="0">
                  <a:pos x="29" y="459"/>
                </a:cxn>
                <a:cxn ang="0">
                  <a:pos x="227" y="489"/>
                </a:cxn>
                <a:cxn ang="0">
                  <a:pos x="792" y="489"/>
                </a:cxn>
                <a:cxn ang="0">
                  <a:pos x="1030" y="555"/>
                </a:cxn>
                <a:cxn ang="0">
                  <a:pos x="1296" y="657"/>
                </a:cxn>
                <a:cxn ang="0">
                  <a:pos x="1499" y="661"/>
                </a:cxn>
                <a:cxn ang="0">
                  <a:pos x="1640" y="603"/>
                </a:cxn>
                <a:cxn ang="0">
                  <a:pos x="1711" y="445"/>
                </a:cxn>
                <a:cxn ang="0">
                  <a:pos x="1755" y="291"/>
                </a:cxn>
                <a:cxn ang="0">
                  <a:pos x="1760" y="107"/>
                </a:cxn>
                <a:cxn ang="0">
                  <a:pos x="1611" y="17"/>
                </a:cxn>
                <a:cxn ang="0">
                  <a:pos x="1337" y="3"/>
                </a:cxn>
                <a:cxn ang="0">
                  <a:pos x="1116" y="11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1269" name="Group 942"/>
            <p:cNvGrpSpPr/>
            <p:nvPr/>
          </p:nvGrpSpPr>
          <p:grpSpPr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6657" name="Rectangle 943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658" name="AutoShape 944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1272" name="Freeform 945"/>
            <p:cNvSpPr/>
            <p:nvPr/>
          </p:nvSpPr>
          <p:spPr>
            <a:xfrm>
              <a:off x="3379" y="2788"/>
              <a:ext cx="2032" cy="1049"/>
            </a:xfrm>
            <a:custGeom>
              <a:avLst/>
              <a:gdLst/>
              <a:ahLst/>
              <a:cxnLst>
                <a:cxn ang="0">
                  <a:pos x="1044" y="26"/>
                </a:cxn>
                <a:cxn ang="0">
                  <a:pos x="847" y="125"/>
                </a:cxn>
                <a:cxn ang="0">
                  <a:pos x="580" y="68"/>
                </a:cxn>
                <a:cxn ang="0">
                  <a:pos x="143" y="170"/>
                </a:cxn>
                <a:cxn ang="0">
                  <a:pos x="48" y="374"/>
                </a:cxn>
                <a:cxn ang="0">
                  <a:pos x="41" y="680"/>
                </a:cxn>
                <a:cxn ang="0">
                  <a:pos x="294" y="744"/>
                </a:cxn>
                <a:cxn ang="0">
                  <a:pos x="660" y="893"/>
                </a:cxn>
                <a:cxn ang="0">
                  <a:pos x="1088" y="1014"/>
                </a:cxn>
                <a:cxn ang="0">
                  <a:pos x="1525" y="1031"/>
                </a:cxn>
                <a:cxn ang="0">
                  <a:pos x="1831" y="907"/>
                </a:cxn>
                <a:cxn ang="0">
                  <a:pos x="2015" y="714"/>
                </a:cxn>
                <a:cxn ang="0">
                  <a:pos x="1931" y="251"/>
                </a:cxn>
                <a:cxn ang="0">
                  <a:pos x="1658" y="114"/>
                </a:cxn>
                <a:cxn ang="0">
                  <a:pos x="1355" y="15"/>
                </a:cxn>
                <a:cxn ang="0">
                  <a:pos x="1044" y="26"/>
                </a:cxn>
              </a:cxnLst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81" name="Line 946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282" name="Line 947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283" name="Line 948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284" name="Line 949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285" name="Line 950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286" name="Line 951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287" name="Line 952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288" name="Line 953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289" name="Line 954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290" name="Line 955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291" name="Line 956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292" name="Line 957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293" name="Line 958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294" name="Line 959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1287" name="Group 960"/>
            <p:cNvGrpSpPr/>
            <p:nvPr/>
          </p:nvGrpSpPr>
          <p:grpSpPr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11288" name="Picture 961" descr="access_point_stylized_small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1289" name="Picture 962" descr="antenna_radiation_stylized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11290" name="Freeform 963"/>
            <p:cNvSpPr/>
            <p:nvPr/>
          </p:nvSpPr>
          <p:spPr>
            <a:xfrm>
              <a:off x="4419" y="2224"/>
              <a:ext cx="828" cy="425"/>
            </a:xfrm>
            <a:custGeom>
              <a:avLst/>
              <a:gdLst/>
              <a:ahLst/>
              <a:cxnLst>
                <a:cxn ang="0">
                  <a:pos x="382" y="30"/>
                </a:cxn>
                <a:cxn ang="0">
                  <a:pos x="370" y="30"/>
                </a:cxn>
                <a:cxn ang="0">
                  <a:pos x="126" y="32"/>
                </a:cxn>
                <a:cxn ang="0">
                  <a:pos x="6" y="126"/>
                </a:cxn>
                <a:cxn ang="0">
                  <a:pos x="92" y="274"/>
                </a:cxn>
                <a:cxn ang="0">
                  <a:pos x="292" y="384"/>
                </a:cxn>
                <a:cxn ang="0">
                  <a:pos x="540" y="416"/>
                </a:cxn>
                <a:cxn ang="0">
                  <a:pos x="698" y="330"/>
                </a:cxn>
                <a:cxn ang="0">
                  <a:pos x="776" y="170"/>
                </a:cxn>
                <a:cxn ang="0">
                  <a:pos x="792" y="22"/>
                </a:cxn>
                <a:cxn ang="0">
                  <a:pos x="560" y="38"/>
                </a:cxn>
                <a:cxn ang="0">
                  <a:pos x="382" y="30"/>
                </a:cxn>
              </a:cxnLst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1" name="Freeform 964"/>
            <p:cNvSpPr/>
            <p:nvPr/>
          </p:nvSpPr>
          <p:spPr>
            <a:xfrm>
              <a:off x="4417" y="1263"/>
              <a:ext cx="1090" cy="709"/>
            </a:xfrm>
            <a:custGeom>
              <a:avLst/>
              <a:gdLst/>
              <a:ahLst/>
              <a:cxnLst>
                <a:cxn ang="0">
                  <a:pos x="14627" y="763"/>
                </a:cxn>
                <a:cxn ang="0">
                  <a:pos x="9913" y="5420"/>
                </a:cxn>
                <a:cxn ang="0">
                  <a:pos x="3316" y="7714"/>
                </a:cxn>
                <a:cxn ang="0">
                  <a:pos x="474" y="25995"/>
                </a:cxn>
                <a:cxn ang="0">
                  <a:pos x="6202" y="34346"/>
                </a:cxn>
                <a:cxn ang="0">
                  <a:pos x="11922" y="32921"/>
                </a:cxn>
                <a:cxn ang="0">
                  <a:pos x="20124" y="34346"/>
                </a:cxn>
                <a:cxn ang="0">
                  <a:pos x="24081" y="33549"/>
                </a:cxn>
                <a:cxn ang="0">
                  <a:pos x="25921" y="28785"/>
                </a:cxn>
                <a:cxn ang="0">
                  <a:pos x="25875" y="12218"/>
                </a:cxn>
                <a:cxn ang="0">
                  <a:pos x="22836" y="2665"/>
                </a:cxn>
                <a:cxn ang="0">
                  <a:pos x="14627" y="763"/>
                </a:cxn>
              </a:cxnLst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98" name="Line 965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299" name="Line 966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300" name="Line 967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301" name="Line 968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302" name="Line 969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303" name="Line 970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304" name="Line 971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305" name="Line 972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306" name="Line 973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307" name="Line 974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308" name="Line 975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309" name="Line 976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310" name="Line 977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311" name="Line 978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312" name="Line 979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313" name="Line 980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314" name="Line 981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1309" name="Group 982"/>
            <p:cNvGrpSpPr/>
            <p:nvPr/>
          </p:nvGrpSpPr>
          <p:grpSpPr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11310" name="Line 270"/>
              <p:cNvSpPr/>
              <p:nvPr/>
            </p:nvSpPr>
            <p:spPr>
              <a:xfrm flipH="1">
                <a:off x="1766" y="3287"/>
                <a:ext cx="188" cy="586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11" name="Line 271"/>
              <p:cNvSpPr/>
              <p:nvPr/>
            </p:nvSpPr>
            <p:spPr>
              <a:xfrm>
                <a:off x="1954" y="3287"/>
                <a:ext cx="188" cy="583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12" name="Line 272"/>
              <p:cNvSpPr/>
              <p:nvPr/>
            </p:nvSpPr>
            <p:spPr>
              <a:xfrm>
                <a:off x="1766" y="3870"/>
                <a:ext cx="188" cy="64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13" name="Line 273"/>
              <p:cNvSpPr/>
              <p:nvPr/>
            </p:nvSpPr>
            <p:spPr>
              <a:xfrm flipH="1">
                <a:off x="1954" y="3870"/>
                <a:ext cx="188" cy="64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14" name="Line 274"/>
              <p:cNvSpPr/>
              <p:nvPr/>
            </p:nvSpPr>
            <p:spPr>
              <a:xfrm>
                <a:off x="1954" y="3300"/>
                <a:ext cx="0" cy="634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15" name="Line 275"/>
              <p:cNvSpPr/>
              <p:nvPr/>
            </p:nvSpPr>
            <p:spPr>
              <a:xfrm flipV="1">
                <a:off x="1766" y="3810"/>
                <a:ext cx="188" cy="63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16" name="Line 276"/>
              <p:cNvSpPr/>
              <p:nvPr/>
            </p:nvSpPr>
            <p:spPr>
              <a:xfrm flipH="1" flipV="1">
                <a:off x="1954" y="3810"/>
                <a:ext cx="188" cy="60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17" name="Line 277"/>
              <p:cNvSpPr/>
              <p:nvPr/>
            </p:nvSpPr>
            <p:spPr>
              <a:xfrm>
                <a:off x="1846" y="3618"/>
                <a:ext cx="108" cy="48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18" name="Line 278"/>
              <p:cNvSpPr/>
              <p:nvPr/>
            </p:nvSpPr>
            <p:spPr>
              <a:xfrm flipV="1">
                <a:off x="1954" y="3618"/>
                <a:ext cx="114" cy="48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19" name="Line 279"/>
              <p:cNvSpPr/>
              <p:nvPr/>
            </p:nvSpPr>
            <p:spPr>
              <a:xfrm>
                <a:off x="1810" y="3704"/>
                <a:ext cx="139" cy="65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20" name="Line 280"/>
              <p:cNvSpPr/>
              <p:nvPr/>
            </p:nvSpPr>
            <p:spPr>
              <a:xfrm flipV="1">
                <a:off x="1954" y="3717"/>
                <a:ext cx="140" cy="57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21" name="Line 281"/>
              <p:cNvSpPr/>
              <p:nvPr/>
            </p:nvSpPr>
            <p:spPr>
              <a:xfrm flipV="1">
                <a:off x="1954" y="3530"/>
                <a:ext cx="72" cy="24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22" name="Line 282"/>
              <p:cNvSpPr/>
              <p:nvPr/>
            </p:nvSpPr>
            <p:spPr>
              <a:xfrm flipV="1">
                <a:off x="1954" y="3409"/>
                <a:ext cx="45" cy="18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23" name="Line 283"/>
              <p:cNvSpPr/>
              <p:nvPr/>
            </p:nvSpPr>
            <p:spPr>
              <a:xfrm>
                <a:off x="1873" y="3522"/>
                <a:ext cx="87" cy="32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24" name="Line 284"/>
              <p:cNvSpPr/>
              <p:nvPr/>
            </p:nvSpPr>
            <p:spPr>
              <a:xfrm>
                <a:off x="1912" y="3404"/>
                <a:ext cx="50" cy="31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53" name="Oval 998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pic>
            <p:nvPicPr>
              <p:cNvPr id="11326" name="Picture 999" descr="cell_tower_radiation_gray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11327" name="Group 1000"/>
            <p:cNvGrpSpPr/>
            <p:nvPr/>
          </p:nvGrpSpPr>
          <p:grpSpPr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6629" name="Line 1001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1329" name="Oval 407"/>
              <p:cNvSpPr/>
              <p:nvPr/>
            </p:nvSpPr>
            <p:spPr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1330" name="Rectangle 410"/>
              <p:cNvSpPr/>
              <p:nvPr/>
            </p:nvSpPr>
            <p:spPr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1331" name="Oval 411"/>
              <p:cNvSpPr/>
              <p:nvPr/>
            </p:nvSpPr>
            <p:spPr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11332" name="Group 1005"/>
              <p:cNvGrpSpPr/>
              <p:nvPr/>
            </p:nvGrpSpPr>
            <p:grpSpPr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11333" name="Freeform 1006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334" name="Freeform 100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6634" name="Line 1008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635" name="Line 1009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11337" name="Group 1010"/>
            <p:cNvGrpSpPr/>
            <p:nvPr/>
          </p:nvGrpSpPr>
          <p:grpSpPr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11338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1339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1340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11341" name="Group 1014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342" name="Freeform 101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343" name="Freeform 1016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6625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626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11346" name="Group 1019"/>
            <p:cNvGrpSpPr/>
            <p:nvPr/>
          </p:nvGrpSpPr>
          <p:grpSpPr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11347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1348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1349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11350" name="Group 1023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351" name="Freeform 102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352" name="Freeform 102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6617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618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11355" name="Group 1028"/>
            <p:cNvGrpSpPr/>
            <p:nvPr/>
          </p:nvGrpSpPr>
          <p:grpSpPr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11356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1357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1358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11359" name="Group 1032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360" name="Freeform 1033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361" name="Freeform 103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6609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610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11364" name="Group 1037"/>
            <p:cNvGrpSpPr/>
            <p:nvPr/>
          </p:nvGrpSpPr>
          <p:grpSpPr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11365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1366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1367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11368" name="Group 1041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369" name="Freeform 1042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370" name="Freeform 1043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6601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602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11373" name="Group 1046"/>
            <p:cNvGrpSpPr/>
            <p:nvPr/>
          </p:nvGrpSpPr>
          <p:grpSpPr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11374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1375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1376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11377" name="Group 1050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378" name="Freeform 105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379" name="Freeform 1052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6593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594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6322" name="Line 1055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1383" name="Group 1056"/>
            <p:cNvGrpSpPr/>
            <p:nvPr/>
          </p:nvGrpSpPr>
          <p:grpSpPr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11384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1385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1386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11387" name="Group 1060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388" name="Freeform 106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389" name="Freeform 1062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6585" name="Line 106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586" name="Line 106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11392" name="Group 1065"/>
            <p:cNvGrpSpPr/>
            <p:nvPr/>
          </p:nvGrpSpPr>
          <p:grpSpPr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11393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1394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1395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11396" name="Group 1069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397" name="Freeform 107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398" name="Freeform 107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6577" name="Line 107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578" name="Line 107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11401" name="Group 1074"/>
            <p:cNvGrpSpPr/>
            <p:nvPr/>
          </p:nvGrpSpPr>
          <p:grpSpPr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11402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1403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1404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11405" name="Group 1078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406" name="Freeform 107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407" name="Freeform 108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6569" name="Line 108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570" name="Line 108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11410" name="Group 1083"/>
            <p:cNvGrpSpPr/>
            <p:nvPr/>
          </p:nvGrpSpPr>
          <p:grpSpPr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11411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1412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1413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11414" name="Group 1087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415" name="Freeform 108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416" name="Freeform 108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6561" name="Line 109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562" name="Line 109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11419" name="Group 1092"/>
            <p:cNvGrpSpPr/>
            <p:nvPr/>
          </p:nvGrpSpPr>
          <p:grpSpPr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11420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1421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1422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11423" name="Group 1096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424" name="Freeform 109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425" name="Freeform 109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6553" name="Line 109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554" name="Line 110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11428" name="Group 1101"/>
            <p:cNvGrpSpPr/>
            <p:nvPr/>
          </p:nvGrpSpPr>
          <p:grpSpPr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11429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1430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1431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11432" name="Group 1105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433" name="Freeform 1106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434" name="Freeform 110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6545" name="Line 110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546" name="Line 110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3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11437" name="Group 1110"/>
            <p:cNvGrpSpPr/>
            <p:nvPr/>
          </p:nvGrpSpPr>
          <p:grpSpPr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11438" name="Group 1111"/>
              <p:cNvGrpSpPr/>
              <p:nvPr/>
            </p:nvGrpSpPr>
            <p:grpSpPr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1439" name="Freeform 1112"/>
                <p:cNvSpPr/>
                <p:nvPr/>
              </p:nvSpPr>
              <p:spPr>
                <a:xfrm>
                  <a:off x="5134" y="2657"/>
                  <a:ext cx="69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440" name="Freeform 1113"/>
                <p:cNvSpPr/>
                <p:nvPr/>
              </p:nvSpPr>
              <p:spPr>
                <a:xfrm>
                  <a:off x="5252" y="2656"/>
                  <a:ext cx="47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441" name="Freeform 1114"/>
                <p:cNvSpPr/>
                <p:nvPr/>
              </p:nvSpPr>
              <p:spPr>
                <a:xfrm>
                  <a:off x="5089" y="2646"/>
                  <a:ext cx="114" cy="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442" name="Freeform 1115"/>
                <p:cNvSpPr/>
                <p:nvPr/>
              </p:nvSpPr>
              <p:spPr>
                <a:xfrm>
                  <a:off x="5250" y="2643"/>
                  <a:ext cx="99" cy="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443" name="Freeform 1116"/>
                <p:cNvSpPr/>
                <p:nvPr/>
              </p:nvSpPr>
              <p:spPr>
                <a:xfrm>
                  <a:off x="5047" y="2671"/>
                  <a:ext cx="40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444" name="Freeform 1117"/>
                <p:cNvSpPr/>
                <p:nvPr/>
              </p:nvSpPr>
              <p:spPr>
                <a:xfrm>
                  <a:off x="5330" y="2639"/>
                  <a:ext cx="87" cy="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445" name="Freeform 1118"/>
                <p:cNvSpPr/>
                <p:nvPr/>
              </p:nvSpPr>
              <p:spPr>
                <a:xfrm>
                  <a:off x="5115" y="2660"/>
                  <a:ext cx="69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446" name="Freeform 1119"/>
                <p:cNvSpPr/>
                <p:nvPr/>
              </p:nvSpPr>
              <p:spPr>
                <a:xfrm>
                  <a:off x="5233" y="2660"/>
                  <a:ext cx="47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447" name="Freeform 1120"/>
                <p:cNvSpPr/>
                <p:nvPr/>
              </p:nvSpPr>
              <p:spPr>
                <a:xfrm>
                  <a:off x="5070" y="2650"/>
                  <a:ext cx="112" cy="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448" name="Freeform 1121"/>
                <p:cNvSpPr/>
                <p:nvPr/>
              </p:nvSpPr>
              <p:spPr>
                <a:xfrm>
                  <a:off x="5229" y="2647"/>
                  <a:ext cx="99" cy="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449" name="Freeform 1122"/>
                <p:cNvSpPr/>
                <p:nvPr/>
              </p:nvSpPr>
              <p:spPr>
                <a:xfrm>
                  <a:off x="5030" y="2680"/>
                  <a:ext cx="40" cy="5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450" name="Freeform 1123"/>
                <p:cNvSpPr/>
                <p:nvPr/>
              </p:nvSpPr>
              <p:spPr>
                <a:xfrm>
                  <a:off x="5311" y="2643"/>
                  <a:ext cx="87" cy="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pic>
            <p:nvPicPr>
              <p:cNvPr id="11451" name="Picture 1124" descr="access_point_stylized_gray_small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11452" name="Group 1125"/>
            <p:cNvGrpSpPr/>
            <p:nvPr/>
          </p:nvGrpSpPr>
          <p:grpSpPr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11453" name="Group 1126"/>
              <p:cNvGrpSpPr/>
              <p:nvPr/>
            </p:nvGrpSpPr>
            <p:grpSpPr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1454" name="Freeform 1127"/>
                <p:cNvSpPr/>
                <p:nvPr/>
              </p:nvSpPr>
              <p:spPr>
                <a:xfrm>
                  <a:off x="5134" y="2657"/>
                  <a:ext cx="69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455" name="Freeform 1128"/>
                <p:cNvSpPr/>
                <p:nvPr/>
              </p:nvSpPr>
              <p:spPr>
                <a:xfrm>
                  <a:off x="5252" y="2656"/>
                  <a:ext cx="47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456" name="Freeform 1129"/>
                <p:cNvSpPr/>
                <p:nvPr/>
              </p:nvSpPr>
              <p:spPr>
                <a:xfrm>
                  <a:off x="5089" y="2646"/>
                  <a:ext cx="114" cy="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457" name="Freeform 1130"/>
                <p:cNvSpPr/>
                <p:nvPr/>
              </p:nvSpPr>
              <p:spPr>
                <a:xfrm>
                  <a:off x="5250" y="2643"/>
                  <a:ext cx="99" cy="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458" name="Freeform 1131"/>
                <p:cNvSpPr/>
                <p:nvPr/>
              </p:nvSpPr>
              <p:spPr>
                <a:xfrm>
                  <a:off x="5047" y="2671"/>
                  <a:ext cx="40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459" name="Freeform 1132"/>
                <p:cNvSpPr/>
                <p:nvPr/>
              </p:nvSpPr>
              <p:spPr>
                <a:xfrm>
                  <a:off x="5330" y="2639"/>
                  <a:ext cx="87" cy="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460" name="Freeform 1133"/>
                <p:cNvSpPr/>
                <p:nvPr/>
              </p:nvSpPr>
              <p:spPr>
                <a:xfrm>
                  <a:off x="5115" y="2660"/>
                  <a:ext cx="69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461" name="Freeform 1134"/>
                <p:cNvSpPr/>
                <p:nvPr/>
              </p:nvSpPr>
              <p:spPr>
                <a:xfrm>
                  <a:off x="5233" y="2660"/>
                  <a:ext cx="47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462" name="Freeform 1135"/>
                <p:cNvSpPr/>
                <p:nvPr/>
              </p:nvSpPr>
              <p:spPr>
                <a:xfrm>
                  <a:off x="5070" y="2650"/>
                  <a:ext cx="112" cy="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463" name="Freeform 1136"/>
                <p:cNvSpPr/>
                <p:nvPr/>
              </p:nvSpPr>
              <p:spPr>
                <a:xfrm>
                  <a:off x="5229" y="2647"/>
                  <a:ext cx="99" cy="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464" name="Freeform 1137"/>
                <p:cNvSpPr/>
                <p:nvPr/>
              </p:nvSpPr>
              <p:spPr>
                <a:xfrm>
                  <a:off x="5030" y="2680"/>
                  <a:ext cx="40" cy="5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465" name="Freeform 1138"/>
                <p:cNvSpPr/>
                <p:nvPr/>
              </p:nvSpPr>
              <p:spPr>
                <a:xfrm>
                  <a:off x="5311" y="2643"/>
                  <a:ext cx="87" cy="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pic>
            <p:nvPicPr>
              <p:cNvPr id="11466" name="Picture 1139" descr="access_point_stylized_gray_small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6331" name="Line 1140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1468" name="Group 1141"/>
            <p:cNvGrpSpPr/>
            <p:nvPr/>
          </p:nvGrpSpPr>
          <p:grpSpPr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11469" name="Picture 1142" descr="desktop_computer_stylized_medium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1470" name="Freeform 1143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1471" name="Group 1144"/>
            <p:cNvGrpSpPr/>
            <p:nvPr/>
          </p:nvGrpSpPr>
          <p:grpSpPr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11472" name="Picture 1145" descr="desktop_computer_stylized_medium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1473" name="Freeform 1146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1474" name="Group 1147"/>
            <p:cNvGrpSpPr/>
            <p:nvPr/>
          </p:nvGrpSpPr>
          <p:grpSpPr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11475" name="Picture 1148" descr="desktop_computer_stylized_medium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1476" name="Freeform 1149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1477" name="Group 1150"/>
            <p:cNvGrpSpPr/>
            <p:nvPr/>
          </p:nvGrpSpPr>
          <p:grpSpPr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11478" name="Picture 1151" descr="desktop_computer_stylized_medium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1479" name="Freeform 1152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pic>
          <p:nvPicPr>
            <p:cNvPr id="11480" name="Picture 1153" descr="car_icon_small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1481" name="Group 1154"/>
            <p:cNvGrpSpPr/>
            <p:nvPr/>
          </p:nvGrpSpPr>
          <p:grpSpPr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11482" name="Picture 1155" descr="iphone_stylized_small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1483" name="Picture 1156" descr="antenna_radiation_stylized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11484" name="Group 1157"/>
            <p:cNvGrpSpPr/>
            <p:nvPr/>
          </p:nvGrpSpPr>
          <p:grpSpPr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1485" name="Freeform 1158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38" y="55"/>
                  </a:cxn>
                  <a:cxn ang="0">
                    <a:pos x="37" y="425"/>
                  </a:cxn>
                  <a:cxn ang="0">
                    <a:pos x="0" y="445"/>
                  </a:cxn>
                  <a:cxn ang="0">
                    <a:pos x="7" y="0"/>
                  </a:cxn>
                </a:cxnLst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472" name="Rectangle 115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1487" name="Freeform 1160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3" y="36"/>
                  </a:cxn>
                  <a:cxn ang="0">
                    <a:pos x="2" y="405"/>
                  </a:cxn>
                  <a:cxn ang="0">
                    <a:pos x="2" y="0"/>
                  </a:cxn>
                </a:cxnLst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488" name="Freeform 1161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6" y="21"/>
                  </a:cxn>
                  <a:cxn ang="0">
                    <a:pos x="36" y="38"/>
                  </a:cxn>
                  <a:cxn ang="0">
                    <a:pos x="0" y="16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475" name="Rectangle 116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grpSp>
            <p:nvGrpSpPr>
              <p:cNvPr id="11490" name="Group 1163"/>
              <p:cNvGrpSpPr/>
              <p:nvPr/>
            </p:nvGrpSpPr>
            <p:grpSpPr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501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6502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sp>
            <p:nvSpPr>
              <p:cNvPr id="6477" name="Rectangle 116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grpSp>
            <p:nvGrpSpPr>
              <p:cNvPr id="11494" name="Group 1167"/>
              <p:cNvGrpSpPr/>
              <p:nvPr/>
            </p:nvGrpSpPr>
            <p:grpSpPr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99" name="AutoShape 116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6500" name="AutoShape 116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sp>
            <p:nvSpPr>
              <p:cNvPr id="6479" name="Rectangle 117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480" name="Rectangle 117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grpSp>
            <p:nvGrpSpPr>
              <p:cNvPr id="11499" name="Group 1172"/>
              <p:cNvGrpSpPr/>
              <p:nvPr/>
            </p:nvGrpSpPr>
            <p:grpSpPr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97" name="AutoShape 1173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6498" name="AutoShape 117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sp>
            <p:nvSpPr>
              <p:cNvPr id="11502" name="Freeform 1175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6" y="20"/>
                  </a:cxn>
                  <a:cxn ang="0">
                    <a:pos x="36" y="36"/>
                  </a:cxn>
                  <a:cxn ang="0">
                    <a:pos x="0" y="15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1503" name="Group 1176"/>
              <p:cNvGrpSpPr/>
              <p:nvPr/>
            </p:nvGrpSpPr>
            <p:grpSpPr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95" name="AutoShape 117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6496" name="AutoShape 117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sp>
            <p:nvSpPr>
              <p:cNvPr id="6484" name="Rectangle 117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1507" name="Freeform 1180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2" y="22"/>
                  </a:cxn>
                  <a:cxn ang="0">
                    <a:pos x="32" y="41"/>
                  </a:cxn>
                  <a:cxn ang="0">
                    <a:pos x="0" y="15"/>
                  </a:cxn>
                  <a:cxn ang="0">
                    <a:pos x="2" y="0"/>
                  </a:cxn>
                </a:cxnLst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508" name="Freeform 1181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27"/>
                  </a:cxn>
                  <a:cxn ang="0">
                    <a:pos x="31" y="48"/>
                  </a:cxn>
                  <a:cxn ang="0">
                    <a:pos x="2" y="20"/>
                  </a:cxn>
                  <a:cxn ang="0">
                    <a:pos x="0" y="0"/>
                  </a:cxn>
                </a:cxnLst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487" name="Oval 118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1510" name="Freeform 1183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2" y="40"/>
                  </a:cxn>
                  <a:cxn ang="0">
                    <a:pos x="34" y="18"/>
                  </a:cxn>
                  <a:cxn ang="0">
                    <a:pos x="32" y="0"/>
                  </a:cxn>
                  <a:cxn ang="0">
                    <a:pos x="0" y="18"/>
                  </a:cxn>
                </a:cxnLst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489" name="AutoShape 118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490" name="AutoShape 118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491" name="Oval 118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492" name="Oval 118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493" name="Oval 118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494" name="Rectangle 118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11517" name="Group 1190"/>
            <p:cNvGrpSpPr/>
            <p:nvPr/>
          </p:nvGrpSpPr>
          <p:grpSpPr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1518" name="Freeform 1191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38" y="55"/>
                  </a:cxn>
                  <a:cxn ang="0">
                    <a:pos x="37" y="425"/>
                  </a:cxn>
                  <a:cxn ang="0">
                    <a:pos x="0" y="445"/>
                  </a:cxn>
                  <a:cxn ang="0">
                    <a:pos x="7" y="0"/>
                  </a:cxn>
                </a:cxnLst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440" name="Rectangle 119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1520" name="Freeform 1193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3" y="36"/>
                  </a:cxn>
                  <a:cxn ang="0">
                    <a:pos x="2" y="405"/>
                  </a:cxn>
                  <a:cxn ang="0">
                    <a:pos x="2" y="0"/>
                  </a:cxn>
                </a:cxnLst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521" name="Freeform 119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6" y="21"/>
                  </a:cxn>
                  <a:cxn ang="0">
                    <a:pos x="36" y="38"/>
                  </a:cxn>
                  <a:cxn ang="0">
                    <a:pos x="0" y="16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443" name="Rectangle 119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grpSp>
            <p:nvGrpSpPr>
              <p:cNvPr id="11523" name="Group 1196"/>
              <p:cNvGrpSpPr/>
              <p:nvPr/>
            </p:nvGrpSpPr>
            <p:grpSpPr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469" name="AutoShape 119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6470" name="AutoShape 119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sp>
            <p:nvSpPr>
              <p:cNvPr id="6445" name="Rectangle 119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grpSp>
            <p:nvGrpSpPr>
              <p:cNvPr id="11527" name="Group 1200"/>
              <p:cNvGrpSpPr/>
              <p:nvPr/>
            </p:nvGrpSpPr>
            <p:grpSpPr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67" name="AutoShape 120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6468" name="AutoShape 120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sp>
            <p:nvSpPr>
              <p:cNvPr id="6447" name="Rectangle 120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448" name="Rectangle 120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grpSp>
            <p:nvGrpSpPr>
              <p:cNvPr id="11532" name="Group 1205"/>
              <p:cNvGrpSpPr/>
              <p:nvPr/>
            </p:nvGrpSpPr>
            <p:grpSpPr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65" name="AutoShape 120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6466" name="AutoShape 120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sp>
            <p:nvSpPr>
              <p:cNvPr id="11535" name="Freeform 1208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6" y="20"/>
                  </a:cxn>
                  <a:cxn ang="0">
                    <a:pos x="36" y="36"/>
                  </a:cxn>
                  <a:cxn ang="0">
                    <a:pos x="0" y="15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1536" name="Group 1209"/>
              <p:cNvGrpSpPr/>
              <p:nvPr/>
            </p:nvGrpSpPr>
            <p:grpSpPr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63" name="AutoShape 121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6464" name="AutoShape 121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sp>
            <p:nvSpPr>
              <p:cNvPr id="6452" name="Rectangle 121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1540" name="Freeform 1213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2" y="22"/>
                  </a:cxn>
                  <a:cxn ang="0">
                    <a:pos x="32" y="41"/>
                  </a:cxn>
                  <a:cxn ang="0">
                    <a:pos x="0" y="15"/>
                  </a:cxn>
                  <a:cxn ang="0">
                    <a:pos x="2" y="0"/>
                  </a:cxn>
                </a:cxnLst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541" name="Freeform 121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27"/>
                  </a:cxn>
                  <a:cxn ang="0">
                    <a:pos x="31" y="48"/>
                  </a:cxn>
                  <a:cxn ang="0">
                    <a:pos x="2" y="20"/>
                  </a:cxn>
                  <a:cxn ang="0">
                    <a:pos x="0" y="0"/>
                  </a:cxn>
                </a:cxnLst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455" name="Oval 121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1543" name="Freeform 1216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2" y="40"/>
                  </a:cxn>
                  <a:cxn ang="0">
                    <a:pos x="34" y="18"/>
                  </a:cxn>
                  <a:cxn ang="0">
                    <a:pos x="32" y="0"/>
                  </a:cxn>
                  <a:cxn ang="0">
                    <a:pos x="0" y="18"/>
                  </a:cxn>
                </a:cxnLst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457" name="AutoShape 121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458" name="AutoShape 121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459" name="Oval 121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460" name="Oval 122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461" name="Oval 122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462" name="Rectangle 122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11550" name="Group 1223"/>
            <p:cNvGrpSpPr/>
            <p:nvPr/>
          </p:nvGrpSpPr>
          <p:grpSpPr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1551" name="Picture 1224" descr="antenna_stylized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1552" name="Picture 1225" descr="laptop_keyboard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1553" name="Freeform 1226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16" y="5"/>
                  </a:cxn>
                  <a:cxn ang="0">
                    <a:pos x="20" y="1"/>
                  </a:cxn>
                  <a:cxn ang="0">
                    <a:pos x="4" y="0"/>
                  </a:cxn>
                </a:cxnLst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pic>
            <p:nvPicPr>
              <p:cNvPr id="11554" name="Picture 1227" descr="screen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1555" name="Freeform 1228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7" y="1"/>
                  </a:cxn>
                  <a:cxn ang="0">
                    <a:pos x="16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556" name="Freeform 1229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5" y="1"/>
                  </a:cxn>
                  <a:cxn ang="0">
                    <a:pos x="4" y="0"/>
                  </a:cxn>
                </a:cxnLst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557" name="Freeform 1230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4" y="1"/>
                  </a:cxn>
                  <a:cxn ang="0">
                    <a:pos x="5" y="0"/>
                  </a:cxn>
                </a:cxnLst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558" name="Freeform 1231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6" y="2"/>
                  </a:cxn>
                  <a:cxn ang="0">
                    <a:pos x="16" y="1"/>
                  </a:cxn>
                  <a:cxn ang="0">
                    <a:pos x="1" y="0"/>
                  </a:cxn>
                </a:cxnLst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559" name="Freeform 1232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" y="59"/>
                  </a:cxn>
                  <a:cxn ang="0">
                    <a:pos x="0" y="57"/>
                  </a:cxn>
                  <a:cxn ang="0">
                    <a:pos x="12" y="0"/>
                  </a:cxn>
                </a:cxnLst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560" name="Freeform 1233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2"/>
                  </a:cxn>
                  <a:cxn ang="0">
                    <a:pos x="42" y="20"/>
                  </a:cxn>
                  <a:cxn ang="0">
                    <a:pos x="42" y="17"/>
                  </a:cxn>
                  <a:cxn ang="0">
                    <a:pos x="0" y="0"/>
                  </a:cxn>
                </a:cxnLst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1561" name="Group 1234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562" name="Freeform 1235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avLst/>
                  <a:gdLst/>
                  <a:ahLst/>
                  <a:cxnLst>
                    <a:cxn ang="0">
                      <a:pos x="293" y="0"/>
                    </a:cxn>
                    <a:cxn ang="0">
                      <a:pos x="752" y="124"/>
                    </a:cxn>
                    <a:cxn ang="0">
                      <a:pos x="470" y="327"/>
                    </a:cxn>
                    <a:cxn ang="0">
                      <a:pos x="0" y="183"/>
                    </a:cxn>
                    <a:cxn ang="0">
                      <a:pos x="293" y="0"/>
                    </a:cxn>
                  </a:cxnLst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563" name="Freeform 1236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avLst/>
                  <a:gdLst/>
                  <a:ahLst/>
                  <a:cxnLst>
                    <a:cxn ang="0">
                      <a:pos x="282" y="0"/>
                    </a:cxn>
                    <a:cxn ang="0">
                      <a:pos x="726" y="119"/>
                    </a:cxn>
                    <a:cxn ang="0">
                      <a:pos x="457" y="311"/>
                    </a:cxn>
                    <a:cxn ang="0">
                      <a:pos x="0" y="173"/>
                    </a:cxn>
                    <a:cxn ang="0">
                      <a:pos x="282" y="0"/>
                    </a:cxn>
                  </a:cxnLst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564" name="Freeform 1237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75" y="0"/>
                    </a:cxn>
                    <a:cxn ang="0">
                      <a:pos x="258" y="50"/>
                    </a:cxn>
                    <a:cxn ang="0">
                      <a:pos x="183" y="100"/>
                    </a:cxn>
                    <a:cxn ang="0">
                      <a:pos x="0" y="44"/>
                    </a:cxn>
                  </a:cxnLst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565" name="Freeform 1238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566" name="Freeform 1239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avLst/>
                  <a:gdLst/>
                  <a:ahLst/>
                  <a:cxnLst>
                    <a:cxn ang="0">
                      <a:pos x="0" y="46"/>
                    </a:cxn>
                    <a:cxn ang="0">
                      <a:pos x="71" y="0"/>
                    </a:cxn>
                    <a:cxn ang="0">
                      <a:pos x="258" y="52"/>
                    </a:cxn>
                    <a:cxn ang="0">
                      <a:pos x="183" y="102"/>
                    </a:cxn>
                    <a:cxn ang="0">
                      <a:pos x="0" y="46"/>
                    </a:cxn>
                  </a:cxnLst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567" name="Freeform 1240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1568" name="Freeform 1241"/>
              <p:cNvSpPr/>
              <p:nvPr/>
            </p:nvSpPr>
            <p:spPr>
              <a:xfrm>
                <a:off x="2577" y="3043"/>
                <a:ext cx="614" cy="514"/>
              </a:xfrm>
              <a:custGeom>
                <a:avLst/>
                <a:gdLst/>
                <a:ahLst/>
                <a:cxnLst>
                  <a:cxn ang="0">
                    <a:pos x="1" y="10"/>
                  </a:cxn>
                  <a:cxn ang="0">
                    <a:pos x="9" y="0"/>
                  </a:cxn>
                  <a:cxn ang="0">
                    <a:pos x="9" y="1"/>
                  </a:cxn>
                  <a:cxn ang="0">
                    <a:pos x="0" y="10"/>
                  </a:cxn>
                  <a:cxn ang="0">
                    <a:pos x="1" y="10"/>
                  </a:cxn>
                </a:cxnLst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569" name="Freeform 1242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22" y="9"/>
                  </a:cxn>
                  <a:cxn ang="0">
                    <a:pos x="22" y="10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570" name="Freeform 1243"/>
              <p:cNvSpPr/>
              <p:nvPr/>
            </p:nvSpPr>
            <p:spPr>
              <a:xfrm>
                <a:off x="1011" y="2998"/>
                <a:ext cx="17" cy="95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2"/>
                  </a:cxn>
                  <a:cxn ang="0">
                    <a:pos x="0" y="2"/>
                  </a:cxn>
                  <a:cxn ang="0">
                    <a:pos x="1" y="0"/>
                  </a:cxn>
                  <a:cxn ang="0">
                    <a:pos x="1" y="1"/>
                  </a:cxn>
                </a:cxnLst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571" name="Freeform 1244"/>
              <p:cNvSpPr/>
              <p:nvPr/>
            </p:nvSpPr>
            <p:spPr>
              <a:xfrm>
                <a:off x="1012" y="2611"/>
                <a:ext cx="730" cy="39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10" y="1"/>
                  </a:cxn>
                  <a:cxn ang="0">
                    <a:pos x="10" y="0"/>
                  </a:cxn>
                </a:cxnLst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572" name="Freeform 1245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573" name="Freeform 1246"/>
              <p:cNvSpPr/>
              <p:nvPr/>
            </p:nvSpPr>
            <p:spPr>
              <a:xfrm flipV="1">
                <a:off x="2549" y="2986"/>
                <a:ext cx="608" cy="4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1574" name="Group 1247"/>
            <p:cNvGrpSpPr/>
            <p:nvPr/>
          </p:nvGrpSpPr>
          <p:grpSpPr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1575" name="Picture 1248" descr="antenna_stylized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1576" name="Picture 1249" descr="laptop_keyboard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1577" name="Freeform 1250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16" y="5"/>
                  </a:cxn>
                  <a:cxn ang="0">
                    <a:pos x="20" y="1"/>
                  </a:cxn>
                  <a:cxn ang="0">
                    <a:pos x="4" y="0"/>
                  </a:cxn>
                </a:cxnLst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pic>
            <p:nvPicPr>
              <p:cNvPr id="11578" name="Picture 1251" descr="screen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1579" name="Freeform 1252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7" y="1"/>
                  </a:cxn>
                  <a:cxn ang="0">
                    <a:pos x="16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580" name="Freeform 1253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5" y="1"/>
                  </a:cxn>
                  <a:cxn ang="0">
                    <a:pos x="4" y="0"/>
                  </a:cxn>
                </a:cxnLst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581" name="Freeform 1254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4" y="1"/>
                  </a:cxn>
                  <a:cxn ang="0">
                    <a:pos x="5" y="0"/>
                  </a:cxn>
                </a:cxnLst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582" name="Freeform 1255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6" y="2"/>
                  </a:cxn>
                  <a:cxn ang="0">
                    <a:pos x="16" y="1"/>
                  </a:cxn>
                  <a:cxn ang="0">
                    <a:pos x="1" y="0"/>
                  </a:cxn>
                </a:cxnLst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583" name="Freeform 1256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" y="59"/>
                  </a:cxn>
                  <a:cxn ang="0">
                    <a:pos x="0" y="57"/>
                  </a:cxn>
                  <a:cxn ang="0">
                    <a:pos x="12" y="0"/>
                  </a:cxn>
                </a:cxnLst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584" name="Freeform 1257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2"/>
                  </a:cxn>
                  <a:cxn ang="0">
                    <a:pos x="42" y="20"/>
                  </a:cxn>
                  <a:cxn ang="0">
                    <a:pos x="42" y="17"/>
                  </a:cxn>
                  <a:cxn ang="0">
                    <a:pos x="0" y="0"/>
                  </a:cxn>
                </a:cxnLst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1585" name="Group 1258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586" name="Freeform 1259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avLst/>
                  <a:gdLst/>
                  <a:ahLst/>
                  <a:cxnLst>
                    <a:cxn ang="0">
                      <a:pos x="293" y="0"/>
                    </a:cxn>
                    <a:cxn ang="0">
                      <a:pos x="752" y="124"/>
                    </a:cxn>
                    <a:cxn ang="0">
                      <a:pos x="470" y="327"/>
                    </a:cxn>
                    <a:cxn ang="0">
                      <a:pos x="0" y="183"/>
                    </a:cxn>
                    <a:cxn ang="0">
                      <a:pos x="293" y="0"/>
                    </a:cxn>
                  </a:cxnLst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587" name="Freeform 1260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avLst/>
                  <a:gdLst/>
                  <a:ahLst/>
                  <a:cxnLst>
                    <a:cxn ang="0">
                      <a:pos x="282" y="0"/>
                    </a:cxn>
                    <a:cxn ang="0">
                      <a:pos x="726" y="119"/>
                    </a:cxn>
                    <a:cxn ang="0">
                      <a:pos x="457" y="311"/>
                    </a:cxn>
                    <a:cxn ang="0">
                      <a:pos x="0" y="173"/>
                    </a:cxn>
                    <a:cxn ang="0">
                      <a:pos x="282" y="0"/>
                    </a:cxn>
                  </a:cxnLst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588" name="Freeform 1261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75" y="0"/>
                    </a:cxn>
                    <a:cxn ang="0">
                      <a:pos x="258" y="50"/>
                    </a:cxn>
                    <a:cxn ang="0">
                      <a:pos x="183" y="100"/>
                    </a:cxn>
                    <a:cxn ang="0">
                      <a:pos x="0" y="44"/>
                    </a:cxn>
                  </a:cxnLst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589" name="Freeform 1262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590" name="Freeform 1263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avLst/>
                  <a:gdLst/>
                  <a:ahLst/>
                  <a:cxnLst>
                    <a:cxn ang="0">
                      <a:pos x="0" y="46"/>
                    </a:cxn>
                    <a:cxn ang="0">
                      <a:pos x="71" y="0"/>
                    </a:cxn>
                    <a:cxn ang="0">
                      <a:pos x="258" y="52"/>
                    </a:cxn>
                    <a:cxn ang="0">
                      <a:pos x="183" y="102"/>
                    </a:cxn>
                    <a:cxn ang="0">
                      <a:pos x="0" y="46"/>
                    </a:cxn>
                  </a:cxnLst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591" name="Freeform 1264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1592" name="Freeform 1265"/>
              <p:cNvSpPr/>
              <p:nvPr/>
            </p:nvSpPr>
            <p:spPr>
              <a:xfrm>
                <a:off x="2577" y="3043"/>
                <a:ext cx="614" cy="514"/>
              </a:xfrm>
              <a:custGeom>
                <a:avLst/>
                <a:gdLst/>
                <a:ahLst/>
                <a:cxnLst>
                  <a:cxn ang="0">
                    <a:pos x="1" y="10"/>
                  </a:cxn>
                  <a:cxn ang="0">
                    <a:pos x="9" y="0"/>
                  </a:cxn>
                  <a:cxn ang="0">
                    <a:pos x="9" y="1"/>
                  </a:cxn>
                  <a:cxn ang="0">
                    <a:pos x="0" y="10"/>
                  </a:cxn>
                  <a:cxn ang="0">
                    <a:pos x="1" y="10"/>
                  </a:cxn>
                </a:cxnLst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593" name="Freeform 1266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22" y="9"/>
                  </a:cxn>
                  <a:cxn ang="0">
                    <a:pos x="22" y="10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594" name="Freeform 1267"/>
              <p:cNvSpPr/>
              <p:nvPr/>
            </p:nvSpPr>
            <p:spPr>
              <a:xfrm>
                <a:off x="1011" y="2998"/>
                <a:ext cx="17" cy="95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2"/>
                  </a:cxn>
                  <a:cxn ang="0">
                    <a:pos x="0" y="2"/>
                  </a:cxn>
                  <a:cxn ang="0">
                    <a:pos x="1" y="0"/>
                  </a:cxn>
                  <a:cxn ang="0">
                    <a:pos x="1" y="1"/>
                  </a:cxn>
                </a:cxnLst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595" name="Freeform 1268"/>
              <p:cNvSpPr/>
              <p:nvPr/>
            </p:nvSpPr>
            <p:spPr>
              <a:xfrm>
                <a:off x="1012" y="2611"/>
                <a:ext cx="730" cy="39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10" y="1"/>
                  </a:cxn>
                  <a:cxn ang="0">
                    <a:pos x="10" y="0"/>
                  </a:cxn>
                </a:cxnLst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596" name="Freeform 1269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597" name="Freeform 1270"/>
              <p:cNvSpPr/>
              <p:nvPr/>
            </p:nvSpPr>
            <p:spPr>
              <a:xfrm flipV="1">
                <a:off x="2549" y="2986"/>
                <a:ext cx="608" cy="4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1598" name="Group 1271"/>
            <p:cNvGrpSpPr/>
            <p:nvPr/>
          </p:nvGrpSpPr>
          <p:grpSpPr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11599" name="Picture 1272" descr="antenna_stylized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1600" name="Picture 1273" descr="laptop_keyboard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1601" name="Freeform 1274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16" y="5"/>
                  </a:cxn>
                  <a:cxn ang="0">
                    <a:pos x="20" y="1"/>
                  </a:cxn>
                  <a:cxn ang="0">
                    <a:pos x="4" y="0"/>
                  </a:cxn>
                </a:cxnLst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pic>
            <p:nvPicPr>
              <p:cNvPr id="11602" name="Picture 1275" descr="screen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1603" name="Freeform 1276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7" y="1"/>
                  </a:cxn>
                  <a:cxn ang="0">
                    <a:pos x="16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604" name="Freeform 1277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5" y="1"/>
                  </a:cxn>
                  <a:cxn ang="0">
                    <a:pos x="4" y="0"/>
                  </a:cxn>
                </a:cxnLst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605" name="Freeform 1278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4" y="1"/>
                  </a:cxn>
                  <a:cxn ang="0">
                    <a:pos x="5" y="0"/>
                  </a:cxn>
                </a:cxnLst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606" name="Freeform 1279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6" y="2"/>
                  </a:cxn>
                  <a:cxn ang="0">
                    <a:pos x="16" y="1"/>
                  </a:cxn>
                  <a:cxn ang="0">
                    <a:pos x="1" y="0"/>
                  </a:cxn>
                </a:cxnLst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607" name="Freeform 1280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" y="59"/>
                  </a:cxn>
                  <a:cxn ang="0">
                    <a:pos x="0" y="57"/>
                  </a:cxn>
                  <a:cxn ang="0">
                    <a:pos x="12" y="0"/>
                  </a:cxn>
                </a:cxnLst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608" name="Freeform 1281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2"/>
                  </a:cxn>
                  <a:cxn ang="0">
                    <a:pos x="42" y="20"/>
                  </a:cxn>
                  <a:cxn ang="0">
                    <a:pos x="42" y="17"/>
                  </a:cxn>
                  <a:cxn ang="0">
                    <a:pos x="0" y="0"/>
                  </a:cxn>
                </a:cxnLst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1609" name="Group 1282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610" name="Freeform 1283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avLst/>
                  <a:gdLst/>
                  <a:ahLst/>
                  <a:cxnLst>
                    <a:cxn ang="0">
                      <a:pos x="293" y="0"/>
                    </a:cxn>
                    <a:cxn ang="0">
                      <a:pos x="752" y="124"/>
                    </a:cxn>
                    <a:cxn ang="0">
                      <a:pos x="470" y="327"/>
                    </a:cxn>
                    <a:cxn ang="0">
                      <a:pos x="0" y="183"/>
                    </a:cxn>
                    <a:cxn ang="0">
                      <a:pos x="293" y="0"/>
                    </a:cxn>
                  </a:cxnLst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611" name="Freeform 1284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avLst/>
                  <a:gdLst/>
                  <a:ahLst/>
                  <a:cxnLst>
                    <a:cxn ang="0">
                      <a:pos x="282" y="0"/>
                    </a:cxn>
                    <a:cxn ang="0">
                      <a:pos x="726" y="119"/>
                    </a:cxn>
                    <a:cxn ang="0">
                      <a:pos x="457" y="311"/>
                    </a:cxn>
                    <a:cxn ang="0">
                      <a:pos x="0" y="173"/>
                    </a:cxn>
                    <a:cxn ang="0">
                      <a:pos x="282" y="0"/>
                    </a:cxn>
                  </a:cxnLst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612" name="Freeform 1285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75" y="0"/>
                    </a:cxn>
                    <a:cxn ang="0">
                      <a:pos x="258" y="50"/>
                    </a:cxn>
                    <a:cxn ang="0">
                      <a:pos x="183" y="100"/>
                    </a:cxn>
                    <a:cxn ang="0">
                      <a:pos x="0" y="44"/>
                    </a:cxn>
                  </a:cxnLst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613" name="Freeform 1286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614" name="Freeform 1287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avLst/>
                  <a:gdLst/>
                  <a:ahLst/>
                  <a:cxnLst>
                    <a:cxn ang="0">
                      <a:pos x="0" y="46"/>
                    </a:cxn>
                    <a:cxn ang="0">
                      <a:pos x="71" y="0"/>
                    </a:cxn>
                    <a:cxn ang="0">
                      <a:pos x="258" y="52"/>
                    </a:cxn>
                    <a:cxn ang="0">
                      <a:pos x="183" y="102"/>
                    </a:cxn>
                    <a:cxn ang="0">
                      <a:pos x="0" y="46"/>
                    </a:cxn>
                  </a:cxnLst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615" name="Freeform 1288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1616" name="Freeform 1289"/>
              <p:cNvSpPr/>
              <p:nvPr/>
            </p:nvSpPr>
            <p:spPr>
              <a:xfrm>
                <a:off x="2577" y="3043"/>
                <a:ext cx="614" cy="514"/>
              </a:xfrm>
              <a:custGeom>
                <a:avLst/>
                <a:gdLst/>
                <a:ahLst/>
                <a:cxnLst>
                  <a:cxn ang="0">
                    <a:pos x="1" y="10"/>
                  </a:cxn>
                  <a:cxn ang="0">
                    <a:pos x="9" y="0"/>
                  </a:cxn>
                  <a:cxn ang="0">
                    <a:pos x="9" y="1"/>
                  </a:cxn>
                  <a:cxn ang="0">
                    <a:pos x="0" y="10"/>
                  </a:cxn>
                  <a:cxn ang="0">
                    <a:pos x="1" y="10"/>
                  </a:cxn>
                </a:cxnLst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617" name="Freeform 1290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22" y="9"/>
                  </a:cxn>
                  <a:cxn ang="0">
                    <a:pos x="22" y="10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618" name="Freeform 1291"/>
              <p:cNvSpPr/>
              <p:nvPr/>
            </p:nvSpPr>
            <p:spPr>
              <a:xfrm>
                <a:off x="1011" y="2998"/>
                <a:ext cx="17" cy="95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2"/>
                  </a:cxn>
                  <a:cxn ang="0">
                    <a:pos x="0" y="2"/>
                  </a:cxn>
                  <a:cxn ang="0">
                    <a:pos x="1" y="0"/>
                  </a:cxn>
                  <a:cxn ang="0">
                    <a:pos x="1" y="1"/>
                  </a:cxn>
                </a:cxnLst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619" name="Freeform 1292"/>
              <p:cNvSpPr/>
              <p:nvPr/>
            </p:nvSpPr>
            <p:spPr>
              <a:xfrm>
                <a:off x="1012" y="2611"/>
                <a:ext cx="730" cy="39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10" y="1"/>
                  </a:cxn>
                  <a:cxn ang="0">
                    <a:pos x="10" y="0"/>
                  </a:cxn>
                </a:cxnLst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620" name="Freeform 1293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621" name="Freeform 1294"/>
              <p:cNvSpPr/>
              <p:nvPr/>
            </p:nvSpPr>
            <p:spPr>
              <a:xfrm flipV="1">
                <a:off x="2549" y="2986"/>
                <a:ext cx="608" cy="4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1622" name="Group 1295"/>
            <p:cNvGrpSpPr/>
            <p:nvPr/>
          </p:nvGrpSpPr>
          <p:grpSpPr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11623" name="Picture 1296" descr="desktop_computer_stylized_medium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1624" name="Freeform 1297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1625" name="Group 1298"/>
            <p:cNvGrpSpPr/>
            <p:nvPr/>
          </p:nvGrpSpPr>
          <p:grpSpPr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11626" name="Picture 1299" descr="antenna_stylized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1627" name="Picture 1300" descr="laptop_keyboard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1628" name="Freeform 1301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16" y="5"/>
                  </a:cxn>
                  <a:cxn ang="0">
                    <a:pos x="20" y="1"/>
                  </a:cxn>
                  <a:cxn ang="0">
                    <a:pos x="4" y="0"/>
                  </a:cxn>
                </a:cxnLst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pic>
            <p:nvPicPr>
              <p:cNvPr id="11629" name="Picture 1302" descr="screen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1630" name="Freeform 1303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7" y="1"/>
                  </a:cxn>
                  <a:cxn ang="0">
                    <a:pos x="16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631" name="Freeform 1304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5" y="1"/>
                  </a:cxn>
                  <a:cxn ang="0">
                    <a:pos x="4" y="0"/>
                  </a:cxn>
                </a:cxnLst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632" name="Freeform 1305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4" y="1"/>
                  </a:cxn>
                  <a:cxn ang="0">
                    <a:pos x="5" y="0"/>
                  </a:cxn>
                </a:cxnLst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633" name="Freeform 1306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6" y="2"/>
                  </a:cxn>
                  <a:cxn ang="0">
                    <a:pos x="16" y="1"/>
                  </a:cxn>
                  <a:cxn ang="0">
                    <a:pos x="1" y="0"/>
                  </a:cxn>
                </a:cxnLst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634" name="Freeform 1307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" y="59"/>
                  </a:cxn>
                  <a:cxn ang="0">
                    <a:pos x="0" y="57"/>
                  </a:cxn>
                  <a:cxn ang="0">
                    <a:pos x="12" y="0"/>
                  </a:cxn>
                </a:cxnLst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635" name="Freeform 1308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2"/>
                  </a:cxn>
                  <a:cxn ang="0">
                    <a:pos x="42" y="20"/>
                  </a:cxn>
                  <a:cxn ang="0">
                    <a:pos x="42" y="17"/>
                  </a:cxn>
                  <a:cxn ang="0">
                    <a:pos x="0" y="0"/>
                  </a:cxn>
                </a:cxnLst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1636" name="Group 1309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637" name="Freeform 1310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avLst/>
                  <a:gdLst/>
                  <a:ahLst/>
                  <a:cxnLst>
                    <a:cxn ang="0">
                      <a:pos x="293" y="0"/>
                    </a:cxn>
                    <a:cxn ang="0">
                      <a:pos x="752" y="124"/>
                    </a:cxn>
                    <a:cxn ang="0">
                      <a:pos x="470" y="327"/>
                    </a:cxn>
                    <a:cxn ang="0">
                      <a:pos x="0" y="183"/>
                    </a:cxn>
                    <a:cxn ang="0">
                      <a:pos x="293" y="0"/>
                    </a:cxn>
                  </a:cxnLst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638" name="Freeform 1311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avLst/>
                  <a:gdLst/>
                  <a:ahLst/>
                  <a:cxnLst>
                    <a:cxn ang="0">
                      <a:pos x="282" y="0"/>
                    </a:cxn>
                    <a:cxn ang="0">
                      <a:pos x="726" y="119"/>
                    </a:cxn>
                    <a:cxn ang="0">
                      <a:pos x="457" y="311"/>
                    </a:cxn>
                    <a:cxn ang="0">
                      <a:pos x="0" y="173"/>
                    </a:cxn>
                    <a:cxn ang="0">
                      <a:pos x="282" y="0"/>
                    </a:cxn>
                  </a:cxnLst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639" name="Freeform 1312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75" y="0"/>
                    </a:cxn>
                    <a:cxn ang="0">
                      <a:pos x="258" y="50"/>
                    </a:cxn>
                    <a:cxn ang="0">
                      <a:pos x="183" y="100"/>
                    </a:cxn>
                    <a:cxn ang="0">
                      <a:pos x="0" y="44"/>
                    </a:cxn>
                  </a:cxnLst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640" name="Freeform 1313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641" name="Freeform 1314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avLst/>
                  <a:gdLst/>
                  <a:ahLst/>
                  <a:cxnLst>
                    <a:cxn ang="0">
                      <a:pos x="0" y="46"/>
                    </a:cxn>
                    <a:cxn ang="0">
                      <a:pos x="71" y="0"/>
                    </a:cxn>
                    <a:cxn ang="0">
                      <a:pos x="258" y="52"/>
                    </a:cxn>
                    <a:cxn ang="0">
                      <a:pos x="183" y="102"/>
                    </a:cxn>
                    <a:cxn ang="0">
                      <a:pos x="0" y="46"/>
                    </a:cxn>
                  </a:cxnLst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642" name="Freeform 1315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1643" name="Freeform 1316"/>
              <p:cNvSpPr/>
              <p:nvPr/>
            </p:nvSpPr>
            <p:spPr>
              <a:xfrm>
                <a:off x="2577" y="3043"/>
                <a:ext cx="614" cy="514"/>
              </a:xfrm>
              <a:custGeom>
                <a:avLst/>
                <a:gdLst/>
                <a:ahLst/>
                <a:cxnLst>
                  <a:cxn ang="0">
                    <a:pos x="1" y="10"/>
                  </a:cxn>
                  <a:cxn ang="0">
                    <a:pos x="9" y="0"/>
                  </a:cxn>
                  <a:cxn ang="0">
                    <a:pos x="9" y="1"/>
                  </a:cxn>
                  <a:cxn ang="0">
                    <a:pos x="0" y="10"/>
                  </a:cxn>
                  <a:cxn ang="0">
                    <a:pos x="1" y="10"/>
                  </a:cxn>
                </a:cxnLst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644" name="Freeform 1317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22" y="9"/>
                  </a:cxn>
                  <a:cxn ang="0">
                    <a:pos x="22" y="10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645" name="Freeform 1318"/>
              <p:cNvSpPr/>
              <p:nvPr/>
            </p:nvSpPr>
            <p:spPr>
              <a:xfrm>
                <a:off x="1011" y="2998"/>
                <a:ext cx="17" cy="95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2"/>
                  </a:cxn>
                  <a:cxn ang="0">
                    <a:pos x="0" y="2"/>
                  </a:cxn>
                  <a:cxn ang="0">
                    <a:pos x="1" y="0"/>
                  </a:cxn>
                  <a:cxn ang="0">
                    <a:pos x="1" y="1"/>
                  </a:cxn>
                </a:cxnLst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646" name="Freeform 1319"/>
              <p:cNvSpPr/>
              <p:nvPr/>
            </p:nvSpPr>
            <p:spPr>
              <a:xfrm>
                <a:off x="1012" y="2611"/>
                <a:ext cx="730" cy="39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10" y="1"/>
                  </a:cxn>
                  <a:cxn ang="0">
                    <a:pos x="10" y="0"/>
                  </a:cxn>
                </a:cxnLst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647" name="Freeform 1320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648" name="Freeform 1321"/>
              <p:cNvSpPr/>
              <p:nvPr/>
            </p:nvSpPr>
            <p:spPr>
              <a:xfrm flipV="1">
                <a:off x="2549" y="2986"/>
                <a:ext cx="608" cy="4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pic>
        <p:nvPicPr>
          <p:cNvPr id="11649" name="Picture 939" descr="underline_base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30200" y="936625"/>
            <a:ext cx="82280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122238"/>
            <a:ext cx="856615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Internet transport-layer protocols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11651" name="Rectangle 3"/>
          <p:cNvSpPr>
            <a:spLocks noGrp="1"/>
          </p:cNvSpPr>
          <p:nvPr>
            <p:ph sz="half" idx="1"/>
          </p:nvPr>
        </p:nvSpPr>
        <p:spPr>
          <a:xfrm>
            <a:off x="438150" y="1400175"/>
            <a:ext cx="3971925" cy="5114925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reliable, in-order delivery (TCP)</a:t>
            </a: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congestion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（拥塞）</a:t>
            </a:r>
            <a:r>
              <a:rPr lang="en-US" altLang="zh-CN" dirty="0">
                <a:latin typeface="+mn-lt"/>
                <a:ea typeface="MS PGothic" panose="020B0600070205080204" charset="-128"/>
              </a:rPr>
              <a:t> control </a:t>
            </a:r>
            <a:endParaRPr lang="en-US" altLang="zh-CN" dirty="0">
              <a:latin typeface="+mn-lt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flow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（流量）</a:t>
            </a:r>
            <a:r>
              <a:rPr lang="en-US" altLang="zh-CN" dirty="0">
                <a:latin typeface="+mn-lt"/>
                <a:ea typeface="MS PGothic" panose="020B0600070205080204" charset="-128"/>
              </a:rPr>
              <a:t> control</a:t>
            </a:r>
            <a:endParaRPr lang="en-US" altLang="zh-CN" dirty="0">
              <a:latin typeface="+mn-lt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connection setup</a:t>
            </a:r>
            <a:endParaRPr lang="en-US" altLang="zh-CN" sz="2800" dirty="0">
              <a:latin typeface="+mn-lt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unreliable, unordered delivery: UDP</a:t>
            </a: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no-frills extension of </a:t>
            </a:r>
            <a:r>
              <a:rPr lang="ja-JP" altLang="en-US" dirty="0">
                <a:latin typeface="+mn-lt"/>
                <a:ea typeface="MS PGothic" panose="020B0600070205080204" charset="-128"/>
              </a:rPr>
              <a:t>“</a:t>
            </a:r>
            <a:r>
              <a:rPr lang="en-US" altLang="ja-JP" dirty="0">
                <a:latin typeface="+mn-lt"/>
                <a:ea typeface="MS PGothic" panose="020B0600070205080204" charset="-128"/>
              </a:rPr>
              <a:t>best-effort</a:t>
            </a:r>
            <a:r>
              <a:rPr lang="ja-JP" altLang="en-US" dirty="0">
                <a:latin typeface="+mn-lt"/>
                <a:ea typeface="MS PGothic" panose="020B0600070205080204" charset="-128"/>
              </a:rPr>
              <a:t>”</a:t>
            </a:r>
            <a:r>
              <a:rPr lang="en-US" altLang="ja-JP" dirty="0">
                <a:latin typeface="+mn-lt"/>
                <a:ea typeface="MS PGothic" panose="020B0600070205080204" charset="-128"/>
              </a:rPr>
              <a:t> IP</a:t>
            </a:r>
            <a:endParaRPr lang="en-US" altLang="ja-JP" dirty="0">
              <a:latin typeface="+mn-lt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services not available: </a:t>
            </a: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delay guarantees</a:t>
            </a:r>
            <a:endParaRPr lang="en-US" altLang="zh-CN" dirty="0">
              <a:latin typeface="+mn-lt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+mn-lt"/>
                <a:ea typeface="MS PGothic" panose="020B0600070205080204" charset="-128"/>
              </a:rPr>
              <a:t>bandwidth guarantees</a:t>
            </a:r>
            <a:endParaRPr lang="en-US" altLang="zh-CN" dirty="0">
              <a:latin typeface="+mn-lt"/>
              <a:ea typeface="MS PGothic" panose="020B0600070205080204" charset="-128"/>
            </a:endParaRPr>
          </a:p>
        </p:txBody>
      </p:sp>
      <p:sp>
        <p:nvSpPr>
          <p:cNvPr id="6152" name="Line 677"/>
          <p:cNvSpPr>
            <a:spLocks noChangeShapeType="1"/>
          </p:cNvSpPr>
          <p:nvPr/>
        </p:nvSpPr>
        <p:spPr bwMode="auto">
          <a:xfrm>
            <a:off x="6456363" y="2490788"/>
            <a:ext cx="509588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153" name="Line 683"/>
          <p:cNvSpPr>
            <a:spLocks noChangeShapeType="1"/>
          </p:cNvSpPr>
          <p:nvPr/>
        </p:nvSpPr>
        <p:spPr bwMode="auto">
          <a:xfrm>
            <a:off x="7091363" y="4600575"/>
            <a:ext cx="390525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154" name="Line 684"/>
          <p:cNvSpPr>
            <a:spLocks noChangeShapeType="1"/>
          </p:cNvSpPr>
          <p:nvPr/>
        </p:nvSpPr>
        <p:spPr bwMode="auto">
          <a:xfrm flipV="1">
            <a:off x="6470650" y="4587875"/>
            <a:ext cx="322263" cy="1984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155" name="Line 704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1656" name="Group 737"/>
          <p:cNvGrpSpPr/>
          <p:nvPr/>
        </p:nvGrpSpPr>
        <p:grpSpPr>
          <a:xfrm>
            <a:off x="6943725" y="2416175"/>
            <a:ext cx="382588" cy="171450"/>
            <a:chOff x="3855" y="1486"/>
            <a:chExt cx="241" cy="108"/>
          </a:xfrm>
        </p:grpSpPr>
        <p:sp>
          <p:nvSpPr>
            <p:cNvPr id="11657" name="Oval 407"/>
            <p:cNvSpPr/>
            <p:nvPr/>
          </p:nvSpPr>
          <p:spPr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sp>
          <p:nvSpPr>
            <p:cNvPr id="11658" name="Rectangle 410"/>
            <p:cNvSpPr/>
            <p:nvPr/>
          </p:nvSpPr>
          <p:spPr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</p:spPr>
          <p:txBody>
            <a:bodyPr wrap="none" anchor="ctr" anchorCtr="0"/>
            <a:p>
              <a:pPr algn="ctr" eaLnBrk="0" hangingPunct="0"/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sp>
          <p:nvSpPr>
            <p:cNvPr id="11659" name="Oval 411"/>
            <p:cNvSpPr/>
            <p:nvPr/>
          </p:nvSpPr>
          <p:spPr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grpSp>
          <p:nvGrpSpPr>
            <p:cNvPr id="11660" name="Group 741"/>
            <p:cNvGrpSpPr/>
            <p:nvPr/>
          </p:nvGrpSpPr>
          <p:grpSpPr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1661" name="Freeform 742"/>
              <p:cNvSpPr/>
              <p:nvPr/>
            </p:nvSpPr>
            <p:spPr>
              <a:xfrm>
                <a:off x="2468" y="1332"/>
                <a:ext cx="310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96" y="60"/>
                  </a:cxn>
                  <a:cxn ang="0">
                    <a:pos x="192" y="0"/>
                  </a:cxn>
                  <a:cxn ang="0">
                    <a:pos x="310" y="0"/>
                  </a:cxn>
                </a:cxnLst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662" name="Freeform 743"/>
              <p:cNvSpPr/>
              <p:nvPr/>
            </p:nvSpPr>
            <p:spPr>
              <a:xfrm>
                <a:off x="2482" y="1332"/>
                <a:ext cx="282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192" y="60"/>
                  </a:cxn>
                  <a:cxn ang="0">
                    <a:pos x="282" y="60"/>
                  </a:cxn>
                </a:cxnLst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6274" name="Line 744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275" name="Line 745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1665" name="Group 746"/>
          <p:cNvGrpSpPr/>
          <p:nvPr/>
        </p:nvGrpSpPr>
        <p:grpSpPr>
          <a:xfrm>
            <a:off x="6969125" y="2660650"/>
            <a:ext cx="382588" cy="171450"/>
            <a:chOff x="3855" y="1486"/>
            <a:chExt cx="241" cy="108"/>
          </a:xfrm>
        </p:grpSpPr>
        <p:sp>
          <p:nvSpPr>
            <p:cNvPr id="11666" name="Oval 407"/>
            <p:cNvSpPr/>
            <p:nvPr/>
          </p:nvSpPr>
          <p:spPr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sp>
          <p:nvSpPr>
            <p:cNvPr id="11667" name="Rectangle 410"/>
            <p:cNvSpPr/>
            <p:nvPr/>
          </p:nvSpPr>
          <p:spPr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</p:spPr>
          <p:txBody>
            <a:bodyPr wrap="none" anchor="ctr" anchorCtr="0"/>
            <a:p>
              <a:pPr algn="ctr" eaLnBrk="0" hangingPunct="0"/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sp>
          <p:nvSpPr>
            <p:cNvPr id="11668" name="Oval 411"/>
            <p:cNvSpPr/>
            <p:nvPr/>
          </p:nvSpPr>
          <p:spPr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grpSp>
          <p:nvGrpSpPr>
            <p:cNvPr id="11669" name="Group 750"/>
            <p:cNvGrpSpPr/>
            <p:nvPr/>
          </p:nvGrpSpPr>
          <p:grpSpPr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1670" name="Freeform 751"/>
              <p:cNvSpPr/>
              <p:nvPr/>
            </p:nvSpPr>
            <p:spPr>
              <a:xfrm>
                <a:off x="2468" y="1332"/>
                <a:ext cx="310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96" y="60"/>
                  </a:cxn>
                  <a:cxn ang="0">
                    <a:pos x="192" y="0"/>
                  </a:cxn>
                  <a:cxn ang="0">
                    <a:pos x="310" y="0"/>
                  </a:cxn>
                </a:cxnLst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671" name="Freeform 752"/>
              <p:cNvSpPr/>
              <p:nvPr/>
            </p:nvSpPr>
            <p:spPr>
              <a:xfrm>
                <a:off x="2482" y="1332"/>
                <a:ext cx="282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192" y="60"/>
                  </a:cxn>
                  <a:cxn ang="0">
                    <a:pos x="282" y="60"/>
                  </a:cxn>
                </a:cxnLst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6266" name="Line 753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267" name="Line 754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1674" name="Group 782"/>
          <p:cNvGrpSpPr/>
          <p:nvPr/>
        </p:nvGrpSpPr>
        <p:grpSpPr>
          <a:xfrm>
            <a:off x="6824663" y="3557588"/>
            <a:ext cx="427037" cy="177800"/>
            <a:chOff x="3855" y="1486"/>
            <a:chExt cx="241" cy="108"/>
          </a:xfrm>
        </p:grpSpPr>
        <p:sp>
          <p:nvSpPr>
            <p:cNvPr id="11675" name="Oval 407"/>
            <p:cNvSpPr/>
            <p:nvPr/>
          </p:nvSpPr>
          <p:spPr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sp>
          <p:nvSpPr>
            <p:cNvPr id="11676" name="Rectangle 410"/>
            <p:cNvSpPr/>
            <p:nvPr/>
          </p:nvSpPr>
          <p:spPr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</p:spPr>
          <p:txBody>
            <a:bodyPr wrap="none" anchor="ctr" anchorCtr="0"/>
            <a:p>
              <a:pPr algn="ctr" eaLnBrk="0" hangingPunct="0"/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sp>
          <p:nvSpPr>
            <p:cNvPr id="11677" name="Oval 411"/>
            <p:cNvSpPr/>
            <p:nvPr/>
          </p:nvSpPr>
          <p:spPr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grpSp>
          <p:nvGrpSpPr>
            <p:cNvPr id="11678" name="Group 786"/>
            <p:cNvGrpSpPr/>
            <p:nvPr/>
          </p:nvGrpSpPr>
          <p:grpSpPr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1679" name="Freeform 787"/>
              <p:cNvSpPr/>
              <p:nvPr/>
            </p:nvSpPr>
            <p:spPr>
              <a:xfrm>
                <a:off x="2468" y="1332"/>
                <a:ext cx="310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96" y="60"/>
                  </a:cxn>
                  <a:cxn ang="0">
                    <a:pos x="192" y="0"/>
                  </a:cxn>
                  <a:cxn ang="0">
                    <a:pos x="310" y="0"/>
                  </a:cxn>
                </a:cxnLst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680" name="Freeform 788"/>
              <p:cNvSpPr/>
              <p:nvPr/>
            </p:nvSpPr>
            <p:spPr>
              <a:xfrm>
                <a:off x="2482" y="1332"/>
                <a:ext cx="282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192" y="60"/>
                  </a:cxn>
                  <a:cxn ang="0">
                    <a:pos x="282" y="60"/>
                  </a:cxn>
                </a:cxnLst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6258" name="Line 789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259" name="Line 790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1683" name="Group 791"/>
          <p:cNvGrpSpPr/>
          <p:nvPr/>
        </p:nvGrpSpPr>
        <p:grpSpPr>
          <a:xfrm>
            <a:off x="7148513" y="3805238"/>
            <a:ext cx="484187" cy="196850"/>
            <a:chOff x="3855" y="1486"/>
            <a:chExt cx="241" cy="108"/>
          </a:xfrm>
        </p:grpSpPr>
        <p:sp>
          <p:nvSpPr>
            <p:cNvPr id="11684" name="Oval 407"/>
            <p:cNvSpPr/>
            <p:nvPr/>
          </p:nvSpPr>
          <p:spPr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sp>
          <p:nvSpPr>
            <p:cNvPr id="11685" name="Rectangle 410"/>
            <p:cNvSpPr/>
            <p:nvPr/>
          </p:nvSpPr>
          <p:spPr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</p:spPr>
          <p:txBody>
            <a:bodyPr wrap="none" anchor="ctr" anchorCtr="0"/>
            <a:p>
              <a:pPr algn="ctr" eaLnBrk="0" hangingPunct="0"/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sp>
          <p:nvSpPr>
            <p:cNvPr id="11686" name="Oval 411"/>
            <p:cNvSpPr/>
            <p:nvPr/>
          </p:nvSpPr>
          <p:spPr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grpSp>
          <p:nvGrpSpPr>
            <p:cNvPr id="11687" name="Group 795"/>
            <p:cNvGrpSpPr/>
            <p:nvPr/>
          </p:nvGrpSpPr>
          <p:grpSpPr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1688" name="Freeform 796"/>
              <p:cNvSpPr/>
              <p:nvPr/>
            </p:nvSpPr>
            <p:spPr>
              <a:xfrm>
                <a:off x="2468" y="1332"/>
                <a:ext cx="310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96" y="60"/>
                  </a:cxn>
                  <a:cxn ang="0">
                    <a:pos x="192" y="0"/>
                  </a:cxn>
                  <a:cxn ang="0">
                    <a:pos x="310" y="0"/>
                  </a:cxn>
                </a:cxnLst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689" name="Freeform 797"/>
              <p:cNvSpPr/>
              <p:nvPr/>
            </p:nvSpPr>
            <p:spPr>
              <a:xfrm>
                <a:off x="2482" y="1332"/>
                <a:ext cx="282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192" y="60"/>
                  </a:cxn>
                  <a:cxn ang="0">
                    <a:pos x="282" y="60"/>
                  </a:cxn>
                </a:cxnLst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6250" name="Line 798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251" name="Line 799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6160" name="Line 813"/>
          <p:cNvSpPr>
            <a:spLocks noChangeShapeType="1"/>
          </p:cNvSpPr>
          <p:nvPr/>
        </p:nvSpPr>
        <p:spPr bwMode="auto">
          <a:xfrm flipV="1">
            <a:off x="7005638" y="3978275"/>
            <a:ext cx="227013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1693" name="Group 814"/>
          <p:cNvGrpSpPr/>
          <p:nvPr/>
        </p:nvGrpSpPr>
        <p:grpSpPr>
          <a:xfrm>
            <a:off x="6653213" y="4414838"/>
            <a:ext cx="617537" cy="241300"/>
            <a:chOff x="3855" y="1486"/>
            <a:chExt cx="241" cy="108"/>
          </a:xfrm>
        </p:grpSpPr>
        <p:sp>
          <p:nvSpPr>
            <p:cNvPr id="11694" name="Oval 407"/>
            <p:cNvSpPr/>
            <p:nvPr/>
          </p:nvSpPr>
          <p:spPr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sp>
          <p:nvSpPr>
            <p:cNvPr id="11695" name="Rectangle 410"/>
            <p:cNvSpPr/>
            <p:nvPr/>
          </p:nvSpPr>
          <p:spPr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</p:spPr>
          <p:txBody>
            <a:bodyPr wrap="none" anchor="ctr" anchorCtr="0"/>
            <a:p>
              <a:pPr algn="ctr" eaLnBrk="0" hangingPunct="0"/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sp>
          <p:nvSpPr>
            <p:cNvPr id="11696" name="Oval 411"/>
            <p:cNvSpPr/>
            <p:nvPr/>
          </p:nvSpPr>
          <p:spPr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grpSp>
          <p:nvGrpSpPr>
            <p:cNvPr id="11697" name="Group 818"/>
            <p:cNvGrpSpPr/>
            <p:nvPr/>
          </p:nvGrpSpPr>
          <p:grpSpPr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1698" name="Freeform 819"/>
              <p:cNvSpPr/>
              <p:nvPr/>
            </p:nvSpPr>
            <p:spPr>
              <a:xfrm>
                <a:off x="2468" y="1332"/>
                <a:ext cx="310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96" y="60"/>
                  </a:cxn>
                  <a:cxn ang="0">
                    <a:pos x="192" y="0"/>
                  </a:cxn>
                  <a:cxn ang="0">
                    <a:pos x="310" y="0"/>
                  </a:cxn>
                </a:cxnLst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699" name="Freeform 820"/>
              <p:cNvSpPr/>
              <p:nvPr/>
            </p:nvSpPr>
            <p:spPr>
              <a:xfrm>
                <a:off x="2482" y="1332"/>
                <a:ext cx="282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192" y="60"/>
                  </a:cxn>
                  <a:cxn ang="0">
                    <a:pos x="282" y="60"/>
                  </a:cxn>
                </a:cxnLst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6242" name="Line 821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243" name="Line 822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1702" name="Group 823"/>
          <p:cNvGrpSpPr/>
          <p:nvPr/>
        </p:nvGrpSpPr>
        <p:grpSpPr>
          <a:xfrm>
            <a:off x="7307263" y="4751388"/>
            <a:ext cx="617537" cy="241300"/>
            <a:chOff x="3855" y="1486"/>
            <a:chExt cx="241" cy="108"/>
          </a:xfrm>
        </p:grpSpPr>
        <p:sp>
          <p:nvSpPr>
            <p:cNvPr id="11703" name="Oval 407"/>
            <p:cNvSpPr/>
            <p:nvPr/>
          </p:nvSpPr>
          <p:spPr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sp>
          <p:nvSpPr>
            <p:cNvPr id="11704" name="Rectangle 410"/>
            <p:cNvSpPr/>
            <p:nvPr/>
          </p:nvSpPr>
          <p:spPr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</p:spPr>
          <p:txBody>
            <a:bodyPr wrap="none" anchor="ctr" anchorCtr="0"/>
            <a:p>
              <a:pPr algn="ctr" eaLnBrk="0" hangingPunct="0"/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sp>
          <p:nvSpPr>
            <p:cNvPr id="11705" name="Oval 411"/>
            <p:cNvSpPr/>
            <p:nvPr/>
          </p:nvSpPr>
          <p:spPr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grpSp>
          <p:nvGrpSpPr>
            <p:cNvPr id="11706" name="Group 827"/>
            <p:cNvGrpSpPr/>
            <p:nvPr/>
          </p:nvGrpSpPr>
          <p:grpSpPr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1707" name="Freeform 828"/>
              <p:cNvSpPr/>
              <p:nvPr/>
            </p:nvSpPr>
            <p:spPr>
              <a:xfrm>
                <a:off x="2468" y="1332"/>
                <a:ext cx="310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96" y="60"/>
                  </a:cxn>
                  <a:cxn ang="0">
                    <a:pos x="192" y="0"/>
                  </a:cxn>
                  <a:cxn ang="0">
                    <a:pos x="310" y="0"/>
                  </a:cxn>
                </a:cxnLst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708" name="Freeform 829"/>
              <p:cNvSpPr/>
              <p:nvPr/>
            </p:nvSpPr>
            <p:spPr>
              <a:xfrm>
                <a:off x="2482" y="1332"/>
                <a:ext cx="282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192" y="60"/>
                  </a:cxn>
                  <a:cxn ang="0">
                    <a:pos x="282" y="60"/>
                  </a:cxn>
                </a:cxnLst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6234" name="Line 830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235" name="Line 831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1711" name="Group 876"/>
          <p:cNvGrpSpPr/>
          <p:nvPr/>
        </p:nvGrpSpPr>
        <p:grpSpPr>
          <a:xfrm>
            <a:off x="5359400" y="1330325"/>
            <a:ext cx="1057275" cy="957263"/>
            <a:chOff x="-153" y="1680"/>
            <a:chExt cx="666" cy="603"/>
          </a:xfrm>
        </p:grpSpPr>
        <p:grpSp>
          <p:nvGrpSpPr>
            <p:cNvPr id="11712" name="Group 877"/>
            <p:cNvGrpSpPr/>
            <p:nvPr/>
          </p:nvGrpSpPr>
          <p:grpSpPr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23" name="Rectangle 87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224" name="Rectangle 87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225" name="Rectangle 88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226" name="Text Box 88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application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transport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network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data link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physical</a:t>
                </a: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227" name="Line 88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228" name="Line 88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229" name="Line 88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1720" name="Freeform 885"/>
            <p:cNvSpPr/>
            <p:nvPr/>
          </p:nvSpPr>
          <p:spPr>
            <a:xfrm>
              <a:off x="-153" y="1689"/>
              <a:ext cx="192" cy="594"/>
            </a:xfrm>
            <a:custGeom>
              <a:avLst/>
              <a:gdLst/>
              <a:ahLst/>
              <a:cxnLst>
                <a:cxn ang="0">
                  <a:pos x="0" y="594"/>
                </a:cxn>
                <a:cxn ang="0">
                  <a:pos x="192" y="0"/>
                </a:cxn>
                <a:cxn ang="0">
                  <a:pos x="192" y="515"/>
                </a:cxn>
                <a:cxn ang="0">
                  <a:pos x="0" y="594"/>
                </a:cxn>
              </a:cxnLst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  <a:tileRect/>
            </a:gra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1721" name="Group 886"/>
          <p:cNvGrpSpPr/>
          <p:nvPr/>
        </p:nvGrpSpPr>
        <p:grpSpPr>
          <a:xfrm>
            <a:off x="7869238" y="4343400"/>
            <a:ext cx="1057275" cy="957263"/>
            <a:chOff x="-153" y="1680"/>
            <a:chExt cx="666" cy="603"/>
          </a:xfrm>
        </p:grpSpPr>
        <p:grpSp>
          <p:nvGrpSpPr>
            <p:cNvPr id="11722" name="Group 887"/>
            <p:cNvGrpSpPr/>
            <p:nvPr/>
          </p:nvGrpSpPr>
          <p:grpSpPr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14" name="Rectangle 88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215" name="Rectangle 88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216" name="Rectangle 89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217" name="Text Box 89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application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transport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network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data link</a:t>
                </a:r>
                <a:endPara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physical</a:t>
                </a: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218" name="Line 89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219" name="Line 89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220" name="Line 89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1730" name="Freeform 895"/>
            <p:cNvSpPr/>
            <p:nvPr/>
          </p:nvSpPr>
          <p:spPr>
            <a:xfrm>
              <a:off x="-153" y="1689"/>
              <a:ext cx="192" cy="594"/>
            </a:xfrm>
            <a:custGeom>
              <a:avLst/>
              <a:gdLst/>
              <a:ahLst/>
              <a:cxnLst>
                <a:cxn ang="0">
                  <a:pos x="0" y="594"/>
                </a:cxn>
                <a:cxn ang="0">
                  <a:pos x="192" y="0"/>
                </a:cxn>
                <a:cxn ang="0">
                  <a:pos x="192" y="515"/>
                </a:cxn>
                <a:cxn ang="0">
                  <a:pos x="0" y="594"/>
                </a:cxn>
              </a:cxnLst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  <a:tileRect/>
            </a:gra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1731" name="Group 661"/>
          <p:cNvGrpSpPr/>
          <p:nvPr/>
        </p:nvGrpSpPr>
        <p:grpSpPr>
          <a:xfrm>
            <a:off x="5913438" y="2057400"/>
            <a:ext cx="814387" cy="701675"/>
            <a:chOff x="2923" y="3345"/>
            <a:chExt cx="513" cy="442"/>
          </a:xfrm>
        </p:grpSpPr>
        <p:sp>
          <p:nvSpPr>
            <p:cNvPr id="6207" name="Rectangle 66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208" name="Rectangle 66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209" name="Text Box 66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network</a:t>
              </a: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data link</a:t>
              </a: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physical</a:t>
              </a: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210" name="Line 66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211" name="Line 66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1737" name="Group 901"/>
          <p:cNvGrpSpPr/>
          <p:nvPr/>
        </p:nvGrpSpPr>
        <p:grpSpPr>
          <a:xfrm>
            <a:off x="6729413" y="2479675"/>
            <a:ext cx="814387" cy="701675"/>
            <a:chOff x="2923" y="3345"/>
            <a:chExt cx="513" cy="442"/>
          </a:xfrm>
        </p:grpSpPr>
        <p:sp>
          <p:nvSpPr>
            <p:cNvPr id="6202" name="Rectangle 90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203" name="Rectangle 90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204" name="Text Box 90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network</a:t>
              </a: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data link</a:t>
              </a: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physical</a:t>
              </a: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205" name="Line 90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206" name="Line 90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1743" name="Group 907"/>
          <p:cNvGrpSpPr/>
          <p:nvPr/>
        </p:nvGrpSpPr>
        <p:grpSpPr>
          <a:xfrm>
            <a:off x="6738938" y="1901825"/>
            <a:ext cx="814387" cy="701675"/>
            <a:chOff x="2923" y="3345"/>
            <a:chExt cx="513" cy="442"/>
          </a:xfrm>
        </p:grpSpPr>
        <p:sp>
          <p:nvSpPr>
            <p:cNvPr id="6197" name="Rectangle 90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198" name="Rectangle 90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199" name="Text Box 91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network</a:t>
              </a: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data link</a:t>
              </a: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physical</a:t>
              </a: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200" name="Line 91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201" name="Line 91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1749" name="Group 913"/>
          <p:cNvGrpSpPr/>
          <p:nvPr/>
        </p:nvGrpSpPr>
        <p:grpSpPr>
          <a:xfrm>
            <a:off x="6513513" y="3089275"/>
            <a:ext cx="814387" cy="701675"/>
            <a:chOff x="2923" y="3345"/>
            <a:chExt cx="513" cy="442"/>
          </a:xfrm>
        </p:grpSpPr>
        <p:sp>
          <p:nvSpPr>
            <p:cNvPr id="6192" name="Rectangle 91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193" name="Rectangle 91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194" name="Text Box 91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network</a:t>
              </a: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data link</a:t>
              </a: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physical</a:t>
              </a: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195" name="Line 91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196" name="Line 91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1755" name="Group 919"/>
          <p:cNvGrpSpPr/>
          <p:nvPr/>
        </p:nvGrpSpPr>
        <p:grpSpPr>
          <a:xfrm>
            <a:off x="7100888" y="3594100"/>
            <a:ext cx="814387" cy="701675"/>
            <a:chOff x="2923" y="3345"/>
            <a:chExt cx="513" cy="442"/>
          </a:xfrm>
        </p:grpSpPr>
        <p:sp>
          <p:nvSpPr>
            <p:cNvPr id="6187" name="Rectangle 92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188" name="Rectangle 92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189" name="Text Box 92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network</a:t>
              </a: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data link</a:t>
              </a: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physical</a:t>
              </a: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190" name="Line 92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191" name="Line 92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1761" name="Group 925"/>
          <p:cNvGrpSpPr/>
          <p:nvPr/>
        </p:nvGrpSpPr>
        <p:grpSpPr>
          <a:xfrm>
            <a:off x="6589713" y="4003675"/>
            <a:ext cx="814387" cy="701675"/>
            <a:chOff x="2923" y="3345"/>
            <a:chExt cx="513" cy="442"/>
          </a:xfrm>
        </p:grpSpPr>
        <p:sp>
          <p:nvSpPr>
            <p:cNvPr id="6182" name="Rectangle 92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183" name="Rectangle 92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184" name="Text Box 92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network</a:t>
              </a: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data link</a:t>
              </a: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physical</a:t>
              </a: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185" name="Line 92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186" name="Line 93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1767" name="Group 931"/>
          <p:cNvGrpSpPr/>
          <p:nvPr/>
        </p:nvGrpSpPr>
        <p:grpSpPr>
          <a:xfrm>
            <a:off x="7237413" y="4400550"/>
            <a:ext cx="814387" cy="701675"/>
            <a:chOff x="2923" y="3345"/>
            <a:chExt cx="513" cy="442"/>
          </a:xfrm>
        </p:grpSpPr>
        <p:sp>
          <p:nvSpPr>
            <p:cNvPr id="6177" name="Rectangle 93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178" name="Rectangle 93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179" name="Text Box 93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network</a:t>
              </a: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data link</a:t>
              </a: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physical</a:t>
              </a: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180" name="Line 93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181" name="Line 93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1773" name="Group 896"/>
          <p:cNvGrpSpPr/>
          <p:nvPr/>
        </p:nvGrpSpPr>
        <p:grpSpPr>
          <a:xfrm rot="2937887">
            <a:off x="5389563" y="2911475"/>
            <a:ext cx="3781425" cy="434975"/>
            <a:chOff x="2937" y="3579"/>
            <a:chExt cx="2382" cy="274"/>
          </a:xfrm>
        </p:grpSpPr>
        <p:sp>
          <p:nvSpPr>
            <p:cNvPr id="6173" name="Rectangle 897"/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174" name="Text Box 898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logical end-end transport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776" name="Freeform 899"/>
            <p:cNvSpPr/>
            <p:nvPr/>
          </p:nvSpPr>
          <p:spPr>
            <a:xfrm>
              <a:off x="2937" y="3579"/>
              <a:ext cx="282" cy="264"/>
            </a:xfrm>
            <a:custGeom>
              <a:avLst/>
              <a:gdLst/>
              <a:ahLst/>
              <a:cxnLst>
                <a:cxn ang="0">
                  <a:pos x="282" y="0"/>
                </a:cxn>
                <a:cxn ang="0">
                  <a:pos x="282" y="264"/>
                </a:cxn>
                <a:cxn ang="0">
                  <a:pos x="0" y="129"/>
                </a:cxn>
                <a:cxn ang="0">
                  <a:pos x="282" y="0"/>
                </a:cxn>
              </a:cxnLst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77" name="Freeform 900"/>
            <p:cNvSpPr/>
            <p:nvPr/>
          </p:nvSpPr>
          <p:spPr>
            <a:xfrm flipH="1">
              <a:off x="5037" y="3589"/>
              <a:ext cx="282" cy="264"/>
            </a:xfrm>
            <a:custGeom>
              <a:avLst/>
              <a:gdLst/>
              <a:ahLst/>
              <a:cxnLst>
                <a:cxn ang="0">
                  <a:pos x="282" y="0"/>
                </a:cxn>
                <a:cxn ang="0">
                  <a:pos x="282" y="264"/>
                </a:cxn>
                <a:cxn ang="0">
                  <a:pos x="0" y="129"/>
                </a:cxn>
                <a:cxn ang="0">
                  <a:pos x="282" y="0"/>
                </a:cxn>
              </a:cxnLst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829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82947" name="Picture 29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28638" y="898525"/>
            <a:ext cx="5027612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8613" name="Oval 7"/>
          <p:cNvSpPr>
            <a:spLocks noChangeArrowheads="1"/>
          </p:cNvSpPr>
          <p:nvPr/>
        </p:nvSpPr>
        <p:spPr bwMode="auto">
          <a:xfrm>
            <a:off x="2897188" y="2730500"/>
            <a:ext cx="1071563" cy="97155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2822575" y="2778125"/>
            <a:ext cx="1071563" cy="971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187325"/>
            <a:ext cx="7734300" cy="8985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 sender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(simplified)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68616" name="Text Box 5"/>
          <p:cNvSpPr txBox="1">
            <a:spLocks noChangeArrowheads="1"/>
          </p:cNvSpPr>
          <p:nvPr/>
        </p:nvSpPr>
        <p:spPr bwMode="auto">
          <a:xfrm>
            <a:off x="2979738" y="2781300"/>
            <a:ext cx="742950" cy="9159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wait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for 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event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8617" name="Line 8"/>
          <p:cNvSpPr>
            <a:spLocks noChangeShapeType="1"/>
          </p:cNvSpPr>
          <p:nvPr/>
        </p:nvSpPr>
        <p:spPr bwMode="auto">
          <a:xfrm>
            <a:off x="1855788" y="2247900"/>
            <a:ext cx="1071563" cy="6889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8618" name="Text Box 9"/>
          <p:cNvSpPr txBox="1">
            <a:spLocks noChangeArrowheads="1"/>
          </p:cNvSpPr>
          <p:nvPr/>
        </p:nvSpPr>
        <p:spPr bwMode="auto">
          <a:xfrm>
            <a:off x="314325" y="2874963"/>
            <a:ext cx="254635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NextSeqNum = InitialSeqNum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SendBase = InitialSeqNum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8619" name="Line 10"/>
          <p:cNvSpPr>
            <a:spLocks noChangeShapeType="1"/>
          </p:cNvSpPr>
          <p:nvPr/>
        </p:nvSpPr>
        <p:spPr bwMode="auto">
          <a:xfrm>
            <a:off x="417513" y="2889250"/>
            <a:ext cx="2179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8620" name="Text Box 11"/>
          <p:cNvSpPr txBox="1">
            <a:spLocks noChangeArrowheads="1"/>
          </p:cNvSpPr>
          <p:nvPr/>
        </p:nvSpPr>
        <p:spPr bwMode="auto">
          <a:xfrm>
            <a:off x="1287463" y="2571750"/>
            <a:ext cx="341313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cs"/>
              </a:rPr>
              <a:t>L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 panose="05050102010706020507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82956" name="Group 23"/>
          <p:cNvGrpSpPr/>
          <p:nvPr/>
        </p:nvGrpSpPr>
        <p:grpSpPr>
          <a:xfrm>
            <a:off x="4605338" y="1333500"/>
            <a:ext cx="4251325" cy="1928813"/>
            <a:chOff x="3003" y="1263"/>
            <a:chExt cx="2678" cy="1215"/>
          </a:xfrm>
        </p:grpSpPr>
        <p:sp>
          <p:nvSpPr>
            <p:cNvPr id="82957" name="Text Box 12"/>
            <p:cNvSpPr txBox="1"/>
            <p:nvPr/>
          </p:nvSpPr>
          <p:spPr>
            <a:xfrm>
              <a:off x="3019" y="1456"/>
              <a:ext cx="2662" cy="10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lnSpc>
                  <a:spcPct val="105000"/>
                </a:lnSpc>
              </a:pPr>
              <a:r>
                <a:rPr lang="en-US" altLang="zh-CN" dirty="0">
                  <a:latin typeface="Tahoma" panose="020B0604030504040204" charset="0"/>
                </a:rPr>
                <a:t>create segment, seq. #: NextSeqNum</a:t>
              </a:r>
              <a:endParaRPr lang="en-US" altLang="zh-CN" dirty="0">
                <a:latin typeface="Tahoma" panose="020B0604030504040204" charset="0"/>
              </a:endParaRPr>
            </a:p>
            <a:p>
              <a:pPr eaLnBrk="0" hangingPunct="0">
                <a:lnSpc>
                  <a:spcPct val="105000"/>
                </a:lnSpc>
              </a:pPr>
              <a:r>
                <a:rPr lang="en-US" altLang="zh-CN" dirty="0">
                  <a:latin typeface="Tahoma" panose="020B0604030504040204" charset="0"/>
                </a:rPr>
                <a:t>pass segment to IP (i.e., </a:t>
              </a:r>
              <a:r>
                <a:rPr lang="ja-JP" altLang="en-US" dirty="0">
                  <a:latin typeface="Tahoma" panose="020B0604030504040204" charset="0"/>
                </a:rPr>
                <a:t>“</a:t>
              </a:r>
              <a:r>
                <a:rPr lang="en-US" altLang="ja-JP" dirty="0">
                  <a:latin typeface="Tahoma" panose="020B0604030504040204" charset="0"/>
                </a:rPr>
                <a:t>send</a:t>
              </a:r>
              <a:r>
                <a:rPr lang="ja-JP" altLang="en-US" dirty="0">
                  <a:latin typeface="Tahoma" panose="020B0604030504040204" charset="0"/>
                </a:rPr>
                <a:t>”</a:t>
              </a:r>
              <a:r>
                <a:rPr lang="en-US" altLang="ja-JP" dirty="0">
                  <a:latin typeface="Tahoma" panose="020B0604030504040204" charset="0"/>
                </a:rPr>
                <a:t>)</a:t>
              </a:r>
              <a:endParaRPr lang="en-US" altLang="ja-JP" dirty="0">
                <a:latin typeface="Tahoma" panose="020B0604030504040204" charset="0"/>
              </a:endParaRPr>
            </a:p>
            <a:p>
              <a:pPr eaLnBrk="0" hangingPunct="0">
                <a:lnSpc>
                  <a:spcPct val="105000"/>
                </a:lnSpc>
              </a:pPr>
              <a:r>
                <a:rPr lang="en-US" altLang="zh-CN" dirty="0">
                  <a:latin typeface="Tahoma" panose="020B0604030504040204" charset="0"/>
                </a:rPr>
                <a:t>NextSeqNum = NextSeqNum + length(data) </a:t>
              </a:r>
              <a:endParaRPr lang="en-US" altLang="zh-CN" dirty="0">
                <a:latin typeface="Tahoma" panose="020B0604030504040204" charset="0"/>
              </a:endParaRPr>
            </a:p>
            <a:p>
              <a:pPr eaLnBrk="0" hangingPunct="0">
                <a:lnSpc>
                  <a:spcPct val="105000"/>
                </a:lnSpc>
              </a:pPr>
              <a:r>
                <a:rPr lang="en-US" altLang="zh-CN" dirty="0">
                  <a:latin typeface="Tahoma" panose="020B0604030504040204" charset="0"/>
                </a:rPr>
                <a:t>if (timer currently not running)</a:t>
              </a:r>
              <a:endParaRPr lang="en-US" altLang="zh-CN" dirty="0">
                <a:latin typeface="Tahoma" panose="020B0604030504040204" charset="0"/>
              </a:endParaRPr>
            </a:p>
            <a:p>
              <a:pPr eaLnBrk="0" hangingPunct="0">
                <a:lnSpc>
                  <a:spcPct val="105000"/>
                </a:lnSpc>
              </a:pPr>
              <a:r>
                <a:rPr lang="en-US" altLang="zh-CN" dirty="0">
                  <a:latin typeface="Tahoma" panose="020B0604030504040204" charset="0"/>
                </a:rPr>
                <a:t>    start timer</a:t>
              </a:r>
              <a:endParaRPr lang="en-US" altLang="zh-CN" dirty="0">
                <a:latin typeface="Tahoma" panose="020B0604030504040204" charset="0"/>
              </a:endParaRPr>
            </a:p>
            <a:p>
              <a:pPr eaLnBrk="0" hangingPunct="0"/>
              <a:r>
                <a:rPr lang="en-US" altLang="zh-CN" dirty="0">
                  <a:latin typeface="Tahoma" panose="020B0604030504040204" charset="0"/>
                </a:rPr>
                <a:t>                 </a:t>
              </a:r>
              <a:endParaRPr lang="en-US" altLang="zh-CN" dirty="0">
                <a:latin typeface="Tahoma" panose="020B0604030504040204" charset="0"/>
              </a:endParaRPr>
            </a:p>
          </p:txBody>
        </p:sp>
        <p:sp>
          <p:nvSpPr>
            <p:cNvPr id="68634" name="Text Box 13"/>
            <p:cNvSpPr txBox="1">
              <a:spLocks noChangeArrowheads="1"/>
            </p:cNvSpPr>
            <p:nvPr/>
          </p:nvSpPr>
          <p:spPr bwMode="auto">
            <a:xfrm>
              <a:off x="3003" y="1263"/>
              <a:ext cx="22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data received from application above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8635" name="Line 15"/>
            <p:cNvSpPr>
              <a:spLocks noChangeShapeType="1"/>
            </p:cNvSpPr>
            <p:nvPr/>
          </p:nvSpPr>
          <p:spPr bwMode="auto">
            <a:xfrm>
              <a:off x="3081" y="1490"/>
              <a:ext cx="17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82960" name="Group 20"/>
          <p:cNvGrpSpPr/>
          <p:nvPr/>
        </p:nvGrpSpPr>
        <p:grpSpPr>
          <a:xfrm>
            <a:off x="4805363" y="3406775"/>
            <a:ext cx="3298825" cy="1147763"/>
            <a:chOff x="1270" y="3518"/>
            <a:chExt cx="2078" cy="723"/>
          </a:xfrm>
        </p:grpSpPr>
        <p:sp>
          <p:nvSpPr>
            <p:cNvPr id="68630" name="Text Box 16"/>
            <p:cNvSpPr txBox="1">
              <a:spLocks noChangeArrowheads="1"/>
            </p:cNvSpPr>
            <p:nvPr/>
          </p:nvSpPr>
          <p:spPr bwMode="auto">
            <a:xfrm>
              <a:off x="1275" y="3721"/>
              <a:ext cx="2073" cy="5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retransmit not-yet-acked segment         	with smallest seq. #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start timer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8631" name="Text Box 17"/>
            <p:cNvSpPr txBox="1">
              <a:spLocks noChangeArrowheads="1"/>
            </p:cNvSpPr>
            <p:nvPr/>
          </p:nvSpPr>
          <p:spPr bwMode="auto">
            <a:xfrm>
              <a:off x="1270" y="3518"/>
              <a:ext cx="547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timeout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8632" name="Line 18"/>
            <p:cNvSpPr>
              <a:spLocks noChangeShapeType="1"/>
            </p:cNvSpPr>
            <p:nvPr/>
          </p:nvSpPr>
          <p:spPr bwMode="auto">
            <a:xfrm>
              <a:off x="1342" y="3741"/>
              <a:ext cx="18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82964" name="Group 24"/>
          <p:cNvGrpSpPr/>
          <p:nvPr/>
        </p:nvGrpSpPr>
        <p:grpSpPr>
          <a:xfrm>
            <a:off x="952500" y="4513263"/>
            <a:ext cx="4703763" cy="2181225"/>
            <a:chOff x="678" y="2592"/>
            <a:chExt cx="2963" cy="1374"/>
          </a:xfrm>
        </p:grpSpPr>
        <p:sp>
          <p:nvSpPr>
            <p:cNvPr id="82965" name="Text Box 3"/>
            <p:cNvSpPr txBox="1"/>
            <p:nvPr/>
          </p:nvSpPr>
          <p:spPr>
            <a:xfrm>
              <a:off x="678" y="2830"/>
              <a:ext cx="2963" cy="11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dirty="0">
                  <a:latin typeface="Arial" panose="020B0604020202020204" pitchFamily="34" charset="0"/>
                </a:rPr>
                <a:t>if (y &gt; SendBase) { 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dirty="0">
                  <a:latin typeface="Arial" panose="020B0604020202020204" pitchFamily="34" charset="0"/>
                </a:rPr>
                <a:t>    SendBase = y 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dirty="0">
                  <a:latin typeface="Arial" panose="020B0604020202020204" pitchFamily="34" charset="0"/>
                </a:rPr>
                <a:t>    /* SendBase–1: last cumulatively ACKed byte */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dirty="0">
                  <a:latin typeface="Arial" panose="020B0604020202020204" pitchFamily="34" charset="0"/>
                </a:rPr>
                <a:t>    if (there are currently not-yet-acked segments)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dirty="0">
                  <a:latin typeface="Arial" panose="020B0604020202020204" pitchFamily="34" charset="0"/>
                </a:rPr>
                <a:t>         start timer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dirty="0">
                  <a:latin typeface="Arial" panose="020B0604020202020204" pitchFamily="34" charset="0"/>
                </a:rPr>
                <a:t>       else stop timer 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dirty="0">
                  <a:latin typeface="Arial" panose="020B0604020202020204" pitchFamily="34" charset="0"/>
                </a:rPr>
                <a:t>     } 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68628" name="Text Box 21"/>
            <p:cNvSpPr txBox="1">
              <a:spLocks noChangeArrowheads="1"/>
            </p:cNvSpPr>
            <p:nvPr/>
          </p:nvSpPr>
          <p:spPr bwMode="auto">
            <a:xfrm>
              <a:off x="705" y="2592"/>
              <a:ext cx="2200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ACK received, with ACK field value y 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8629" name="Line 22"/>
            <p:cNvSpPr>
              <a:spLocks noChangeShapeType="1"/>
            </p:cNvSpPr>
            <p:nvPr/>
          </p:nvSpPr>
          <p:spPr bwMode="auto">
            <a:xfrm>
              <a:off x="748" y="2815"/>
              <a:ext cx="20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82968" name="Freeform 26"/>
          <p:cNvSpPr/>
          <p:nvPr/>
        </p:nvSpPr>
        <p:spPr>
          <a:xfrm>
            <a:off x="3649663" y="1644650"/>
            <a:ext cx="1254125" cy="125888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969" name="Freeform 27"/>
          <p:cNvSpPr/>
          <p:nvPr/>
        </p:nvSpPr>
        <p:spPr>
          <a:xfrm rot="4468137">
            <a:off x="3970338" y="3113088"/>
            <a:ext cx="1254125" cy="12604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970" name="Freeform 28"/>
          <p:cNvSpPr/>
          <p:nvPr/>
        </p:nvSpPr>
        <p:spPr>
          <a:xfrm rot="10674503">
            <a:off x="1914525" y="3616325"/>
            <a:ext cx="1254125" cy="125888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839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title"/>
          </p:nvPr>
        </p:nvSpPr>
        <p:spPr>
          <a:xfrm>
            <a:off x="476250" y="238125"/>
            <a:ext cx="7772400" cy="9048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TCP: retransmission scenarios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69637" name="Text Box 105"/>
          <p:cNvSpPr txBox="1">
            <a:spLocks noChangeArrowheads="1"/>
          </p:cNvSpPr>
          <p:nvPr/>
        </p:nvSpPr>
        <p:spPr bwMode="auto">
          <a:xfrm>
            <a:off x="1282700" y="5946775"/>
            <a:ext cx="1922463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lost ACK scenario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38" name="Line 99"/>
          <p:cNvSpPr>
            <a:spLocks noChangeShapeType="1"/>
          </p:cNvSpPr>
          <p:nvPr/>
        </p:nvSpPr>
        <p:spPr bwMode="auto">
          <a:xfrm>
            <a:off x="1065213" y="4184650"/>
            <a:ext cx="2351088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39" name="Line 100"/>
          <p:cNvSpPr>
            <a:spLocks noChangeShapeType="1"/>
          </p:cNvSpPr>
          <p:nvPr/>
        </p:nvSpPr>
        <p:spPr bwMode="auto">
          <a:xfrm>
            <a:off x="1077913" y="241617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40" name="Line 104"/>
          <p:cNvSpPr>
            <a:spLocks noChangeShapeType="1"/>
          </p:cNvSpPr>
          <p:nvPr/>
        </p:nvSpPr>
        <p:spPr bwMode="auto">
          <a:xfrm flipH="1">
            <a:off x="2114550" y="3078163"/>
            <a:ext cx="1273175" cy="4270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41" name="Text Box 107"/>
          <p:cNvSpPr txBox="1">
            <a:spLocks noChangeArrowheads="1"/>
          </p:cNvSpPr>
          <p:nvPr/>
        </p:nvSpPr>
        <p:spPr bwMode="auto">
          <a:xfrm>
            <a:off x="3016250" y="1257300"/>
            <a:ext cx="77311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Host B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42" name="Text Box 111"/>
          <p:cNvSpPr txBox="1">
            <a:spLocks noChangeArrowheads="1"/>
          </p:cNvSpPr>
          <p:nvPr/>
        </p:nvSpPr>
        <p:spPr bwMode="auto">
          <a:xfrm>
            <a:off x="682625" y="1274763"/>
            <a:ext cx="776288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Host A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43" name="Rectangle 112"/>
          <p:cNvSpPr>
            <a:spLocks noChangeArrowheads="1"/>
          </p:cNvSpPr>
          <p:nvPr/>
        </p:nvSpPr>
        <p:spPr bwMode="auto">
          <a:xfrm>
            <a:off x="1781175" y="2497138"/>
            <a:ext cx="869950" cy="401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44" name="Text Box 113"/>
          <p:cNvSpPr txBox="1">
            <a:spLocks noChangeArrowheads="1"/>
          </p:cNvSpPr>
          <p:nvPr/>
        </p:nvSpPr>
        <p:spPr bwMode="auto">
          <a:xfrm>
            <a:off x="1222375" y="2549525"/>
            <a:ext cx="20859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Seq=92, 8 bytes of data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45" name="Rectangle 114"/>
          <p:cNvSpPr>
            <a:spLocks noChangeArrowheads="1"/>
          </p:cNvSpPr>
          <p:nvPr/>
        </p:nvSpPr>
        <p:spPr bwMode="auto">
          <a:xfrm>
            <a:off x="2349500" y="3163888"/>
            <a:ext cx="747713" cy="246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46" name="Text Box 115"/>
          <p:cNvSpPr txBox="1">
            <a:spLocks noChangeArrowheads="1"/>
          </p:cNvSpPr>
          <p:nvPr/>
        </p:nvSpPr>
        <p:spPr bwMode="auto">
          <a:xfrm>
            <a:off x="2270125" y="3119438"/>
            <a:ext cx="9493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ACK=100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47" name="Line 118"/>
          <p:cNvSpPr>
            <a:spLocks noChangeShapeType="1"/>
          </p:cNvSpPr>
          <p:nvPr/>
        </p:nvSpPr>
        <p:spPr bwMode="auto">
          <a:xfrm>
            <a:off x="1057275" y="217487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48" name="Line 119"/>
          <p:cNvSpPr>
            <a:spLocks noChangeShapeType="1"/>
          </p:cNvSpPr>
          <p:nvPr/>
        </p:nvSpPr>
        <p:spPr bwMode="auto">
          <a:xfrm>
            <a:off x="3484563" y="2170113"/>
            <a:ext cx="0" cy="3538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49" name="Rectangle 122"/>
          <p:cNvSpPr>
            <a:spLocks noChangeArrowheads="1"/>
          </p:cNvSpPr>
          <p:nvPr/>
        </p:nvSpPr>
        <p:spPr bwMode="auto">
          <a:xfrm>
            <a:off x="1674813" y="4178300"/>
            <a:ext cx="989013" cy="430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50" name="Text Box 123"/>
          <p:cNvSpPr txBox="1">
            <a:spLocks noChangeArrowheads="1"/>
          </p:cNvSpPr>
          <p:nvPr/>
        </p:nvSpPr>
        <p:spPr bwMode="auto">
          <a:xfrm>
            <a:off x="1211263" y="4259263"/>
            <a:ext cx="20859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Seq=92, 8 bytes of data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51" name="Text Box 124"/>
          <p:cNvSpPr txBox="1">
            <a:spLocks noChangeArrowheads="1"/>
          </p:cNvSpPr>
          <p:nvPr/>
        </p:nvSpPr>
        <p:spPr bwMode="auto">
          <a:xfrm>
            <a:off x="1903413" y="3309938"/>
            <a:ext cx="35877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X</a:t>
            </a:r>
            <a:endParaRPr kumimoji="0" 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52" name="Text Box 126"/>
          <p:cNvSpPr txBox="1">
            <a:spLocks noChangeArrowheads="1"/>
          </p:cNvSpPr>
          <p:nvPr/>
        </p:nvSpPr>
        <p:spPr bwMode="auto">
          <a:xfrm rot="10800000">
            <a:off x="684213" y="2963863"/>
            <a:ext cx="396875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timeout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53" name="Line 127"/>
          <p:cNvSpPr>
            <a:spLocks noChangeShapeType="1"/>
          </p:cNvSpPr>
          <p:nvPr/>
        </p:nvSpPr>
        <p:spPr bwMode="auto">
          <a:xfrm flipH="1">
            <a:off x="1054100" y="4776788"/>
            <a:ext cx="2338388" cy="7826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54" name="Rectangle 128"/>
          <p:cNvSpPr>
            <a:spLocks noChangeArrowheads="1"/>
          </p:cNvSpPr>
          <p:nvPr/>
        </p:nvSpPr>
        <p:spPr bwMode="auto">
          <a:xfrm>
            <a:off x="1887538" y="5033963"/>
            <a:ext cx="747713" cy="246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55" name="Text Box 129"/>
          <p:cNvSpPr txBox="1">
            <a:spLocks noChangeArrowheads="1"/>
          </p:cNvSpPr>
          <p:nvPr/>
        </p:nvSpPr>
        <p:spPr bwMode="auto">
          <a:xfrm>
            <a:off x="1808163" y="4989513"/>
            <a:ext cx="9493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ACK=100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83991" name="Group 134"/>
          <p:cNvGrpSpPr/>
          <p:nvPr/>
        </p:nvGrpSpPr>
        <p:grpSpPr>
          <a:xfrm>
            <a:off x="825500" y="2420938"/>
            <a:ext cx="104775" cy="508000"/>
            <a:chOff x="3099" y="1749"/>
            <a:chExt cx="66" cy="320"/>
          </a:xfrm>
        </p:grpSpPr>
        <p:sp>
          <p:nvSpPr>
            <p:cNvPr id="69710" name="Line 132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9711" name="Line 133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83994" name="Group 135"/>
          <p:cNvGrpSpPr/>
          <p:nvPr/>
        </p:nvGrpSpPr>
        <p:grpSpPr>
          <a:xfrm rot="10800000">
            <a:off x="820738" y="3663950"/>
            <a:ext cx="104775" cy="508000"/>
            <a:chOff x="3099" y="1749"/>
            <a:chExt cx="66" cy="320"/>
          </a:xfrm>
        </p:grpSpPr>
        <p:sp>
          <p:nvSpPr>
            <p:cNvPr id="69708" name="Line 136"/>
            <p:cNvSpPr>
              <a:spLocks noChangeShapeType="1"/>
            </p:cNvSpPr>
            <p:nvPr/>
          </p:nvSpPr>
          <p:spPr bwMode="auto">
            <a:xfrm flipV="1">
              <a:off x="3136" y="175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9709" name="Line 137"/>
            <p:cNvSpPr>
              <a:spLocks noChangeShapeType="1"/>
            </p:cNvSpPr>
            <p:nvPr/>
          </p:nvSpPr>
          <p:spPr bwMode="auto">
            <a:xfrm>
              <a:off x="3106" y="1759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69658" name="Text Box 172"/>
          <p:cNvSpPr txBox="1">
            <a:spLocks noChangeArrowheads="1"/>
          </p:cNvSpPr>
          <p:nvPr/>
        </p:nvSpPr>
        <p:spPr bwMode="auto">
          <a:xfrm>
            <a:off x="5945188" y="5953125"/>
            <a:ext cx="20732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premature timeout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59" name="Line 173"/>
          <p:cNvSpPr>
            <a:spLocks noChangeShapeType="1"/>
          </p:cNvSpPr>
          <p:nvPr/>
        </p:nvSpPr>
        <p:spPr bwMode="auto">
          <a:xfrm>
            <a:off x="5781675" y="4191000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60" name="Line 174"/>
          <p:cNvSpPr>
            <a:spLocks noChangeShapeType="1"/>
          </p:cNvSpPr>
          <p:nvPr/>
        </p:nvSpPr>
        <p:spPr bwMode="auto">
          <a:xfrm>
            <a:off x="5815013" y="242252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61" name="Line 175"/>
          <p:cNvSpPr>
            <a:spLocks noChangeShapeType="1"/>
          </p:cNvSpPr>
          <p:nvPr/>
        </p:nvSpPr>
        <p:spPr bwMode="auto">
          <a:xfrm flipH="1">
            <a:off x="5789613" y="3084513"/>
            <a:ext cx="2335213" cy="15890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62" name="Text Box 177"/>
          <p:cNvSpPr txBox="1">
            <a:spLocks noChangeArrowheads="1"/>
          </p:cNvSpPr>
          <p:nvPr/>
        </p:nvSpPr>
        <p:spPr bwMode="auto">
          <a:xfrm>
            <a:off x="7753350" y="1263650"/>
            <a:ext cx="77311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Host B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63" name="Text Box 181"/>
          <p:cNvSpPr txBox="1">
            <a:spLocks noChangeArrowheads="1"/>
          </p:cNvSpPr>
          <p:nvPr/>
        </p:nvSpPr>
        <p:spPr bwMode="auto">
          <a:xfrm>
            <a:off x="5419725" y="1281113"/>
            <a:ext cx="776288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Host A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64" name="Rectangle 182"/>
          <p:cNvSpPr>
            <a:spLocks noChangeArrowheads="1"/>
          </p:cNvSpPr>
          <p:nvPr/>
        </p:nvSpPr>
        <p:spPr bwMode="auto">
          <a:xfrm>
            <a:off x="6518275" y="2503488"/>
            <a:ext cx="869950" cy="401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65" name="Text Box 183"/>
          <p:cNvSpPr txBox="1">
            <a:spLocks noChangeArrowheads="1"/>
          </p:cNvSpPr>
          <p:nvPr/>
        </p:nvSpPr>
        <p:spPr bwMode="auto">
          <a:xfrm>
            <a:off x="5959475" y="2555875"/>
            <a:ext cx="20859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Seq=92, 8 bytes of data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84005" name="Group 202"/>
          <p:cNvGrpSpPr/>
          <p:nvPr/>
        </p:nvGrpSpPr>
        <p:grpSpPr>
          <a:xfrm>
            <a:off x="6691313" y="3576638"/>
            <a:ext cx="949325" cy="304800"/>
            <a:chOff x="4215" y="2253"/>
            <a:chExt cx="598" cy="192"/>
          </a:xfrm>
        </p:grpSpPr>
        <p:sp>
          <p:nvSpPr>
            <p:cNvPr id="69706" name="Rectangle 184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9707" name="Text Box 185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ACK=100</a:t>
              </a: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69667" name="Line 186"/>
          <p:cNvSpPr>
            <a:spLocks noChangeShapeType="1"/>
          </p:cNvSpPr>
          <p:nvPr/>
        </p:nvSpPr>
        <p:spPr bwMode="auto">
          <a:xfrm>
            <a:off x="5794375" y="218122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68" name="Line 187"/>
          <p:cNvSpPr>
            <a:spLocks noChangeShapeType="1"/>
          </p:cNvSpPr>
          <p:nvPr/>
        </p:nvSpPr>
        <p:spPr bwMode="auto">
          <a:xfrm>
            <a:off x="8199438" y="2176463"/>
            <a:ext cx="0" cy="3538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69" name="Rectangle 188"/>
          <p:cNvSpPr>
            <a:spLocks noChangeArrowheads="1"/>
          </p:cNvSpPr>
          <p:nvPr/>
        </p:nvSpPr>
        <p:spPr bwMode="auto">
          <a:xfrm>
            <a:off x="6807200" y="4308475"/>
            <a:ext cx="1057275" cy="5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70" name="Text Box 189"/>
          <p:cNvSpPr txBox="1">
            <a:spLocks noChangeArrowheads="1"/>
          </p:cNvSpPr>
          <p:nvPr/>
        </p:nvSpPr>
        <p:spPr bwMode="auto">
          <a:xfrm>
            <a:off x="6727825" y="4341813"/>
            <a:ext cx="121285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Seq=92,  8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bytes of data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71" name="Text Box 191"/>
          <p:cNvSpPr txBox="1">
            <a:spLocks noChangeArrowheads="1"/>
          </p:cNvSpPr>
          <p:nvPr/>
        </p:nvSpPr>
        <p:spPr bwMode="auto">
          <a:xfrm rot="10800000">
            <a:off x="5421313" y="2970213"/>
            <a:ext cx="396875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timeout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72" name="Line 192"/>
          <p:cNvSpPr>
            <a:spLocks noChangeShapeType="1"/>
          </p:cNvSpPr>
          <p:nvPr/>
        </p:nvSpPr>
        <p:spPr bwMode="auto">
          <a:xfrm flipH="1">
            <a:off x="5813425" y="4894263"/>
            <a:ext cx="2338388" cy="7826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73" name="Rectangle 193"/>
          <p:cNvSpPr>
            <a:spLocks noChangeArrowheads="1"/>
          </p:cNvSpPr>
          <p:nvPr/>
        </p:nvSpPr>
        <p:spPr bwMode="auto">
          <a:xfrm>
            <a:off x="6646863" y="5151438"/>
            <a:ext cx="747713" cy="246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74" name="Text Box 194"/>
          <p:cNvSpPr txBox="1">
            <a:spLocks noChangeArrowheads="1"/>
          </p:cNvSpPr>
          <p:nvPr/>
        </p:nvSpPr>
        <p:spPr bwMode="auto">
          <a:xfrm>
            <a:off x="6567488" y="5106988"/>
            <a:ext cx="9493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ACK=120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84016" name="Group 195"/>
          <p:cNvGrpSpPr/>
          <p:nvPr/>
        </p:nvGrpSpPr>
        <p:grpSpPr>
          <a:xfrm>
            <a:off x="5562600" y="2427288"/>
            <a:ext cx="104775" cy="508000"/>
            <a:chOff x="3099" y="1749"/>
            <a:chExt cx="66" cy="320"/>
          </a:xfrm>
        </p:grpSpPr>
        <p:sp>
          <p:nvSpPr>
            <p:cNvPr id="69704" name="Line 196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9705" name="Line 197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84019" name="Group 198"/>
          <p:cNvGrpSpPr/>
          <p:nvPr/>
        </p:nvGrpSpPr>
        <p:grpSpPr>
          <a:xfrm rot="10800000">
            <a:off x="5557838" y="3670300"/>
            <a:ext cx="104775" cy="508000"/>
            <a:chOff x="3099" y="1749"/>
            <a:chExt cx="66" cy="320"/>
          </a:xfrm>
        </p:grpSpPr>
        <p:sp>
          <p:nvSpPr>
            <p:cNvPr id="69702" name="Line 199"/>
            <p:cNvSpPr>
              <a:spLocks noChangeShapeType="1"/>
            </p:cNvSpPr>
            <p:nvPr/>
          </p:nvSpPr>
          <p:spPr bwMode="auto">
            <a:xfrm flipV="1">
              <a:off x="3136" y="175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9703" name="Line 200"/>
            <p:cNvSpPr>
              <a:spLocks noChangeShapeType="1"/>
            </p:cNvSpPr>
            <p:nvPr/>
          </p:nvSpPr>
          <p:spPr bwMode="auto">
            <a:xfrm>
              <a:off x="3106" y="1759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84022" name="Group 206"/>
          <p:cNvGrpSpPr/>
          <p:nvPr/>
        </p:nvGrpSpPr>
        <p:grpSpPr>
          <a:xfrm>
            <a:off x="5800725" y="2808288"/>
            <a:ext cx="2346325" cy="571500"/>
            <a:chOff x="3759" y="1622"/>
            <a:chExt cx="1478" cy="360"/>
          </a:xfrm>
        </p:grpSpPr>
        <p:sp>
          <p:nvSpPr>
            <p:cNvPr id="69699" name="Line 203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9700" name="Rectangle 204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9701" name="Text Box 205"/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Seq=100, 20 bytes of data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69678" name="Line 207"/>
          <p:cNvSpPr>
            <a:spLocks noChangeShapeType="1"/>
          </p:cNvSpPr>
          <p:nvPr/>
        </p:nvSpPr>
        <p:spPr bwMode="auto">
          <a:xfrm flipH="1">
            <a:off x="5794375" y="3440113"/>
            <a:ext cx="2335213" cy="15890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84027" name="Group 208"/>
          <p:cNvGrpSpPr/>
          <p:nvPr/>
        </p:nvGrpSpPr>
        <p:grpSpPr>
          <a:xfrm>
            <a:off x="6931025" y="3852863"/>
            <a:ext cx="949325" cy="304800"/>
            <a:chOff x="4215" y="2253"/>
            <a:chExt cx="598" cy="192"/>
          </a:xfrm>
        </p:grpSpPr>
        <p:sp>
          <p:nvSpPr>
            <p:cNvPr id="69697" name="Rectangle 20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9698" name="Text Box 210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ACK=120</a:t>
              </a: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69680" name="Text Box 211"/>
          <p:cNvSpPr txBox="1">
            <a:spLocks noChangeArrowheads="1"/>
          </p:cNvSpPr>
          <p:nvPr/>
        </p:nvSpPr>
        <p:spPr bwMode="auto">
          <a:xfrm>
            <a:off x="4427538" y="4495800"/>
            <a:ext cx="1363663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SendBase=100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81" name="Text Box 212"/>
          <p:cNvSpPr txBox="1">
            <a:spLocks noChangeArrowheads="1"/>
          </p:cNvSpPr>
          <p:nvPr/>
        </p:nvSpPr>
        <p:spPr bwMode="auto">
          <a:xfrm>
            <a:off x="4446588" y="4837113"/>
            <a:ext cx="1363663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SendBase=120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82" name="Text Box 213"/>
          <p:cNvSpPr txBox="1">
            <a:spLocks noChangeArrowheads="1"/>
          </p:cNvSpPr>
          <p:nvPr/>
        </p:nvSpPr>
        <p:spPr bwMode="auto">
          <a:xfrm>
            <a:off x="4465638" y="5511800"/>
            <a:ext cx="1363663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SendBase=120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9683" name="Text Box 214"/>
          <p:cNvSpPr txBox="1">
            <a:spLocks noChangeArrowheads="1"/>
          </p:cNvSpPr>
          <p:nvPr/>
        </p:nvSpPr>
        <p:spPr bwMode="auto">
          <a:xfrm>
            <a:off x="4492625" y="2266950"/>
            <a:ext cx="126682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SendBase=92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84034" name="Picture 218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04838" y="912813"/>
            <a:ext cx="6399212" cy="1730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4035" name="Group 219"/>
          <p:cNvGrpSpPr/>
          <p:nvPr/>
        </p:nvGrpSpPr>
        <p:grpSpPr>
          <a:xfrm>
            <a:off x="5372100" y="1543050"/>
            <a:ext cx="630238" cy="533400"/>
            <a:chOff x="-44" y="1473"/>
            <a:chExt cx="981" cy="1105"/>
          </a:xfrm>
        </p:grpSpPr>
        <p:pic>
          <p:nvPicPr>
            <p:cNvPr id="84036" name="Picture 220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4037" name="Freeform 221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84038" name="Group 225"/>
          <p:cNvGrpSpPr/>
          <p:nvPr/>
        </p:nvGrpSpPr>
        <p:grpSpPr>
          <a:xfrm flipH="1">
            <a:off x="7939088" y="1549400"/>
            <a:ext cx="631825" cy="622300"/>
            <a:chOff x="-44" y="1473"/>
            <a:chExt cx="981" cy="1105"/>
          </a:xfrm>
        </p:grpSpPr>
        <p:pic>
          <p:nvPicPr>
            <p:cNvPr id="84039" name="Picture 226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4040" name="Freeform 227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84041" name="Group 228"/>
          <p:cNvGrpSpPr/>
          <p:nvPr/>
        </p:nvGrpSpPr>
        <p:grpSpPr>
          <a:xfrm>
            <a:off x="647700" y="1547813"/>
            <a:ext cx="630238" cy="533400"/>
            <a:chOff x="-44" y="1473"/>
            <a:chExt cx="981" cy="1105"/>
          </a:xfrm>
        </p:grpSpPr>
        <p:pic>
          <p:nvPicPr>
            <p:cNvPr id="84042" name="Picture 229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4043" name="Freeform 230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84044" name="Group 231"/>
          <p:cNvGrpSpPr/>
          <p:nvPr/>
        </p:nvGrpSpPr>
        <p:grpSpPr>
          <a:xfrm flipH="1">
            <a:off x="3225800" y="1531938"/>
            <a:ext cx="709613" cy="600075"/>
            <a:chOff x="-44" y="1473"/>
            <a:chExt cx="981" cy="1105"/>
          </a:xfrm>
        </p:grpSpPr>
        <p:pic>
          <p:nvPicPr>
            <p:cNvPr id="84045" name="Picture 232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4046" name="Freeform 233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860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38125"/>
            <a:ext cx="7772400" cy="9048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TCP: retransmission scenarios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70661" name="Text Box 22"/>
          <p:cNvSpPr txBox="1">
            <a:spLocks noChangeArrowheads="1"/>
          </p:cNvSpPr>
          <p:nvPr/>
        </p:nvSpPr>
        <p:spPr bwMode="auto">
          <a:xfrm>
            <a:off x="1958975" y="3468688"/>
            <a:ext cx="35877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X</a:t>
            </a:r>
            <a:endParaRPr kumimoji="0" 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0662" name="Text Box 34"/>
          <p:cNvSpPr txBox="1">
            <a:spLocks noChangeArrowheads="1"/>
          </p:cNvSpPr>
          <p:nvPr/>
        </p:nvSpPr>
        <p:spPr bwMode="auto">
          <a:xfrm>
            <a:off x="1639888" y="5975350"/>
            <a:ext cx="1751013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cumulative ACK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0663" name="Line 35"/>
          <p:cNvSpPr>
            <a:spLocks noChangeShapeType="1"/>
          </p:cNvSpPr>
          <p:nvPr/>
        </p:nvSpPr>
        <p:spPr bwMode="auto">
          <a:xfrm>
            <a:off x="1368425" y="4540250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0664" name="Line 36"/>
          <p:cNvSpPr>
            <a:spLocks noChangeShapeType="1"/>
          </p:cNvSpPr>
          <p:nvPr/>
        </p:nvSpPr>
        <p:spPr bwMode="auto">
          <a:xfrm>
            <a:off x="1344613" y="2444750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0665" name="Line 37"/>
          <p:cNvSpPr>
            <a:spLocks noChangeShapeType="1"/>
          </p:cNvSpPr>
          <p:nvPr/>
        </p:nvSpPr>
        <p:spPr bwMode="auto">
          <a:xfrm flipH="1">
            <a:off x="2222500" y="3106738"/>
            <a:ext cx="1431925" cy="5730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0666" name="Text Box 39"/>
          <p:cNvSpPr txBox="1">
            <a:spLocks noChangeArrowheads="1"/>
          </p:cNvSpPr>
          <p:nvPr/>
        </p:nvSpPr>
        <p:spPr bwMode="auto">
          <a:xfrm>
            <a:off x="3270250" y="1273175"/>
            <a:ext cx="77311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Host B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0667" name="Text Box 43"/>
          <p:cNvSpPr txBox="1">
            <a:spLocks noChangeArrowheads="1"/>
          </p:cNvSpPr>
          <p:nvPr/>
        </p:nvSpPr>
        <p:spPr bwMode="auto">
          <a:xfrm>
            <a:off x="949325" y="1303338"/>
            <a:ext cx="776288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Host A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0668" name="Rectangle 44"/>
          <p:cNvSpPr>
            <a:spLocks noChangeArrowheads="1"/>
          </p:cNvSpPr>
          <p:nvPr/>
        </p:nvSpPr>
        <p:spPr bwMode="auto">
          <a:xfrm>
            <a:off x="2047875" y="2525713"/>
            <a:ext cx="869950" cy="401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0669" name="Text Box 45"/>
          <p:cNvSpPr txBox="1">
            <a:spLocks noChangeArrowheads="1"/>
          </p:cNvSpPr>
          <p:nvPr/>
        </p:nvSpPr>
        <p:spPr bwMode="auto">
          <a:xfrm>
            <a:off x="1489075" y="2578100"/>
            <a:ext cx="20859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Seq=92, 8 bytes of data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86029" name="Group 46"/>
          <p:cNvGrpSpPr/>
          <p:nvPr/>
        </p:nvGrpSpPr>
        <p:grpSpPr>
          <a:xfrm>
            <a:off x="2244725" y="3306763"/>
            <a:ext cx="949325" cy="304800"/>
            <a:chOff x="4215" y="2253"/>
            <a:chExt cx="598" cy="192"/>
          </a:xfrm>
        </p:grpSpPr>
        <p:sp>
          <p:nvSpPr>
            <p:cNvPr id="70699" name="Rectangle 47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0700" name="Text Box 48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ACK=100</a:t>
              </a: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70671" name="Line 49"/>
          <p:cNvSpPr>
            <a:spLocks noChangeShapeType="1"/>
          </p:cNvSpPr>
          <p:nvPr/>
        </p:nvSpPr>
        <p:spPr bwMode="auto">
          <a:xfrm>
            <a:off x="1323975" y="2203450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0672" name="Line 50"/>
          <p:cNvSpPr>
            <a:spLocks noChangeShapeType="1"/>
          </p:cNvSpPr>
          <p:nvPr/>
        </p:nvSpPr>
        <p:spPr bwMode="auto">
          <a:xfrm>
            <a:off x="3729038" y="2198688"/>
            <a:ext cx="0" cy="3538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0673" name="Rectangle 51"/>
          <p:cNvSpPr>
            <a:spLocks noChangeArrowheads="1"/>
          </p:cNvSpPr>
          <p:nvPr/>
        </p:nvSpPr>
        <p:spPr bwMode="auto">
          <a:xfrm>
            <a:off x="2065338" y="4613275"/>
            <a:ext cx="933450" cy="5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0674" name="Text Box 52"/>
          <p:cNvSpPr txBox="1">
            <a:spLocks noChangeArrowheads="1"/>
          </p:cNvSpPr>
          <p:nvPr/>
        </p:nvSpPr>
        <p:spPr bwMode="auto">
          <a:xfrm>
            <a:off x="1339850" y="4700588"/>
            <a:ext cx="2652713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Seq=120,  15 bytes of data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0675" name="Rectangle 55"/>
          <p:cNvSpPr>
            <a:spLocks noChangeArrowheads="1"/>
          </p:cNvSpPr>
          <p:nvPr/>
        </p:nvSpPr>
        <p:spPr bwMode="auto">
          <a:xfrm>
            <a:off x="2176463" y="5173663"/>
            <a:ext cx="747713" cy="246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86037" name="Group 75"/>
          <p:cNvGrpSpPr/>
          <p:nvPr/>
        </p:nvGrpSpPr>
        <p:grpSpPr>
          <a:xfrm>
            <a:off x="949325" y="2449513"/>
            <a:ext cx="396875" cy="2406650"/>
            <a:chOff x="3414" y="1529"/>
            <a:chExt cx="250" cy="1103"/>
          </a:xfrm>
        </p:grpSpPr>
        <p:sp>
          <p:nvSpPr>
            <p:cNvPr id="70692" name="Text Box 53"/>
            <p:cNvSpPr txBox="1">
              <a:spLocks noChangeArrowheads="1"/>
            </p:cNvSpPr>
            <p:nvPr/>
          </p:nvSpPr>
          <p:spPr bwMode="auto">
            <a:xfrm rot="10800000">
              <a:off x="3414" y="1931"/>
              <a:ext cx="250" cy="31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timeout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86039" name="Group 57"/>
            <p:cNvGrpSpPr/>
            <p:nvPr/>
          </p:nvGrpSpPr>
          <p:grpSpPr>
            <a:xfrm>
              <a:off x="3504" y="1529"/>
              <a:ext cx="66" cy="320"/>
              <a:chOff x="3099" y="1749"/>
              <a:chExt cx="66" cy="320"/>
            </a:xfrm>
          </p:grpSpPr>
          <p:sp>
            <p:nvSpPr>
              <p:cNvPr id="70697" name="Line 58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70698" name="Line 59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86042" name="Group 60"/>
            <p:cNvGrpSpPr/>
            <p:nvPr/>
          </p:nvGrpSpPr>
          <p:grpSpPr>
            <a:xfrm rot="10800000">
              <a:off x="3501" y="2312"/>
              <a:ext cx="66" cy="320"/>
              <a:chOff x="3099" y="1749"/>
              <a:chExt cx="66" cy="320"/>
            </a:xfrm>
          </p:grpSpPr>
          <p:sp>
            <p:nvSpPr>
              <p:cNvPr id="70695" name="Line 61"/>
              <p:cNvSpPr>
                <a:spLocks noChangeShapeType="1"/>
              </p:cNvSpPr>
              <p:nvPr/>
            </p:nvSpPr>
            <p:spPr bwMode="auto">
              <a:xfrm flipV="1">
                <a:off x="3136" y="1750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70696" name="Line 62"/>
              <p:cNvSpPr>
                <a:spLocks noChangeShapeType="1"/>
              </p:cNvSpPr>
              <p:nvPr/>
            </p:nvSpPr>
            <p:spPr bwMode="auto">
              <a:xfrm>
                <a:off x="3106" y="1758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</p:grpSp>
      <p:grpSp>
        <p:nvGrpSpPr>
          <p:cNvPr id="86045" name="Group 63"/>
          <p:cNvGrpSpPr/>
          <p:nvPr/>
        </p:nvGrpSpPr>
        <p:grpSpPr>
          <a:xfrm>
            <a:off x="1330325" y="2830513"/>
            <a:ext cx="2346325" cy="571500"/>
            <a:chOff x="3759" y="1622"/>
            <a:chExt cx="1478" cy="360"/>
          </a:xfrm>
        </p:grpSpPr>
        <p:sp>
          <p:nvSpPr>
            <p:cNvPr id="70689" name="Line 64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0690" name="Rectangle 65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0691" name="Text Box 66"/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Seq=100, 20 bytes of data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70678" name="Line 67"/>
          <p:cNvSpPr>
            <a:spLocks noChangeShapeType="1"/>
          </p:cNvSpPr>
          <p:nvPr/>
        </p:nvSpPr>
        <p:spPr bwMode="auto">
          <a:xfrm flipH="1">
            <a:off x="1335088" y="3462338"/>
            <a:ext cx="2324100" cy="1025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86050" name="Group 68"/>
          <p:cNvGrpSpPr/>
          <p:nvPr/>
        </p:nvGrpSpPr>
        <p:grpSpPr>
          <a:xfrm>
            <a:off x="1978025" y="3863975"/>
            <a:ext cx="949325" cy="304800"/>
            <a:chOff x="4215" y="2253"/>
            <a:chExt cx="598" cy="192"/>
          </a:xfrm>
        </p:grpSpPr>
        <p:sp>
          <p:nvSpPr>
            <p:cNvPr id="70687" name="Rectangle 6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0688" name="Text Box 70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ACK=120</a:t>
              </a: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+mn-cs"/>
              </a:endParaRPr>
            </a:p>
          </p:txBody>
        </p:sp>
      </p:grpSp>
      <p:pic>
        <p:nvPicPr>
          <p:cNvPr id="86053" name="Picture 77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04838" y="912813"/>
            <a:ext cx="6399212" cy="1730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6054" name="Group 84"/>
          <p:cNvGrpSpPr/>
          <p:nvPr/>
        </p:nvGrpSpPr>
        <p:grpSpPr>
          <a:xfrm>
            <a:off x="903288" y="1565275"/>
            <a:ext cx="630237" cy="533400"/>
            <a:chOff x="-44" y="1473"/>
            <a:chExt cx="981" cy="1105"/>
          </a:xfrm>
        </p:grpSpPr>
        <p:pic>
          <p:nvPicPr>
            <p:cNvPr id="86055" name="Picture 85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6056" name="Freeform 86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86057" name="Group 87"/>
          <p:cNvGrpSpPr/>
          <p:nvPr/>
        </p:nvGrpSpPr>
        <p:grpSpPr>
          <a:xfrm flipH="1">
            <a:off x="3481388" y="1560513"/>
            <a:ext cx="674687" cy="590550"/>
            <a:chOff x="-44" y="1473"/>
            <a:chExt cx="981" cy="1105"/>
          </a:xfrm>
        </p:grpSpPr>
        <p:pic>
          <p:nvPicPr>
            <p:cNvPr id="86058" name="Picture 88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6059" name="Freeform 89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8806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50838"/>
            <a:ext cx="7772400" cy="6699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 ACK generation</a:t>
            </a: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[RFC 1122, RFC 2581]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71685" name="Text Box 3"/>
          <p:cNvSpPr txBox="1">
            <a:spLocks noChangeArrowheads="1"/>
          </p:cNvSpPr>
          <p:nvPr/>
        </p:nvSpPr>
        <p:spPr bwMode="auto">
          <a:xfrm>
            <a:off x="752475" y="1554163"/>
            <a:ext cx="3333750" cy="5003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event at receiver</a:t>
            </a:r>
            <a:endParaRPr kumimoji="0" lang="en-US" sz="1800" b="0" i="1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1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arrival of in-order segment with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expected seq #. All data up to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expected seq # already ACKed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arrival of in-order segment with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expected seq #. One other 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segment has ACK pending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arrival of out-of-order segment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higher-than-expect seq. # .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Gap detected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arrival of segment that 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partially or completely fills gap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1686" name="Text Box 4"/>
          <p:cNvSpPr txBox="1">
            <a:spLocks noChangeArrowheads="1"/>
          </p:cNvSpPr>
          <p:nvPr/>
        </p:nvSpPr>
        <p:spPr bwMode="auto">
          <a:xfrm>
            <a:off x="4514850" y="1544638"/>
            <a:ext cx="4070350" cy="5003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TCP receiver action</a:t>
            </a:r>
            <a:endParaRPr kumimoji="0" lang="en-US" sz="1800" b="0" i="1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1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delayed ACK. Wait up to 500ms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for next segment. If no next segment,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send ACK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immediately send single cumulative 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ACK, ACKing both in-order segments 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immediately send </a:t>
            </a: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duplicate ACK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indicating seq. # of next expected byte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immediate send ACK, provided that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segment starts at lower end of gap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1687" name="Line 9"/>
          <p:cNvSpPr>
            <a:spLocks noChangeShapeType="1"/>
          </p:cNvSpPr>
          <p:nvPr/>
        </p:nvSpPr>
        <p:spPr bwMode="auto">
          <a:xfrm>
            <a:off x="4324350" y="1704975"/>
            <a:ext cx="0" cy="43529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88071" name="Picture 10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57225" y="952500"/>
            <a:ext cx="73136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689" name="Line 11"/>
          <p:cNvSpPr>
            <a:spLocks noChangeShapeType="1"/>
          </p:cNvSpPr>
          <p:nvPr/>
        </p:nvSpPr>
        <p:spPr bwMode="auto">
          <a:xfrm>
            <a:off x="768350" y="21447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1690" name="Line 12"/>
          <p:cNvSpPr>
            <a:spLocks noChangeShapeType="1"/>
          </p:cNvSpPr>
          <p:nvPr/>
        </p:nvSpPr>
        <p:spPr bwMode="auto">
          <a:xfrm>
            <a:off x="752475" y="31988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1691" name="Line 13"/>
          <p:cNvSpPr>
            <a:spLocks noChangeShapeType="1"/>
          </p:cNvSpPr>
          <p:nvPr/>
        </p:nvSpPr>
        <p:spPr bwMode="auto">
          <a:xfrm>
            <a:off x="769938" y="429736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1692" name="Line 14"/>
          <p:cNvSpPr>
            <a:spLocks noChangeShapeType="1"/>
          </p:cNvSpPr>
          <p:nvPr/>
        </p:nvSpPr>
        <p:spPr bwMode="auto">
          <a:xfrm>
            <a:off x="763588" y="5386388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890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0663"/>
            <a:ext cx="5040313" cy="9064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 fast retransmit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7270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88950" y="1397000"/>
            <a:ext cx="38100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time-out period  often relatively long: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long delay before resending lost packet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detect lost segments via duplicate ACKs.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sender often sends many segments back-to-back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if segment is lost, there will likely be many duplicate ACKs.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</p:txBody>
      </p:sp>
      <p:sp>
        <p:nvSpPr>
          <p:cNvPr id="89093" name="Rectangle 5"/>
          <p:cNvSpPr/>
          <p:nvPr/>
        </p:nvSpPr>
        <p:spPr>
          <a:xfrm>
            <a:off x="4827588" y="2143125"/>
            <a:ext cx="3567112" cy="38131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/>
          <a:p>
            <a: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</a:pPr>
            <a:r>
              <a:rPr lang="en-US" altLang="zh-CN" sz="2800" dirty="0">
                <a:latin typeface="Gill Sans MT" panose="020B0502020104020203" charset="0"/>
              </a:rPr>
              <a:t>if sender receives 3 ACKs for same data</a:t>
            </a:r>
            <a:endParaRPr lang="en-US" altLang="zh-CN" sz="2800" dirty="0">
              <a:latin typeface="Gill Sans MT" panose="020B0502020104020203" charset="0"/>
            </a:endParaRPr>
          </a:p>
          <a:p>
            <a: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</a:rPr>
              <a:t>(</a:t>
            </a:r>
            <a:r>
              <a:rPr lang="ja-JP" altLang="en-US" sz="2400" dirty="0">
                <a:latin typeface="Gill Sans MT" panose="020B0502020104020203" charset="0"/>
              </a:rPr>
              <a:t>“</a:t>
            </a:r>
            <a:r>
              <a:rPr lang="en-US" altLang="ja-JP" sz="2400" dirty="0">
                <a:latin typeface="Gill Sans MT" panose="020B0502020104020203" charset="0"/>
              </a:rPr>
              <a:t>triple duplicate ACKs</a:t>
            </a:r>
            <a:r>
              <a:rPr lang="ja-JP" altLang="en-US" sz="2400" dirty="0">
                <a:latin typeface="Gill Sans MT" panose="020B0502020104020203" charset="0"/>
              </a:rPr>
              <a:t>”</a:t>
            </a:r>
            <a:r>
              <a:rPr lang="en-US" altLang="ja-JP" sz="2400" dirty="0">
                <a:latin typeface="Gill Sans MT" panose="020B0502020104020203" charset="0"/>
              </a:rPr>
              <a:t>),</a:t>
            </a:r>
            <a:r>
              <a:rPr lang="en-US" altLang="ja-JP" sz="2800" dirty="0">
                <a:latin typeface="Gill Sans MT" panose="020B0502020104020203" charset="0"/>
              </a:rPr>
              <a:t> resend unacked segment with smallest seq #</a:t>
            </a:r>
            <a:endParaRPr lang="en-US" altLang="ja-JP" sz="2800" dirty="0">
              <a:latin typeface="Gill Sans MT" panose="020B0502020104020203" charset="0"/>
            </a:endParaRPr>
          </a:p>
          <a:p>
            <a:pPr marL="463550" lvl="1" indent="-23812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Gill Sans MT" panose="020B0502020104020203" charset="0"/>
              </a:rPr>
              <a:t>likely that unacked segment lost, so don</a:t>
            </a:r>
            <a:r>
              <a:rPr lang="ja-JP" altLang="en-US" sz="2400" dirty="0">
                <a:latin typeface="Gill Sans MT" panose="020B0502020104020203" charset="0"/>
              </a:rPr>
              <a:t>’</a:t>
            </a:r>
            <a:r>
              <a:rPr lang="en-US" altLang="ja-JP" sz="2400" dirty="0">
                <a:latin typeface="Gill Sans MT" panose="020B0502020104020203" charset="0"/>
              </a:rPr>
              <a:t>t wait for timeout</a:t>
            </a:r>
            <a:endParaRPr lang="en-US" altLang="zh-CN" sz="2400" dirty="0">
              <a:latin typeface="Gill Sans MT" panose="020B0502020104020203" charset="0"/>
            </a:endParaRPr>
          </a:p>
        </p:txBody>
      </p:sp>
      <p:sp>
        <p:nvSpPr>
          <p:cNvPr id="72711" name="Rectangle 6"/>
          <p:cNvSpPr>
            <a:spLocks noChangeArrowheads="1"/>
          </p:cNvSpPr>
          <p:nvPr/>
        </p:nvSpPr>
        <p:spPr bwMode="auto">
          <a:xfrm>
            <a:off x="4751388" y="1914525"/>
            <a:ext cx="3509963" cy="3681413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2712" name="Text Box 7"/>
          <p:cNvSpPr txBox="1">
            <a:spLocks noChangeArrowheads="1"/>
          </p:cNvSpPr>
          <p:nvPr/>
        </p:nvSpPr>
        <p:spPr bwMode="auto">
          <a:xfrm>
            <a:off x="4883150" y="1679575"/>
            <a:ext cx="2773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TCP fast retransmit</a:t>
            </a:r>
            <a:endParaRPr kumimoji="0" lang="en-US" sz="2400" b="0" i="1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89096" name="Rectangle 9"/>
          <p:cNvSpPr/>
          <p:nvPr/>
        </p:nvSpPr>
        <p:spPr>
          <a:xfrm>
            <a:off x="4794250" y="2925763"/>
            <a:ext cx="3408363" cy="5413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/>
          <a:p>
            <a: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</a:rPr>
              <a:t>(</a:t>
            </a:r>
            <a:r>
              <a:rPr lang="ja-JP" altLang="en-US" sz="2400" dirty="0">
                <a:latin typeface="Gill Sans MT" panose="020B0502020104020203" charset="0"/>
              </a:rPr>
              <a:t>“</a:t>
            </a:r>
            <a:r>
              <a:rPr lang="en-US" altLang="ja-JP" sz="2400" dirty="0">
                <a:latin typeface="Gill Sans MT" panose="020B0502020104020203" charset="0"/>
              </a:rPr>
              <a:t>triple duplicate ACKs</a:t>
            </a:r>
            <a:r>
              <a:rPr lang="ja-JP" altLang="en-US" sz="2400" dirty="0">
                <a:latin typeface="Gill Sans MT" panose="020B0502020104020203" charset="0"/>
              </a:rPr>
              <a:t>”</a:t>
            </a:r>
            <a:r>
              <a:rPr lang="en-US" altLang="ja-JP" sz="2400" dirty="0">
                <a:latin typeface="Gill Sans MT" panose="020B0502020104020203" charset="0"/>
              </a:rPr>
              <a:t>),</a:t>
            </a:r>
            <a:r>
              <a:rPr lang="en-US" altLang="ja-JP" sz="2800" dirty="0">
                <a:latin typeface="Gill Sans MT" panose="020B0502020104020203" charset="0"/>
              </a:rPr>
              <a:t> </a:t>
            </a:r>
            <a:endParaRPr lang="en-US" altLang="zh-CN" sz="2800" dirty="0">
              <a:latin typeface="Gill Sans MT" panose="020B0502020104020203" charset="0"/>
            </a:endParaRPr>
          </a:p>
        </p:txBody>
      </p:sp>
      <p:pic>
        <p:nvPicPr>
          <p:cNvPr id="89097" name="Picture 10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57225" y="903288"/>
            <a:ext cx="4570413" cy="17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01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3068638" y="23193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33" name="Line 9"/>
          <p:cNvSpPr>
            <a:spLocks noChangeShapeType="1"/>
          </p:cNvSpPr>
          <p:nvPr/>
        </p:nvSpPr>
        <p:spPr bwMode="auto">
          <a:xfrm>
            <a:off x="3068638" y="2547938"/>
            <a:ext cx="1757363" cy="414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34" name="Line 10"/>
          <p:cNvSpPr>
            <a:spLocks noChangeShapeType="1"/>
          </p:cNvSpPr>
          <p:nvPr/>
        </p:nvSpPr>
        <p:spPr bwMode="auto">
          <a:xfrm flipH="1">
            <a:off x="3065463" y="2014538"/>
            <a:ext cx="3175" cy="399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35" name="Line 11"/>
          <p:cNvSpPr>
            <a:spLocks noChangeShapeType="1"/>
          </p:cNvSpPr>
          <p:nvPr/>
        </p:nvSpPr>
        <p:spPr bwMode="auto">
          <a:xfrm>
            <a:off x="5583238" y="2090738"/>
            <a:ext cx="11113" cy="390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36" name="Line 12"/>
          <p:cNvSpPr>
            <a:spLocks noChangeShapeType="1"/>
          </p:cNvSpPr>
          <p:nvPr/>
        </p:nvSpPr>
        <p:spPr bwMode="auto">
          <a:xfrm flipH="1">
            <a:off x="3032125" y="2962275"/>
            <a:ext cx="2519363" cy="809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37" name="Line 14"/>
          <p:cNvSpPr>
            <a:spLocks noChangeShapeType="1"/>
          </p:cNvSpPr>
          <p:nvPr/>
        </p:nvSpPr>
        <p:spPr bwMode="auto">
          <a:xfrm>
            <a:off x="3068638" y="27765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38" name="Line 15"/>
          <p:cNvSpPr>
            <a:spLocks noChangeShapeType="1"/>
          </p:cNvSpPr>
          <p:nvPr/>
        </p:nvSpPr>
        <p:spPr bwMode="auto">
          <a:xfrm>
            <a:off x="3068638" y="32337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39" name="Line 16"/>
          <p:cNvSpPr>
            <a:spLocks noChangeShapeType="1"/>
          </p:cNvSpPr>
          <p:nvPr/>
        </p:nvSpPr>
        <p:spPr bwMode="auto">
          <a:xfrm>
            <a:off x="3068638" y="30051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40" name="Line 17"/>
          <p:cNvSpPr>
            <a:spLocks noChangeShapeType="1"/>
          </p:cNvSpPr>
          <p:nvPr/>
        </p:nvSpPr>
        <p:spPr bwMode="auto">
          <a:xfrm flipH="1">
            <a:off x="3033713" y="3386138"/>
            <a:ext cx="2530475" cy="8302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41" name="Line 18"/>
          <p:cNvSpPr>
            <a:spLocks noChangeShapeType="1"/>
          </p:cNvSpPr>
          <p:nvPr/>
        </p:nvSpPr>
        <p:spPr bwMode="auto">
          <a:xfrm flipH="1">
            <a:off x="3068638" y="3614738"/>
            <a:ext cx="2506663" cy="887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42" name="Line 19"/>
          <p:cNvSpPr>
            <a:spLocks noChangeShapeType="1"/>
          </p:cNvSpPr>
          <p:nvPr/>
        </p:nvSpPr>
        <p:spPr bwMode="auto">
          <a:xfrm flipH="1">
            <a:off x="3068638" y="3843338"/>
            <a:ext cx="2495550" cy="9001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43" name="Text Box 20"/>
          <p:cNvSpPr txBox="1">
            <a:spLocks noChangeArrowheads="1"/>
          </p:cNvSpPr>
          <p:nvPr/>
        </p:nvSpPr>
        <p:spPr bwMode="auto">
          <a:xfrm>
            <a:off x="4741863" y="2714625"/>
            <a:ext cx="2825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X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44" name="Line 24"/>
          <p:cNvSpPr>
            <a:spLocks noChangeShapeType="1"/>
          </p:cNvSpPr>
          <p:nvPr/>
        </p:nvSpPr>
        <p:spPr bwMode="auto">
          <a:xfrm>
            <a:off x="3094038" y="478472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45" name="Text Box 29"/>
          <p:cNvSpPr txBox="1">
            <a:spLocks noChangeArrowheads="1"/>
          </p:cNvSpPr>
          <p:nvPr/>
        </p:nvSpPr>
        <p:spPr bwMode="auto">
          <a:xfrm>
            <a:off x="2806700" y="5986463"/>
            <a:ext cx="317817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fast retransmit after sender 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receipt of triple duplicate ACK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46" name="Text Box 34"/>
          <p:cNvSpPr txBox="1">
            <a:spLocks noChangeArrowheads="1"/>
          </p:cNvSpPr>
          <p:nvPr/>
        </p:nvSpPr>
        <p:spPr bwMode="auto">
          <a:xfrm>
            <a:off x="5110163" y="1139825"/>
            <a:ext cx="77311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Host B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47" name="Text Box 38"/>
          <p:cNvSpPr txBox="1">
            <a:spLocks noChangeArrowheads="1"/>
          </p:cNvSpPr>
          <p:nvPr/>
        </p:nvSpPr>
        <p:spPr bwMode="auto">
          <a:xfrm>
            <a:off x="2776538" y="1157288"/>
            <a:ext cx="776288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Host A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48" name="Text Box 40"/>
          <p:cNvSpPr txBox="1">
            <a:spLocks noChangeArrowheads="1"/>
          </p:cNvSpPr>
          <p:nvPr/>
        </p:nvSpPr>
        <p:spPr bwMode="auto">
          <a:xfrm>
            <a:off x="3216275" y="2239963"/>
            <a:ext cx="208597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Seq=92, 8 bytes of data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90132" name="Group 41"/>
          <p:cNvGrpSpPr/>
          <p:nvPr/>
        </p:nvGrpSpPr>
        <p:grpSpPr>
          <a:xfrm>
            <a:off x="3170238" y="3489325"/>
            <a:ext cx="949325" cy="304800"/>
            <a:chOff x="4215" y="2253"/>
            <a:chExt cx="598" cy="192"/>
          </a:xfrm>
        </p:grpSpPr>
        <p:sp>
          <p:nvSpPr>
            <p:cNvPr id="73779" name="Rectangle 42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3780" name="Text Box 43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ACK=100</a:t>
              </a: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90135" name="Group 78"/>
          <p:cNvGrpSpPr/>
          <p:nvPr/>
        </p:nvGrpSpPr>
        <p:grpSpPr>
          <a:xfrm>
            <a:off x="2684463" y="2292350"/>
            <a:ext cx="396875" cy="3524250"/>
            <a:chOff x="397" y="868"/>
            <a:chExt cx="250" cy="2220"/>
          </a:xfrm>
        </p:grpSpPr>
        <p:sp>
          <p:nvSpPr>
            <p:cNvPr id="73772" name="Text Box 50"/>
            <p:cNvSpPr txBox="1">
              <a:spLocks noChangeArrowheads="1"/>
            </p:cNvSpPr>
            <p:nvPr/>
          </p:nvSpPr>
          <p:spPr bwMode="auto">
            <a:xfrm rot="10800000">
              <a:off x="397" y="1778"/>
              <a:ext cx="250" cy="4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timeout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90137" name="Group 51"/>
            <p:cNvGrpSpPr/>
            <p:nvPr/>
          </p:nvGrpSpPr>
          <p:grpSpPr>
            <a:xfrm>
              <a:off x="488" y="868"/>
              <a:ext cx="66" cy="893"/>
              <a:chOff x="3099" y="1749"/>
              <a:chExt cx="66" cy="320"/>
            </a:xfrm>
          </p:grpSpPr>
          <p:sp>
            <p:nvSpPr>
              <p:cNvPr id="73777" name="Line 52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73778" name="Line 53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90140" name="Group 54"/>
            <p:cNvGrpSpPr/>
            <p:nvPr/>
          </p:nvGrpSpPr>
          <p:grpSpPr>
            <a:xfrm rot="10800000">
              <a:off x="485" y="2224"/>
              <a:ext cx="66" cy="864"/>
              <a:chOff x="3099" y="1749"/>
              <a:chExt cx="66" cy="320"/>
            </a:xfrm>
          </p:grpSpPr>
          <p:sp>
            <p:nvSpPr>
              <p:cNvPr id="73775" name="Line 55"/>
              <p:cNvSpPr>
                <a:spLocks noChangeShapeType="1"/>
              </p:cNvSpPr>
              <p:nvPr/>
            </p:nvSpPr>
            <p:spPr bwMode="auto">
              <a:xfrm flipV="1">
                <a:off x="3132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73776" name="Line 56"/>
              <p:cNvSpPr>
                <a:spLocks noChangeShapeType="1"/>
              </p:cNvSpPr>
              <p:nvPr/>
            </p:nvSpPr>
            <p:spPr bwMode="auto">
              <a:xfrm>
                <a:off x="3106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</p:grpSp>
      <p:grpSp>
        <p:nvGrpSpPr>
          <p:cNvPr id="90143" name="Group 71"/>
          <p:cNvGrpSpPr/>
          <p:nvPr/>
        </p:nvGrpSpPr>
        <p:grpSpPr>
          <a:xfrm>
            <a:off x="3181350" y="3800475"/>
            <a:ext cx="949325" cy="304800"/>
            <a:chOff x="35" y="1825"/>
            <a:chExt cx="598" cy="192"/>
          </a:xfrm>
        </p:grpSpPr>
        <p:sp>
          <p:nvSpPr>
            <p:cNvPr id="73770" name="Rectangle 6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3771" name="Text Box 6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ACK=100</a:t>
              </a: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90146" name="Group 72"/>
          <p:cNvGrpSpPr/>
          <p:nvPr/>
        </p:nvGrpSpPr>
        <p:grpSpPr>
          <a:xfrm>
            <a:off x="3167063" y="4130675"/>
            <a:ext cx="949325" cy="304800"/>
            <a:chOff x="35" y="1825"/>
            <a:chExt cx="598" cy="192"/>
          </a:xfrm>
        </p:grpSpPr>
        <p:sp>
          <p:nvSpPr>
            <p:cNvPr id="73768" name="Rectangle 73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3769" name="Text Box 74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ACK=100</a:t>
              </a: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90149" name="Group 75"/>
          <p:cNvGrpSpPr/>
          <p:nvPr/>
        </p:nvGrpSpPr>
        <p:grpSpPr>
          <a:xfrm>
            <a:off x="3175000" y="4427538"/>
            <a:ext cx="949325" cy="304800"/>
            <a:chOff x="35" y="1825"/>
            <a:chExt cx="598" cy="192"/>
          </a:xfrm>
        </p:grpSpPr>
        <p:sp>
          <p:nvSpPr>
            <p:cNvPr id="73766" name="Rectangle 7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3767" name="Text Box 7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ACK=100</a:t>
              </a: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73754" name="Rectangle 81"/>
          <p:cNvSpPr>
            <a:spLocks noGrp="1" noChangeArrowheads="1"/>
          </p:cNvSpPr>
          <p:nvPr>
            <p:ph type="title"/>
          </p:nvPr>
        </p:nvSpPr>
        <p:spPr>
          <a:xfrm>
            <a:off x="533400" y="220663"/>
            <a:ext cx="5040313" cy="9064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 fast retransmit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pic>
        <p:nvPicPr>
          <p:cNvPr id="90153" name="Picture 82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57225" y="903288"/>
            <a:ext cx="4570413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56" name="Rectangle 84"/>
          <p:cNvSpPr>
            <a:spLocks noChangeArrowheads="1"/>
          </p:cNvSpPr>
          <p:nvPr/>
        </p:nvSpPr>
        <p:spPr bwMode="auto">
          <a:xfrm>
            <a:off x="3284538" y="2562225"/>
            <a:ext cx="757238" cy="22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57" name="Text Box 83"/>
          <p:cNvSpPr txBox="1">
            <a:spLocks noChangeArrowheads="1"/>
          </p:cNvSpPr>
          <p:nvPr/>
        </p:nvSpPr>
        <p:spPr bwMode="auto">
          <a:xfrm>
            <a:off x="3192463" y="2506663"/>
            <a:ext cx="2281238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Seq=100, 20 bytes of data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58" name="Rectangle 85"/>
          <p:cNvSpPr>
            <a:spLocks noChangeArrowheads="1"/>
          </p:cNvSpPr>
          <p:nvPr/>
        </p:nvSpPr>
        <p:spPr bwMode="auto">
          <a:xfrm>
            <a:off x="3246438" y="4770438"/>
            <a:ext cx="757238" cy="22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59" name="Text Box 86"/>
          <p:cNvSpPr txBox="1">
            <a:spLocks noChangeArrowheads="1"/>
          </p:cNvSpPr>
          <p:nvPr/>
        </p:nvSpPr>
        <p:spPr bwMode="auto">
          <a:xfrm>
            <a:off x="3154363" y="4714875"/>
            <a:ext cx="2281238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Seq=100, 20 bytes of data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90158" name="Group 93"/>
          <p:cNvGrpSpPr/>
          <p:nvPr/>
        </p:nvGrpSpPr>
        <p:grpSpPr>
          <a:xfrm>
            <a:off x="2686050" y="1397000"/>
            <a:ext cx="630238" cy="533400"/>
            <a:chOff x="-44" y="1473"/>
            <a:chExt cx="981" cy="1105"/>
          </a:xfrm>
        </p:grpSpPr>
        <p:pic>
          <p:nvPicPr>
            <p:cNvPr id="90159" name="Picture 94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0160" name="Freeform 95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90161" name="Group 96"/>
          <p:cNvGrpSpPr/>
          <p:nvPr/>
        </p:nvGrpSpPr>
        <p:grpSpPr>
          <a:xfrm flipH="1">
            <a:off x="5264150" y="1423988"/>
            <a:ext cx="654050" cy="579437"/>
            <a:chOff x="-44" y="1473"/>
            <a:chExt cx="981" cy="1105"/>
          </a:xfrm>
        </p:grpSpPr>
        <p:pic>
          <p:nvPicPr>
            <p:cNvPr id="90162" name="Picture 97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0163" name="Freeform 98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11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Chapter 3 outline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7475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3.1 transport-layer services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3.2 multiplexing and demultiplexing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3.3 connectionless transport: UDP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3.4 principles of reliable data transfer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475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95800" y="1600200"/>
            <a:ext cx="4251325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3.5 connection-oriented transport: TCP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segment structure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reliable data transfer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flow control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connection management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3.6 principles of congestion control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3.7 TCP congestion control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91142" name="Picture 5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95313" y="1039813"/>
            <a:ext cx="4387850" cy="17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21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71450"/>
            <a:ext cx="7772400" cy="9747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 flow control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75781" name="Rectangle 72"/>
          <p:cNvSpPr>
            <a:spLocks noChangeArrowheads="1"/>
          </p:cNvSpPr>
          <p:nvPr/>
        </p:nvSpPr>
        <p:spPr bwMode="auto">
          <a:xfrm>
            <a:off x="5410200" y="855663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2165" name="Freeform 32"/>
          <p:cNvSpPr/>
          <p:nvPr/>
        </p:nvSpPr>
        <p:spPr>
          <a:xfrm>
            <a:off x="7851775" y="849313"/>
            <a:ext cx="581025" cy="42068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5783" name="Rectangle 40"/>
          <p:cNvSpPr>
            <a:spLocks noChangeArrowheads="1"/>
          </p:cNvSpPr>
          <p:nvPr/>
        </p:nvSpPr>
        <p:spPr bwMode="auto">
          <a:xfrm>
            <a:off x="5324475" y="957263"/>
            <a:ext cx="2533650" cy="38147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5784" name="Oval 31"/>
          <p:cNvSpPr>
            <a:spLocks noChangeArrowheads="1"/>
          </p:cNvSpPr>
          <p:nvPr/>
        </p:nvSpPr>
        <p:spPr bwMode="auto">
          <a:xfrm>
            <a:off x="5864225" y="1014413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application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process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92168" name="Group 47"/>
          <p:cNvGrpSpPr/>
          <p:nvPr/>
        </p:nvGrpSpPr>
        <p:grpSpPr>
          <a:xfrm>
            <a:off x="5632450" y="2082800"/>
            <a:ext cx="1795463" cy="688975"/>
            <a:chOff x="1173" y="2345"/>
            <a:chExt cx="1131" cy="434"/>
          </a:xfrm>
        </p:grpSpPr>
        <p:sp>
          <p:nvSpPr>
            <p:cNvPr id="75832" name="Rectangle 44"/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5833" name="Text Box 46"/>
            <p:cNvSpPr txBox="1">
              <a:spLocks noChangeArrowheads="1"/>
            </p:cNvSpPr>
            <p:nvPr/>
          </p:nvSpPr>
          <p:spPr bwMode="auto">
            <a:xfrm>
              <a:off x="1235" y="2368"/>
              <a:ext cx="995" cy="3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TCP socket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receiver buffers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75786" name="Oval 48"/>
          <p:cNvSpPr>
            <a:spLocks noChangeArrowheads="1"/>
          </p:cNvSpPr>
          <p:nvPr/>
        </p:nvSpPr>
        <p:spPr bwMode="auto">
          <a:xfrm>
            <a:off x="5800725" y="3106738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5787" name="Text Box 64"/>
          <p:cNvSpPr txBox="1">
            <a:spLocks noChangeArrowheads="1"/>
          </p:cNvSpPr>
          <p:nvPr/>
        </p:nvSpPr>
        <p:spPr bwMode="auto">
          <a:xfrm>
            <a:off x="6704013" y="3130550"/>
            <a:ext cx="555625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TCP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code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5788" name="Oval 65"/>
          <p:cNvSpPr>
            <a:spLocks noChangeArrowheads="1"/>
          </p:cNvSpPr>
          <p:nvPr/>
        </p:nvSpPr>
        <p:spPr bwMode="auto">
          <a:xfrm>
            <a:off x="5808663" y="4092575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5789" name="Text Box 66"/>
          <p:cNvSpPr txBox="1">
            <a:spLocks noChangeArrowheads="1"/>
          </p:cNvSpPr>
          <p:nvPr/>
        </p:nvSpPr>
        <p:spPr bwMode="auto">
          <a:xfrm>
            <a:off x="6711950" y="4116388"/>
            <a:ext cx="555625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IP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code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2175" name="Freeform 61"/>
          <p:cNvSpPr/>
          <p:nvPr/>
        </p:nvSpPr>
        <p:spPr>
          <a:xfrm>
            <a:off x="6310313" y="2649538"/>
            <a:ext cx="530225" cy="25050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5791" name="Line 68"/>
          <p:cNvSpPr>
            <a:spLocks noChangeShapeType="1"/>
          </p:cNvSpPr>
          <p:nvPr/>
        </p:nvSpPr>
        <p:spPr bwMode="auto">
          <a:xfrm>
            <a:off x="5318125" y="3841750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5792" name="Line 69"/>
          <p:cNvSpPr>
            <a:spLocks noChangeShapeType="1"/>
          </p:cNvSpPr>
          <p:nvPr/>
        </p:nvSpPr>
        <p:spPr bwMode="auto">
          <a:xfrm>
            <a:off x="5330825" y="1990725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92178" name="Group 56"/>
          <p:cNvGrpSpPr/>
          <p:nvPr/>
        </p:nvGrpSpPr>
        <p:grpSpPr>
          <a:xfrm>
            <a:off x="6307138" y="1874838"/>
            <a:ext cx="533400" cy="206375"/>
            <a:chOff x="2003" y="1816"/>
            <a:chExt cx="336" cy="130"/>
          </a:xfrm>
        </p:grpSpPr>
        <p:sp>
          <p:nvSpPr>
            <p:cNvPr id="75828" name="Rectangle 16"/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5829" name="Rectangle 17"/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5830" name="Rectangle 18"/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5831" name="Rectangle 19"/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92183" name="Freeform 63"/>
          <p:cNvSpPr/>
          <p:nvPr/>
        </p:nvSpPr>
        <p:spPr>
          <a:xfrm rot="10800000">
            <a:off x="6299200" y="1544638"/>
            <a:ext cx="530225" cy="595312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92184" name="Group 77"/>
          <p:cNvGrpSpPr/>
          <p:nvPr/>
        </p:nvGrpSpPr>
        <p:grpSpPr>
          <a:xfrm>
            <a:off x="5489575" y="4827588"/>
            <a:ext cx="1006475" cy="211137"/>
            <a:chOff x="314" y="1591"/>
            <a:chExt cx="634" cy="133"/>
          </a:xfrm>
        </p:grpSpPr>
        <p:sp>
          <p:nvSpPr>
            <p:cNvPr id="75825" name="Rectangle 74"/>
            <p:cNvSpPr>
              <a:spLocks noChangeArrowheads="1"/>
            </p:cNvSpPr>
            <p:nvPr/>
          </p:nvSpPr>
          <p:spPr bwMode="auto">
            <a:xfrm>
              <a:off x="314" y="1591"/>
              <a:ext cx="634" cy="1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5826" name="Line 75"/>
            <p:cNvSpPr>
              <a:spLocks noChangeShapeType="1"/>
            </p:cNvSpPr>
            <p:nvPr/>
          </p:nvSpPr>
          <p:spPr bwMode="auto">
            <a:xfrm>
              <a:off x="388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5827" name="Line 76"/>
            <p:cNvSpPr>
              <a:spLocks noChangeShapeType="1"/>
            </p:cNvSpPr>
            <p:nvPr/>
          </p:nvSpPr>
          <p:spPr bwMode="auto">
            <a:xfrm>
              <a:off x="484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75796" name="Rectangle 80"/>
          <p:cNvSpPr>
            <a:spLocks noChangeArrowheads="1"/>
          </p:cNvSpPr>
          <p:nvPr/>
        </p:nvSpPr>
        <p:spPr bwMode="auto">
          <a:xfrm>
            <a:off x="5608638" y="3892550"/>
            <a:ext cx="876300" cy="2095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5797" name="Rectangle 86"/>
          <p:cNvSpPr>
            <a:spLocks noChangeArrowheads="1"/>
          </p:cNvSpPr>
          <p:nvPr/>
        </p:nvSpPr>
        <p:spPr bwMode="auto">
          <a:xfrm>
            <a:off x="5765800" y="28511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5798" name="Rectangle 91"/>
          <p:cNvSpPr>
            <a:spLocks noChangeArrowheads="1"/>
          </p:cNvSpPr>
          <p:nvPr/>
        </p:nvSpPr>
        <p:spPr bwMode="auto">
          <a:xfrm>
            <a:off x="5773738" y="38925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5799" name="Rectangle 92"/>
          <p:cNvSpPr>
            <a:spLocks noChangeArrowheads="1"/>
          </p:cNvSpPr>
          <p:nvPr/>
        </p:nvSpPr>
        <p:spPr bwMode="auto">
          <a:xfrm>
            <a:off x="5768975" y="4824413"/>
            <a:ext cx="733425" cy="2127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92192" name="Group 99"/>
          <p:cNvGrpSpPr/>
          <p:nvPr/>
        </p:nvGrpSpPr>
        <p:grpSpPr>
          <a:xfrm>
            <a:off x="8002588" y="1657350"/>
            <a:ext cx="1146175" cy="703263"/>
            <a:chOff x="638" y="1651"/>
            <a:chExt cx="722" cy="443"/>
          </a:xfrm>
        </p:grpSpPr>
        <p:sp>
          <p:nvSpPr>
            <p:cNvPr id="75822" name="Text Box 95"/>
            <p:cNvSpPr txBox="1">
              <a:spLocks noChangeArrowheads="1"/>
            </p:cNvSpPr>
            <p:nvPr/>
          </p:nvSpPr>
          <p:spPr bwMode="auto">
            <a:xfrm>
              <a:off x="638" y="1651"/>
              <a:ext cx="72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application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5823" name="Text Box 96"/>
            <p:cNvSpPr txBox="1">
              <a:spLocks noChangeArrowheads="1"/>
            </p:cNvSpPr>
            <p:nvPr/>
          </p:nvSpPr>
          <p:spPr bwMode="auto">
            <a:xfrm>
              <a:off x="647" y="1882"/>
              <a:ext cx="27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OS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5824" name="Line 98"/>
            <p:cNvSpPr>
              <a:spLocks noChangeShapeType="1"/>
            </p:cNvSpPr>
            <p:nvPr/>
          </p:nvSpPr>
          <p:spPr bwMode="auto">
            <a:xfrm>
              <a:off x="711" y="187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75801" name="Text Box 103"/>
          <p:cNvSpPr txBox="1">
            <a:spLocks noChangeArrowheads="1"/>
          </p:cNvSpPr>
          <p:nvPr/>
        </p:nvSpPr>
        <p:spPr bwMode="auto">
          <a:xfrm>
            <a:off x="5305425" y="5637213"/>
            <a:ext cx="27146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receiver protocol stack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2197" name="Text Box 104"/>
          <p:cNvSpPr txBox="1"/>
          <p:nvPr/>
        </p:nvSpPr>
        <p:spPr>
          <a:xfrm>
            <a:off x="2014538" y="1314450"/>
            <a:ext cx="3192462" cy="825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 eaLnBrk="0" hangingPunct="0"/>
            <a:r>
              <a:rPr lang="en-US" altLang="zh-CN" dirty="0">
                <a:latin typeface="Tahoma" panose="020B0604030504040204" charset="0"/>
              </a:rPr>
              <a:t>application may </a:t>
            </a:r>
            <a:endParaRPr lang="en-US" altLang="zh-CN" dirty="0">
              <a:latin typeface="Tahoma" panose="020B0604030504040204" charset="0"/>
            </a:endParaRPr>
          </a:p>
          <a:p>
            <a:pPr algn="r" eaLnBrk="0" hangingPunct="0"/>
            <a:r>
              <a:rPr lang="en-US" altLang="zh-CN" dirty="0">
                <a:latin typeface="Tahoma" panose="020B0604030504040204" charset="0"/>
              </a:rPr>
              <a:t>remove data from </a:t>
            </a:r>
            <a:endParaRPr lang="en-US" altLang="zh-CN" dirty="0">
              <a:latin typeface="Tahoma" panose="020B0604030504040204" charset="0"/>
            </a:endParaRPr>
          </a:p>
          <a:p>
            <a:pPr algn="r" eaLnBrk="0" hangingPunct="0"/>
            <a:r>
              <a:rPr lang="en-US" altLang="zh-CN" dirty="0">
                <a:latin typeface="Tahoma" panose="020B0604030504040204" charset="0"/>
              </a:rPr>
              <a:t>TCP socket buffers …. </a:t>
            </a:r>
            <a:endParaRPr lang="en-US" altLang="zh-CN" dirty="0">
              <a:latin typeface="Tahoma" panose="020B0604030504040204" charset="0"/>
            </a:endParaRPr>
          </a:p>
        </p:txBody>
      </p:sp>
      <p:sp>
        <p:nvSpPr>
          <p:cNvPr id="75803" name="Line 105"/>
          <p:cNvSpPr>
            <a:spLocks noChangeShapeType="1"/>
          </p:cNvSpPr>
          <p:nvPr/>
        </p:nvSpPr>
        <p:spPr bwMode="auto">
          <a:xfrm>
            <a:off x="5224463" y="1730375"/>
            <a:ext cx="10414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2199" name="Text Box 106"/>
          <p:cNvSpPr txBox="1"/>
          <p:nvPr/>
        </p:nvSpPr>
        <p:spPr>
          <a:xfrm>
            <a:off x="3098800" y="2525713"/>
            <a:ext cx="2081213" cy="825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 eaLnBrk="0" hangingPunct="0"/>
            <a:r>
              <a:rPr lang="en-US" altLang="zh-CN" dirty="0">
                <a:latin typeface="Tahoma" panose="020B0604030504040204" charset="0"/>
              </a:rPr>
              <a:t>… slower than TCP </a:t>
            </a:r>
            <a:endParaRPr lang="en-US" altLang="zh-CN" dirty="0">
              <a:latin typeface="Tahoma" panose="020B0604030504040204" charset="0"/>
            </a:endParaRPr>
          </a:p>
          <a:p>
            <a:pPr algn="r" eaLnBrk="0" hangingPunct="0"/>
            <a:r>
              <a:rPr lang="en-US" altLang="zh-CN" dirty="0">
                <a:latin typeface="Tahoma" panose="020B0604030504040204" charset="0"/>
              </a:rPr>
              <a:t>receiver is delivering</a:t>
            </a:r>
            <a:endParaRPr lang="en-US" altLang="zh-CN" dirty="0">
              <a:latin typeface="Tahoma" panose="020B0604030504040204" charset="0"/>
            </a:endParaRPr>
          </a:p>
          <a:p>
            <a:pPr algn="r" eaLnBrk="0" hangingPunct="0"/>
            <a:r>
              <a:rPr lang="en-US" altLang="zh-CN" dirty="0">
                <a:latin typeface="Tahoma" panose="020B0604030504040204" charset="0"/>
              </a:rPr>
              <a:t>(sender is sending)</a:t>
            </a:r>
            <a:endParaRPr lang="en-US" altLang="zh-CN" dirty="0">
              <a:latin typeface="Tahoma" panose="020B0604030504040204" charset="0"/>
            </a:endParaRPr>
          </a:p>
        </p:txBody>
      </p:sp>
      <p:sp>
        <p:nvSpPr>
          <p:cNvPr id="75805" name="Line 108"/>
          <p:cNvSpPr>
            <a:spLocks noChangeShapeType="1"/>
          </p:cNvSpPr>
          <p:nvPr/>
        </p:nvSpPr>
        <p:spPr bwMode="auto">
          <a:xfrm>
            <a:off x="5145088" y="2935288"/>
            <a:ext cx="544513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5806" name="Line 115"/>
          <p:cNvSpPr>
            <a:spLocks noChangeShapeType="1"/>
          </p:cNvSpPr>
          <p:nvPr/>
        </p:nvSpPr>
        <p:spPr bwMode="auto">
          <a:xfrm>
            <a:off x="6383338" y="5189538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5807" name="Text Box 116"/>
          <p:cNvSpPr txBox="1">
            <a:spLocks noChangeArrowheads="1"/>
          </p:cNvSpPr>
          <p:nvPr/>
        </p:nvSpPr>
        <p:spPr bwMode="auto">
          <a:xfrm>
            <a:off x="5291138" y="5249863"/>
            <a:ext cx="11334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from sender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384123" name="Group 123"/>
          <p:cNvGrpSpPr/>
          <p:nvPr/>
        </p:nvGrpSpPr>
        <p:grpSpPr>
          <a:xfrm>
            <a:off x="363538" y="4194175"/>
            <a:ext cx="5395912" cy="1755775"/>
            <a:chOff x="221" y="2091"/>
            <a:chExt cx="3399" cy="1106"/>
          </a:xfrm>
        </p:grpSpPr>
        <p:sp>
          <p:nvSpPr>
            <p:cNvPr id="75815" name="Line 82"/>
            <p:cNvSpPr>
              <a:spLocks noChangeShapeType="1"/>
            </p:cNvSpPr>
            <p:nvPr/>
          </p:nvSpPr>
          <p:spPr bwMode="auto">
            <a:xfrm>
              <a:off x="3620" y="2455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5816" name="Rectangle 110"/>
            <p:cNvSpPr>
              <a:spLocks noChangeArrowheads="1"/>
            </p:cNvSpPr>
            <p:nvPr/>
          </p:nvSpPr>
          <p:spPr bwMode="auto">
            <a:xfrm>
              <a:off x="221" y="2219"/>
              <a:ext cx="2295" cy="97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2206" name="Text Box 111"/>
            <p:cNvSpPr txBox="1"/>
            <p:nvPr/>
          </p:nvSpPr>
          <p:spPr>
            <a:xfrm>
              <a:off x="279" y="2315"/>
              <a:ext cx="2263" cy="8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2000" dirty="0">
                  <a:latin typeface="Gill Sans MT" panose="020B0502020104020203" charset="0"/>
                </a:rPr>
                <a:t>receiver controls sender, so sender won</a:t>
              </a:r>
              <a:r>
                <a:rPr lang="ja-JP" altLang="en-US" sz="2000" dirty="0">
                  <a:latin typeface="Gill Sans MT" panose="020B0502020104020203" charset="0"/>
                </a:rPr>
                <a:t>’</a:t>
              </a:r>
              <a:r>
                <a:rPr lang="en-US" altLang="ja-JP" sz="2000" dirty="0">
                  <a:latin typeface="Gill Sans MT" panose="020B0502020104020203" charset="0"/>
                </a:rPr>
                <a:t>t overflow receiver</a:t>
              </a:r>
              <a:r>
                <a:rPr lang="ja-JP" altLang="en-US" sz="2000" dirty="0">
                  <a:latin typeface="Gill Sans MT" panose="020B0502020104020203" charset="0"/>
                </a:rPr>
                <a:t>’</a:t>
              </a:r>
              <a:r>
                <a:rPr lang="en-US" altLang="ja-JP" sz="2000" dirty="0">
                  <a:latin typeface="Gill Sans MT" panose="020B0502020104020203" charset="0"/>
                </a:rPr>
                <a:t>s buffer by transmitting too much, too fast</a:t>
              </a:r>
              <a:endParaRPr lang="en-US" altLang="zh-CN" sz="1000" dirty="0">
                <a:latin typeface="Gill Sans MT" panose="020B0502020104020203" charset="0"/>
              </a:endParaRPr>
            </a:p>
          </p:txBody>
        </p:sp>
        <p:grpSp>
          <p:nvGrpSpPr>
            <p:cNvPr id="92207" name="Group 112"/>
            <p:cNvGrpSpPr/>
            <p:nvPr/>
          </p:nvGrpSpPr>
          <p:grpSpPr>
            <a:xfrm>
              <a:off x="510" y="2091"/>
              <a:ext cx="1217" cy="327"/>
              <a:chOff x="3486" y="272"/>
              <a:chExt cx="1134" cy="327"/>
            </a:xfrm>
          </p:grpSpPr>
          <p:sp>
            <p:nvSpPr>
              <p:cNvPr id="75820" name="Rectangle 113"/>
              <p:cNvSpPr>
                <a:spLocks noChangeArrowheads="1"/>
              </p:cNvSpPr>
              <p:nvPr/>
            </p:nvSpPr>
            <p:spPr bwMode="auto">
              <a:xfrm>
                <a:off x="3486" y="330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75821" name="Text Box 114"/>
              <p:cNvSpPr txBox="1">
                <a:spLocks noChangeArrowheads="1"/>
              </p:cNvSpPr>
              <p:nvPr/>
            </p:nvSpPr>
            <p:spPr bwMode="auto">
              <a:xfrm>
                <a:off x="3539" y="272"/>
                <a:ext cx="1011" cy="3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800" b="0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Gill Sans MT" panose="020B0502020104020203" charset="0"/>
                    <a:ea typeface="MS PGothic" panose="020B0600070205080204" charset="-128"/>
                    <a:cs typeface="+mn-cs"/>
                  </a:rPr>
                  <a:t>flow control</a:t>
                </a:r>
                <a:endParaRPr kumimoji="0" lang="en-US" sz="2800" b="0" i="1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Gill Sans MT" panose="020B0502020104020203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75819" name="Line 117"/>
            <p:cNvSpPr>
              <a:spLocks noChangeShapeType="1"/>
            </p:cNvSpPr>
            <p:nvPr/>
          </p:nvSpPr>
          <p:spPr bwMode="auto">
            <a:xfrm>
              <a:off x="3445" y="2578"/>
              <a:ext cx="0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75809" name="Line 118"/>
          <p:cNvSpPr>
            <a:spLocks noChangeShapeType="1"/>
          </p:cNvSpPr>
          <p:nvPr/>
        </p:nvSpPr>
        <p:spPr bwMode="auto">
          <a:xfrm>
            <a:off x="7847013" y="4767263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92212" name="Picture 120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98475" y="893763"/>
            <a:ext cx="4570413" cy="1730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2213" name="Group 124"/>
          <p:cNvGrpSpPr/>
          <p:nvPr/>
        </p:nvGrpSpPr>
        <p:grpSpPr>
          <a:xfrm flipH="1">
            <a:off x="8085138" y="4360863"/>
            <a:ext cx="869950" cy="906462"/>
            <a:chOff x="-44" y="1473"/>
            <a:chExt cx="981" cy="1105"/>
          </a:xfrm>
        </p:grpSpPr>
        <p:pic>
          <p:nvPicPr>
            <p:cNvPr id="92214" name="Picture 125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215" name="Freeform 126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42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71450"/>
            <a:ext cx="7772400" cy="9747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 flow control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pic>
        <p:nvPicPr>
          <p:cNvPr id="94212" name="Picture 51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98475" y="893763"/>
            <a:ext cx="4570413" cy="1730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4213" name="Group 72"/>
          <p:cNvGrpSpPr/>
          <p:nvPr/>
        </p:nvGrpSpPr>
        <p:grpSpPr>
          <a:xfrm>
            <a:off x="5995988" y="2230438"/>
            <a:ext cx="2578100" cy="2155825"/>
            <a:chOff x="512" y="1294"/>
            <a:chExt cx="1888" cy="1358"/>
          </a:xfrm>
        </p:grpSpPr>
        <p:grpSp>
          <p:nvGrpSpPr>
            <p:cNvPr id="94214" name="Group 17"/>
            <p:cNvGrpSpPr/>
            <p:nvPr/>
          </p:nvGrpSpPr>
          <p:grpSpPr>
            <a:xfrm>
              <a:off x="1232" y="1410"/>
              <a:ext cx="336" cy="130"/>
              <a:chOff x="2003" y="1816"/>
              <a:chExt cx="336" cy="130"/>
            </a:xfrm>
          </p:grpSpPr>
          <p:sp>
            <p:nvSpPr>
              <p:cNvPr id="76829" name="Rectangle 18"/>
              <p:cNvSpPr>
                <a:spLocks noChangeArrowheads="1"/>
              </p:cNvSpPr>
              <p:nvPr/>
            </p:nvSpPr>
            <p:spPr bwMode="auto">
              <a:xfrm>
                <a:off x="2003" y="181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76830" name="Rectangle 19"/>
              <p:cNvSpPr>
                <a:spLocks noChangeArrowheads="1"/>
              </p:cNvSpPr>
              <p:nvPr/>
            </p:nvSpPr>
            <p:spPr bwMode="auto">
              <a:xfrm>
                <a:off x="2105" y="1833"/>
                <a:ext cx="108" cy="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76831" name="Rectangle 20"/>
              <p:cNvSpPr>
                <a:spLocks noChangeArrowheads="1"/>
              </p:cNvSpPr>
              <p:nvPr/>
            </p:nvSpPr>
            <p:spPr bwMode="auto">
              <a:xfrm>
                <a:off x="2228" y="1891"/>
                <a:ext cx="28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76832" name="Rectangle 21"/>
              <p:cNvSpPr>
                <a:spLocks noChangeArrowheads="1"/>
              </p:cNvSpPr>
              <p:nvPr/>
            </p:nvSpPr>
            <p:spPr bwMode="auto">
              <a:xfrm>
                <a:off x="2056" y="189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76821" name="Rectangle 52"/>
            <p:cNvSpPr>
              <a:spLocks noChangeArrowheads="1"/>
            </p:cNvSpPr>
            <p:nvPr/>
          </p:nvSpPr>
          <p:spPr bwMode="auto">
            <a:xfrm>
              <a:off x="526" y="1522"/>
              <a:ext cx="1871" cy="8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6822" name="Line 53"/>
            <p:cNvSpPr>
              <a:spLocks noChangeShapeType="1"/>
            </p:cNvSpPr>
            <p:nvPr/>
          </p:nvSpPr>
          <p:spPr bwMode="auto">
            <a:xfrm>
              <a:off x="512" y="1863"/>
              <a:ext cx="18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6823" name="AutoShape 54"/>
            <p:cNvSpPr>
              <a:spLocks noChangeArrowheads="1"/>
            </p:cNvSpPr>
            <p:nvPr/>
          </p:nvSpPr>
          <p:spPr bwMode="auto">
            <a:xfrm>
              <a:off x="1310" y="129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6824" name="Rectangle 55" descr="Dark upward diagonal"/>
            <p:cNvSpPr>
              <a:spLocks noChangeArrowheads="1"/>
            </p:cNvSpPr>
            <p:nvPr/>
          </p:nvSpPr>
          <p:spPr bwMode="auto">
            <a:xfrm>
              <a:off x="534" y="1856"/>
              <a:ext cx="1848" cy="555"/>
            </a:xfrm>
            <a:prstGeom prst="rect">
              <a:avLst/>
            </a:prstGeom>
            <a:pattFill prst="dkUpDiag">
              <a:fgClr>
                <a:srgbClr val="FFFF00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6825" name="AutoShape 56"/>
            <p:cNvSpPr>
              <a:spLocks noChangeArrowheads="1"/>
            </p:cNvSpPr>
            <p:nvPr/>
          </p:nvSpPr>
          <p:spPr bwMode="auto">
            <a:xfrm>
              <a:off x="1312" y="236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6826" name="Text Box 57"/>
            <p:cNvSpPr txBox="1">
              <a:spLocks noChangeArrowheads="1"/>
            </p:cNvSpPr>
            <p:nvPr/>
          </p:nvSpPr>
          <p:spPr bwMode="auto">
            <a:xfrm>
              <a:off x="814" y="1568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buffered data</a:t>
              </a:r>
              <a:endPara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6827" name="Line 58"/>
            <p:cNvSpPr>
              <a:spLocks noChangeShapeType="1"/>
            </p:cNvSpPr>
            <p:nvPr/>
          </p:nvSpPr>
          <p:spPr bwMode="auto">
            <a:xfrm>
              <a:off x="522" y="1857"/>
              <a:ext cx="1878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6828" name="Text Box 59"/>
            <p:cNvSpPr txBox="1">
              <a:spLocks noChangeArrowheads="1"/>
            </p:cNvSpPr>
            <p:nvPr/>
          </p:nvSpPr>
          <p:spPr bwMode="auto">
            <a:xfrm>
              <a:off x="653" y="2020"/>
              <a:ext cx="1529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free buffer space</a:t>
              </a:r>
              <a:endPara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76807" name="Text Box 62"/>
          <p:cNvSpPr txBox="1">
            <a:spLocks noChangeArrowheads="1"/>
          </p:cNvSpPr>
          <p:nvPr/>
        </p:nvSpPr>
        <p:spPr bwMode="auto">
          <a:xfrm>
            <a:off x="5108575" y="3375025"/>
            <a:ext cx="67310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rwnd</a:t>
            </a: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6808" name="Line 64"/>
          <p:cNvSpPr>
            <a:spLocks noChangeShapeType="1"/>
          </p:cNvSpPr>
          <p:nvPr/>
        </p:nvSpPr>
        <p:spPr bwMode="auto">
          <a:xfrm>
            <a:off x="5619750" y="3108325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6809" name="Line 65"/>
          <p:cNvSpPr>
            <a:spLocks noChangeShapeType="1"/>
          </p:cNvSpPr>
          <p:nvPr/>
        </p:nvSpPr>
        <p:spPr bwMode="auto">
          <a:xfrm flipV="1">
            <a:off x="5619750" y="3633788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6810" name="Line 66"/>
          <p:cNvSpPr>
            <a:spLocks noChangeShapeType="1"/>
          </p:cNvSpPr>
          <p:nvPr/>
        </p:nvSpPr>
        <p:spPr bwMode="auto">
          <a:xfrm>
            <a:off x="5465763" y="3965575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6811" name="Line 67"/>
          <p:cNvSpPr>
            <a:spLocks noChangeShapeType="1"/>
          </p:cNvSpPr>
          <p:nvPr/>
        </p:nvSpPr>
        <p:spPr bwMode="auto">
          <a:xfrm>
            <a:off x="5514975" y="3097213"/>
            <a:ext cx="196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6812" name="Line 68"/>
          <p:cNvSpPr>
            <a:spLocks noChangeShapeType="1"/>
          </p:cNvSpPr>
          <p:nvPr/>
        </p:nvSpPr>
        <p:spPr bwMode="auto">
          <a:xfrm>
            <a:off x="5487988" y="2571750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6813" name="Line 69"/>
          <p:cNvSpPr>
            <a:spLocks noChangeShapeType="1"/>
          </p:cNvSpPr>
          <p:nvPr/>
        </p:nvSpPr>
        <p:spPr bwMode="auto">
          <a:xfrm>
            <a:off x="5876925" y="25765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6814" name="Line 70"/>
          <p:cNvSpPr>
            <a:spLocks noChangeShapeType="1"/>
          </p:cNvSpPr>
          <p:nvPr/>
        </p:nvSpPr>
        <p:spPr bwMode="auto">
          <a:xfrm flipH="1">
            <a:off x="5875338" y="3000375"/>
            <a:ext cx="0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6815" name="Text Box 71"/>
          <p:cNvSpPr txBox="1">
            <a:spLocks noChangeArrowheads="1"/>
          </p:cNvSpPr>
          <p:nvPr/>
        </p:nvSpPr>
        <p:spPr bwMode="auto">
          <a:xfrm>
            <a:off x="4722813" y="2736850"/>
            <a:ext cx="1284288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RcvBuffer</a:t>
            </a: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6816" name="Text Box 73"/>
          <p:cNvSpPr txBox="1">
            <a:spLocks noChangeArrowheads="1"/>
          </p:cNvSpPr>
          <p:nvPr/>
        </p:nvSpPr>
        <p:spPr bwMode="auto">
          <a:xfrm>
            <a:off x="6153150" y="4365625"/>
            <a:ext cx="222091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TCP segment payloads</a:t>
            </a:r>
            <a:endParaRPr kumimoji="0" lang="en-US" sz="16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6817" name="Text Box 74"/>
          <p:cNvSpPr txBox="1">
            <a:spLocks noChangeArrowheads="1"/>
          </p:cNvSpPr>
          <p:nvPr/>
        </p:nvSpPr>
        <p:spPr bwMode="auto">
          <a:xfrm>
            <a:off x="6226175" y="1865313"/>
            <a:ext cx="213042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to application process</a:t>
            </a:r>
            <a:endParaRPr kumimoji="0" lang="en-US" sz="16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4238" name="Rectangle 75"/>
          <p:cNvSpPr>
            <a:spLocks noGrp="1"/>
          </p:cNvSpPr>
          <p:nvPr>
            <p:ph sz="half" idx="2"/>
          </p:nvPr>
        </p:nvSpPr>
        <p:spPr>
          <a:xfrm>
            <a:off x="493713" y="1549400"/>
            <a:ext cx="4054475" cy="4906963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ja-JP" altLang="en-US" sz="2400">
                <a:latin typeface="+mn-lt"/>
                <a:ea typeface="MS PGothic" panose="020B0600070205080204" charset="-128"/>
                <a:cs typeface="MS PGothic" panose="020B0600070205080204" charset="-128"/>
              </a:rPr>
              <a:t>receiver “</a:t>
            </a:r>
            <a:r>
              <a:rPr lang="en-US" altLang="ja-JP" sz="2400">
                <a:latin typeface="+mn-lt"/>
                <a:ea typeface="MS PGothic" panose="020B0600070205080204" charset="-128"/>
                <a:cs typeface="MS PGothic" panose="020B0600070205080204" charset="-128"/>
              </a:rPr>
              <a:t>advertises</a:t>
            </a:r>
            <a:r>
              <a:rPr lang="ja-JP" altLang="en-US" sz="2400">
                <a:latin typeface="+mn-lt"/>
                <a:ea typeface="MS PGothic" panose="020B0600070205080204" charset="-128"/>
                <a:cs typeface="MS PGothic" panose="020B0600070205080204" charset="-128"/>
              </a:rPr>
              <a:t>”</a:t>
            </a:r>
            <a:r>
              <a:rPr lang="en-US" altLang="ja-JP" sz="2400">
                <a:latin typeface="+mn-lt"/>
                <a:ea typeface="MS PGothic" panose="020B0600070205080204" charset="-128"/>
                <a:cs typeface="MS PGothic" panose="020B0600070205080204" charset="-128"/>
              </a:rPr>
              <a:t> free buffer space by including </a:t>
            </a:r>
            <a:r>
              <a:rPr lang="en-US" altLang="ja-JP" sz="2400" b="1" err="1">
                <a:latin typeface="Courier New" panose="02070309020205020404" charset="0"/>
                <a:ea typeface="MS PGothic" panose="020B0600070205080204" charset="-128"/>
                <a:cs typeface="MS PGothic" panose="020B0600070205080204" charset="-128"/>
              </a:rPr>
              <a:t>rwnd</a:t>
            </a:r>
            <a:r>
              <a:rPr lang="en-US" altLang="ja-JP" sz="2400">
                <a:latin typeface="+mn-lt"/>
                <a:ea typeface="MS PGothic" panose="020B0600070205080204" charset="-128"/>
                <a:cs typeface="MS PGothic" panose="020B0600070205080204" charset="-128"/>
              </a:rPr>
              <a:t> value in TCP header of receiver-to-sender segments</a:t>
            </a:r>
            <a:endParaRPr lang="en-US" altLang="ja-JP" sz="240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000" b="1" err="1">
                <a:latin typeface="Courier New" panose="02070309020205020404" charset="0"/>
                <a:ea typeface="MS PGothic" panose="020B0600070205080204" charset="-128"/>
              </a:rPr>
              <a:t>RcvBuffer</a:t>
            </a:r>
            <a:r>
              <a:rPr lang="en-US" altLang="zh-CN" sz="2000" b="1">
                <a:latin typeface="Courier New" panose="02070309020205020404" charset="0"/>
                <a:ea typeface="MS PGothic" panose="020B0600070205080204" charset="-128"/>
              </a:rPr>
              <a:t> </a:t>
            </a:r>
            <a:r>
              <a:rPr lang="en-US" altLang="zh-CN" sz="2000">
                <a:latin typeface="+mn-lt"/>
                <a:ea typeface="MS PGothic" panose="020B0600070205080204" charset="-128"/>
              </a:rPr>
              <a:t>size set via socket options (typical default is 4096 bytes)</a:t>
            </a:r>
            <a:endParaRPr lang="en-US" altLang="zh-CN" sz="2000">
              <a:latin typeface="+mn-lt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000" err="1">
                <a:latin typeface="+mn-lt"/>
                <a:ea typeface="MS PGothic" panose="020B0600070205080204" charset="-128"/>
              </a:rPr>
              <a:t>many operating systems autoadjust</a:t>
            </a:r>
            <a:r>
              <a:rPr lang="en-US" altLang="zh-CN" sz="2000">
                <a:latin typeface="+mn-lt"/>
                <a:ea typeface="MS PGothic" panose="020B0600070205080204" charset="-128"/>
              </a:rPr>
              <a:t> </a:t>
            </a:r>
            <a:r>
              <a:rPr lang="en-US" altLang="zh-CN" sz="2000" b="1" err="1">
                <a:latin typeface="Courier New" panose="02070309020205020404" charset="0"/>
                <a:ea typeface="MS PGothic" panose="020B0600070205080204" charset="-128"/>
              </a:rPr>
              <a:t>RcvBuffer</a:t>
            </a:r>
            <a:endParaRPr lang="en-US" altLang="zh-CN" sz="2000">
              <a:latin typeface="+mn-lt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err="1">
                <a:latin typeface="+mn-lt"/>
                <a:ea typeface="MS PGothic" panose="020B0600070205080204" charset="-128"/>
                <a:cs typeface="MS PGothic" panose="020B0600070205080204" charset="-128"/>
              </a:rPr>
              <a:t>sender limits amount of unacked</a:t>
            </a:r>
            <a:r>
              <a:rPr lang="ja-JP" altLang="en-US" sz="2400">
                <a:latin typeface="+mn-lt"/>
                <a:ea typeface="MS PGothic" panose="020B0600070205080204" charset="-128"/>
                <a:cs typeface="MS PGothic" panose="020B0600070205080204" charset="-128"/>
              </a:rPr>
              <a:t> (“</a:t>
            </a:r>
            <a:r>
              <a:rPr lang="en-US" altLang="ja-JP" sz="2400">
                <a:latin typeface="+mn-lt"/>
                <a:ea typeface="MS PGothic" panose="020B0600070205080204" charset="-128"/>
                <a:cs typeface="MS PGothic" panose="020B0600070205080204" charset="-128"/>
              </a:rPr>
              <a:t>in-flight</a:t>
            </a:r>
            <a:r>
              <a:rPr lang="ja-JP" altLang="en-US" sz="2400">
                <a:latin typeface="+mn-lt"/>
                <a:ea typeface="MS PGothic" panose="020B0600070205080204" charset="-128"/>
                <a:cs typeface="MS PGothic" panose="020B0600070205080204" charset="-128"/>
              </a:rPr>
              <a:t>”</a:t>
            </a:r>
            <a:r>
              <a:rPr lang="en-US" altLang="ja-JP" sz="2400">
                <a:latin typeface="+mn-lt"/>
                <a:ea typeface="MS PGothic" panose="020B0600070205080204" charset="-128"/>
                <a:cs typeface="MS PGothic" panose="020B0600070205080204" charset="-128"/>
              </a:rPr>
              <a:t>) data to receiver</a:t>
            </a:r>
            <a:r>
              <a:rPr lang="ja-JP" altLang="en-US" sz="2400">
                <a:latin typeface="+mn-lt"/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altLang="ja-JP" sz="2400">
                <a:latin typeface="+mn-lt"/>
                <a:ea typeface="MS PGothic" panose="020B0600070205080204" charset="-128"/>
                <a:cs typeface="MS PGothic" panose="020B0600070205080204" charset="-128"/>
              </a:rPr>
              <a:t>s </a:t>
            </a:r>
            <a:r>
              <a:rPr lang="en-US" altLang="ja-JP" sz="2400" b="1" err="1">
                <a:latin typeface="Courier New" panose="02070309020205020404" charset="0"/>
                <a:ea typeface="MS PGothic" panose="020B0600070205080204" charset="-128"/>
                <a:cs typeface="MS PGothic" panose="020B0600070205080204" charset="-128"/>
              </a:rPr>
              <a:t>rwnd</a:t>
            </a:r>
            <a:r>
              <a:rPr lang="en-US" altLang="ja-JP" sz="2400" b="1">
                <a:latin typeface="Courier New" panose="02070309020205020404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altLang="ja-JP" sz="2400">
                <a:latin typeface="+mn-lt"/>
                <a:ea typeface="MS PGothic" panose="020B0600070205080204" charset="-128"/>
                <a:cs typeface="MS PGothic" panose="020B0600070205080204" charset="-128"/>
              </a:rPr>
              <a:t>value </a:t>
            </a:r>
            <a:endParaRPr lang="en-US" altLang="ja-JP" sz="240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>
                <a:latin typeface="+mn-lt"/>
                <a:ea typeface="MS PGothic" panose="020B0600070205080204" charset="-128"/>
                <a:cs typeface="MS PGothic" panose="020B0600070205080204" charset="-128"/>
              </a:rPr>
              <a:t>guarantees receive buffer will not overflow</a:t>
            </a:r>
            <a:endParaRPr lang="en-US" altLang="zh-CN" sz="2400"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6819" name="Text Box 76"/>
          <p:cNvSpPr txBox="1">
            <a:spLocks noChangeArrowheads="1"/>
          </p:cNvSpPr>
          <p:nvPr/>
        </p:nvSpPr>
        <p:spPr bwMode="auto">
          <a:xfrm>
            <a:off x="5837238" y="5018088"/>
            <a:ext cx="269557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receiver-side buffering</a:t>
            </a:r>
            <a:endParaRPr kumimoji="0" lang="en-US" sz="20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52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Chapter 3 outline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7782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3.1 transport-layer services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3.2 multiplexing and demultiplexing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3.3 connectionless transport: UDP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3.4 principles of reliable data transfer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783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95800" y="1600200"/>
            <a:ext cx="4251325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3.5 connection-oriented transport: TCP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segment structure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reliable data transfer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flow control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connection management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3.6 principles of congestion control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3.7 TCP congestion control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95238" name="Picture 5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95313" y="1039813"/>
            <a:ext cx="4387850" cy="17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22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Chapter 3 outline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7173" name="Rectangle 4"/>
          <p:cNvSpPr>
            <a:spLocks noGrp="1" noChangeArrowheads="1"/>
          </p:cNvSpPr>
          <p:nvPr>
            <p:ph sz="half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3.1 transport-layer services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3.2 multiplexing and demultiplexing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3.3 connectionless transport: UDP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3.4 principles of reliable data transfer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174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495800" y="1600200"/>
            <a:ext cx="4251325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3.5 connection-oriented transport: TCP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segment structure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reliable data transfer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flow control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connection management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3.6 principles of congestion control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3.7 TCP congestion control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12294" name="Picture 6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95313" y="1017588"/>
            <a:ext cx="4387850" cy="17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Footer Placeholder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62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96259" name="Picture 88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74675" y="833438"/>
            <a:ext cx="5027613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8853" name="Rectangle 62"/>
          <p:cNvSpPr>
            <a:spLocks noChangeArrowheads="1"/>
          </p:cNvSpPr>
          <p:nvPr/>
        </p:nvSpPr>
        <p:spPr bwMode="auto">
          <a:xfrm>
            <a:off x="1249363" y="2936875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8854" name="Rectangle 45"/>
          <p:cNvSpPr>
            <a:spLocks noChangeArrowheads="1"/>
          </p:cNvSpPr>
          <p:nvPr/>
        </p:nvSpPr>
        <p:spPr bwMode="auto">
          <a:xfrm>
            <a:off x="1209675" y="299085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8855" name="Rectangle 2"/>
          <p:cNvSpPr>
            <a:spLocks noGrp="1" noChangeArrowheads="1"/>
          </p:cNvSpPr>
          <p:nvPr>
            <p:ph type="title"/>
          </p:nvPr>
        </p:nvSpPr>
        <p:spPr>
          <a:xfrm>
            <a:off x="511175" y="193675"/>
            <a:ext cx="7772400" cy="9112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Connection Management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96263" name="Rectangle 5"/>
          <p:cNvSpPr>
            <a:spLocks noGrp="1"/>
          </p:cNvSpPr>
          <p:nvPr>
            <p:ph idx="1"/>
          </p:nvPr>
        </p:nvSpPr>
        <p:spPr>
          <a:xfrm>
            <a:off x="660400" y="1073150"/>
            <a:ext cx="8335963" cy="2187575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before exchanging data, sender/receiver </a:t>
            </a:r>
            <a:r>
              <a:rPr lang="ja-JP" altLang="en-US" sz="2800" dirty="0"/>
              <a:t>“</a:t>
            </a:r>
            <a:r>
              <a:rPr lang="en-US" altLang="ja-JP" sz="2800" dirty="0"/>
              <a:t>handshake</a:t>
            </a:r>
            <a:r>
              <a:rPr lang="ja-JP" altLang="en-US" sz="2800" dirty="0"/>
              <a:t>”</a:t>
            </a:r>
            <a:r>
              <a:rPr lang="en-US" altLang="ja-JP" sz="2800" dirty="0"/>
              <a:t>: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400" dirty="0"/>
              <a:t>agree to establish connection (each knowing the other willing to establish connection)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400" dirty="0"/>
              <a:t>agree on connection parameters</a:t>
            </a:r>
            <a:endParaRPr lang="en-US" altLang="zh-CN" sz="2400" dirty="0"/>
          </a:p>
        </p:txBody>
      </p:sp>
      <p:sp>
        <p:nvSpPr>
          <p:cNvPr id="78857" name="Line 55"/>
          <p:cNvSpPr>
            <a:spLocks noChangeShapeType="1"/>
          </p:cNvSpPr>
          <p:nvPr/>
        </p:nvSpPr>
        <p:spPr bwMode="auto">
          <a:xfrm>
            <a:off x="1209675" y="343217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8858" name="Text Box 6"/>
          <p:cNvSpPr txBox="1">
            <a:spLocks noChangeArrowheads="1"/>
          </p:cNvSpPr>
          <p:nvPr/>
        </p:nvSpPr>
        <p:spPr bwMode="auto">
          <a:xfrm>
            <a:off x="1223963" y="3544888"/>
            <a:ext cx="2335213" cy="1581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230505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connection state: ESTAB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connection variables: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230505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seq # client-to-server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230505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        server-to-client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230505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rcvBuffer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size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230505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  at server,client 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230505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          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96266" name="Group 46"/>
          <p:cNvGrpSpPr/>
          <p:nvPr/>
        </p:nvGrpSpPr>
        <p:grpSpPr>
          <a:xfrm>
            <a:off x="2157413" y="3346450"/>
            <a:ext cx="438150" cy="206375"/>
            <a:chOff x="344" y="1846"/>
            <a:chExt cx="336" cy="130"/>
          </a:xfrm>
        </p:grpSpPr>
        <p:sp>
          <p:nvSpPr>
            <p:cNvPr id="78921" name="Rectangle 47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8922" name="Rectangle 48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8923" name="Rectangle 49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8924" name="Rectangle 50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78860" name="Text Box 54"/>
          <p:cNvSpPr txBox="1">
            <a:spLocks noChangeArrowheads="1"/>
          </p:cNvSpPr>
          <p:nvPr/>
        </p:nvSpPr>
        <p:spPr bwMode="auto">
          <a:xfrm>
            <a:off x="1154113" y="3048000"/>
            <a:ext cx="114617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application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8861" name="Line 56"/>
          <p:cNvSpPr>
            <a:spLocks noChangeShapeType="1"/>
          </p:cNvSpPr>
          <p:nvPr/>
        </p:nvSpPr>
        <p:spPr bwMode="auto">
          <a:xfrm>
            <a:off x="1216025" y="492760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8862" name="Text Box 57"/>
          <p:cNvSpPr txBox="1">
            <a:spLocks noChangeArrowheads="1"/>
          </p:cNvSpPr>
          <p:nvPr/>
        </p:nvSpPr>
        <p:spPr bwMode="auto">
          <a:xfrm>
            <a:off x="1168400" y="4995863"/>
            <a:ext cx="9080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network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8863" name="Rectangle 58"/>
          <p:cNvSpPr>
            <a:spLocks noChangeArrowheads="1"/>
          </p:cNvSpPr>
          <p:nvPr/>
        </p:nvSpPr>
        <p:spPr bwMode="auto">
          <a:xfrm>
            <a:off x="1181100" y="5349875"/>
            <a:ext cx="2335213" cy="18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8864" name="Line 59"/>
          <p:cNvSpPr>
            <a:spLocks noChangeShapeType="1"/>
          </p:cNvSpPr>
          <p:nvPr/>
        </p:nvSpPr>
        <p:spPr bwMode="auto">
          <a:xfrm>
            <a:off x="1209675" y="5338763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8865" name="Line 60"/>
          <p:cNvSpPr>
            <a:spLocks noChangeShapeType="1"/>
          </p:cNvSpPr>
          <p:nvPr/>
        </p:nvSpPr>
        <p:spPr bwMode="auto">
          <a:xfrm>
            <a:off x="3473450" y="5310188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6277" name="Freeform 8"/>
          <p:cNvSpPr/>
          <p:nvPr/>
        </p:nvSpPr>
        <p:spPr>
          <a:xfrm flipH="1">
            <a:off x="736600" y="2994025"/>
            <a:ext cx="468313" cy="249078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8867" name="Rectangle 63"/>
          <p:cNvSpPr>
            <a:spLocks noChangeArrowheads="1"/>
          </p:cNvSpPr>
          <p:nvPr/>
        </p:nvSpPr>
        <p:spPr bwMode="auto">
          <a:xfrm>
            <a:off x="5551488" y="2943225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8868" name="Rectangle 64"/>
          <p:cNvSpPr>
            <a:spLocks noChangeArrowheads="1"/>
          </p:cNvSpPr>
          <p:nvPr/>
        </p:nvSpPr>
        <p:spPr bwMode="auto">
          <a:xfrm>
            <a:off x="5511800" y="299720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8869" name="Line 65"/>
          <p:cNvSpPr>
            <a:spLocks noChangeShapeType="1"/>
          </p:cNvSpPr>
          <p:nvPr/>
        </p:nvSpPr>
        <p:spPr bwMode="auto">
          <a:xfrm>
            <a:off x="5511800" y="343852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8870" name="Text Box 66"/>
          <p:cNvSpPr txBox="1">
            <a:spLocks noChangeArrowheads="1"/>
          </p:cNvSpPr>
          <p:nvPr/>
        </p:nvSpPr>
        <p:spPr bwMode="auto">
          <a:xfrm>
            <a:off x="5526088" y="3551238"/>
            <a:ext cx="2335213" cy="1581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230505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connection state: ESTAB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connection Variables: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230505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seq # client-to-server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230505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         server-to-client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230505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rcvBuffer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size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230505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  at server,client 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230505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          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96282" name="Group 67"/>
          <p:cNvGrpSpPr/>
          <p:nvPr/>
        </p:nvGrpSpPr>
        <p:grpSpPr>
          <a:xfrm>
            <a:off x="6459538" y="3352800"/>
            <a:ext cx="438150" cy="206375"/>
            <a:chOff x="344" y="1846"/>
            <a:chExt cx="336" cy="130"/>
          </a:xfrm>
        </p:grpSpPr>
        <p:sp>
          <p:nvSpPr>
            <p:cNvPr id="78917" name="Rectangle 68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8918" name="Rectangle 69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8919" name="Rectangle 70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8920" name="Rectangle 71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78872" name="Text Box 72"/>
          <p:cNvSpPr txBox="1">
            <a:spLocks noChangeArrowheads="1"/>
          </p:cNvSpPr>
          <p:nvPr/>
        </p:nvSpPr>
        <p:spPr bwMode="auto">
          <a:xfrm>
            <a:off x="5456238" y="3054350"/>
            <a:ext cx="114617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application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8873" name="Line 73"/>
          <p:cNvSpPr>
            <a:spLocks noChangeShapeType="1"/>
          </p:cNvSpPr>
          <p:nvPr/>
        </p:nvSpPr>
        <p:spPr bwMode="auto">
          <a:xfrm>
            <a:off x="5518150" y="493395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8874" name="Text Box 74"/>
          <p:cNvSpPr txBox="1">
            <a:spLocks noChangeArrowheads="1"/>
          </p:cNvSpPr>
          <p:nvPr/>
        </p:nvSpPr>
        <p:spPr bwMode="auto">
          <a:xfrm>
            <a:off x="5470525" y="5002213"/>
            <a:ext cx="9080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network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8875" name="Rectangle 75"/>
          <p:cNvSpPr>
            <a:spLocks noChangeArrowheads="1"/>
          </p:cNvSpPr>
          <p:nvPr/>
        </p:nvSpPr>
        <p:spPr bwMode="auto">
          <a:xfrm>
            <a:off x="5483225" y="5356225"/>
            <a:ext cx="2335213" cy="18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8876" name="Line 76"/>
          <p:cNvSpPr>
            <a:spLocks noChangeShapeType="1"/>
          </p:cNvSpPr>
          <p:nvPr/>
        </p:nvSpPr>
        <p:spPr bwMode="auto">
          <a:xfrm>
            <a:off x="5511800" y="5345113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8877" name="Line 77"/>
          <p:cNvSpPr>
            <a:spLocks noChangeShapeType="1"/>
          </p:cNvSpPr>
          <p:nvPr/>
        </p:nvSpPr>
        <p:spPr bwMode="auto">
          <a:xfrm>
            <a:off x="7775575" y="5316538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6293" name="Freeform 78"/>
          <p:cNvSpPr/>
          <p:nvPr/>
        </p:nvSpPr>
        <p:spPr>
          <a:xfrm>
            <a:off x="7793038" y="2933700"/>
            <a:ext cx="468312" cy="249078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8879" name="Text Box 83"/>
          <p:cNvSpPr txBox="1">
            <a:spLocks noChangeArrowheads="1"/>
          </p:cNvSpPr>
          <p:nvPr/>
        </p:nvSpPr>
        <p:spPr bwMode="auto">
          <a:xfrm>
            <a:off x="1087438" y="5815013"/>
            <a:ext cx="2894013" cy="6397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Socket clientSocket =   </a:t>
            </a:r>
            <a:endParaRPr kumimoji="0" lang="en-US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ea typeface="MS PGothic" panose="020B0600070205080204" charset="-128"/>
              <a:cs typeface="+mn-cs"/>
            </a:endParaRPr>
          </a:p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  newSocket("hostname","port number");</a:t>
            </a:r>
            <a:endParaRPr kumimoji="0" lang="en-US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8880" name="Text Box 85"/>
          <p:cNvSpPr txBox="1">
            <a:spLocks noChangeArrowheads="1"/>
          </p:cNvSpPr>
          <p:nvPr/>
        </p:nvSpPr>
        <p:spPr bwMode="auto">
          <a:xfrm>
            <a:off x="5387975" y="5829300"/>
            <a:ext cx="289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Socket connectionSocket = welcomeSocket.accept();</a:t>
            </a:r>
            <a:endParaRPr kumimoji="0" lang="en-US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96296" name="Group 89"/>
          <p:cNvGrpSpPr/>
          <p:nvPr/>
        </p:nvGrpSpPr>
        <p:grpSpPr>
          <a:xfrm>
            <a:off x="260350" y="5026025"/>
            <a:ext cx="698500" cy="612775"/>
            <a:chOff x="-44" y="1473"/>
            <a:chExt cx="981" cy="1105"/>
          </a:xfrm>
        </p:grpSpPr>
        <p:pic>
          <p:nvPicPr>
            <p:cNvPr id="96297" name="Picture 90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6298" name="Freeform 91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96299" name="Group 92"/>
          <p:cNvGrpSpPr/>
          <p:nvPr/>
        </p:nvGrpSpPr>
        <p:grpSpPr>
          <a:xfrm>
            <a:off x="8075613" y="4924425"/>
            <a:ext cx="415925" cy="627063"/>
            <a:chOff x="4140" y="429"/>
            <a:chExt cx="1425" cy="2396"/>
          </a:xfrm>
        </p:grpSpPr>
        <p:sp>
          <p:nvSpPr>
            <p:cNvPr id="96300" name="Freeform 93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8" y="55"/>
                </a:cxn>
                <a:cxn ang="0">
                  <a:pos x="37" y="425"/>
                </a:cxn>
                <a:cxn ang="0">
                  <a:pos x="0" y="445"/>
                </a:cxn>
                <a:cxn ang="0">
                  <a:pos x="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84" name="Rectangle 94"/>
            <p:cNvSpPr>
              <a:spLocks noChangeArrowheads="1"/>
            </p:cNvSpPr>
            <p:nvPr/>
          </p:nvSpPr>
          <p:spPr bwMode="auto">
            <a:xfrm>
              <a:off x="4205" y="429"/>
              <a:ext cx="1050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6302" name="Freeform 95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3" y="36"/>
                </a:cxn>
                <a:cxn ang="0">
                  <a:pos x="2" y="405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303" name="Freeform 96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1"/>
                </a:cxn>
                <a:cxn ang="0">
                  <a:pos x="36" y="38"/>
                </a:cxn>
                <a:cxn ang="0">
                  <a:pos x="0" y="1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87" name="Rectangle 97"/>
            <p:cNvSpPr>
              <a:spLocks noChangeArrowheads="1"/>
            </p:cNvSpPr>
            <p:nvPr/>
          </p:nvSpPr>
          <p:spPr bwMode="auto">
            <a:xfrm>
              <a:off x="4211" y="696"/>
              <a:ext cx="598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96305" name="Group 98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8913" name="AutoShape 99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78914" name="AutoShape 100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78889" name="Rectangle 101"/>
            <p:cNvSpPr>
              <a:spLocks noChangeArrowheads="1"/>
            </p:cNvSpPr>
            <p:nvPr/>
          </p:nvSpPr>
          <p:spPr bwMode="auto">
            <a:xfrm>
              <a:off x="4222" y="101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96309" name="Group 102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8911" name="AutoShape 103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78912" name="AutoShape 10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7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78891" name="Rectangle 105"/>
            <p:cNvSpPr>
              <a:spLocks noChangeArrowheads="1"/>
            </p:cNvSpPr>
            <p:nvPr/>
          </p:nvSpPr>
          <p:spPr bwMode="auto">
            <a:xfrm>
              <a:off x="4216" y="135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8892" name="Rectangle 106"/>
            <p:cNvSpPr>
              <a:spLocks noChangeArrowheads="1"/>
            </p:cNvSpPr>
            <p:nvPr/>
          </p:nvSpPr>
          <p:spPr bwMode="auto">
            <a:xfrm>
              <a:off x="4227" y="1654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96314" name="Group 107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8909" name="AutoShape 108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5" cy="1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78910" name="AutoShape 109"/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1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6317" name="Freeform 110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0"/>
                </a:cxn>
                <a:cxn ang="0">
                  <a:pos x="36" y="36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6318" name="Group 111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8907" name="AutoShape 11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78908" name="AutoShape 113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78896" name="Rectangle 114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6322" name="Freeform 115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2" y="22"/>
                </a:cxn>
                <a:cxn ang="0">
                  <a:pos x="32" y="41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323" name="Freeform 116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27"/>
                </a:cxn>
                <a:cxn ang="0">
                  <a:pos x="31" y="48"/>
                </a:cxn>
                <a:cxn ang="0">
                  <a:pos x="2" y="20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99" name="Oval 117"/>
            <p:cNvSpPr>
              <a:spLocks noChangeArrowheads="1"/>
            </p:cNvSpPr>
            <p:nvPr/>
          </p:nvSpPr>
          <p:spPr bwMode="auto">
            <a:xfrm>
              <a:off x="5516" y="2613"/>
              <a:ext cx="49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6325" name="Freeform 118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40"/>
                </a:cxn>
                <a:cxn ang="0">
                  <a:pos x="34" y="18"/>
                </a:cxn>
                <a:cxn ang="0">
                  <a:pos x="32" y="0"/>
                </a:cxn>
                <a:cxn ang="0">
                  <a:pos x="0" y="1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901" name="AutoShape 119"/>
            <p:cNvSpPr>
              <a:spLocks noChangeArrowheads="1"/>
            </p:cNvSpPr>
            <p:nvPr/>
          </p:nvSpPr>
          <p:spPr bwMode="auto">
            <a:xfrm>
              <a:off x="4140" y="2679"/>
              <a:ext cx="1197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8902" name="AutoShape 120"/>
            <p:cNvSpPr>
              <a:spLocks noChangeArrowheads="1"/>
            </p:cNvSpPr>
            <p:nvPr/>
          </p:nvSpPr>
          <p:spPr bwMode="auto">
            <a:xfrm>
              <a:off x="4205" y="2710"/>
              <a:ext cx="1071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8903" name="Oval 121"/>
            <p:cNvSpPr>
              <a:spLocks noChangeArrowheads="1"/>
            </p:cNvSpPr>
            <p:nvPr/>
          </p:nvSpPr>
          <p:spPr bwMode="auto">
            <a:xfrm>
              <a:off x="4309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8904" name="Oval 122"/>
            <p:cNvSpPr>
              <a:spLocks noChangeArrowheads="1"/>
            </p:cNvSpPr>
            <p:nvPr/>
          </p:nvSpPr>
          <p:spPr bwMode="auto">
            <a:xfrm>
              <a:off x="4488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78905" name="Oval 123"/>
            <p:cNvSpPr>
              <a:spLocks noChangeArrowheads="1"/>
            </p:cNvSpPr>
            <p:nvPr/>
          </p:nvSpPr>
          <p:spPr bwMode="auto">
            <a:xfrm>
              <a:off x="4662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8906" name="Rectangle 124"/>
            <p:cNvSpPr>
              <a:spLocks noChangeArrowheads="1"/>
            </p:cNvSpPr>
            <p:nvPr/>
          </p:nvSpPr>
          <p:spPr bwMode="auto">
            <a:xfrm>
              <a:off x="5065" y="1836"/>
              <a:ext cx="82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72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7283" name="Rectangle 63"/>
          <p:cNvSpPr>
            <a:spLocks noGrp="1"/>
          </p:cNvSpPr>
          <p:nvPr>
            <p:ph sz="half" idx="1"/>
          </p:nvPr>
        </p:nvSpPr>
        <p:spPr>
          <a:xfrm>
            <a:off x="4508500" y="1674813"/>
            <a:ext cx="4014788" cy="2503487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i="1" u="sng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Q:</a:t>
            </a: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 will 2-way handshake always work in network?</a:t>
            </a: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variable delays</a:t>
            </a:r>
            <a:endParaRPr lang="en-US" altLang="zh-CN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retransmitted messages (e.g. req_conn(x)) due to message loss</a:t>
            </a:r>
            <a:endParaRPr lang="en-US" altLang="zh-CN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message reordering</a:t>
            </a:r>
            <a:endParaRPr lang="en-US" altLang="zh-CN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can</a:t>
            </a:r>
            <a:r>
              <a:rPr lang="ja-JP" altLang="en-US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altLang="ja-JP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t </a:t>
            </a:r>
            <a:r>
              <a:rPr lang="ja-JP" altLang="en-US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“</a:t>
            </a:r>
            <a:r>
              <a:rPr lang="en-US" altLang="ja-JP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see</a:t>
            </a:r>
            <a:r>
              <a:rPr lang="ja-JP" altLang="en-US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”</a:t>
            </a:r>
            <a:r>
              <a:rPr lang="en-US" altLang="ja-JP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 other side</a:t>
            </a:r>
            <a:endParaRPr lang="en-US" altLang="zh-CN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pic>
        <p:nvPicPr>
          <p:cNvPr id="97284" name="Picture 62" descr="Al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1113" y="1957388"/>
            <a:ext cx="508000" cy="6270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7285" name="Picture 63" descr="Bo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992313"/>
            <a:ext cx="622300" cy="63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9879" name="Text Box 49"/>
          <p:cNvSpPr txBox="1">
            <a:spLocks noChangeArrowheads="1"/>
          </p:cNvSpPr>
          <p:nvPr/>
        </p:nvSpPr>
        <p:spPr bwMode="auto">
          <a:xfrm>
            <a:off x="541338" y="1335088"/>
            <a:ext cx="26527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2-way handshake: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9880" name="Line 50"/>
          <p:cNvSpPr>
            <a:spLocks noChangeShapeType="1"/>
          </p:cNvSpPr>
          <p:nvPr/>
        </p:nvSpPr>
        <p:spPr bwMode="auto">
          <a:xfrm>
            <a:off x="1590675" y="2689225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9881" name="Line 51"/>
          <p:cNvSpPr>
            <a:spLocks noChangeShapeType="1"/>
          </p:cNvSpPr>
          <p:nvPr/>
        </p:nvSpPr>
        <p:spPr bwMode="auto">
          <a:xfrm>
            <a:off x="1546225" y="2606675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9882" name="Line 53"/>
          <p:cNvSpPr>
            <a:spLocks noChangeShapeType="1"/>
          </p:cNvSpPr>
          <p:nvPr/>
        </p:nvSpPr>
        <p:spPr bwMode="auto">
          <a:xfrm>
            <a:off x="3076575" y="2633663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9883" name="Line 54"/>
          <p:cNvSpPr>
            <a:spLocks noChangeShapeType="1"/>
          </p:cNvSpPr>
          <p:nvPr/>
        </p:nvSpPr>
        <p:spPr bwMode="auto">
          <a:xfrm flipH="1">
            <a:off x="1543050" y="3086100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9884" name="Rectangle 56"/>
          <p:cNvSpPr>
            <a:spLocks noChangeArrowheads="1"/>
          </p:cNvSpPr>
          <p:nvPr/>
        </p:nvSpPr>
        <p:spPr bwMode="auto">
          <a:xfrm>
            <a:off x="1828800" y="2674938"/>
            <a:ext cx="890588" cy="327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7292" name="Text Box 55"/>
          <p:cNvSpPr txBox="1"/>
          <p:nvPr/>
        </p:nvSpPr>
        <p:spPr>
          <a:xfrm>
            <a:off x="1795463" y="2652713"/>
            <a:ext cx="979487" cy="336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dirty="0">
                <a:latin typeface="Tahoma" panose="020B0604030504040204" charset="0"/>
              </a:rPr>
              <a:t>Let</a:t>
            </a:r>
            <a:r>
              <a:rPr lang="ja-JP" altLang="en-US" dirty="0">
                <a:latin typeface="Tahoma" panose="020B0604030504040204" charset="0"/>
              </a:rPr>
              <a:t>’</a:t>
            </a:r>
            <a:r>
              <a:rPr lang="en-US" altLang="ja-JP" dirty="0">
                <a:latin typeface="Tahoma" panose="020B0604030504040204" charset="0"/>
              </a:rPr>
              <a:t>s talk</a:t>
            </a:r>
            <a:endParaRPr lang="en-US" altLang="zh-CN" dirty="0">
              <a:latin typeface="Tahoma" panose="020B0604030504040204" charset="0"/>
            </a:endParaRPr>
          </a:p>
        </p:txBody>
      </p:sp>
      <p:sp>
        <p:nvSpPr>
          <p:cNvPr id="79886" name="Rectangle 57"/>
          <p:cNvSpPr>
            <a:spLocks noChangeArrowheads="1"/>
          </p:cNvSpPr>
          <p:nvPr/>
        </p:nvSpPr>
        <p:spPr bwMode="auto">
          <a:xfrm>
            <a:off x="2085975" y="3098800"/>
            <a:ext cx="439738" cy="327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9887" name="Text Box 58"/>
          <p:cNvSpPr txBox="1">
            <a:spLocks noChangeArrowheads="1"/>
          </p:cNvSpPr>
          <p:nvPr/>
        </p:nvSpPr>
        <p:spPr bwMode="auto">
          <a:xfrm>
            <a:off x="2070100" y="3076575"/>
            <a:ext cx="447675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OK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9888" name="Text Box 60"/>
          <p:cNvSpPr txBox="1">
            <a:spLocks noChangeArrowheads="1"/>
          </p:cNvSpPr>
          <p:nvPr/>
        </p:nvSpPr>
        <p:spPr bwMode="auto">
          <a:xfrm>
            <a:off x="3081338" y="2909888"/>
            <a:ext cx="77152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ESTAB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9889" name="Text Box 61"/>
          <p:cNvSpPr txBox="1">
            <a:spLocks noChangeArrowheads="1"/>
          </p:cNvSpPr>
          <p:nvPr/>
        </p:nvSpPr>
        <p:spPr bwMode="auto">
          <a:xfrm>
            <a:off x="688975" y="3243263"/>
            <a:ext cx="77152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ESTAB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9890" name="Oval 66"/>
          <p:cNvSpPr>
            <a:spLocks noChangeArrowheads="1"/>
          </p:cNvSpPr>
          <p:nvPr/>
        </p:nvSpPr>
        <p:spPr bwMode="auto">
          <a:xfrm>
            <a:off x="1500188" y="3360738"/>
            <a:ext cx="90488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9891" name="Oval 67"/>
          <p:cNvSpPr>
            <a:spLocks noChangeArrowheads="1"/>
          </p:cNvSpPr>
          <p:nvPr/>
        </p:nvSpPr>
        <p:spPr bwMode="auto">
          <a:xfrm>
            <a:off x="3028950" y="3017838"/>
            <a:ext cx="90488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9892" name="Text Box 72"/>
          <p:cNvSpPr txBox="1">
            <a:spLocks noChangeArrowheads="1"/>
          </p:cNvSpPr>
          <p:nvPr/>
        </p:nvSpPr>
        <p:spPr bwMode="auto">
          <a:xfrm>
            <a:off x="512763" y="4645025"/>
            <a:ext cx="973138" cy="5810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choose x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9893" name="Line 73"/>
          <p:cNvSpPr>
            <a:spLocks noChangeShapeType="1"/>
          </p:cNvSpPr>
          <p:nvPr/>
        </p:nvSpPr>
        <p:spPr bwMode="auto">
          <a:xfrm>
            <a:off x="1619250" y="4818063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9894" name="Line 74"/>
          <p:cNvSpPr>
            <a:spLocks noChangeShapeType="1"/>
          </p:cNvSpPr>
          <p:nvPr/>
        </p:nvSpPr>
        <p:spPr bwMode="auto">
          <a:xfrm>
            <a:off x="1574800" y="4735513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9895" name="Line 75"/>
          <p:cNvSpPr>
            <a:spLocks noChangeShapeType="1"/>
          </p:cNvSpPr>
          <p:nvPr/>
        </p:nvSpPr>
        <p:spPr bwMode="auto">
          <a:xfrm>
            <a:off x="3105150" y="4762500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9896" name="Line 76"/>
          <p:cNvSpPr>
            <a:spLocks noChangeShapeType="1"/>
          </p:cNvSpPr>
          <p:nvPr/>
        </p:nvSpPr>
        <p:spPr bwMode="auto">
          <a:xfrm flipH="1">
            <a:off x="1571625" y="5214938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9897" name="Rectangle 77"/>
          <p:cNvSpPr>
            <a:spLocks noChangeArrowheads="1"/>
          </p:cNvSpPr>
          <p:nvPr/>
        </p:nvSpPr>
        <p:spPr bwMode="auto">
          <a:xfrm>
            <a:off x="1936750" y="4803775"/>
            <a:ext cx="777875" cy="327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9898" name="Text Box 78"/>
          <p:cNvSpPr txBox="1">
            <a:spLocks noChangeArrowheads="1"/>
          </p:cNvSpPr>
          <p:nvPr/>
        </p:nvSpPr>
        <p:spPr bwMode="auto">
          <a:xfrm>
            <a:off x="1706563" y="4770438"/>
            <a:ext cx="127317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req_conn(x)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9899" name="Rectangle 79"/>
          <p:cNvSpPr>
            <a:spLocks noChangeArrowheads="1"/>
          </p:cNvSpPr>
          <p:nvPr/>
        </p:nvSpPr>
        <p:spPr bwMode="auto">
          <a:xfrm>
            <a:off x="2114550" y="5227638"/>
            <a:ext cx="439738" cy="327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9900" name="Text Box 81"/>
          <p:cNvSpPr txBox="1">
            <a:spLocks noChangeArrowheads="1"/>
          </p:cNvSpPr>
          <p:nvPr/>
        </p:nvSpPr>
        <p:spPr bwMode="auto">
          <a:xfrm>
            <a:off x="3109913" y="5038725"/>
            <a:ext cx="77152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ESTAB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9901" name="Text Box 82"/>
          <p:cNvSpPr txBox="1">
            <a:spLocks noChangeArrowheads="1"/>
          </p:cNvSpPr>
          <p:nvPr/>
        </p:nvSpPr>
        <p:spPr bwMode="auto">
          <a:xfrm>
            <a:off x="717550" y="5372100"/>
            <a:ext cx="77152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ESTAB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9902" name="Oval 83"/>
          <p:cNvSpPr>
            <a:spLocks noChangeArrowheads="1"/>
          </p:cNvSpPr>
          <p:nvPr/>
        </p:nvSpPr>
        <p:spPr bwMode="auto">
          <a:xfrm>
            <a:off x="1528763" y="5489575"/>
            <a:ext cx="90488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9903" name="Oval 84"/>
          <p:cNvSpPr>
            <a:spLocks noChangeArrowheads="1"/>
          </p:cNvSpPr>
          <p:nvPr/>
        </p:nvSpPr>
        <p:spPr bwMode="auto">
          <a:xfrm>
            <a:off x="3057525" y="5146675"/>
            <a:ext cx="90488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9904" name="Rectangle 86"/>
          <p:cNvSpPr>
            <a:spLocks noChangeArrowheads="1"/>
          </p:cNvSpPr>
          <p:nvPr/>
        </p:nvSpPr>
        <p:spPr bwMode="auto">
          <a:xfrm>
            <a:off x="1816100" y="5233988"/>
            <a:ext cx="1071563" cy="260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9905" name="Text Box 85"/>
          <p:cNvSpPr txBox="1">
            <a:spLocks noChangeArrowheads="1"/>
          </p:cNvSpPr>
          <p:nvPr/>
        </p:nvSpPr>
        <p:spPr bwMode="auto">
          <a:xfrm>
            <a:off x="1700213" y="5195888"/>
            <a:ext cx="127476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acc_conn(x)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97313" name="Picture 90" descr="underline_base"/>
          <p:cNvPicPr/>
          <p:nvPr/>
        </p:nvPicPr>
        <p:blipFill>
          <a:blip r:embed="rId3"/>
          <a:stretch>
            <a:fillRect/>
          </a:stretch>
        </p:blipFill>
        <p:spPr>
          <a:xfrm>
            <a:off x="479425" y="733425"/>
            <a:ext cx="68564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9907" name="Rectangle 91"/>
          <p:cNvSpPr>
            <a:spLocks noGrp="1" noChangeArrowheads="1"/>
          </p:cNvSpPr>
          <p:nvPr>
            <p:ph type="title"/>
          </p:nvPr>
        </p:nvSpPr>
        <p:spPr>
          <a:xfrm>
            <a:off x="533400" y="133350"/>
            <a:ext cx="7772400" cy="8493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Agreeing to establish a connection</a:t>
            </a: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grpSp>
        <p:nvGrpSpPr>
          <p:cNvPr id="97315" name="Group 92"/>
          <p:cNvGrpSpPr/>
          <p:nvPr/>
        </p:nvGrpSpPr>
        <p:grpSpPr>
          <a:xfrm>
            <a:off x="1209675" y="4202113"/>
            <a:ext cx="574675" cy="520700"/>
            <a:chOff x="-44" y="1473"/>
            <a:chExt cx="981" cy="1105"/>
          </a:xfrm>
        </p:grpSpPr>
        <p:pic>
          <p:nvPicPr>
            <p:cNvPr id="97316" name="Picture 93" descr="desktop_computer_stylized_medium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7317" name="Freeform 94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97318" name="Group 95"/>
          <p:cNvGrpSpPr/>
          <p:nvPr/>
        </p:nvGrpSpPr>
        <p:grpSpPr>
          <a:xfrm>
            <a:off x="2971800" y="4183063"/>
            <a:ext cx="336550" cy="512762"/>
            <a:chOff x="4140" y="429"/>
            <a:chExt cx="1425" cy="2396"/>
          </a:xfrm>
        </p:grpSpPr>
        <p:sp>
          <p:nvSpPr>
            <p:cNvPr id="97319" name="Freeform 96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8" y="55"/>
                </a:cxn>
                <a:cxn ang="0">
                  <a:pos x="37" y="425"/>
                </a:cxn>
                <a:cxn ang="0">
                  <a:pos x="0" y="445"/>
                </a:cxn>
                <a:cxn ang="0">
                  <a:pos x="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9911" name="Rectangle 97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7321" name="Freeform 98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3" y="36"/>
                </a:cxn>
                <a:cxn ang="0">
                  <a:pos x="2" y="405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22" name="Freeform 99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1"/>
                </a:cxn>
                <a:cxn ang="0">
                  <a:pos x="36" y="38"/>
                </a:cxn>
                <a:cxn ang="0">
                  <a:pos x="0" y="1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9914" name="Rectangle 100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97324" name="Group 101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940" name="AutoShape 102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79941" name="AutoShape 103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79916" name="Rectangle 104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97328" name="Group 105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938" name="AutoShape 106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79939" name="AutoShape 107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79918" name="Rectangle 108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9919" name="Rectangle 109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97333" name="Group 110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936" name="AutoShape 111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79937" name="AutoShape 112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7336" name="Freeform 113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0"/>
                </a:cxn>
                <a:cxn ang="0">
                  <a:pos x="36" y="36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7337" name="Group 114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934" name="AutoShape 115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79935" name="AutoShape 11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79923" name="Rectangle 117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7341" name="Freeform 118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2" y="22"/>
                </a:cxn>
                <a:cxn ang="0">
                  <a:pos x="32" y="41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42" name="Freeform 119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27"/>
                </a:cxn>
                <a:cxn ang="0">
                  <a:pos x="31" y="48"/>
                </a:cxn>
                <a:cxn ang="0">
                  <a:pos x="2" y="20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9926" name="Oval 120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7344" name="Freeform 121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40"/>
                </a:cxn>
                <a:cxn ang="0">
                  <a:pos x="34" y="18"/>
                </a:cxn>
                <a:cxn ang="0">
                  <a:pos x="32" y="0"/>
                </a:cxn>
                <a:cxn ang="0">
                  <a:pos x="0" y="1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9928" name="AutoShape 122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9929" name="AutoShape 123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9930" name="Oval 124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9931" name="Oval 125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79932" name="Oval 126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9933" name="Rectangle 127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830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98307" name="Picture 80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" y="779463"/>
            <a:ext cx="4570413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25" name="Rectangle 3"/>
          <p:cNvSpPr>
            <a:spLocks noGrp="1" noChangeArrowheads="1"/>
          </p:cNvSpPr>
          <p:nvPr>
            <p:ph type="title"/>
          </p:nvPr>
        </p:nvSpPr>
        <p:spPr>
          <a:xfrm>
            <a:off x="500063" y="166688"/>
            <a:ext cx="5356225" cy="8493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 3-way handshake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81926" name="Line 5"/>
          <p:cNvSpPr>
            <a:spLocks noChangeShapeType="1"/>
          </p:cNvSpPr>
          <p:nvPr/>
        </p:nvSpPr>
        <p:spPr bwMode="auto">
          <a:xfrm flipH="1">
            <a:off x="3282950" y="23145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394342" name="Group 102"/>
          <p:cNvGrpSpPr/>
          <p:nvPr/>
        </p:nvGrpSpPr>
        <p:grpSpPr>
          <a:xfrm>
            <a:off x="1296988" y="2241550"/>
            <a:ext cx="4494212" cy="955675"/>
            <a:chOff x="810" y="1363"/>
            <a:chExt cx="2831" cy="602"/>
          </a:xfrm>
        </p:grpSpPr>
        <p:sp>
          <p:nvSpPr>
            <p:cNvPr id="81992" name="Line 10"/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1993" name="Rectangle 12"/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1994" name="Text Box 13"/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SYNbit=1, Seq=x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1995" name="Text Box 21"/>
            <p:cNvSpPr txBox="1">
              <a:spLocks noChangeArrowheads="1"/>
            </p:cNvSpPr>
            <p:nvPr/>
          </p:nvSpPr>
          <p:spPr bwMode="auto">
            <a:xfrm>
              <a:off x="810" y="1363"/>
              <a:ext cx="1230" cy="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choose init seq num, x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TCP SYN msg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81928" name="Line 22"/>
          <p:cNvSpPr>
            <a:spLocks noChangeShapeType="1"/>
          </p:cNvSpPr>
          <p:nvPr/>
        </p:nvSpPr>
        <p:spPr bwMode="auto">
          <a:xfrm flipH="1">
            <a:off x="5872163" y="2384425"/>
            <a:ext cx="1588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94332" name="Text Box 92"/>
          <p:cNvSpPr txBox="1">
            <a:spLocks noChangeArrowheads="1"/>
          </p:cNvSpPr>
          <p:nvPr/>
        </p:nvSpPr>
        <p:spPr bwMode="auto">
          <a:xfrm>
            <a:off x="8058150" y="5222875"/>
            <a:ext cx="77152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ESTAB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394349" name="Group 109"/>
          <p:cNvGrpSpPr/>
          <p:nvPr/>
        </p:nvGrpSpPr>
        <p:grpSpPr>
          <a:xfrm>
            <a:off x="3281363" y="2911475"/>
            <a:ext cx="4519612" cy="1425575"/>
            <a:chOff x="2060" y="1785"/>
            <a:chExt cx="2847" cy="898"/>
          </a:xfrm>
        </p:grpSpPr>
        <p:sp>
          <p:nvSpPr>
            <p:cNvPr id="81988" name="Line 11"/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1989" name="Rectangle 14"/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1990" name="Text Box 83"/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SYNbit=1, Seq=y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ACKbit=1; ACKnum=x+1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1991" name="Text Box 93"/>
            <p:cNvSpPr txBox="1">
              <a:spLocks noChangeArrowheads="1"/>
            </p:cNvSpPr>
            <p:nvPr/>
          </p:nvSpPr>
          <p:spPr bwMode="auto">
            <a:xfrm>
              <a:off x="3676" y="1785"/>
              <a:ext cx="1231" cy="4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choose init seq num, y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TCP SYNACK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msg, acking SYN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94350" name="Group 110"/>
          <p:cNvGrpSpPr/>
          <p:nvPr/>
        </p:nvGrpSpPr>
        <p:grpSpPr>
          <a:xfrm>
            <a:off x="998538" y="4010025"/>
            <a:ext cx="6630987" cy="1373188"/>
            <a:chOff x="622" y="2477"/>
            <a:chExt cx="4177" cy="865"/>
          </a:xfrm>
        </p:grpSpPr>
        <p:sp>
          <p:nvSpPr>
            <p:cNvPr id="81983" name="Line 84"/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1984" name="Rectangle 89"/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1985" name="Text Box 90"/>
            <p:cNvSpPr txBox="1">
              <a:spLocks noChangeArrowheads="1"/>
            </p:cNvSpPr>
            <p:nvPr/>
          </p:nvSpPr>
          <p:spPr bwMode="auto">
            <a:xfrm>
              <a:off x="2092" y="285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ACKbit=1, ACKnum=y+1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1986" name="Text Box 94"/>
            <p:cNvSpPr txBox="1">
              <a:spLocks noChangeArrowheads="1"/>
            </p:cNvSpPr>
            <p:nvPr/>
          </p:nvSpPr>
          <p:spPr bwMode="auto">
            <a:xfrm>
              <a:off x="622" y="2477"/>
              <a:ext cx="1422" cy="6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received SYNACK(x) 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indicates server is live;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ACK for SYNACK;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this segment may contain 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client-to-server data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1987" name="Text Box 95"/>
            <p:cNvSpPr txBox="1">
              <a:spLocks noChangeArrowheads="1"/>
            </p:cNvSpPr>
            <p:nvPr/>
          </p:nvSpPr>
          <p:spPr bwMode="auto">
            <a:xfrm>
              <a:off x="3640" y="3042"/>
              <a:ext cx="1159" cy="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received ACK(y) 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indicates client is live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94345" name="Group 105"/>
          <p:cNvGrpSpPr/>
          <p:nvPr/>
        </p:nvGrpSpPr>
        <p:grpSpPr>
          <a:xfrm>
            <a:off x="300038" y="2279650"/>
            <a:ext cx="1030287" cy="700088"/>
            <a:chOff x="182" y="1387"/>
            <a:chExt cx="649" cy="441"/>
          </a:xfrm>
        </p:grpSpPr>
        <p:sp>
          <p:nvSpPr>
            <p:cNvPr id="81981" name="Text Box 91"/>
            <p:cNvSpPr txBox="1">
              <a:spLocks noChangeArrowheads="1"/>
            </p:cNvSpPr>
            <p:nvPr/>
          </p:nvSpPr>
          <p:spPr bwMode="auto">
            <a:xfrm>
              <a:off x="182" y="1616"/>
              <a:ext cx="649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SYNSENT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1982" name="Line 103"/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94351" name="Group 111"/>
          <p:cNvGrpSpPr/>
          <p:nvPr/>
        </p:nvGrpSpPr>
        <p:grpSpPr>
          <a:xfrm>
            <a:off x="301625" y="2940050"/>
            <a:ext cx="771525" cy="1622425"/>
            <a:chOff x="183" y="1803"/>
            <a:chExt cx="486" cy="1022"/>
          </a:xfrm>
        </p:grpSpPr>
        <p:sp>
          <p:nvSpPr>
            <p:cNvPr id="81979" name="Text Box 16"/>
            <p:cNvSpPr txBox="1">
              <a:spLocks noChangeArrowheads="1"/>
            </p:cNvSpPr>
            <p:nvPr/>
          </p:nvSpPr>
          <p:spPr bwMode="auto">
            <a:xfrm>
              <a:off x="183" y="2613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ESTAB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1980" name="Line 104"/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94348" name="Group 108"/>
          <p:cNvGrpSpPr/>
          <p:nvPr/>
        </p:nvGrpSpPr>
        <p:grpSpPr>
          <a:xfrm>
            <a:off x="7754938" y="2335213"/>
            <a:ext cx="1119187" cy="1192212"/>
            <a:chOff x="4878" y="1422"/>
            <a:chExt cx="705" cy="751"/>
          </a:xfrm>
        </p:grpSpPr>
        <p:sp>
          <p:nvSpPr>
            <p:cNvPr id="81977" name="Text Box 99"/>
            <p:cNvSpPr txBox="1">
              <a:spLocks noChangeArrowheads="1"/>
            </p:cNvSpPr>
            <p:nvPr/>
          </p:nvSpPr>
          <p:spPr bwMode="auto">
            <a:xfrm>
              <a:off x="4878" y="1961"/>
              <a:ext cx="705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SYN RCVD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1978" name="Line 106"/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394347" name="Line 107"/>
          <p:cNvSpPr>
            <a:spLocks noChangeShapeType="1"/>
          </p:cNvSpPr>
          <p:nvPr/>
        </p:nvSpPr>
        <p:spPr bwMode="auto">
          <a:xfrm>
            <a:off x="8469313" y="3536950"/>
            <a:ext cx="0" cy="170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98338" name="Group 113"/>
          <p:cNvGrpSpPr/>
          <p:nvPr/>
        </p:nvGrpSpPr>
        <p:grpSpPr>
          <a:xfrm>
            <a:off x="306388" y="1590675"/>
            <a:ext cx="8551862" cy="736600"/>
            <a:chOff x="193" y="1002"/>
            <a:chExt cx="5387" cy="464"/>
          </a:xfrm>
        </p:grpSpPr>
        <p:sp>
          <p:nvSpPr>
            <p:cNvPr id="81937" name="Text Box 114"/>
            <p:cNvSpPr txBox="1">
              <a:spLocks noChangeArrowheads="1"/>
            </p:cNvSpPr>
            <p:nvPr/>
          </p:nvSpPr>
          <p:spPr bwMode="auto">
            <a:xfrm>
              <a:off x="195" y="1002"/>
              <a:ext cx="731" cy="3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client state</a:t>
              </a:r>
              <a:endPara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1938" name="Text Box 115"/>
            <p:cNvSpPr txBox="1">
              <a:spLocks noChangeArrowheads="1"/>
            </p:cNvSpPr>
            <p:nvPr/>
          </p:nvSpPr>
          <p:spPr bwMode="auto">
            <a:xfrm>
              <a:off x="193" y="1243"/>
              <a:ext cx="531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LISTEN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1939" name="Text Box 116"/>
            <p:cNvSpPr txBox="1">
              <a:spLocks noChangeArrowheads="1"/>
            </p:cNvSpPr>
            <p:nvPr/>
          </p:nvSpPr>
          <p:spPr bwMode="auto">
            <a:xfrm>
              <a:off x="4800" y="1013"/>
              <a:ext cx="780" cy="3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server state</a:t>
              </a:r>
              <a:endPara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1940" name="Text Box 117"/>
            <p:cNvSpPr txBox="1">
              <a:spLocks noChangeArrowheads="1"/>
            </p:cNvSpPr>
            <p:nvPr/>
          </p:nvSpPr>
          <p:spPr bwMode="auto">
            <a:xfrm>
              <a:off x="5038" y="1254"/>
              <a:ext cx="531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LISTEN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98343" name="Group 118"/>
            <p:cNvGrpSpPr/>
            <p:nvPr/>
          </p:nvGrpSpPr>
          <p:grpSpPr>
            <a:xfrm>
              <a:off x="1914" y="1049"/>
              <a:ext cx="405" cy="378"/>
              <a:chOff x="-44" y="1473"/>
              <a:chExt cx="981" cy="1105"/>
            </a:xfrm>
          </p:grpSpPr>
          <p:pic>
            <p:nvPicPr>
              <p:cNvPr id="98344" name="Picture 119" descr="desktop_computer_stylized_medium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98345" name="Freeform 1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595" y="341"/>
                  </a:cxn>
                  <a:cxn ang="0">
                    <a:pos x="6638" y="7113"/>
                  </a:cxn>
                  <a:cxn ang="0">
                    <a:pos x="1463" y="8895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8346" name="Group 121"/>
            <p:cNvGrpSpPr/>
            <p:nvPr/>
          </p:nvGrpSpPr>
          <p:grpSpPr>
            <a:xfrm>
              <a:off x="3572" y="1051"/>
              <a:ext cx="212" cy="323"/>
              <a:chOff x="4140" y="429"/>
              <a:chExt cx="1425" cy="2396"/>
            </a:xfrm>
          </p:grpSpPr>
          <p:sp>
            <p:nvSpPr>
              <p:cNvPr id="98347" name="Freeform 122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38" y="55"/>
                  </a:cxn>
                  <a:cxn ang="0">
                    <a:pos x="37" y="425"/>
                  </a:cxn>
                  <a:cxn ang="0">
                    <a:pos x="0" y="445"/>
                  </a:cxn>
                  <a:cxn ang="0">
                    <a:pos x="7" y="0"/>
                  </a:cxn>
                </a:cxnLst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1944" name="Rectangle 12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8349" name="Freeform 12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3" y="36"/>
                  </a:cxn>
                  <a:cxn ang="0">
                    <a:pos x="2" y="405"/>
                  </a:cxn>
                  <a:cxn ang="0">
                    <a:pos x="2" y="0"/>
                  </a:cxn>
                </a:cxnLst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8350" name="Freeform 125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6" y="21"/>
                  </a:cxn>
                  <a:cxn ang="0">
                    <a:pos x="36" y="38"/>
                  </a:cxn>
                  <a:cxn ang="0">
                    <a:pos x="0" y="16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1947" name="Rectangle 12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grpSp>
            <p:nvGrpSpPr>
              <p:cNvPr id="98352" name="Group 127"/>
              <p:cNvGrpSpPr/>
              <p:nvPr/>
            </p:nvGrpSpPr>
            <p:grpSpPr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1973" name="AutoShape 12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81974" name="AutoShape 12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sp>
            <p:nvSpPr>
              <p:cNvPr id="81949" name="Rectangle 13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grpSp>
            <p:nvGrpSpPr>
              <p:cNvPr id="98356" name="Group 131"/>
              <p:cNvGrpSpPr/>
              <p:nvPr/>
            </p:nvGrpSpPr>
            <p:grpSpPr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1971" name="AutoShape 13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81972" name="AutoShape 13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sp>
            <p:nvSpPr>
              <p:cNvPr id="81951" name="Rectangle 13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1952" name="Rectangle 13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grpSp>
            <p:nvGrpSpPr>
              <p:cNvPr id="98361" name="Group 136"/>
              <p:cNvGrpSpPr/>
              <p:nvPr/>
            </p:nvGrpSpPr>
            <p:grpSpPr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1969" name="AutoShape 13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81970" name="AutoShape 13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sp>
            <p:nvSpPr>
              <p:cNvPr id="98364" name="Freeform 139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6" y="20"/>
                  </a:cxn>
                  <a:cxn ang="0">
                    <a:pos x="36" y="36"/>
                  </a:cxn>
                  <a:cxn ang="0">
                    <a:pos x="0" y="15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98365" name="Group 140"/>
              <p:cNvGrpSpPr/>
              <p:nvPr/>
            </p:nvGrpSpPr>
            <p:grpSpPr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1967" name="AutoShape 14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81968" name="AutoShape 14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sp>
            <p:nvSpPr>
              <p:cNvPr id="81956" name="Rectangle 14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8369" name="Freeform 14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2" y="22"/>
                  </a:cxn>
                  <a:cxn ang="0">
                    <a:pos x="32" y="41"/>
                  </a:cxn>
                  <a:cxn ang="0">
                    <a:pos x="0" y="15"/>
                  </a:cxn>
                  <a:cxn ang="0">
                    <a:pos x="2" y="0"/>
                  </a:cxn>
                </a:cxnLst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8370" name="Freeform 145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27"/>
                  </a:cxn>
                  <a:cxn ang="0">
                    <a:pos x="31" y="48"/>
                  </a:cxn>
                  <a:cxn ang="0">
                    <a:pos x="2" y="20"/>
                  </a:cxn>
                  <a:cxn ang="0">
                    <a:pos x="0" y="0"/>
                  </a:cxn>
                </a:cxnLst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1959" name="Oval 14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8372" name="Freeform 147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2" y="40"/>
                  </a:cxn>
                  <a:cxn ang="0">
                    <a:pos x="34" y="18"/>
                  </a:cxn>
                  <a:cxn ang="0">
                    <a:pos x="32" y="0"/>
                  </a:cxn>
                  <a:cxn ang="0">
                    <a:pos x="0" y="18"/>
                  </a:cxn>
                </a:cxnLst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1961" name="AutoShape 14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1962" name="AutoShape 14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1963" name="Oval 15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1964" name="Oval 15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1965" name="Oval 15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1966" name="Rectangle 15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9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9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33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93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title"/>
          </p:nvPr>
        </p:nvSpPr>
        <p:spPr>
          <a:xfrm>
            <a:off x="500063" y="166688"/>
            <a:ext cx="5356225" cy="8493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 3-way handshake: FSM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pic>
        <p:nvPicPr>
          <p:cNvPr id="99332" name="Picture 40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27050" y="827088"/>
            <a:ext cx="5942013" cy="1730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9333" name="Group 47"/>
          <p:cNvGrpSpPr/>
          <p:nvPr/>
        </p:nvGrpSpPr>
        <p:grpSpPr>
          <a:xfrm>
            <a:off x="3690938" y="1246188"/>
            <a:ext cx="876300" cy="827087"/>
            <a:chOff x="1778" y="1720"/>
            <a:chExt cx="722" cy="642"/>
          </a:xfrm>
        </p:grpSpPr>
        <p:sp>
          <p:nvSpPr>
            <p:cNvPr id="82988" name="Oval 41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2989" name="Oval 42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82951" name="Text Box 43"/>
          <p:cNvSpPr txBox="1">
            <a:spLocks noChangeArrowheads="1"/>
          </p:cNvSpPr>
          <p:nvPr/>
        </p:nvSpPr>
        <p:spPr bwMode="auto">
          <a:xfrm>
            <a:off x="3686175" y="1466850"/>
            <a:ext cx="8445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closed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82952" name="Text Box 46"/>
          <p:cNvSpPr txBox="1">
            <a:spLocks noChangeArrowheads="1"/>
          </p:cNvSpPr>
          <p:nvPr/>
        </p:nvSpPr>
        <p:spPr bwMode="auto">
          <a:xfrm>
            <a:off x="3597275" y="2498725"/>
            <a:ext cx="341313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cs"/>
              </a:rPr>
              <a:t>L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 panose="05050102010706020507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99338" name="Group 48"/>
          <p:cNvGrpSpPr/>
          <p:nvPr/>
        </p:nvGrpSpPr>
        <p:grpSpPr>
          <a:xfrm>
            <a:off x="3652838" y="3175000"/>
            <a:ext cx="876300" cy="827088"/>
            <a:chOff x="1778" y="1720"/>
            <a:chExt cx="722" cy="642"/>
          </a:xfrm>
        </p:grpSpPr>
        <p:sp>
          <p:nvSpPr>
            <p:cNvPr id="82986" name="Oval 49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2987" name="Oval 50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82954" name="Text Box 51"/>
          <p:cNvSpPr txBox="1">
            <a:spLocks noChangeArrowheads="1"/>
          </p:cNvSpPr>
          <p:nvPr/>
        </p:nvSpPr>
        <p:spPr bwMode="auto">
          <a:xfrm>
            <a:off x="3711575" y="3395663"/>
            <a:ext cx="7175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listen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99342" name="Group 52"/>
          <p:cNvGrpSpPr/>
          <p:nvPr/>
        </p:nvGrpSpPr>
        <p:grpSpPr>
          <a:xfrm>
            <a:off x="1643063" y="4227513"/>
            <a:ext cx="876300" cy="827087"/>
            <a:chOff x="1778" y="1720"/>
            <a:chExt cx="722" cy="642"/>
          </a:xfrm>
        </p:grpSpPr>
        <p:sp>
          <p:nvSpPr>
            <p:cNvPr id="82984" name="Oval 53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2985" name="Oval 54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82956" name="Text Box 55"/>
          <p:cNvSpPr txBox="1">
            <a:spLocks noChangeArrowheads="1"/>
          </p:cNvSpPr>
          <p:nvPr/>
        </p:nvSpPr>
        <p:spPr bwMode="auto">
          <a:xfrm>
            <a:off x="1733550" y="4425950"/>
            <a:ext cx="654050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SYN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rcvd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99346" name="Group 56"/>
          <p:cNvGrpSpPr/>
          <p:nvPr/>
        </p:nvGrpSpPr>
        <p:grpSpPr>
          <a:xfrm>
            <a:off x="5119688" y="4189413"/>
            <a:ext cx="876300" cy="827087"/>
            <a:chOff x="1778" y="1720"/>
            <a:chExt cx="722" cy="642"/>
          </a:xfrm>
        </p:grpSpPr>
        <p:sp>
          <p:nvSpPr>
            <p:cNvPr id="82982" name="Oval 57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2983" name="Oval 58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82958" name="Text Box 59"/>
          <p:cNvSpPr txBox="1">
            <a:spLocks noChangeArrowheads="1"/>
          </p:cNvSpPr>
          <p:nvPr/>
        </p:nvSpPr>
        <p:spPr bwMode="auto">
          <a:xfrm>
            <a:off x="5210175" y="4387850"/>
            <a:ext cx="654050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SYN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sent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99350" name="Group 60"/>
          <p:cNvGrpSpPr/>
          <p:nvPr/>
        </p:nvGrpSpPr>
        <p:grpSpPr>
          <a:xfrm>
            <a:off x="3686175" y="5060950"/>
            <a:ext cx="876300" cy="827088"/>
            <a:chOff x="1778" y="1720"/>
            <a:chExt cx="722" cy="642"/>
          </a:xfrm>
        </p:grpSpPr>
        <p:sp>
          <p:nvSpPr>
            <p:cNvPr id="82980" name="Oval 61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2981" name="Oval 62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82960" name="Text Box 63"/>
          <p:cNvSpPr txBox="1">
            <a:spLocks noChangeArrowheads="1"/>
          </p:cNvSpPr>
          <p:nvPr/>
        </p:nvSpPr>
        <p:spPr bwMode="auto">
          <a:xfrm>
            <a:off x="3648075" y="5348288"/>
            <a:ext cx="933450" cy="3111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ESTAB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82961" name="Text Box 66"/>
          <p:cNvSpPr txBox="1">
            <a:spLocks noChangeArrowheads="1"/>
          </p:cNvSpPr>
          <p:nvPr/>
        </p:nvSpPr>
        <p:spPr bwMode="auto">
          <a:xfrm>
            <a:off x="5526088" y="2687638"/>
            <a:ext cx="2894013" cy="6397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Socket clientSocket =   </a:t>
            </a:r>
            <a:endParaRPr kumimoji="0" lang="en-US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ea typeface="MS PGothic" panose="020B0600070205080204" charset="-128"/>
              <a:cs typeface="+mn-cs"/>
            </a:endParaRPr>
          </a:p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  newSocket("hostname","port number");</a:t>
            </a:r>
            <a:endParaRPr kumimoji="0" lang="en-US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82962" name="Line 67"/>
          <p:cNvSpPr>
            <a:spLocks noChangeShapeType="1"/>
          </p:cNvSpPr>
          <p:nvPr/>
        </p:nvSpPr>
        <p:spPr bwMode="auto">
          <a:xfrm>
            <a:off x="5656263" y="3317875"/>
            <a:ext cx="2528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82963" name="Text Box 68"/>
          <p:cNvSpPr txBox="1">
            <a:spLocks noChangeArrowheads="1"/>
          </p:cNvSpPr>
          <p:nvPr/>
        </p:nvSpPr>
        <p:spPr bwMode="auto">
          <a:xfrm>
            <a:off x="5621338" y="3351213"/>
            <a:ext cx="126206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SYN(seq=x)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9357" name="Freeform 69"/>
          <p:cNvSpPr/>
          <p:nvPr/>
        </p:nvSpPr>
        <p:spPr>
          <a:xfrm>
            <a:off x="4583113" y="1727200"/>
            <a:ext cx="914400" cy="2384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</a:cxnLst>
            <a:pathLst>
              <a:path w="576" h="1138">
                <a:moveTo>
                  <a:pt x="0" y="0"/>
                </a:moveTo>
                <a:lnTo>
                  <a:pt x="576" y="0"/>
                </a:lnTo>
                <a:lnTo>
                  <a:pt x="576" y="113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965" name="Line 70"/>
          <p:cNvSpPr>
            <a:spLocks noChangeShapeType="1"/>
          </p:cNvSpPr>
          <p:nvPr/>
        </p:nvSpPr>
        <p:spPr bwMode="auto">
          <a:xfrm>
            <a:off x="4075113" y="2133600"/>
            <a:ext cx="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82966" name="Text Box 71"/>
          <p:cNvSpPr txBox="1">
            <a:spLocks noChangeArrowheads="1"/>
          </p:cNvSpPr>
          <p:nvPr/>
        </p:nvSpPr>
        <p:spPr bwMode="auto">
          <a:xfrm>
            <a:off x="1524000" y="2074863"/>
            <a:ext cx="25781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Socket connectionSocket = welcomeSocket.accept();</a:t>
            </a:r>
            <a:endParaRPr kumimoji="0" lang="en-US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82967" name="Line 72"/>
          <p:cNvSpPr>
            <a:spLocks noChangeShapeType="1"/>
          </p:cNvSpPr>
          <p:nvPr/>
        </p:nvSpPr>
        <p:spPr bwMode="auto">
          <a:xfrm>
            <a:off x="1882775" y="2522538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9361" name="Freeform 73"/>
          <p:cNvSpPr/>
          <p:nvPr/>
        </p:nvSpPr>
        <p:spPr>
          <a:xfrm>
            <a:off x="2051050" y="3836988"/>
            <a:ext cx="1579563" cy="373062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</a:cxnLst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969" name="Text Box 74"/>
          <p:cNvSpPr txBox="1">
            <a:spLocks noChangeArrowheads="1"/>
          </p:cNvSpPr>
          <p:nvPr/>
        </p:nvSpPr>
        <p:spPr bwMode="auto">
          <a:xfrm>
            <a:off x="1785938" y="2838450"/>
            <a:ext cx="80486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SYN(x)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82970" name="Line 75"/>
          <p:cNvSpPr>
            <a:spLocks noChangeShapeType="1"/>
          </p:cNvSpPr>
          <p:nvPr/>
        </p:nvSpPr>
        <p:spPr bwMode="auto">
          <a:xfrm>
            <a:off x="1246188" y="313690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82971" name="Text Box 76"/>
          <p:cNvSpPr txBox="1">
            <a:spLocks noChangeArrowheads="1"/>
          </p:cNvSpPr>
          <p:nvPr/>
        </p:nvSpPr>
        <p:spPr bwMode="auto">
          <a:xfrm>
            <a:off x="930275" y="2989263"/>
            <a:ext cx="2606675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SYNACK(seq=y,ACKnum=x+1)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create new socket for 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communication back to client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9365" name="Freeform 77"/>
          <p:cNvSpPr/>
          <p:nvPr/>
        </p:nvSpPr>
        <p:spPr>
          <a:xfrm flipV="1">
            <a:off x="2046288" y="5076825"/>
            <a:ext cx="1579562" cy="373063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</a:cxnLst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9366" name="Freeform 78"/>
          <p:cNvSpPr/>
          <p:nvPr/>
        </p:nvSpPr>
        <p:spPr>
          <a:xfrm flipH="1" flipV="1">
            <a:off x="4613275" y="5094288"/>
            <a:ext cx="947738" cy="373062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</a:cxnLst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974" name="Text Box 79"/>
          <p:cNvSpPr txBox="1">
            <a:spLocks noChangeArrowheads="1"/>
          </p:cNvSpPr>
          <p:nvPr/>
        </p:nvSpPr>
        <p:spPr bwMode="auto">
          <a:xfrm>
            <a:off x="5608638" y="4970463"/>
            <a:ext cx="2606675" cy="646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SYNACK(seq=y,ACKnum=x+1)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82975" name="Line 80"/>
          <p:cNvSpPr>
            <a:spLocks noChangeShapeType="1"/>
          </p:cNvSpPr>
          <p:nvPr/>
        </p:nvSpPr>
        <p:spPr bwMode="auto">
          <a:xfrm>
            <a:off x="5718175" y="5435600"/>
            <a:ext cx="2528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82976" name="Text Box 81"/>
          <p:cNvSpPr txBox="1">
            <a:spLocks noChangeArrowheads="1"/>
          </p:cNvSpPr>
          <p:nvPr/>
        </p:nvSpPr>
        <p:spPr bwMode="auto">
          <a:xfrm>
            <a:off x="6018213" y="5248275"/>
            <a:ext cx="1744663" cy="646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ACK(ACKnum=y+1)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82977" name="Line 82"/>
          <p:cNvSpPr>
            <a:spLocks noChangeShapeType="1"/>
          </p:cNvSpPr>
          <p:nvPr/>
        </p:nvSpPr>
        <p:spPr bwMode="auto">
          <a:xfrm>
            <a:off x="849313" y="582295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82978" name="Text Box 83"/>
          <p:cNvSpPr txBox="1">
            <a:spLocks noChangeArrowheads="1"/>
          </p:cNvSpPr>
          <p:nvPr/>
        </p:nvSpPr>
        <p:spPr bwMode="auto">
          <a:xfrm>
            <a:off x="909638" y="5356225"/>
            <a:ext cx="1744663" cy="646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ACK(ACKnum=y+1)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82979" name="Text Box 84"/>
          <p:cNvSpPr txBox="1">
            <a:spLocks noChangeArrowheads="1"/>
          </p:cNvSpPr>
          <p:nvPr/>
        </p:nvSpPr>
        <p:spPr bwMode="auto">
          <a:xfrm>
            <a:off x="1560513" y="5788025"/>
            <a:ext cx="341313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cs"/>
              </a:rPr>
              <a:t>L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 panose="05050102010706020507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13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101379" name="Picture 2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93725" y="838200"/>
            <a:ext cx="63992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3973" name="Rectangle 45"/>
          <p:cNvSpPr>
            <a:spLocks noGrp="1" noChangeArrowheads="1"/>
          </p:cNvSpPr>
          <p:nvPr>
            <p:ph type="title"/>
          </p:nvPr>
        </p:nvSpPr>
        <p:spPr>
          <a:xfrm>
            <a:off x="433388" y="241300"/>
            <a:ext cx="7772400" cy="7270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TCP: closing a connection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83974" name="Rectangle 47"/>
          <p:cNvSpPr>
            <a:spLocks noGrp="1" noChangeArrowheads="1"/>
          </p:cNvSpPr>
          <p:nvPr>
            <p:ph sz="half" idx="2"/>
          </p:nvPr>
        </p:nvSpPr>
        <p:spPr>
          <a:xfrm>
            <a:off x="736600" y="1328738"/>
            <a:ext cx="76835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client, server each close their side of connection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send TCP segment with FIN bit = 1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respond to received FIN with ACK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on receiving FIN, ACK can be combined with own FIN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simultaneous FIN exchanges can be handled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4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102403" name="Picture 63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93725" y="838200"/>
            <a:ext cx="63992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4997" name="Line 4"/>
          <p:cNvSpPr>
            <a:spLocks noChangeShapeType="1"/>
          </p:cNvSpPr>
          <p:nvPr/>
        </p:nvSpPr>
        <p:spPr bwMode="auto">
          <a:xfrm flipH="1">
            <a:off x="3471863" y="2081213"/>
            <a:ext cx="1588" cy="3948113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84998" name="Line 10"/>
          <p:cNvSpPr>
            <a:spLocks noChangeShapeType="1"/>
          </p:cNvSpPr>
          <p:nvPr/>
        </p:nvSpPr>
        <p:spPr bwMode="auto">
          <a:xfrm flipH="1">
            <a:off x="6061075" y="2151063"/>
            <a:ext cx="1588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396362" name="Group 74"/>
          <p:cNvGrpSpPr/>
          <p:nvPr/>
        </p:nvGrpSpPr>
        <p:grpSpPr>
          <a:xfrm>
            <a:off x="544513" y="2762250"/>
            <a:ext cx="1335087" cy="854075"/>
            <a:chOff x="343" y="1740"/>
            <a:chExt cx="841" cy="538"/>
          </a:xfrm>
        </p:grpSpPr>
        <p:sp>
          <p:nvSpPr>
            <p:cNvPr id="85085" name="Text Box 34"/>
            <p:cNvSpPr txBox="1">
              <a:spLocks noChangeArrowheads="1"/>
            </p:cNvSpPr>
            <p:nvPr/>
          </p:nvSpPr>
          <p:spPr bwMode="auto">
            <a:xfrm>
              <a:off x="343" y="2066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FIN_WAIT_2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5086" name="Line 35"/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96361" name="Group 73"/>
          <p:cNvGrpSpPr/>
          <p:nvPr/>
        </p:nvGrpSpPr>
        <p:grpSpPr>
          <a:xfrm>
            <a:off x="7175500" y="2101850"/>
            <a:ext cx="1390650" cy="960438"/>
            <a:chOff x="4520" y="1324"/>
            <a:chExt cx="876" cy="605"/>
          </a:xfrm>
        </p:grpSpPr>
        <p:sp>
          <p:nvSpPr>
            <p:cNvPr id="85083" name="Text Box 37"/>
            <p:cNvSpPr txBox="1">
              <a:spLocks noChangeArrowheads="1"/>
            </p:cNvSpPr>
            <p:nvPr/>
          </p:nvSpPr>
          <p:spPr bwMode="auto">
            <a:xfrm>
              <a:off x="4520" y="1717"/>
              <a:ext cx="87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CLOSE_WAIT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5084" name="Line 38"/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96363" name="Group 75"/>
          <p:cNvGrpSpPr/>
          <p:nvPr/>
        </p:nvGrpSpPr>
        <p:grpSpPr>
          <a:xfrm>
            <a:off x="3513138" y="3870325"/>
            <a:ext cx="2495550" cy="579438"/>
            <a:chOff x="2213" y="2438"/>
            <a:chExt cx="1572" cy="365"/>
          </a:xfrm>
        </p:grpSpPr>
        <p:sp>
          <p:nvSpPr>
            <p:cNvPr id="85080" name="Line 41"/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5081" name="Rectangle 42"/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5082" name="Text Box 43"/>
            <p:cNvSpPr txBox="1">
              <a:spLocks noChangeArrowheads="1"/>
            </p:cNvSpPr>
            <p:nvPr/>
          </p:nvSpPr>
          <p:spPr bwMode="auto">
            <a:xfrm>
              <a:off x="2455" y="2562"/>
              <a:ext cx="105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FINbit=1, seq=y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96368" name="Group 80"/>
          <p:cNvGrpSpPr/>
          <p:nvPr/>
        </p:nvGrpSpPr>
        <p:grpSpPr>
          <a:xfrm>
            <a:off x="3543300" y="4578350"/>
            <a:ext cx="2508250" cy="582613"/>
            <a:chOff x="2232" y="2884"/>
            <a:chExt cx="1580" cy="367"/>
          </a:xfrm>
        </p:grpSpPr>
        <p:sp>
          <p:nvSpPr>
            <p:cNvPr id="85077" name="Line 44"/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5078" name="Rectangle 46"/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5079" name="Text Box 47"/>
            <p:cNvSpPr txBox="1">
              <a:spLocks noChangeArrowheads="1"/>
            </p:cNvSpPr>
            <p:nvPr/>
          </p:nvSpPr>
          <p:spPr bwMode="auto">
            <a:xfrm>
              <a:off x="2246" y="2958"/>
              <a:ext cx="153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ACKbit=1; ACKnum=y+1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96360" name="Group 72"/>
          <p:cNvGrpSpPr/>
          <p:nvPr/>
        </p:nvGrpSpPr>
        <p:grpSpPr>
          <a:xfrm>
            <a:off x="2090738" y="2901950"/>
            <a:ext cx="4930775" cy="854075"/>
            <a:chOff x="1317" y="1828"/>
            <a:chExt cx="3106" cy="538"/>
          </a:xfrm>
        </p:grpSpPr>
        <p:sp>
          <p:nvSpPr>
            <p:cNvPr id="85072" name="Line 13"/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5073" name="Rectangle 14"/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5074" name="Text Box 15"/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ACKbit=1; ACKnum=x+1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5075" name="Text Box 21"/>
            <p:cNvSpPr txBox="1">
              <a:spLocks noChangeArrowheads="1"/>
            </p:cNvSpPr>
            <p:nvPr/>
          </p:nvSpPr>
          <p:spPr bwMode="auto">
            <a:xfrm>
              <a:off x="1317" y="2066"/>
              <a:ext cx="867" cy="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 wait for server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close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5076" name="Text Box 49"/>
            <p:cNvSpPr txBox="1">
              <a:spLocks noChangeArrowheads="1"/>
            </p:cNvSpPr>
            <p:nvPr/>
          </p:nvSpPr>
          <p:spPr bwMode="auto">
            <a:xfrm>
              <a:off x="3822" y="1979"/>
              <a:ext cx="601" cy="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can still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data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96366" name="Group 78"/>
          <p:cNvGrpSpPr/>
          <p:nvPr/>
        </p:nvGrpSpPr>
        <p:grpSpPr>
          <a:xfrm>
            <a:off x="6059488" y="3032125"/>
            <a:ext cx="2501900" cy="1735138"/>
            <a:chOff x="3817" y="1910"/>
            <a:chExt cx="1576" cy="1093"/>
          </a:xfrm>
        </p:grpSpPr>
        <p:sp>
          <p:nvSpPr>
            <p:cNvPr id="85068" name="Text Box 50"/>
            <p:cNvSpPr txBox="1">
              <a:spLocks noChangeArrowheads="1"/>
            </p:cNvSpPr>
            <p:nvPr/>
          </p:nvSpPr>
          <p:spPr bwMode="auto">
            <a:xfrm>
              <a:off x="3817" y="2703"/>
              <a:ext cx="792" cy="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can no longer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data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02428" name="Group 76"/>
            <p:cNvGrpSpPr/>
            <p:nvPr/>
          </p:nvGrpSpPr>
          <p:grpSpPr>
            <a:xfrm>
              <a:off x="4691" y="1910"/>
              <a:ext cx="702" cy="723"/>
              <a:chOff x="4691" y="1910"/>
              <a:chExt cx="702" cy="723"/>
            </a:xfrm>
          </p:grpSpPr>
          <p:sp>
            <p:nvSpPr>
              <p:cNvPr id="85070" name="Line 39"/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5071" name="Text Box 55"/>
              <p:cNvSpPr txBox="1">
                <a:spLocks noChangeArrowheads="1"/>
              </p:cNvSpPr>
              <p:nvPr/>
            </p:nvSpPr>
            <p:spPr bwMode="auto">
              <a:xfrm>
                <a:off x="4691" y="2421"/>
                <a:ext cx="70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LAST_ACK</a:t>
                </a: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</p:grpSp>
      <p:grpSp>
        <p:nvGrpSpPr>
          <p:cNvPr id="396370" name="Group 82"/>
          <p:cNvGrpSpPr/>
          <p:nvPr/>
        </p:nvGrpSpPr>
        <p:grpSpPr>
          <a:xfrm>
            <a:off x="7642225" y="4213225"/>
            <a:ext cx="917575" cy="1223963"/>
            <a:chOff x="4814" y="2654"/>
            <a:chExt cx="578" cy="771"/>
          </a:xfrm>
        </p:grpSpPr>
        <p:sp>
          <p:nvSpPr>
            <p:cNvPr id="85066" name="Text Box 11"/>
            <p:cNvSpPr txBox="1">
              <a:spLocks noChangeArrowheads="1"/>
            </p:cNvSpPr>
            <p:nvPr/>
          </p:nvSpPr>
          <p:spPr bwMode="auto">
            <a:xfrm>
              <a:off x="4814" y="3213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CLOSED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5067" name="Line 57"/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96365" name="Group 77"/>
          <p:cNvGrpSpPr/>
          <p:nvPr/>
        </p:nvGrpSpPr>
        <p:grpSpPr>
          <a:xfrm>
            <a:off x="585788" y="3605213"/>
            <a:ext cx="1400175" cy="1044575"/>
            <a:chOff x="369" y="2271"/>
            <a:chExt cx="882" cy="658"/>
          </a:xfrm>
        </p:grpSpPr>
        <p:sp>
          <p:nvSpPr>
            <p:cNvPr id="85064" name="Text Box 58"/>
            <p:cNvSpPr txBox="1">
              <a:spLocks noChangeArrowheads="1"/>
            </p:cNvSpPr>
            <p:nvPr/>
          </p:nvSpPr>
          <p:spPr bwMode="auto">
            <a:xfrm>
              <a:off x="369" y="2717"/>
              <a:ext cx="88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TIMED_WAIT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5065" name="Line 60"/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96369" name="Group 81"/>
          <p:cNvGrpSpPr/>
          <p:nvPr/>
        </p:nvGrpSpPr>
        <p:grpSpPr>
          <a:xfrm>
            <a:off x="674688" y="4486275"/>
            <a:ext cx="2743200" cy="1768475"/>
            <a:chOff x="425" y="2826"/>
            <a:chExt cx="1728" cy="1114"/>
          </a:xfrm>
        </p:grpSpPr>
        <p:sp>
          <p:nvSpPr>
            <p:cNvPr id="85058" name="Line 52"/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5059" name="Text Box 51"/>
            <p:cNvSpPr txBox="1">
              <a:spLocks noChangeArrowheads="1"/>
            </p:cNvSpPr>
            <p:nvPr/>
          </p:nvSpPr>
          <p:spPr bwMode="auto">
            <a:xfrm>
              <a:off x="1216" y="3093"/>
              <a:ext cx="937" cy="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 timed wait 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for 2*max 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segment lifetime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5060" name="Line 53"/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5061" name="Line 54"/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5062" name="Text Box 59"/>
            <p:cNvSpPr txBox="1">
              <a:spLocks noChangeArrowheads="1"/>
            </p:cNvSpPr>
            <p:nvPr/>
          </p:nvSpPr>
          <p:spPr bwMode="auto">
            <a:xfrm>
              <a:off x="425" y="3728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CLOSED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5063" name="Line 61"/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85008" name="Rectangle 62"/>
          <p:cNvSpPr>
            <a:spLocks noGrp="1" noChangeArrowheads="1"/>
          </p:cNvSpPr>
          <p:nvPr>
            <p:ph type="title"/>
          </p:nvPr>
        </p:nvSpPr>
        <p:spPr>
          <a:xfrm>
            <a:off x="433388" y="241300"/>
            <a:ext cx="7772400" cy="7270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TCP: closing a connection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grpSp>
        <p:nvGrpSpPr>
          <p:cNvPr id="396359" name="Group 71"/>
          <p:cNvGrpSpPr/>
          <p:nvPr/>
        </p:nvGrpSpPr>
        <p:grpSpPr>
          <a:xfrm>
            <a:off x="550863" y="2046288"/>
            <a:ext cx="1335087" cy="700087"/>
            <a:chOff x="347" y="1289"/>
            <a:chExt cx="841" cy="441"/>
          </a:xfrm>
        </p:grpSpPr>
        <p:sp>
          <p:nvSpPr>
            <p:cNvPr id="85056" name="Text Box 31"/>
            <p:cNvSpPr txBox="1">
              <a:spLocks noChangeArrowheads="1"/>
            </p:cNvSpPr>
            <p:nvPr/>
          </p:nvSpPr>
          <p:spPr bwMode="auto">
            <a:xfrm>
              <a:off x="347" y="1518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FIN_WAIT_1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5057" name="Line 32"/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96358" name="Group 70"/>
          <p:cNvGrpSpPr/>
          <p:nvPr/>
        </p:nvGrpSpPr>
        <p:grpSpPr>
          <a:xfrm>
            <a:off x="1204913" y="2100263"/>
            <a:ext cx="4775200" cy="1014412"/>
            <a:chOff x="759" y="1323"/>
            <a:chExt cx="3008" cy="639"/>
          </a:xfrm>
        </p:grpSpPr>
        <p:sp>
          <p:nvSpPr>
            <p:cNvPr id="85051" name="Line 6"/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5052" name="Rectangle 7"/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5053" name="Text Box 8"/>
            <p:cNvSpPr txBox="1">
              <a:spLocks noChangeArrowheads="1"/>
            </p:cNvSpPr>
            <p:nvPr/>
          </p:nvSpPr>
          <p:spPr bwMode="auto">
            <a:xfrm>
              <a:off x="2430" y="1493"/>
              <a:ext cx="105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FINbit=1, seq=x</a:t>
              </a: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5054" name="Text Box 9"/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4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can no longer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but can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 receive data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5055" name="Text Box 67"/>
            <p:cNvSpPr txBox="1">
              <a:spLocks noChangeArrowheads="1"/>
            </p:cNvSpPr>
            <p:nvPr/>
          </p:nvSpPr>
          <p:spPr bwMode="auto">
            <a:xfrm>
              <a:off x="759" y="1323"/>
              <a:ext cx="1456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charset="0"/>
                  <a:ea typeface="MS PGothic" panose="020B0600070205080204" charset="-128"/>
                  <a:cs typeface="+mn-cs"/>
                </a:rPr>
                <a:t>clientSocket.close()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85011" name="Text Box 84"/>
          <p:cNvSpPr txBox="1">
            <a:spLocks noChangeArrowheads="1"/>
          </p:cNvSpPr>
          <p:nvPr/>
        </p:nvSpPr>
        <p:spPr bwMode="auto">
          <a:xfrm>
            <a:off x="498475" y="1368425"/>
            <a:ext cx="1160463" cy="5810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client state</a:t>
            </a:r>
            <a:endParaRPr kumimoji="0" lang="en-US" sz="1600" b="0" i="1" u="none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1" u="none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85012" name="Text Box 85"/>
          <p:cNvSpPr txBox="1">
            <a:spLocks noChangeArrowheads="1"/>
          </p:cNvSpPr>
          <p:nvPr/>
        </p:nvSpPr>
        <p:spPr bwMode="auto">
          <a:xfrm>
            <a:off x="7353300" y="1385888"/>
            <a:ext cx="1238250" cy="5810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server state</a:t>
            </a:r>
            <a:endParaRPr kumimoji="0" lang="en-US" sz="1600" b="0" i="1" u="none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1" u="none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85013" name="Text Box 86"/>
          <p:cNvSpPr txBox="1">
            <a:spLocks noChangeArrowheads="1"/>
          </p:cNvSpPr>
          <p:nvPr/>
        </p:nvSpPr>
        <p:spPr bwMode="auto">
          <a:xfrm>
            <a:off x="7769225" y="1768475"/>
            <a:ext cx="77152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ESTAB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85014" name="Text Box 87"/>
          <p:cNvSpPr txBox="1">
            <a:spLocks noChangeArrowheads="1"/>
          </p:cNvSpPr>
          <p:nvPr/>
        </p:nvSpPr>
        <p:spPr bwMode="auto">
          <a:xfrm>
            <a:off x="533400" y="1751013"/>
            <a:ext cx="77152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ESTAB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02458" name="Group 88"/>
          <p:cNvGrpSpPr/>
          <p:nvPr/>
        </p:nvGrpSpPr>
        <p:grpSpPr>
          <a:xfrm>
            <a:off x="3140075" y="1443038"/>
            <a:ext cx="642938" cy="600075"/>
            <a:chOff x="-44" y="1473"/>
            <a:chExt cx="981" cy="1105"/>
          </a:xfrm>
        </p:grpSpPr>
        <p:pic>
          <p:nvPicPr>
            <p:cNvPr id="102459" name="Picture 89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460" name="Freeform 90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2461" name="Group 91"/>
          <p:cNvGrpSpPr/>
          <p:nvPr/>
        </p:nvGrpSpPr>
        <p:grpSpPr>
          <a:xfrm>
            <a:off x="5772150" y="1446213"/>
            <a:ext cx="336550" cy="512762"/>
            <a:chOff x="4140" y="429"/>
            <a:chExt cx="1425" cy="2396"/>
          </a:xfrm>
        </p:grpSpPr>
        <p:sp>
          <p:nvSpPr>
            <p:cNvPr id="102462" name="Freeform 92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8" y="55"/>
                </a:cxn>
                <a:cxn ang="0">
                  <a:pos x="37" y="425"/>
                </a:cxn>
                <a:cxn ang="0">
                  <a:pos x="0" y="445"/>
                </a:cxn>
                <a:cxn ang="0">
                  <a:pos x="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018" name="Rectangle 93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2464" name="Freeform 94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3" y="36"/>
                </a:cxn>
                <a:cxn ang="0">
                  <a:pos x="2" y="405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65" name="Freeform 95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1"/>
                </a:cxn>
                <a:cxn ang="0">
                  <a:pos x="36" y="38"/>
                </a:cxn>
                <a:cxn ang="0">
                  <a:pos x="0" y="1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021" name="Rectangle 96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02467" name="Group 97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5047" name="AutoShape 98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5048" name="AutoShape 99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85023" name="Rectangle 100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02471" name="Group 101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5045" name="AutoShape 102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5046" name="AutoShape 103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85025" name="Rectangle 104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5026" name="Rectangle 105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02476" name="Group 106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5043" name="AutoShape 107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5044" name="AutoShape 108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02479" name="Freeform 109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0"/>
                </a:cxn>
                <a:cxn ang="0">
                  <a:pos x="36" y="36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2480" name="Group 110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5041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5042" name="AutoShape 11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85030" name="Rectangle 113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2484" name="Freeform 114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2" y="22"/>
                </a:cxn>
                <a:cxn ang="0">
                  <a:pos x="32" y="41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85" name="Freeform 115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27"/>
                </a:cxn>
                <a:cxn ang="0">
                  <a:pos x="31" y="48"/>
                </a:cxn>
                <a:cxn ang="0">
                  <a:pos x="2" y="20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033" name="Oval 116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2487" name="Freeform 117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40"/>
                </a:cxn>
                <a:cxn ang="0">
                  <a:pos x="34" y="18"/>
                </a:cxn>
                <a:cxn ang="0">
                  <a:pos x="32" y="0"/>
                </a:cxn>
                <a:cxn ang="0">
                  <a:pos x="0" y="1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035" name="AutoShape 118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5036" name="AutoShape 119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5037" name="Oval 120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5038" name="Oval 121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85039" name="Oval 122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5040" name="Rectangle 123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9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34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Chapter 3 outline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8602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3.1 transport-layer services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3.2 multiplexing and demultiplexing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3.3 connectionless transport: UDP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3.4 principles of reliable data transfer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8602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95800" y="1600200"/>
            <a:ext cx="4251325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3.5 connection-oriented transport: TCP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segment structure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reliable data transfer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flow control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connection management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3.6 principles of congestion control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3.7 TCP congestion control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103430" name="Picture 5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95313" y="1039813"/>
            <a:ext cx="4387850" cy="17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/>
              <a:t>拥塞控制</a:t>
            </a:r>
            <a:endParaRPr lang="zh-CN" altLang="en-US"/>
          </a:p>
        </p:txBody>
      </p:sp>
      <p:sp>
        <p:nvSpPr>
          <p:cNvPr id="104450" name="内容占位符 2"/>
          <p:cNvSpPr>
            <a:spLocks noGrp="1"/>
          </p:cNvSpPr>
          <p:nvPr>
            <p:ph sz="half" idx="1"/>
          </p:nvPr>
        </p:nvSpPr>
        <p:spPr/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</a:pPr>
            <a:r>
              <a:rPr lang="zh-CN" altLang="en-US">
                <a:latin typeface="+mn-lt"/>
                <a:ea typeface="MS PGothic" panose="020B0600070205080204" charset="-128"/>
                <a:cs typeface="MS PGothic" panose="020B0600070205080204" charset="-128"/>
              </a:rPr>
              <a:t>为什么会产生拥塞？</a:t>
            </a:r>
            <a:endParaRPr lang="zh-CN" altLang="en-US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</a:pPr>
            <a:r>
              <a:rPr lang="zh-CN" altLang="en-US">
                <a:latin typeface="+mn-lt"/>
                <a:ea typeface="MS PGothic" panose="020B0600070205080204" charset="-128"/>
                <a:cs typeface="MS PGothic" panose="020B0600070205080204" charset="-128"/>
              </a:rPr>
              <a:t>跟流量控制有什么不一样？</a:t>
            </a:r>
            <a:endParaRPr lang="zh-CN" altLang="en-US"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04451" name="内容占位符 3"/>
          <p:cNvSpPr>
            <a:spLocks noGrp="1"/>
          </p:cNvSpPr>
          <p:nvPr>
            <p:ph sz="half" idx="2"/>
          </p:nvPr>
        </p:nvSpPr>
        <p:spPr/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</a:pPr>
            <a:r>
              <a:rPr lang="en-US" altLang="zh-CN">
                <a:latin typeface="+mn-lt"/>
                <a:ea typeface="MS PGothic" panose="020B0600070205080204" charset="-128"/>
                <a:cs typeface="MS PGothic" panose="020B0600070205080204" charset="-128"/>
              </a:rPr>
              <a:t>TCP</a:t>
            </a:r>
            <a:r>
              <a:rPr lang="zh-CN" altLang="en-US">
                <a:latin typeface="+mn-lt"/>
                <a:ea typeface="宋体" panose="02010600030101010101" pitchFamily="2" charset="-122"/>
                <a:cs typeface="MS PGothic" panose="020B0600070205080204" charset="-128"/>
              </a:rPr>
              <a:t>有什么方法控制拥塞？</a:t>
            </a:r>
            <a:endParaRPr lang="zh-CN" altLang="en-US">
              <a:latin typeface="+mn-lt"/>
              <a:ea typeface="宋体" panose="02010600030101010101" pitchFamily="2" charset="-122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</a:pPr>
            <a:r>
              <a:rPr lang="zh-CN" altLang="en-US">
                <a:latin typeface="+mn-lt"/>
                <a:ea typeface="宋体" panose="02010600030101010101" pitchFamily="2" charset="-122"/>
                <a:cs typeface="MS PGothic" panose="020B0600070205080204" charset="-128"/>
              </a:rPr>
              <a:t>怎么发现拥塞？</a:t>
            </a:r>
            <a:endParaRPr lang="zh-CN" altLang="en-US">
              <a:latin typeface="+mn-lt"/>
              <a:ea typeface="宋体" panose="02010600030101010101" pitchFamily="2" charset="-122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</a:pPr>
            <a:r>
              <a:rPr lang="zh-CN" altLang="en-US">
                <a:latin typeface="+mn-lt"/>
                <a:ea typeface="宋体" panose="02010600030101010101" pitchFamily="2" charset="-122"/>
                <a:cs typeface="MS PGothic" panose="020B0600070205080204" charset="-128"/>
              </a:rPr>
              <a:t>如何避免？</a:t>
            </a:r>
            <a:endParaRPr lang="zh-CN" altLang="en-US">
              <a:latin typeface="+mn-lt"/>
              <a:ea typeface="宋体" panose="02010600030101010101" pitchFamily="2" charset="-122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</a:pPr>
            <a:r>
              <a:rPr lang="zh-CN" altLang="en-US">
                <a:latin typeface="+mn-lt"/>
                <a:ea typeface="宋体" panose="02010600030101010101" pitchFamily="2" charset="-122"/>
                <a:cs typeface="MS PGothic" panose="020B0600070205080204" charset="-128"/>
              </a:rPr>
              <a:t>如何恢复？</a:t>
            </a:r>
            <a:endParaRPr lang="zh-CN" altLang="en-US">
              <a:latin typeface="+mn-lt"/>
              <a:ea typeface="宋体" panose="02010600030101010101" pitchFamily="2" charset="-122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</a:pPr>
            <a:endParaRPr lang="zh-CN" altLang="en-US">
              <a:latin typeface="+mn-lt"/>
              <a:ea typeface="宋体" panose="02010600030101010101" pitchFamily="2" charset="-122"/>
              <a:cs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54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5475" name="Rectangle 3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62875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200" i="1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congestion</a:t>
            </a:r>
            <a:r>
              <a:rPr lang="en-US" altLang="zh-CN" sz="3200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:</a:t>
            </a:r>
            <a:endParaRPr lang="en-US" altLang="zh-CN" dirty="0">
              <a:solidFill>
                <a:srgbClr val="CC0000"/>
              </a:solidFill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informally: </a:t>
            </a:r>
            <a:r>
              <a:rPr lang="ja-JP" altLang="en-US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“</a:t>
            </a:r>
            <a:r>
              <a:rPr lang="en-US" altLang="ja-JP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too many sources sending too much data too fast for </a:t>
            </a:r>
            <a:r>
              <a:rPr lang="en-US" altLang="ja-JP" i="1" dirty="0">
                <a:solidFill>
                  <a:srgbClr val="000099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network</a:t>
            </a:r>
            <a:r>
              <a:rPr lang="en-US" altLang="ja-JP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 to handle</a:t>
            </a:r>
            <a:r>
              <a:rPr lang="ja-JP" altLang="en-US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”</a:t>
            </a:r>
            <a:endParaRPr lang="en-US" altLang="ja-JP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different from flow control!</a:t>
            </a: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manifestations:</a:t>
            </a: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800" dirty="0">
                <a:latin typeface="+mn-lt"/>
                <a:ea typeface="MS PGothic" panose="020B0600070205080204" charset="-128"/>
              </a:rPr>
              <a:t>lost packets (buffer overflow at routers)</a:t>
            </a:r>
            <a:endParaRPr lang="en-US" altLang="zh-CN" sz="2800" dirty="0">
              <a:latin typeface="+mn-lt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800" dirty="0">
                <a:latin typeface="+mn-lt"/>
                <a:ea typeface="MS PGothic" panose="020B0600070205080204" charset="-128"/>
              </a:rPr>
              <a:t>long delays (queueing in router buffers)</a:t>
            </a:r>
            <a:endParaRPr lang="en-US" altLang="zh-CN" sz="2800" dirty="0">
              <a:latin typeface="+mn-lt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a top-10 problem!</a:t>
            </a:r>
            <a:endParaRPr lang="en-US" altLang="zh-CN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endParaRPr lang="en-US" altLang="zh-CN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pic>
        <p:nvPicPr>
          <p:cNvPr id="105476" name="Picture 4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38175" y="1092200"/>
            <a:ext cx="68564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7046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352425"/>
            <a:ext cx="7772400" cy="10302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Principles of congestion control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64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6499" name="Freeform 9"/>
          <p:cNvSpPr/>
          <p:nvPr/>
        </p:nvSpPr>
        <p:spPr>
          <a:xfrm flipH="1">
            <a:off x="4232275" y="1647825"/>
            <a:ext cx="250825" cy="9302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06500" name="Group 124"/>
          <p:cNvGrpSpPr/>
          <p:nvPr/>
        </p:nvGrpSpPr>
        <p:grpSpPr>
          <a:xfrm>
            <a:off x="3898900" y="2344738"/>
            <a:ext cx="525463" cy="434975"/>
            <a:chOff x="-44" y="1473"/>
            <a:chExt cx="981" cy="1105"/>
          </a:xfrm>
        </p:grpSpPr>
        <p:pic>
          <p:nvPicPr>
            <p:cNvPr id="106501" name="Picture 125" descr="desktop_computer_stylized_mediu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6502" name="Freeform 126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106503" name="Picture 123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409575" y="784225"/>
            <a:ext cx="73136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6504" name="Freeform 3"/>
          <p:cNvSpPr/>
          <p:nvPr/>
        </p:nvSpPr>
        <p:spPr>
          <a:xfrm>
            <a:off x="8216900" y="2840038"/>
            <a:ext cx="250825" cy="9302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6505" name="Freeform 6"/>
          <p:cNvSpPr/>
          <p:nvPr/>
        </p:nvSpPr>
        <p:spPr>
          <a:xfrm>
            <a:off x="8593138" y="1858963"/>
            <a:ext cx="250825" cy="9302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6506" name="Freeform 12"/>
          <p:cNvSpPr/>
          <p:nvPr/>
        </p:nvSpPr>
        <p:spPr>
          <a:xfrm flipH="1">
            <a:off x="3357563" y="2589213"/>
            <a:ext cx="250825" cy="9302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8074" name="Rectangle 14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Causes/costs of congestion: scenario 1</a:t>
            </a: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 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88075" name="Rectangle 15"/>
          <p:cNvSpPr>
            <a:spLocks noGrp="1" noChangeArrowheads="1"/>
          </p:cNvSpPr>
          <p:nvPr>
            <p:ph sz="half" idx="1"/>
          </p:nvPr>
        </p:nvSpPr>
        <p:spPr>
          <a:xfrm>
            <a:off x="247650" y="1514475"/>
            <a:ext cx="3152775" cy="1938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4155" marR="0" lvl="0" indent="-2241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two senders, two receivers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24155" marR="0" lvl="0" indent="-2241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one router, infinite buffers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24155" marR="0" lvl="0" indent="-2241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output link capacity: 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24155" marR="0" lvl="0" indent="-2241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no retransmission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88076" name="Rectangle 16"/>
          <p:cNvSpPr>
            <a:spLocks noGrp="1" noChangeArrowheads="1"/>
          </p:cNvSpPr>
          <p:nvPr>
            <p:ph sz="half" idx="2"/>
          </p:nvPr>
        </p:nvSpPr>
        <p:spPr>
          <a:xfrm>
            <a:off x="1430338" y="5802313"/>
            <a:ext cx="3297238" cy="7842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maximum per-connection throughput: R/2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6510" name="Oval 18"/>
          <p:cNvSpPr/>
          <p:nvPr/>
        </p:nvSpPr>
        <p:spPr>
          <a:xfrm>
            <a:off x="5635625" y="3087688"/>
            <a:ext cx="1063625" cy="234950"/>
          </a:xfrm>
          <a:prstGeom prst="ellipse">
            <a:avLst/>
          </a:prstGeom>
          <a:solidFill>
            <a:srgbClr val="C0C0C0"/>
          </a:solidFill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106511" name="Line 19"/>
          <p:cNvSpPr/>
          <p:nvPr/>
        </p:nvSpPr>
        <p:spPr>
          <a:xfrm>
            <a:off x="5635625" y="3068638"/>
            <a:ext cx="0" cy="14605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512" name="Line 20"/>
          <p:cNvSpPr/>
          <p:nvPr/>
        </p:nvSpPr>
        <p:spPr>
          <a:xfrm>
            <a:off x="6699250" y="3068638"/>
            <a:ext cx="0" cy="14605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513" name="Rectangle 21"/>
          <p:cNvSpPr/>
          <p:nvPr/>
        </p:nvSpPr>
        <p:spPr>
          <a:xfrm>
            <a:off x="5635625" y="3068638"/>
            <a:ext cx="252413" cy="142875"/>
          </a:xfrm>
          <a:prstGeom prst="rect">
            <a:avLst/>
          </a:prstGeom>
          <a:solidFill>
            <a:srgbClr val="C0C0C0"/>
          </a:solidFill>
          <a:ln w="12700">
            <a:noFill/>
          </a:ln>
        </p:spPr>
        <p:txBody>
          <a:bodyPr anchor="ctr" anchorCtr="0"/>
          <a:p>
            <a:pPr algn="ctr"/>
            <a:endParaRPr lang="zh-CN" altLang="zh-CN" sz="2000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06514" name="Rectangle 22"/>
          <p:cNvSpPr/>
          <p:nvPr/>
        </p:nvSpPr>
        <p:spPr>
          <a:xfrm>
            <a:off x="6376988" y="3059113"/>
            <a:ext cx="322262" cy="142875"/>
          </a:xfrm>
          <a:prstGeom prst="rect">
            <a:avLst/>
          </a:prstGeom>
          <a:solidFill>
            <a:srgbClr val="C0C0C0"/>
          </a:solidFill>
          <a:ln w="12700">
            <a:noFill/>
          </a:ln>
        </p:spPr>
        <p:txBody>
          <a:bodyPr anchor="ctr" anchorCtr="0"/>
          <a:p>
            <a:pPr algn="ctr"/>
            <a:endParaRPr lang="zh-CN" altLang="zh-CN" sz="2000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06515" name="Oval 23"/>
          <p:cNvSpPr/>
          <p:nvPr/>
        </p:nvSpPr>
        <p:spPr>
          <a:xfrm>
            <a:off x="5624513" y="2900363"/>
            <a:ext cx="1063625" cy="273050"/>
          </a:xfrm>
          <a:prstGeom prst="ellipse">
            <a:avLst/>
          </a:prstGeom>
          <a:solidFill>
            <a:srgbClr val="C0C0C0"/>
          </a:solidFill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grpSp>
        <p:nvGrpSpPr>
          <p:cNvPr id="106516" name="Group 24"/>
          <p:cNvGrpSpPr/>
          <p:nvPr/>
        </p:nvGrpSpPr>
        <p:grpSpPr>
          <a:xfrm>
            <a:off x="5881688" y="2959100"/>
            <a:ext cx="527050" cy="160338"/>
            <a:chOff x="2848" y="848"/>
            <a:chExt cx="140" cy="98"/>
          </a:xfrm>
        </p:grpSpPr>
        <p:sp>
          <p:nvSpPr>
            <p:cNvPr id="106517" name="Line 25"/>
            <p:cNvSpPr/>
            <p:nvPr/>
          </p:nvSpPr>
          <p:spPr>
            <a:xfrm flipV="1">
              <a:off x="2848" y="848"/>
              <a:ext cx="50" cy="2"/>
            </a:xfrm>
            <a:prstGeom prst="line">
              <a:avLst/>
            </a:prstGeom>
            <a:ln w="2857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518" name="Line 26"/>
            <p:cNvSpPr/>
            <p:nvPr/>
          </p:nvSpPr>
          <p:spPr>
            <a:xfrm>
              <a:off x="2944" y="946"/>
              <a:ext cx="44" cy="0"/>
            </a:xfrm>
            <a:prstGeom prst="line">
              <a:avLst/>
            </a:prstGeom>
            <a:ln w="2857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519" name="Line 27"/>
            <p:cNvSpPr/>
            <p:nvPr/>
          </p:nvSpPr>
          <p:spPr>
            <a:xfrm>
              <a:off x="2894" y="850"/>
              <a:ext cx="52" cy="96"/>
            </a:xfrm>
            <a:prstGeom prst="line">
              <a:avLst/>
            </a:prstGeom>
            <a:ln w="2857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6520" name="Group 28"/>
          <p:cNvGrpSpPr/>
          <p:nvPr/>
        </p:nvGrpSpPr>
        <p:grpSpPr>
          <a:xfrm flipV="1">
            <a:off x="5881688" y="2957513"/>
            <a:ext cx="527050" cy="158750"/>
            <a:chOff x="2848" y="848"/>
            <a:chExt cx="140" cy="98"/>
          </a:xfrm>
        </p:grpSpPr>
        <p:sp>
          <p:nvSpPr>
            <p:cNvPr id="106521" name="Line 29"/>
            <p:cNvSpPr/>
            <p:nvPr/>
          </p:nvSpPr>
          <p:spPr>
            <a:xfrm flipV="1">
              <a:off x="2848" y="848"/>
              <a:ext cx="50" cy="2"/>
            </a:xfrm>
            <a:prstGeom prst="line">
              <a:avLst/>
            </a:prstGeom>
            <a:ln w="2857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522" name="Line 30"/>
            <p:cNvSpPr/>
            <p:nvPr/>
          </p:nvSpPr>
          <p:spPr>
            <a:xfrm>
              <a:off x="2944" y="946"/>
              <a:ext cx="44" cy="0"/>
            </a:xfrm>
            <a:prstGeom prst="line">
              <a:avLst/>
            </a:prstGeom>
            <a:ln w="2857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523" name="Line 31"/>
            <p:cNvSpPr/>
            <p:nvPr/>
          </p:nvSpPr>
          <p:spPr>
            <a:xfrm>
              <a:off x="2894" y="850"/>
              <a:ext cx="52" cy="96"/>
            </a:xfrm>
            <a:prstGeom prst="line">
              <a:avLst/>
            </a:prstGeom>
            <a:ln w="2857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6524" name="Text Box 32"/>
          <p:cNvSpPr txBox="1"/>
          <p:nvPr/>
        </p:nvSpPr>
        <p:spPr>
          <a:xfrm>
            <a:off x="5881688" y="2178050"/>
            <a:ext cx="1423987" cy="395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</a:rPr>
              <a:t>unlimited shared output link buffers</a:t>
            </a:r>
            <a:endParaRPr lang="en-US" altLang="zh-CN" sz="12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6525" name="Line 33"/>
          <p:cNvSpPr/>
          <p:nvPr/>
        </p:nvSpPr>
        <p:spPr>
          <a:xfrm flipH="1">
            <a:off x="4519613" y="2722563"/>
            <a:ext cx="923925" cy="8667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526" name="Line 34"/>
          <p:cNvSpPr/>
          <p:nvPr/>
        </p:nvSpPr>
        <p:spPr>
          <a:xfrm flipH="1">
            <a:off x="5005388" y="2722563"/>
            <a:ext cx="438150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6527" name="Group 35"/>
          <p:cNvGrpSpPr/>
          <p:nvPr/>
        </p:nvGrpSpPr>
        <p:grpSpPr>
          <a:xfrm>
            <a:off x="4459288" y="1703388"/>
            <a:ext cx="650875" cy="904875"/>
            <a:chOff x="12762" y="10336"/>
            <a:chExt cx="1027" cy="1700"/>
          </a:xfrm>
        </p:grpSpPr>
        <p:sp>
          <p:nvSpPr>
            <p:cNvPr id="106528" name="Rectangle 36"/>
            <p:cNvSpPr/>
            <p:nvPr/>
          </p:nvSpPr>
          <p:spPr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6529" name="Rectangle 37"/>
            <p:cNvSpPr/>
            <p:nvPr/>
          </p:nvSpPr>
          <p:spPr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6530" name="Line 38"/>
            <p:cNvSpPr/>
            <p:nvPr/>
          </p:nvSpPr>
          <p:spPr>
            <a:xfrm>
              <a:off x="12766" y="10682"/>
              <a:ext cx="96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531" name="Line 39"/>
            <p:cNvSpPr/>
            <p:nvPr/>
          </p:nvSpPr>
          <p:spPr>
            <a:xfrm>
              <a:off x="12780" y="11042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532" name="Line 40"/>
            <p:cNvSpPr/>
            <p:nvPr/>
          </p:nvSpPr>
          <p:spPr>
            <a:xfrm>
              <a:off x="12764" y="11374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533" name="Line 41"/>
            <p:cNvSpPr/>
            <p:nvPr/>
          </p:nvSpPr>
          <p:spPr>
            <a:xfrm>
              <a:off x="12762" y="11675"/>
              <a:ext cx="96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6534" name="Text Box 42"/>
          <p:cNvSpPr txBox="1"/>
          <p:nvPr/>
        </p:nvSpPr>
        <p:spPr>
          <a:xfrm>
            <a:off x="3784600" y="1863725"/>
            <a:ext cx="633413" cy="242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sz="1000" dirty="0">
                <a:solidFill>
                  <a:schemeClr val="tx2"/>
                </a:solidFill>
                <a:latin typeface="Arial" panose="020B0604020202020204" pitchFamily="34" charset="0"/>
              </a:rPr>
              <a:t>Host A</a:t>
            </a:r>
            <a:endParaRPr lang="en-US" altLang="zh-CN" sz="2000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06535" name="Text Box 43"/>
          <p:cNvSpPr txBox="1"/>
          <p:nvPr/>
        </p:nvSpPr>
        <p:spPr>
          <a:xfrm>
            <a:off x="3054350" y="1136650"/>
            <a:ext cx="2132013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dirty="0">
                <a:latin typeface="Arial" panose="020B0604020202020204" pitchFamily="34" charset="0"/>
              </a:rPr>
              <a:t>original data: </a:t>
            </a:r>
            <a:r>
              <a:rPr lang="en-US" altLang="zh-CN" sz="2400" dirty="0">
                <a:solidFill>
                  <a:srgbClr val="CC0000"/>
                </a:solidFill>
                <a:latin typeface="Symbol" panose="05050102010706020507" charset="2"/>
              </a:rPr>
              <a:t>l</a:t>
            </a:r>
            <a:r>
              <a:rPr lang="en-US" altLang="zh-CN" sz="2400" baseline="-25000" dirty="0">
                <a:solidFill>
                  <a:srgbClr val="CC0000"/>
                </a:solidFill>
                <a:latin typeface="Arial" panose="020B0604020202020204" pitchFamily="34" charset="0"/>
              </a:rPr>
              <a:t>in</a:t>
            </a:r>
            <a:r>
              <a:rPr lang="en-US" altLang="zh-CN" baseline="-25000" dirty="0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  <a:endParaRPr lang="en-US" altLang="zh-CN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06536" name="Line 44"/>
          <p:cNvSpPr/>
          <p:nvPr/>
        </p:nvSpPr>
        <p:spPr>
          <a:xfrm flipH="1">
            <a:off x="4081463" y="3579813"/>
            <a:ext cx="438150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6537" name="Group 45"/>
          <p:cNvGrpSpPr/>
          <p:nvPr/>
        </p:nvGrpSpPr>
        <p:grpSpPr>
          <a:xfrm>
            <a:off x="3602038" y="2598738"/>
            <a:ext cx="650875" cy="904875"/>
            <a:chOff x="12762" y="10336"/>
            <a:chExt cx="1027" cy="1700"/>
          </a:xfrm>
        </p:grpSpPr>
        <p:sp>
          <p:nvSpPr>
            <p:cNvPr id="106538" name="Rectangle 46"/>
            <p:cNvSpPr/>
            <p:nvPr/>
          </p:nvSpPr>
          <p:spPr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6539" name="Rectangle 47"/>
            <p:cNvSpPr/>
            <p:nvPr/>
          </p:nvSpPr>
          <p:spPr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6540" name="Line 48"/>
            <p:cNvSpPr/>
            <p:nvPr/>
          </p:nvSpPr>
          <p:spPr>
            <a:xfrm>
              <a:off x="12766" y="10682"/>
              <a:ext cx="96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541" name="Line 49"/>
            <p:cNvSpPr/>
            <p:nvPr/>
          </p:nvSpPr>
          <p:spPr>
            <a:xfrm>
              <a:off x="12780" y="11042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542" name="Line 50"/>
            <p:cNvSpPr/>
            <p:nvPr/>
          </p:nvSpPr>
          <p:spPr>
            <a:xfrm>
              <a:off x="12764" y="11374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543" name="Line 51"/>
            <p:cNvSpPr/>
            <p:nvPr/>
          </p:nvSpPr>
          <p:spPr>
            <a:xfrm>
              <a:off x="12762" y="11675"/>
              <a:ext cx="96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6544" name="Text Box 52"/>
          <p:cNvSpPr txBox="1"/>
          <p:nvPr/>
        </p:nvSpPr>
        <p:spPr>
          <a:xfrm>
            <a:off x="2701925" y="3413125"/>
            <a:ext cx="633413" cy="242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sz="1000" dirty="0">
                <a:solidFill>
                  <a:schemeClr val="tx2"/>
                </a:solidFill>
                <a:latin typeface="Arial" panose="020B0604020202020204" pitchFamily="34" charset="0"/>
              </a:rPr>
              <a:t>Host B</a:t>
            </a:r>
            <a:endParaRPr lang="en-US" altLang="zh-CN" sz="2000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06545" name="Line 53"/>
          <p:cNvSpPr/>
          <p:nvPr/>
        </p:nvSpPr>
        <p:spPr>
          <a:xfrm flipH="1">
            <a:off x="5005388" y="3122613"/>
            <a:ext cx="609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546" name="Line 54"/>
          <p:cNvSpPr/>
          <p:nvPr/>
        </p:nvSpPr>
        <p:spPr>
          <a:xfrm flipH="1">
            <a:off x="6624638" y="3122613"/>
            <a:ext cx="609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547" name="Line 55"/>
          <p:cNvSpPr/>
          <p:nvPr/>
        </p:nvSpPr>
        <p:spPr>
          <a:xfrm flipH="1">
            <a:off x="6748463" y="2722563"/>
            <a:ext cx="923925" cy="8667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548" name="Line 57"/>
          <p:cNvSpPr/>
          <p:nvPr/>
        </p:nvSpPr>
        <p:spPr>
          <a:xfrm flipH="1">
            <a:off x="7642225" y="2732088"/>
            <a:ext cx="439738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6549" name="Group 58"/>
          <p:cNvGrpSpPr/>
          <p:nvPr/>
        </p:nvGrpSpPr>
        <p:grpSpPr>
          <a:xfrm>
            <a:off x="7954963" y="1808163"/>
            <a:ext cx="650875" cy="904875"/>
            <a:chOff x="12762" y="10336"/>
            <a:chExt cx="1027" cy="1700"/>
          </a:xfrm>
        </p:grpSpPr>
        <p:sp>
          <p:nvSpPr>
            <p:cNvPr id="106550" name="Rectangle 59"/>
            <p:cNvSpPr/>
            <p:nvPr/>
          </p:nvSpPr>
          <p:spPr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6551" name="Rectangle 60"/>
            <p:cNvSpPr/>
            <p:nvPr/>
          </p:nvSpPr>
          <p:spPr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6552" name="Line 61"/>
            <p:cNvSpPr/>
            <p:nvPr/>
          </p:nvSpPr>
          <p:spPr>
            <a:xfrm>
              <a:off x="12766" y="10682"/>
              <a:ext cx="96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553" name="Line 62"/>
            <p:cNvSpPr/>
            <p:nvPr/>
          </p:nvSpPr>
          <p:spPr>
            <a:xfrm>
              <a:off x="12780" y="11042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554" name="Line 63"/>
            <p:cNvSpPr/>
            <p:nvPr/>
          </p:nvSpPr>
          <p:spPr>
            <a:xfrm>
              <a:off x="12764" y="11374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555" name="Line 64"/>
            <p:cNvSpPr/>
            <p:nvPr/>
          </p:nvSpPr>
          <p:spPr>
            <a:xfrm>
              <a:off x="12762" y="11675"/>
              <a:ext cx="96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6556" name="Group 65"/>
          <p:cNvGrpSpPr/>
          <p:nvPr/>
        </p:nvGrpSpPr>
        <p:grpSpPr>
          <a:xfrm>
            <a:off x="7573963" y="2825750"/>
            <a:ext cx="650875" cy="906463"/>
            <a:chOff x="12762" y="10336"/>
            <a:chExt cx="1027" cy="1700"/>
          </a:xfrm>
        </p:grpSpPr>
        <p:sp>
          <p:nvSpPr>
            <p:cNvPr id="106557" name="Rectangle 66"/>
            <p:cNvSpPr/>
            <p:nvPr/>
          </p:nvSpPr>
          <p:spPr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6558" name="Rectangle 67"/>
            <p:cNvSpPr/>
            <p:nvPr/>
          </p:nvSpPr>
          <p:spPr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6559" name="Line 68"/>
            <p:cNvSpPr/>
            <p:nvPr/>
          </p:nvSpPr>
          <p:spPr>
            <a:xfrm>
              <a:off x="12766" y="10682"/>
              <a:ext cx="96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560" name="Line 69"/>
            <p:cNvSpPr/>
            <p:nvPr/>
          </p:nvSpPr>
          <p:spPr>
            <a:xfrm>
              <a:off x="12780" y="11042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561" name="Line 70"/>
            <p:cNvSpPr/>
            <p:nvPr/>
          </p:nvSpPr>
          <p:spPr>
            <a:xfrm>
              <a:off x="12764" y="11374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562" name="Line 71"/>
            <p:cNvSpPr/>
            <p:nvPr/>
          </p:nvSpPr>
          <p:spPr>
            <a:xfrm>
              <a:off x="12762" y="11675"/>
              <a:ext cx="96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6563" name="Oval 72"/>
          <p:cNvSpPr/>
          <p:nvPr/>
        </p:nvSpPr>
        <p:spPr>
          <a:xfrm>
            <a:off x="4795838" y="1760538"/>
            <a:ext cx="92075" cy="90487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106564" name="Oval 73"/>
          <p:cNvSpPr/>
          <p:nvPr/>
        </p:nvSpPr>
        <p:spPr>
          <a:xfrm>
            <a:off x="3852863" y="2636838"/>
            <a:ext cx="92075" cy="90487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106565" name="Line 74"/>
          <p:cNvSpPr/>
          <p:nvPr/>
        </p:nvSpPr>
        <p:spPr>
          <a:xfrm>
            <a:off x="4370388" y="1539875"/>
            <a:ext cx="369887" cy="25241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6566" name="Text Box 75"/>
          <p:cNvSpPr txBox="1"/>
          <p:nvPr/>
        </p:nvSpPr>
        <p:spPr>
          <a:xfrm>
            <a:off x="6827838" y="1217613"/>
            <a:ext cx="17907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dirty="0">
                <a:latin typeface="Arial" panose="020B0604020202020204" pitchFamily="34" charset="0"/>
              </a:rPr>
              <a:t>throughput:</a:t>
            </a:r>
            <a:r>
              <a:rPr lang="en-US" altLang="zh-CN" sz="2400" dirty="0">
                <a:solidFill>
                  <a:srgbClr val="FF0000"/>
                </a:solidFill>
                <a:latin typeface="Symbol" panose="05050102010706020507" charset="2"/>
              </a:rPr>
              <a:t> </a:t>
            </a:r>
            <a:r>
              <a:rPr lang="en-US" altLang="zh-CN" sz="2400" dirty="0">
                <a:solidFill>
                  <a:srgbClr val="CC0000"/>
                </a:solidFill>
                <a:latin typeface="Symbol" panose="05050102010706020507" charset="2"/>
              </a:rPr>
              <a:t>l</a:t>
            </a:r>
            <a:r>
              <a:rPr lang="en-US" altLang="zh-CN" sz="2400" baseline="-25000" dirty="0">
                <a:solidFill>
                  <a:srgbClr val="CC0000"/>
                </a:solidFill>
                <a:latin typeface="Arial" panose="020B0604020202020204" pitchFamily="34" charset="0"/>
              </a:rPr>
              <a:t>out</a:t>
            </a:r>
            <a:endParaRPr lang="en-US" altLang="zh-CN" sz="2400" dirty="0">
              <a:solidFill>
                <a:srgbClr val="CC0000"/>
              </a:solidFill>
              <a:latin typeface="Comic Sans MS" panose="030F0702030302020204" charset="0"/>
            </a:endParaRPr>
          </a:p>
        </p:txBody>
      </p:sp>
      <p:sp>
        <p:nvSpPr>
          <p:cNvPr id="106567" name="Line 76"/>
          <p:cNvSpPr/>
          <p:nvPr/>
        </p:nvSpPr>
        <p:spPr>
          <a:xfrm>
            <a:off x="7672388" y="1627188"/>
            <a:ext cx="528637" cy="2413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6568" name="Line 77"/>
          <p:cNvSpPr/>
          <p:nvPr/>
        </p:nvSpPr>
        <p:spPr>
          <a:xfrm flipH="1">
            <a:off x="6424613" y="2598738"/>
            <a:ext cx="333375" cy="3238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06569" name="Group 78"/>
          <p:cNvGrpSpPr/>
          <p:nvPr/>
        </p:nvGrpSpPr>
        <p:grpSpPr>
          <a:xfrm>
            <a:off x="5995988" y="2989263"/>
            <a:ext cx="673100" cy="266700"/>
            <a:chOff x="10808" y="10250"/>
            <a:chExt cx="1018" cy="403"/>
          </a:xfrm>
        </p:grpSpPr>
        <p:sp>
          <p:nvSpPr>
            <p:cNvPr id="106570" name="Rectangle 79"/>
            <p:cNvSpPr/>
            <p:nvPr/>
          </p:nvSpPr>
          <p:spPr>
            <a:xfrm>
              <a:off x="10832" y="10250"/>
              <a:ext cx="994" cy="40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6571" name="Freeform 80"/>
            <p:cNvSpPr/>
            <p:nvPr/>
          </p:nvSpPr>
          <p:spPr>
            <a:xfrm>
              <a:off x="11198" y="10272"/>
              <a:ext cx="610" cy="3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0"/>
                </a:cxn>
                <a:cxn ang="0">
                  <a:pos x="29" y="257"/>
                </a:cxn>
                <a:cxn ang="0">
                  <a:pos x="1" y="257"/>
                </a:cxn>
              </a:cxnLst>
              <a:pathLst>
                <a:path w="855" h="390">
                  <a:moveTo>
                    <a:pt x="0" y="0"/>
                  </a:moveTo>
                  <a:lnTo>
                    <a:pt x="855" y="0"/>
                  </a:lnTo>
                  <a:lnTo>
                    <a:pt x="855" y="390"/>
                  </a:lnTo>
                  <a:lnTo>
                    <a:pt x="45" y="39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572" name="Line 81"/>
            <p:cNvSpPr/>
            <p:nvPr/>
          </p:nvSpPr>
          <p:spPr>
            <a:xfrm>
              <a:off x="10808" y="10272"/>
              <a:ext cx="39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06573" name="Line 82"/>
            <p:cNvSpPr/>
            <p:nvPr/>
          </p:nvSpPr>
          <p:spPr>
            <a:xfrm>
              <a:off x="10830" y="10646"/>
              <a:ext cx="38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06574" name="Line 83"/>
            <p:cNvSpPr/>
            <p:nvPr/>
          </p:nvSpPr>
          <p:spPr>
            <a:xfrm>
              <a:off x="11744" y="10329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575" name="Line 84"/>
            <p:cNvSpPr/>
            <p:nvPr/>
          </p:nvSpPr>
          <p:spPr>
            <a:xfrm>
              <a:off x="11679" y="10329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576" name="Line 85"/>
            <p:cNvSpPr/>
            <p:nvPr/>
          </p:nvSpPr>
          <p:spPr>
            <a:xfrm>
              <a:off x="11614" y="10329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577" name="Line 86"/>
            <p:cNvSpPr/>
            <p:nvPr/>
          </p:nvSpPr>
          <p:spPr>
            <a:xfrm>
              <a:off x="11549" y="1032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578" name="Line 87"/>
            <p:cNvSpPr/>
            <p:nvPr/>
          </p:nvSpPr>
          <p:spPr>
            <a:xfrm>
              <a:off x="11484" y="10322"/>
              <a:ext cx="2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579" name="Line 88"/>
            <p:cNvSpPr/>
            <p:nvPr/>
          </p:nvSpPr>
          <p:spPr>
            <a:xfrm>
              <a:off x="11418" y="10322"/>
              <a:ext cx="3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580" name="Line 89"/>
            <p:cNvSpPr/>
            <p:nvPr/>
          </p:nvSpPr>
          <p:spPr>
            <a:xfrm>
              <a:off x="10909" y="10452"/>
              <a:ext cx="417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sp>
        <p:nvSpPr>
          <p:cNvPr id="106581" name="Freeform 90"/>
          <p:cNvSpPr/>
          <p:nvPr/>
        </p:nvSpPr>
        <p:spPr>
          <a:xfrm>
            <a:off x="3900488" y="2713038"/>
            <a:ext cx="3952875" cy="952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6582" name="Freeform 91"/>
          <p:cNvSpPr/>
          <p:nvPr/>
        </p:nvSpPr>
        <p:spPr>
          <a:xfrm>
            <a:off x="4843463" y="1808163"/>
            <a:ext cx="3429000" cy="127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06583" name="Group 107"/>
          <p:cNvGrpSpPr/>
          <p:nvPr/>
        </p:nvGrpSpPr>
        <p:grpSpPr>
          <a:xfrm>
            <a:off x="1628775" y="4102100"/>
            <a:ext cx="2333625" cy="1701800"/>
            <a:chOff x="837" y="2465"/>
            <a:chExt cx="1470" cy="1072"/>
          </a:xfrm>
        </p:grpSpPr>
        <p:sp>
          <p:nvSpPr>
            <p:cNvPr id="88189" name="Line 94"/>
            <p:cNvSpPr>
              <a:spLocks noChangeShapeType="1"/>
            </p:cNvSpPr>
            <p:nvPr/>
          </p:nvSpPr>
          <p:spPr bwMode="auto">
            <a:xfrm>
              <a:off x="1141" y="2507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8190" name="Line 95"/>
            <p:cNvSpPr>
              <a:spLocks noChangeShapeType="1"/>
            </p:cNvSpPr>
            <p:nvPr/>
          </p:nvSpPr>
          <p:spPr bwMode="auto">
            <a:xfrm flipV="1">
              <a:off x="1135" y="3307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8191" name="Line 96"/>
            <p:cNvSpPr>
              <a:spLocks noChangeShapeType="1"/>
            </p:cNvSpPr>
            <p:nvPr/>
          </p:nvSpPr>
          <p:spPr bwMode="auto">
            <a:xfrm>
              <a:off x="1855" y="2595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6587" name="Freeform 97"/>
            <p:cNvSpPr/>
            <p:nvPr/>
          </p:nvSpPr>
          <p:spPr>
            <a:xfrm>
              <a:off x="1137" y="2573"/>
              <a:ext cx="1170" cy="732"/>
            </a:xfrm>
            <a:custGeom>
              <a:avLst/>
              <a:gdLst/>
              <a:ahLst/>
              <a:cxnLst>
                <a:cxn ang="0">
                  <a:pos x="0" y="732"/>
                </a:cxn>
                <a:cxn ang="0">
                  <a:pos x="720" y="0"/>
                </a:cxn>
                <a:cxn ang="0">
                  <a:pos x="1170" y="0"/>
                </a:cxn>
              </a:cxnLst>
              <a:pathLst>
                <a:path w="1170" h="732">
                  <a:moveTo>
                    <a:pt x="0" y="732"/>
                  </a:moveTo>
                  <a:lnTo>
                    <a:pt x="720" y="0"/>
                  </a:lnTo>
                  <a:lnTo>
                    <a:pt x="1170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8193" name="Line 98"/>
            <p:cNvSpPr>
              <a:spLocks noChangeShapeType="1"/>
            </p:cNvSpPr>
            <p:nvPr/>
          </p:nvSpPr>
          <p:spPr bwMode="auto">
            <a:xfrm>
              <a:off x="1089" y="2573"/>
              <a:ext cx="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8194" name="Line 99"/>
            <p:cNvSpPr>
              <a:spLocks noChangeShapeType="1"/>
            </p:cNvSpPr>
            <p:nvPr/>
          </p:nvSpPr>
          <p:spPr bwMode="auto">
            <a:xfrm>
              <a:off x="1853" y="3311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8195" name="Text Box 100"/>
            <p:cNvSpPr txBox="1">
              <a:spLocks noChangeArrowheads="1"/>
            </p:cNvSpPr>
            <p:nvPr/>
          </p:nvSpPr>
          <p:spPr bwMode="auto">
            <a:xfrm>
              <a:off x="837" y="2465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R/2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8196" name="Text Box 101"/>
            <p:cNvSpPr txBox="1">
              <a:spLocks noChangeArrowheads="1"/>
            </p:cNvSpPr>
            <p:nvPr/>
          </p:nvSpPr>
          <p:spPr bwMode="auto">
            <a:xfrm>
              <a:off x="1721" y="3333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R/2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8197" name="Text Box 102"/>
            <p:cNvSpPr txBox="1">
              <a:spLocks noChangeArrowheads="1"/>
            </p:cNvSpPr>
            <p:nvPr/>
          </p:nvSpPr>
          <p:spPr bwMode="auto">
            <a:xfrm rot="-5400000">
              <a:off x="824" y="2830"/>
              <a:ext cx="349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ymbol" panose="05050102010706020507" charset="0"/>
                  <a:ea typeface="MS PGothic" panose="020B0600070205080204" charset="-128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out</a:t>
              </a:r>
              <a:endParaRPr kumimoji="0" lang="en-US" sz="20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8198" name="Text Box 103"/>
            <p:cNvSpPr txBox="1">
              <a:spLocks noChangeArrowheads="1"/>
            </p:cNvSpPr>
            <p:nvPr/>
          </p:nvSpPr>
          <p:spPr bwMode="auto">
            <a:xfrm>
              <a:off x="1392" y="3287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ymbol" panose="05050102010706020507" charset="0"/>
                  <a:ea typeface="MS PGothic" panose="020B0600070205080204" charset="-128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in</a:t>
              </a:r>
              <a:endParaRPr kumimoji="0" lang="en-US" sz="20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8199" name="Line 106"/>
            <p:cNvSpPr>
              <a:spLocks noChangeShapeType="1"/>
            </p:cNvSpPr>
            <p:nvPr/>
          </p:nvSpPr>
          <p:spPr bwMode="auto">
            <a:xfrm>
              <a:off x="1153" y="2574"/>
              <a:ext cx="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06595" name="Group 120"/>
          <p:cNvGrpSpPr/>
          <p:nvPr/>
        </p:nvGrpSpPr>
        <p:grpSpPr>
          <a:xfrm>
            <a:off x="5373688" y="4000500"/>
            <a:ext cx="1871662" cy="1804988"/>
            <a:chOff x="4188" y="2667"/>
            <a:chExt cx="1179" cy="1137"/>
          </a:xfrm>
        </p:grpSpPr>
        <p:sp>
          <p:nvSpPr>
            <p:cNvPr id="88181" name="Line 109"/>
            <p:cNvSpPr>
              <a:spLocks noChangeShapeType="1"/>
            </p:cNvSpPr>
            <p:nvPr/>
          </p:nvSpPr>
          <p:spPr bwMode="auto">
            <a:xfrm>
              <a:off x="4451" y="2774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8182" name="Line 110"/>
            <p:cNvSpPr>
              <a:spLocks noChangeShapeType="1"/>
            </p:cNvSpPr>
            <p:nvPr/>
          </p:nvSpPr>
          <p:spPr bwMode="auto">
            <a:xfrm flipV="1">
              <a:off x="4445" y="3574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8183" name="Line 111"/>
            <p:cNvSpPr>
              <a:spLocks noChangeShapeType="1"/>
            </p:cNvSpPr>
            <p:nvPr/>
          </p:nvSpPr>
          <p:spPr bwMode="auto">
            <a:xfrm>
              <a:off x="5165" y="2862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6599" name="Freeform 112"/>
            <p:cNvSpPr/>
            <p:nvPr/>
          </p:nvSpPr>
          <p:spPr>
            <a:xfrm>
              <a:off x="4447" y="2667"/>
              <a:ext cx="723" cy="905"/>
            </a:xfrm>
            <a:custGeom>
              <a:avLst/>
              <a:gdLst/>
              <a:ahLst/>
              <a:cxnLst>
                <a:cxn ang="0">
                  <a:pos x="0" y="905"/>
                </a:cxn>
                <a:cxn ang="0">
                  <a:pos x="573" y="732"/>
                </a:cxn>
                <a:cxn ang="0">
                  <a:pos x="680" y="0"/>
                </a:cxn>
              </a:cxnLst>
              <a:pathLst>
                <a:path w="723" h="905">
                  <a:moveTo>
                    <a:pt x="0" y="905"/>
                  </a:moveTo>
                  <a:cubicBezTo>
                    <a:pt x="95" y="876"/>
                    <a:pt x="460" y="883"/>
                    <a:pt x="573" y="732"/>
                  </a:cubicBezTo>
                  <a:cubicBezTo>
                    <a:pt x="723" y="490"/>
                    <a:pt x="658" y="152"/>
                    <a:pt x="680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8185" name="Line 114"/>
            <p:cNvSpPr>
              <a:spLocks noChangeShapeType="1"/>
            </p:cNvSpPr>
            <p:nvPr/>
          </p:nvSpPr>
          <p:spPr bwMode="auto">
            <a:xfrm>
              <a:off x="5163" y="3578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8186" name="Text Box 116"/>
            <p:cNvSpPr txBox="1">
              <a:spLocks noChangeArrowheads="1"/>
            </p:cNvSpPr>
            <p:nvPr/>
          </p:nvSpPr>
          <p:spPr bwMode="auto">
            <a:xfrm>
              <a:off x="5031" y="3600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R/2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8187" name="Text Box 117"/>
            <p:cNvSpPr txBox="1">
              <a:spLocks noChangeArrowheads="1"/>
            </p:cNvSpPr>
            <p:nvPr/>
          </p:nvSpPr>
          <p:spPr bwMode="auto">
            <a:xfrm rot="-5400000">
              <a:off x="4058" y="3090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delay</a:t>
              </a:r>
              <a:endParaRPr kumimoji="0" lang="en-US" sz="20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8188" name="Text Box 118"/>
            <p:cNvSpPr txBox="1">
              <a:spLocks noChangeArrowheads="1"/>
            </p:cNvSpPr>
            <p:nvPr/>
          </p:nvSpPr>
          <p:spPr bwMode="auto">
            <a:xfrm>
              <a:off x="4702" y="3554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ymbol" panose="05050102010706020507" charset="0"/>
                  <a:ea typeface="MS PGothic" panose="020B0600070205080204" charset="-128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in</a:t>
              </a:r>
              <a:endParaRPr kumimoji="0" lang="en-US" sz="20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88111" name="Rectangle 121"/>
          <p:cNvSpPr>
            <a:spLocks noChangeArrowheads="1"/>
          </p:cNvSpPr>
          <p:nvPr/>
        </p:nvSpPr>
        <p:spPr bwMode="auto">
          <a:xfrm>
            <a:off x="4814888" y="5786438"/>
            <a:ext cx="3603625" cy="7842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large delays as arrival rate,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cs"/>
              </a:rPr>
              <a:t>l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in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, approaches capacity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06605" name="Group 127"/>
          <p:cNvGrpSpPr/>
          <p:nvPr/>
        </p:nvGrpSpPr>
        <p:grpSpPr>
          <a:xfrm>
            <a:off x="8693150" y="2430463"/>
            <a:ext cx="231775" cy="441325"/>
            <a:chOff x="4140" y="429"/>
            <a:chExt cx="1425" cy="2396"/>
          </a:xfrm>
        </p:grpSpPr>
        <p:sp>
          <p:nvSpPr>
            <p:cNvPr id="106606" name="Freeform 128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8" y="55"/>
                </a:cxn>
                <a:cxn ang="0">
                  <a:pos x="37" y="425"/>
                </a:cxn>
                <a:cxn ang="0">
                  <a:pos x="0" y="445"/>
                </a:cxn>
                <a:cxn ang="0">
                  <a:pos x="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8150" name="Rectangle 129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6608" name="Freeform 130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3" y="36"/>
                </a:cxn>
                <a:cxn ang="0">
                  <a:pos x="2" y="405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609" name="Freeform 131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1"/>
                </a:cxn>
                <a:cxn ang="0">
                  <a:pos x="36" y="38"/>
                </a:cxn>
                <a:cxn ang="0">
                  <a:pos x="0" y="1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8153" name="Rectangle 132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06611" name="Group 133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8179" name="AutoShape 134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8180" name="AutoShape 135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88155" name="Rectangle 136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06615" name="Group 137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8177" name="AutoShape 138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8178" name="AutoShape 139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88157" name="Rectangle 140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8158" name="Rectangle 141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06620" name="Group 142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8175" name="AutoShape 14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8176" name="AutoShape 144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06623" name="Freeform 145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0"/>
                </a:cxn>
                <a:cxn ang="0">
                  <a:pos x="36" y="36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6624" name="Group 146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8173" name="AutoShape 147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8174" name="AutoShape 148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88162" name="Rectangle 149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6628" name="Freeform 150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2" y="22"/>
                </a:cxn>
                <a:cxn ang="0">
                  <a:pos x="32" y="41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629" name="Freeform 151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27"/>
                </a:cxn>
                <a:cxn ang="0">
                  <a:pos x="31" y="48"/>
                </a:cxn>
                <a:cxn ang="0">
                  <a:pos x="2" y="20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8165" name="Oval 152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6631" name="Freeform 153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40"/>
                </a:cxn>
                <a:cxn ang="0">
                  <a:pos x="34" y="18"/>
                </a:cxn>
                <a:cxn ang="0">
                  <a:pos x="32" y="0"/>
                </a:cxn>
                <a:cxn ang="0">
                  <a:pos x="0" y="1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8167" name="AutoShape 154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8168" name="AutoShape 155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8169" name="Oval 156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8170" name="Oval 157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88171" name="Oval 158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8172" name="Rectangle 159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06638" name="Group 160"/>
          <p:cNvGrpSpPr/>
          <p:nvPr/>
        </p:nvGrpSpPr>
        <p:grpSpPr>
          <a:xfrm>
            <a:off x="3013075" y="3321050"/>
            <a:ext cx="525463" cy="434975"/>
            <a:chOff x="-44" y="1473"/>
            <a:chExt cx="981" cy="1105"/>
          </a:xfrm>
        </p:grpSpPr>
        <p:pic>
          <p:nvPicPr>
            <p:cNvPr id="106639" name="Picture 161" descr="desktop_computer_stylized_mediu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6640" name="Freeform 162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6641" name="Group 163"/>
          <p:cNvGrpSpPr/>
          <p:nvPr/>
        </p:nvGrpSpPr>
        <p:grpSpPr>
          <a:xfrm>
            <a:off x="8375650" y="3395663"/>
            <a:ext cx="231775" cy="441325"/>
            <a:chOff x="4140" y="429"/>
            <a:chExt cx="1425" cy="2396"/>
          </a:xfrm>
        </p:grpSpPr>
        <p:sp>
          <p:nvSpPr>
            <p:cNvPr id="106642" name="Freeform 164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8" y="55"/>
                </a:cxn>
                <a:cxn ang="0">
                  <a:pos x="37" y="425"/>
                </a:cxn>
                <a:cxn ang="0">
                  <a:pos x="0" y="445"/>
                </a:cxn>
                <a:cxn ang="0">
                  <a:pos x="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8116" name="Rectangle 165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6644" name="Freeform 166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3" y="36"/>
                </a:cxn>
                <a:cxn ang="0">
                  <a:pos x="2" y="405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645" name="Freeform 167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1"/>
                </a:cxn>
                <a:cxn ang="0">
                  <a:pos x="36" y="38"/>
                </a:cxn>
                <a:cxn ang="0">
                  <a:pos x="0" y="1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8119" name="Rectangle 168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06647" name="Group 169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8145" name="AutoShape 170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8146" name="AutoShape 171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88121" name="Rectangle 172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06651" name="Group 173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8143" name="AutoShape 174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8144" name="AutoShape 175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88123" name="Rectangle 176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8124" name="Rectangle 177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06656" name="Group 178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8141" name="AutoShape 17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8142" name="AutoShape 180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06659" name="Freeform 181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0"/>
                </a:cxn>
                <a:cxn ang="0">
                  <a:pos x="36" y="36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6660" name="Group 182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8139" name="AutoShape 183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8140" name="AutoShape 184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88128" name="Rectangle 185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6664" name="Freeform 186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2" y="22"/>
                </a:cxn>
                <a:cxn ang="0">
                  <a:pos x="32" y="41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665" name="Freeform 187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27"/>
                </a:cxn>
                <a:cxn ang="0">
                  <a:pos x="31" y="48"/>
                </a:cxn>
                <a:cxn ang="0">
                  <a:pos x="2" y="20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8131" name="Oval 188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6667" name="Freeform 189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40"/>
                </a:cxn>
                <a:cxn ang="0">
                  <a:pos x="34" y="18"/>
                </a:cxn>
                <a:cxn ang="0">
                  <a:pos x="32" y="0"/>
                </a:cxn>
                <a:cxn ang="0">
                  <a:pos x="0" y="1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8133" name="AutoShape 190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8134" name="AutoShape 191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8135" name="Oval 192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8136" name="Oval 193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88137" name="Oval 194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8138" name="Rectangle 195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13315" name="Picture 175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328613" y="936625"/>
            <a:ext cx="6399212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6" name="Freeform 157"/>
          <p:cNvSpPr/>
          <p:nvPr/>
        </p:nvSpPr>
        <p:spPr>
          <a:xfrm>
            <a:off x="2767013" y="3143250"/>
            <a:ext cx="552450" cy="20828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3688" y="142875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Multiplexing/demultiplexing</a:t>
            </a:r>
            <a:r>
              <a: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+mj-cs"/>
              </a:rPr>
              <a:t>（多路复用和多路分解）</a:t>
            </a: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8199" name="Text Box 37"/>
          <p:cNvSpPr txBox="1">
            <a:spLocks noChangeArrowheads="1"/>
          </p:cNvSpPr>
          <p:nvPr/>
        </p:nvSpPr>
        <p:spPr bwMode="auto">
          <a:xfrm>
            <a:off x="8007350" y="4068763"/>
            <a:ext cx="8953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process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8200" name="Text Box 38"/>
          <p:cNvSpPr txBox="1">
            <a:spLocks noChangeArrowheads="1"/>
          </p:cNvSpPr>
          <p:nvPr/>
        </p:nvSpPr>
        <p:spPr bwMode="auto">
          <a:xfrm>
            <a:off x="7981950" y="3667125"/>
            <a:ext cx="7556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socket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362673" name="Group 177"/>
          <p:cNvGrpSpPr/>
          <p:nvPr/>
        </p:nvGrpSpPr>
        <p:grpSpPr>
          <a:xfrm>
            <a:off x="4908550" y="1571625"/>
            <a:ext cx="3808413" cy="1468438"/>
            <a:chOff x="3092" y="990"/>
            <a:chExt cx="2399" cy="925"/>
          </a:xfrm>
        </p:grpSpPr>
        <p:sp>
          <p:nvSpPr>
            <p:cNvPr id="8323" name="Rectangle 41"/>
            <p:cNvSpPr>
              <a:spLocks noChangeArrowheads="1"/>
            </p:cNvSpPr>
            <p:nvPr/>
          </p:nvSpPr>
          <p:spPr bwMode="auto">
            <a:xfrm>
              <a:off x="3092" y="1163"/>
              <a:ext cx="2399" cy="75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ill Sans MT" panose="020B0502020104020203" charset="0"/>
                  <a:ea typeface="MS PGothic" panose="020B0600070205080204" charset="-128"/>
                  <a:cs typeface="+mn-cs"/>
                </a:rPr>
                <a:t>use header info to deliver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ill Sans MT" panose="020B0502020104020203" charset="0"/>
                  <a:ea typeface="MS PGothic" panose="020B0600070205080204" charset="-128"/>
                  <a:cs typeface="+mn-cs"/>
                </a:rPr>
                <a:t>received segments to correct 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ill Sans MT" panose="020B0502020104020203" charset="0"/>
                  <a:ea typeface="MS PGothic" panose="020B0600070205080204" charset="-128"/>
                  <a:cs typeface="+mn-cs"/>
                </a:rPr>
                <a:t>socket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3322" name="Group 42"/>
            <p:cNvGrpSpPr/>
            <p:nvPr/>
          </p:nvGrpSpPr>
          <p:grpSpPr>
            <a:xfrm>
              <a:off x="3188" y="990"/>
              <a:ext cx="1994" cy="288"/>
              <a:chOff x="1136" y="3681"/>
              <a:chExt cx="1600" cy="288"/>
            </a:xfrm>
          </p:grpSpPr>
          <p:sp>
            <p:nvSpPr>
              <p:cNvPr id="8325" name="Rectangle 43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2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326" name="Text Box 44"/>
              <p:cNvSpPr txBox="1">
                <a:spLocks noChangeArrowheads="1"/>
              </p:cNvSpPr>
              <p:nvPr/>
            </p:nvSpPr>
            <p:spPr bwMode="auto">
              <a:xfrm>
                <a:off x="1136" y="3681"/>
                <a:ext cx="160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Gill Sans MT" panose="020B0502020104020203" charset="0"/>
                    <a:ea typeface="MS PGothic" panose="020B0600070205080204" charset="-128"/>
                    <a:cs typeface="+mn-cs"/>
                  </a:rPr>
                  <a:t>demultiplexing at receiver:</a:t>
                </a:r>
                <a:endParaRPr kumimoji="0" 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Gill Sans MT" panose="020B0502020104020203" charset="0"/>
                  <a:ea typeface="MS PGothic" panose="020B0600070205080204" charset="-128"/>
                  <a:cs typeface="+mn-cs"/>
                </a:endParaRPr>
              </a:p>
            </p:txBody>
          </p:sp>
        </p:grpSp>
      </p:grpSp>
      <p:grpSp>
        <p:nvGrpSpPr>
          <p:cNvPr id="362672" name="Group 176"/>
          <p:cNvGrpSpPr/>
          <p:nvPr/>
        </p:nvGrpSpPr>
        <p:grpSpPr>
          <a:xfrm>
            <a:off x="411163" y="1335088"/>
            <a:ext cx="4029075" cy="1466850"/>
            <a:chOff x="259" y="841"/>
            <a:chExt cx="2538" cy="924"/>
          </a:xfrm>
        </p:grpSpPr>
        <p:sp>
          <p:nvSpPr>
            <p:cNvPr id="8318" name="Text Box 45"/>
            <p:cNvSpPr txBox="1">
              <a:spLocks noChangeArrowheads="1"/>
            </p:cNvSpPr>
            <p:nvPr/>
          </p:nvSpPr>
          <p:spPr bwMode="auto">
            <a:xfrm>
              <a:off x="264" y="1068"/>
              <a:ext cx="2533" cy="6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ill Sans MT" panose="020B0502020104020203" charset="0"/>
                  <a:ea typeface="MS PGothic" panose="020B0600070205080204" charset="-128"/>
                  <a:cs typeface="+mn-cs"/>
                </a:rPr>
                <a:t>handle data from multiple</a:t>
              </a: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ill Sans MT" panose="020B0502020104020203" charset="0"/>
                  <a:ea typeface="MS PGothic" panose="020B0600070205080204" charset="-128"/>
                  <a:cs typeface="+mn-cs"/>
                </a:rPr>
                <a:t>sockets, add transport header (later used for demultiplexing)</a:t>
              </a: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319" name="Rectangle 46"/>
            <p:cNvSpPr>
              <a:spLocks noChangeArrowheads="1"/>
            </p:cNvSpPr>
            <p:nvPr/>
          </p:nvSpPr>
          <p:spPr bwMode="auto">
            <a:xfrm>
              <a:off x="259" y="1009"/>
              <a:ext cx="2479" cy="75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3328" name="Group 47"/>
            <p:cNvGrpSpPr/>
            <p:nvPr/>
          </p:nvGrpSpPr>
          <p:grpSpPr>
            <a:xfrm>
              <a:off x="332" y="841"/>
              <a:ext cx="1742" cy="288"/>
              <a:chOff x="1101" y="3681"/>
              <a:chExt cx="1673" cy="288"/>
            </a:xfrm>
          </p:grpSpPr>
          <p:sp>
            <p:nvSpPr>
              <p:cNvPr id="8321" name="Rectangle 48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322" name="Text Box 49"/>
              <p:cNvSpPr txBox="1">
                <a:spLocks noChangeArrowheads="1"/>
              </p:cNvSpPr>
              <p:nvPr/>
            </p:nvSpPr>
            <p:spPr bwMode="auto">
              <a:xfrm>
                <a:off x="1101" y="3681"/>
                <a:ext cx="167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Gill Sans MT" panose="020B0502020104020203" charset="0"/>
                    <a:ea typeface="MS PGothic" panose="020B0600070205080204" charset="-128"/>
                    <a:cs typeface="+mn-cs"/>
                  </a:rPr>
                  <a:t>multiplexing at sender:</a:t>
                </a:r>
                <a:endParaRPr kumimoji="0" 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Gill Sans MT" panose="020B0502020104020203" charset="0"/>
                  <a:ea typeface="MS PGothic" panose="020B0600070205080204" charset="-128"/>
                  <a:cs typeface="+mn-cs"/>
                </a:endParaRPr>
              </a:p>
            </p:txBody>
          </p:sp>
        </p:grpSp>
      </p:grpSp>
      <p:grpSp>
        <p:nvGrpSpPr>
          <p:cNvPr id="13331" name="Group 57"/>
          <p:cNvGrpSpPr/>
          <p:nvPr/>
        </p:nvGrpSpPr>
        <p:grpSpPr>
          <a:xfrm>
            <a:off x="7481888" y="3741738"/>
            <a:ext cx="533400" cy="206375"/>
            <a:chOff x="344" y="1846"/>
            <a:chExt cx="336" cy="130"/>
          </a:xfrm>
        </p:grpSpPr>
        <p:sp>
          <p:nvSpPr>
            <p:cNvPr id="8314" name="Rectangle 35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315" name="Rectangle 54"/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316" name="Rectangle 55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317" name="Rectangle 56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13336" name="Rectangle 23"/>
          <p:cNvSpPr/>
          <p:nvPr/>
        </p:nvSpPr>
        <p:spPr>
          <a:xfrm>
            <a:off x="3314700" y="3194050"/>
            <a:ext cx="1497013" cy="1981200"/>
          </a:xfrm>
          <a:prstGeom prst="rect">
            <a:avLst/>
          </a:prstGeom>
          <a:solidFill>
            <a:srgbClr val="000099"/>
          </a:solidFill>
          <a:ln w="9525">
            <a:noFill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Times New Roman" panose="02020603050405020304" charset="0"/>
            </a:endParaRPr>
          </a:p>
        </p:txBody>
      </p:sp>
      <p:sp>
        <p:nvSpPr>
          <p:cNvPr id="13337" name="Rectangle 24"/>
          <p:cNvSpPr/>
          <p:nvPr/>
        </p:nvSpPr>
        <p:spPr>
          <a:xfrm>
            <a:off x="3279775" y="3248025"/>
            <a:ext cx="1473200" cy="1979613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Times New Roman" panose="02020603050405020304" charset="0"/>
            </a:endParaRPr>
          </a:p>
        </p:txBody>
      </p:sp>
      <p:sp>
        <p:nvSpPr>
          <p:cNvPr id="13338" name="Line 25"/>
          <p:cNvSpPr/>
          <p:nvPr/>
        </p:nvSpPr>
        <p:spPr>
          <a:xfrm>
            <a:off x="3286125" y="4017963"/>
            <a:ext cx="146050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39" name="Text Box 26"/>
          <p:cNvSpPr txBox="1"/>
          <p:nvPr/>
        </p:nvSpPr>
        <p:spPr>
          <a:xfrm>
            <a:off x="3357563" y="4000500"/>
            <a:ext cx="1317625" cy="325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transport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3340" name="Line 27"/>
          <p:cNvSpPr/>
          <p:nvPr/>
        </p:nvSpPr>
        <p:spPr>
          <a:xfrm>
            <a:off x="3287713" y="4335463"/>
            <a:ext cx="14573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41" name="Text Box 26"/>
          <p:cNvSpPr txBox="1"/>
          <p:nvPr/>
        </p:nvSpPr>
        <p:spPr>
          <a:xfrm>
            <a:off x="3354388" y="3214688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application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3342" name="Text Box 26"/>
          <p:cNvSpPr txBox="1"/>
          <p:nvPr/>
        </p:nvSpPr>
        <p:spPr>
          <a:xfrm>
            <a:off x="3351213" y="4905375"/>
            <a:ext cx="1317625" cy="325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physical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3343" name="Text Box 26"/>
          <p:cNvSpPr txBox="1"/>
          <p:nvPr/>
        </p:nvSpPr>
        <p:spPr>
          <a:xfrm>
            <a:off x="3351213" y="4619625"/>
            <a:ext cx="1317625" cy="325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link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3344" name="Text Box 26"/>
          <p:cNvSpPr txBox="1"/>
          <p:nvPr/>
        </p:nvSpPr>
        <p:spPr>
          <a:xfrm>
            <a:off x="3351213" y="4321175"/>
            <a:ext cx="1317625" cy="325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network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8213" name="Oval 120"/>
          <p:cNvSpPr>
            <a:spLocks noChangeArrowheads="1"/>
          </p:cNvSpPr>
          <p:nvPr/>
        </p:nvSpPr>
        <p:spPr bwMode="auto">
          <a:xfrm>
            <a:off x="405130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rPr>
              <a:t>P2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3346" name="Line 27"/>
          <p:cNvSpPr/>
          <p:nvPr/>
        </p:nvSpPr>
        <p:spPr>
          <a:xfrm>
            <a:off x="3284538" y="4646613"/>
            <a:ext cx="14573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47" name="Line 27"/>
          <p:cNvSpPr/>
          <p:nvPr/>
        </p:nvSpPr>
        <p:spPr>
          <a:xfrm>
            <a:off x="3281363" y="4945063"/>
            <a:ext cx="14573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16" name="Oval 128"/>
          <p:cNvSpPr>
            <a:spLocks noChangeArrowheads="1"/>
          </p:cNvSpPr>
          <p:nvPr/>
        </p:nvSpPr>
        <p:spPr bwMode="auto">
          <a:xfrm>
            <a:off x="334645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rPr>
              <a:t>P1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3349" name="Group 134"/>
          <p:cNvGrpSpPr/>
          <p:nvPr/>
        </p:nvGrpSpPr>
        <p:grpSpPr>
          <a:xfrm>
            <a:off x="4127500" y="3948113"/>
            <a:ext cx="412750" cy="158750"/>
            <a:chOff x="1383" y="2620"/>
            <a:chExt cx="260" cy="100"/>
          </a:xfrm>
        </p:grpSpPr>
        <p:sp>
          <p:nvSpPr>
            <p:cNvPr id="8310" name="Rectangle 130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311" name="Rectangle 131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312" name="Rectangle 132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313" name="Rectangle 133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3354" name="Group 135"/>
          <p:cNvGrpSpPr/>
          <p:nvPr/>
        </p:nvGrpSpPr>
        <p:grpSpPr>
          <a:xfrm>
            <a:off x="3425825" y="3940175"/>
            <a:ext cx="412750" cy="158750"/>
            <a:chOff x="1383" y="2620"/>
            <a:chExt cx="260" cy="100"/>
          </a:xfrm>
        </p:grpSpPr>
        <p:sp>
          <p:nvSpPr>
            <p:cNvPr id="8306" name="Rectangle 136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307" name="Rectangle 137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308" name="Rectangle 138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309" name="Rectangle 139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13359" name="Freeform 141"/>
          <p:cNvSpPr/>
          <p:nvPr/>
        </p:nvSpPr>
        <p:spPr>
          <a:xfrm>
            <a:off x="1793875" y="4003675"/>
            <a:ext cx="2160588" cy="1989138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60" name="Freeform 142"/>
          <p:cNvSpPr/>
          <p:nvPr/>
        </p:nvSpPr>
        <p:spPr>
          <a:xfrm>
            <a:off x="1857375" y="4029075"/>
            <a:ext cx="1962150" cy="1897063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61" name="Rectangle 23"/>
          <p:cNvSpPr/>
          <p:nvPr/>
        </p:nvSpPr>
        <p:spPr>
          <a:xfrm>
            <a:off x="5576888" y="3563938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Times New Roman" panose="02020603050405020304" charset="0"/>
            </a:endParaRPr>
          </a:p>
        </p:txBody>
      </p:sp>
      <p:sp>
        <p:nvSpPr>
          <p:cNvPr id="13362" name="Rectangle 24"/>
          <p:cNvSpPr/>
          <p:nvPr/>
        </p:nvSpPr>
        <p:spPr>
          <a:xfrm>
            <a:off x="5538788" y="3617913"/>
            <a:ext cx="1273175" cy="1979612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Times New Roman" panose="02020603050405020304" charset="0"/>
            </a:endParaRPr>
          </a:p>
        </p:txBody>
      </p:sp>
      <p:sp>
        <p:nvSpPr>
          <p:cNvPr id="13363" name="Line 25"/>
          <p:cNvSpPr/>
          <p:nvPr/>
        </p:nvSpPr>
        <p:spPr>
          <a:xfrm>
            <a:off x="5548313" y="4378325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64" name="Text Box 26"/>
          <p:cNvSpPr txBox="1"/>
          <p:nvPr/>
        </p:nvSpPr>
        <p:spPr>
          <a:xfrm>
            <a:off x="5505450" y="4360863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transport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3365" name="Line 27"/>
          <p:cNvSpPr/>
          <p:nvPr/>
        </p:nvSpPr>
        <p:spPr>
          <a:xfrm>
            <a:off x="5556250" y="4699000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66" name="Line 28"/>
          <p:cNvSpPr/>
          <p:nvPr/>
        </p:nvSpPr>
        <p:spPr>
          <a:xfrm>
            <a:off x="5541963" y="5008563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67" name="Line 29"/>
          <p:cNvSpPr/>
          <p:nvPr/>
        </p:nvSpPr>
        <p:spPr>
          <a:xfrm>
            <a:off x="5541963" y="5294313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68" name="Text Box 26"/>
          <p:cNvSpPr txBox="1"/>
          <p:nvPr/>
        </p:nvSpPr>
        <p:spPr>
          <a:xfrm>
            <a:off x="5540375" y="3608388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application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3369" name="Text Box 26"/>
          <p:cNvSpPr txBox="1"/>
          <p:nvPr/>
        </p:nvSpPr>
        <p:spPr>
          <a:xfrm>
            <a:off x="5495925" y="5265738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physical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3370" name="Text Box 26"/>
          <p:cNvSpPr txBox="1"/>
          <p:nvPr/>
        </p:nvSpPr>
        <p:spPr>
          <a:xfrm>
            <a:off x="5514975" y="4979988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link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3371" name="Text Box 26"/>
          <p:cNvSpPr txBox="1"/>
          <p:nvPr/>
        </p:nvSpPr>
        <p:spPr>
          <a:xfrm>
            <a:off x="5505450" y="4684713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network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8232" name="Oval 101"/>
          <p:cNvSpPr>
            <a:spLocks noChangeArrowheads="1"/>
          </p:cNvSpPr>
          <p:nvPr/>
        </p:nvSpPr>
        <p:spPr bwMode="auto">
          <a:xfrm>
            <a:off x="5875338" y="39497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rPr>
              <a:t>P4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3373" name="Freeform 103"/>
          <p:cNvSpPr/>
          <p:nvPr/>
        </p:nvSpPr>
        <p:spPr>
          <a:xfrm>
            <a:off x="6824663" y="3595688"/>
            <a:ext cx="581025" cy="20383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74" name="Freeform 70"/>
          <p:cNvSpPr/>
          <p:nvPr/>
        </p:nvSpPr>
        <p:spPr>
          <a:xfrm>
            <a:off x="635000" y="3616325"/>
            <a:ext cx="552450" cy="20828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75" name="Rectangle 23"/>
          <p:cNvSpPr/>
          <p:nvPr/>
        </p:nvSpPr>
        <p:spPr>
          <a:xfrm>
            <a:off x="1231900" y="3571875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Times New Roman" panose="02020603050405020304" charset="0"/>
            </a:endParaRPr>
          </a:p>
        </p:txBody>
      </p:sp>
      <p:sp>
        <p:nvSpPr>
          <p:cNvPr id="13376" name="Rectangle 24"/>
          <p:cNvSpPr/>
          <p:nvPr/>
        </p:nvSpPr>
        <p:spPr>
          <a:xfrm>
            <a:off x="1193800" y="3625850"/>
            <a:ext cx="1273175" cy="1979613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Times New Roman" panose="02020603050405020304" charset="0"/>
            </a:endParaRPr>
          </a:p>
        </p:txBody>
      </p:sp>
      <p:sp>
        <p:nvSpPr>
          <p:cNvPr id="13377" name="Line 25"/>
          <p:cNvSpPr/>
          <p:nvPr/>
        </p:nvSpPr>
        <p:spPr>
          <a:xfrm>
            <a:off x="1203325" y="4386263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78" name="Text Box 26"/>
          <p:cNvSpPr txBox="1"/>
          <p:nvPr/>
        </p:nvSpPr>
        <p:spPr>
          <a:xfrm>
            <a:off x="1160463" y="4368800"/>
            <a:ext cx="1317625" cy="325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transport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3379" name="Line 27"/>
          <p:cNvSpPr/>
          <p:nvPr/>
        </p:nvSpPr>
        <p:spPr>
          <a:xfrm>
            <a:off x="1211263" y="4706938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80" name="Line 28"/>
          <p:cNvSpPr/>
          <p:nvPr/>
        </p:nvSpPr>
        <p:spPr>
          <a:xfrm>
            <a:off x="1196975" y="5016500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81" name="Line 29"/>
          <p:cNvSpPr/>
          <p:nvPr/>
        </p:nvSpPr>
        <p:spPr>
          <a:xfrm>
            <a:off x="1196975" y="5302250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82" name="Text Box 26"/>
          <p:cNvSpPr txBox="1"/>
          <p:nvPr/>
        </p:nvSpPr>
        <p:spPr>
          <a:xfrm>
            <a:off x="1195388" y="3616325"/>
            <a:ext cx="1317625" cy="325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application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3383" name="Text Box 26"/>
          <p:cNvSpPr txBox="1"/>
          <p:nvPr/>
        </p:nvSpPr>
        <p:spPr>
          <a:xfrm>
            <a:off x="1150938" y="5273675"/>
            <a:ext cx="1317625" cy="325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physical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3384" name="Text Box 26"/>
          <p:cNvSpPr txBox="1"/>
          <p:nvPr/>
        </p:nvSpPr>
        <p:spPr>
          <a:xfrm>
            <a:off x="1169988" y="4987925"/>
            <a:ext cx="1317625" cy="325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link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13385" name="Text Box 26"/>
          <p:cNvSpPr txBox="1"/>
          <p:nvPr/>
        </p:nvSpPr>
        <p:spPr>
          <a:xfrm>
            <a:off x="1160463" y="4692650"/>
            <a:ext cx="1317625" cy="325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1400" dirty="0">
                <a:latin typeface="Tahoma" panose="020B0604030504040204" charset="0"/>
              </a:rPr>
              <a:t>network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8246" name="Oval 23"/>
          <p:cNvSpPr>
            <a:spLocks noChangeArrowheads="1"/>
          </p:cNvSpPr>
          <p:nvPr/>
        </p:nvSpPr>
        <p:spPr bwMode="auto">
          <a:xfrm>
            <a:off x="1530350" y="39576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rPr>
              <a:t>P3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3387" name="Group 149"/>
          <p:cNvGrpSpPr/>
          <p:nvPr/>
        </p:nvGrpSpPr>
        <p:grpSpPr>
          <a:xfrm>
            <a:off x="1620838" y="4295775"/>
            <a:ext cx="412750" cy="158750"/>
            <a:chOff x="1287" y="2524"/>
            <a:chExt cx="260" cy="100"/>
          </a:xfrm>
        </p:grpSpPr>
        <p:sp>
          <p:nvSpPr>
            <p:cNvPr id="8302" name="Rectangle 73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303" name="Rectangle 74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304" name="Rectangle 75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305" name="Rectangle 12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3392" name="Group 150"/>
          <p:cNvGrpSpPr/>
          <p:nvPr/>
        </p:nvGrpSpPr>
        <p:grpSpPr>
          <a:xfrm>
            <a:off x="5961063" y="4294188"/>
            <a:ext cx="412750" cy="158750"/>
            <a:chOff x="1287" y="2524"/>
            <a:chExt cx="260" cy="100"/>
          </a:xfrm>
        </p:grpSpPr>
        <p:sp>
          <p:nvSpPr>
            <p:cNvPr id="8298" name="Rectangle 15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299" name="Rectangle 15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300" name="Rectangle 153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301" name="Rectangle 15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13397" name="Freeform 146"/>
          <p:cNvSpPr/>
          <p:nvPr/>
        </p:nvSpPr>
        <p:spPr>
          <a:xfrm>
            <a:off x="4008438" y="3995738"/>
            <a:ext cx="2173287" cy="19891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98" name="Freeform 147"/>
          <p:cNvSpPr/>
          <p:nvPr/>
        </p:nvSpPr>
        <p:spPr>
          <a:xfrm>
            <a:off x="4127500" y="4027488"/>
            <a:ext cx="1984375" cy="18764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51" name="Oval 36"/>
          <p:cNvSpPr>
            <a:spLocks noChangeArrowheads="1"/>
          </p:cNvSpPr>
          <p:nvPr/>
        </p:nvSpPr>
        <p:spPr bwMode="auto">
          <a:xfrm>
            <a:off x="7467600" y="410686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362665" name="Group 169"/>
          <p:cNvGrpSpPr/>
          <p:nvPr/>
        </p:nvGrpSpPr>
        <p:grpSpPr>
          <a:xfrm>
            <a:off x="2962275" y="2854325"/>
            <a:ext cx="1292225" cy="1454150"/>
            <a:chOff x="1868" y="1796"/>
            <a:chExt cx="814" cy="916"/>
          </a:xfrm>
        </p:grpSpPr>
        <p:sp>
          <p:nvSpPr>
            <p:cNvPr id="8295" name="Oval 166"/>
            <p:cNvSpPr>
              <a:spLocks noChangeArrowheads="1"/>
            </p:cNvSpPr>
            <p:nvPr/>
          </p:nvSpPr>
          <p:spPr bwMode="auto">
            <a:xfrm>
              <a:off x="231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296" name="Oval 167"/>
            <p:cNvSpPr>
              <a:spLocks noChangeArrowheads="1"/>
            </p:cNvSpPr>
            <p:nvPr/>
          </p:nvSpPr>
          <p:spPr bwMode="auto">
            <a:xfrm>
              <a:off x="255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03" name="Freeform 168"/>
            <p:cNvSpPr/>
            <p:nvPr/>
          </p:nvSpPr>
          <p:spPr>
            <a:xfrm>
              <a:off x="1868" y="1796"/>
              <a:ext cx="434" cy="904"/>
            </a:xfrm>
            <a:custGeom>
              <a:avLst/>
              <a:gdLst/>
              <a:ahLst/>
              <a:cxnLst>
                <a:cxn ang="0">
                  <a:pos x="434" y="904"/>
                </a:cxn>
                <a:cxn ang="0">
                  <a:pos x="2" y="902"/>
                </a:cxn>
                <a:cxn ang="0">
                  <a:pos x="0" y="0"/>
                </a:cxn>
              </a:cxnLst>
              <a:pathLst>
                <a:path w="434" h="90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62668" name="Group 172"/>
          <p:cNvGrpSpPr/>
          <p:nvPr/>
        </p:nvGrpSpPr>
        <p:grpSpPr>
          <a:xfrm>
            <a:off x="3870325" y="2809875"/>
            <a:ext cx="1047750" cy="1441450"/>
            <a:chOff x="2432" y="1758"/>
            <a:chExt cx="660" cy="908"/>
          </a:xfrm>
        </p:grpSpPr>
        <p:sp>
          <p:nvSpPr>
            <p:cNvPr id="8293" name="Oval 170"/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06" name="Freeform 171"/>
            <p:cNvSpPr/>
            <p:nvPr/>
          </p:nvSpPr>
          <p:spPr>
            <a:xfrm>
              <a:off x="2506" y="1758"/>
              <a:ext cx="586" cy="810"/>
            </a:xfrm>
            <a:custGeom>
              <a:avLst/>
              <a:gdLst/>
              <a:ahLst/>
              <a:cxnLst>
                <a:cxn ang="0">
                  <a:pos x="0" y="810"/>
                </a:cxn>
                <a:cxn ang="0">
                  <a:pos x="2" y="808"/>
                </a:cxn>
                <a:cxn ang="0">
                  <a:pos x="2" y="170"/>
                </a:cxn>
                <a:cxn ang="0">
                  <a:pos x="586" y="0"/>
                </a:cxn>
              </a:cxnLst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3407" name="Group 179"/>
          <p:cNvGrpSpPr/>
          <p:nvPr/>
        </p:nvGrpSpPr>
        <p:grpSpPr>
          <a:xfrm>
            <a:off x="169863" y="5126038"/>
            <a:ext cx="800100" cy="828675"/>
            <a:chOff x="-44" y="1473"/>
            <a:chExt cx="981" cy="1105"/>
          </a:xfrm>
        </p:grpSpPr>
        <p:pic>
          <p:nvPicPr>
            <p:cNvPr id="13408" name="Picture 180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409" name="Freeform 181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3410" name="Group 182"/>
          <p:cNvGrpSpPr/>
          <p:nvPr/>
        </p:nvGrpSpPr>
        <p:grpSpPr>
          <a:xfrm flipH="1">
            <a:off x="7151688" y="5040313"/>
            <a:ext cx="788987" cy="782637"/>
            <a:chOff x="-44" y="1473"/>
            <a:chExt cx="981" cy="1105"/>
          </a:xfrm>
        </p:grpSpPr>
        <p:pic>
          <p:nvPicPr>
            <p:cNvPr id="13411" name="Picture 183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412" name="Freeform 184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3413" name="Group 185"/>
          <p:cNvGrpSpPr/>
          <p:nvPr/>
        </p:nvGrpSpPr>
        <p:grpSpPr>
          <a:xfrm>
            <a:off x="2741613" y="4625975"/>
            <a:ext cx="358775" cy="704850"/>
            <a:chOff x="4140" y="429"/>
            <a:chExt cx="1425" cy="2396"/>
          </a:xfrm>
        </p:grpSpPr>
        <p:sp>
          <p:nvSpPr>
            <p:cNvPr id="13414" name="Freeform 186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8" y="55"/>
                </a:cxn>
                <a:cxn ang="0">
                  <a:pos x="37" y="425"/>
                </a:cxn>
                <a:cxn ang="0">
                  <a:pos x="0" y="445"/>
                </a:cxn>
                <a:cxn ang="0">
                  <a:pos x="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58" name="Rectangle 187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16" name="Freeform 188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3" y="36"/>
                </a:cxn>
                <a:cxn ang="0">
                  <a:pos x="2" y="405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17" name="Freeform 189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1"/>
                </a:cxn>
                <a:cxn ang="0">
                  <a:pos x="36" y="38"/>
                </a:cxn>
                <a:cxn ang="0">
                  <a:pos x="0" y="1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61" name="Rectangle 190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3419" name="Group 191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87" name="AutoShape 1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288" name="AutoShape 193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8263" name="Rectangle 194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3423" name="Group 195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85" name="AutoShape 19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286" name="AutoShape 19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8265" name="Rectangle 198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266" name="Rectangle 199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3428" name="Group 200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283" name="AutoShape 201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284" name="AutoShape 20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3431" name="Freeform 203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0"/>
                </a:cxn>
                <a:cxn ang="0">
                  <a:pos x="36" y="36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3432" name="Group 204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281" name="AutoShape 205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282" name="AutoShape 20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8270" name="Rectangle 207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36" name="Freeform 208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2" y="22"/>
                </a:cxn>
                <a:cxn ang="0">
                  <a:pos x="32" y="41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37" name="Freeform 209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27"/>
                </a:cxn>
                <a:cxn ang="0">
                  <a:pos x="31" y="48"/>
                </a:cxn>
                <a:cxn ang="0">
                  <a:pos x="2" y="20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73" name="Oval 210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439" name="Freeform 211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40"/>
                </a:cxn>
                <a:cxn ang="0">
                  <a:pos x="34" y="18"/>
                </a:cxn>
                <a:cxn ang="0">
                  <a:pos x="32" y="0"/>
                </a:cxn>
                <a:cxn ang="0">
                  <a:pos x="0" y="1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75" name="AutoShape 212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276" name="AutoShape 213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277" name="Oval 214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278" name="Oval 215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8279" name="Oval 216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280" name="Rectangle 217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75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7523" name="Freeform 247"/>
          <p:cNvSpPr/>
          <p:nvPr/>
        </p:nvSpPr>
        <p:spPr>
          <a:xfrm flipH="1">
            <a:off x="2111375" y="3465513"/>
            <a:ext cx="250825" cy="12017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07524" name="Group 322"/>
          <p:cNvGrpSpPr/>
          <p:nvPr/>
        </p:nvGrpSpPr>
        <p:grpSpPr>
          <a:xfrm>
            <a:off x="1716088" y="4425950"/>
            <a:ext cx="525462" cy="434975"/>
            <a:chOff x="-44" y="1473"/>
            <a:chExt cx="981" cy="1105"/>
          </a:xfrm>
        </p:grpSpPr>
        <p:pic>
          <p:nvPicPr>
            <p:cNvPr id="107525" name="Picture 323" descr="desktop_computer_stylized_mediu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526" name="Freeform 324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7527" name="Freeform 254"/>
          <p:cNvSpPr/>
          <p:nvPr/>
        </p:nvSpPr>
        <p:spPr>
          <a:xfrm>
            <a:off x="6959600" y="4970463"/>
            <a:ext cx="250825" cy="12128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7528" name="Freeform 243"/>
          <p:cNvSpPr/>
          <p:nvPr/>
        </p:nvSpPr>
        <p:spPr>
          <a:xfrm flipH="1">
            <a:off x="1066800" y="4667250"/>
            <a:ext cx="250825" cy="120173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9096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549275" y="1135063"/>
            <a:ext cx="7975600" cy="1905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one router, 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finite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buffers 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sender retransmission of timed-out packet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application-layer input = application-layer output: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ea"/>
              </a:rPr>
              <a:t> l</a:t>
            </a:r>
            <a:r>
              <a:rPr kumimoji="0" lang="en-US" sz="24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ea"/>
              </a:rPr>
              <a:t>in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ea"/>
              </a:rPr>
              <a:t>=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ea"/>
              </a:rPr>
              <a:t>l</a:t>
            </a:r>
            <a:r>
              <a:rPr kumimoji="0" lang="en-US" sz="24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ea"/>
              </a:rPr>
              <a:t>out</a:t>
            </a:r>
            <a:endParaRPr kumimoji="0" lang="en-US" sz="2400" b="0" i="0" u="none" strike="noStrike" kern="0" cap="none" spc="0" normalizeH="0" baseline="-2500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ea"/>
            </a:endParaRPr>
          </a:p>
          <a:p>
            <a:pPr marL="687705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transport-layer input includes 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retransmissions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: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ea"/>
              </a:rPr>
              <a:t> l</a:t>
            </a:r>
            <a:r>
              <a:rPr kumimoji="0" lang="en-US" sz="24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ea"/>
              </a:rPr>
              <a:t>in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ea"/>
              </a:rPr>
              <a:t>  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ea"/>
              </a:rPr>
              <a:t>l</a:t>
            </a:r>
            <a:r>
              <a:rPr kumimoji="0" lang="en-US" sz="24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ea"/>
              </a:rPr>
              <a:t>in</a:t>
            </a:r>
            <a:endParaRPr kumimoji="0" lang="en-US" sz="2400" b="0" i="1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7530" name="Oval 3"/>
          <p:cNvSpPr/>
          <p:nvPr/>
        </p:nvSpPr>
        <p:spPr>
          <a:xfrm>
            <a:off x="3795713" y="5326063"/>
            <a:ext cx="1304925" cy="303212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107531" name="Line 4"/>
          <p:cNvSpPr/>
          <p:nvPr/>
        </p:nvSpPr>
        <p:spPr>
          <a:xfrm>
            <a:off x="3795713" y="5302250"/>
            <a:ext cx="0" cy="187325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532" name="Line 5"/>
          <p:cNvSpPr/>
          <p:nvPr/>
        </p:nvSpPr>
        <p:spPr>
          <a:xfrm>
            <a:off x="5100638" y="5302250"/>
            <a:ext cx="0" cy="187325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533" name="Rectangle 6"/>
          <p:cNvSpPr/>
          <p:nvPr/>
        </p:nvSpPr>
        <p:spPr>
          <a:xfrm>
            <a:off x="3795713" y="5302250"/>
            <a:ext cx="309562" cy="184150"/>
          </a:xfrm>
          <a:prstGeom prst="rect">
            <a:avLst/>
          </a:prstGeom>
          <a:solidFill>
            <a:srgbClr val="808080"/>
          </a:solidFill>
          <a:ln w="12700">
            <a:noFill/>
          </a:ln>
        </p:spPr>
        <p:txBody>
          <a:bodyPr anchor="ctr" anchorCtr="0"/>
          <a:p>
            <a:pPr algn="ctr"/>
            <a:endParaRPr lang="zh-CN" altLang="zh-CN" sz="2000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07534" name="Rectangle 7"/>
          <p:cNvSpPr/>
          <p:nvPr/>
        </p:nvSpPr>
        <p:spPr>
          <a:xfrm>
            <a:off x="4705350" y="5289550"/>
            <a:ext cx="395288" cy="184150"/>
          </a:xfrm>
          <a:prstGeom prst="rect">
            <a:avLst/>
          </a:prstGeom>
          <a:solidFill>
            <a:srgbClr val="808080"/>
          </a:solidFill>
          <a:ln w="12700">
            <a:noFill/>
          </a:ln>
        </p:spPr>
        <p:txBody>
          <a:bodyPr anchor="ctr" anchorCtr="0"/>
          <a:p>
            <a:pPr algn="ctr"/>
            <a:endParaRPr lang="zh-CN" altLang="zh-CN" sz="2000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07535" name="Oval 8"/>
          <p:cNvSpPr/>
          <p:nvPr/>
        </p:nvSpPr>
        <p:spPr>
          <a:xfrm>
            <a:off x="3790950" y="5103813"/>
            <a:ext cx="1306513" cy="352425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grpSp>
        <p:nvGrpSpPr>
          <p:cNvPr id="107536" name="Group 9"/>
          <p:cNvGrpSpPr/>
          <p:nvPr/>
        </p:nvGrpSpPr>
        <p:grpSpPr>
          <a:xfrm>
            <a:off x="4097338" y="5160963"/>
            <a:ext cx="647700" cy="206375"/>
            <a:chOff x="2848" y="848"/>
            <a:chExt cx="140" cy="98"/>
          </a:xfrm>
        </p:grpSpPr>
        <p:sp>
          <p:nvSpPr>
            <p:cNvPr id="107537" name="Line 10"/>
            <p:cNvSpPr/>
            <p:nvPr/>
          </p:nvSpPr>
          <p:spPr>
            <a:xfrm flipV="1">
              <a:off x="2848" y="848"/>
              <a:ext cx="50" cy="2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538" name="Line 11"/>
            <p:cNvSpPr/>
            <p:nvPr/>
          </p:nvSpPr>
          <p:spPr>
            <a:xfrm>
              <a:off x="2944" y="946"/>
              <a:ext cx="44" cy="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539" name="Line 12"/>
            <p:cNvSpPr/>
            <p:nvPr/>
          </p:nvSpPr>
          <p:spPr>
            <a:xfrm>
              <a:off x="2894" y="850"/>
              <a:ext cx="52" cy="96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7540" name="Line 13"/>
          <p:cNvSpPr/>
          <p:nvPr/>
        </p:nvSpPr>
        <p:spPr>
          <a:xfrm>
            <a:off x="4097338" y="5359400"/>
            <a:ext cx="231775" cy="4763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541" name="Line 14"/>
          <p:cNvSpPr/>
          <p:nvPr/>
        </p:nvSpPr>
        <p:spPr>
          <a:xfrm flipV="1">
            <a:off x="4541838" y="5159375"/>
            <a:ext cx="2032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542" name="Line 15"/>
          <p:cNvSpPr/>
          <p:nvPr/>
        </p:nvSpPr>
        <p:spPr>
          <a:xfrm flipV="1">
            <a:off x="4310063" y="5159375"/>
            <a:ext cx="241300" cy="200025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543" name="Text Box 16"/>
          <p:cNvSpPr txBox="1"/>
          <p:nvPr/>
        </p:nvSpPr>
        <p:spPr>
          <a:xfrm>
            <a:off x="2708275" y="5934075"/>
            <a:ext cx="2136775" cy="5095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finite shared output link buffers</a:t>
            </a:r>
            <a:endParaRPr lang="en-US" altLang="zh-CN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07544" name="Line 17"/>
          <p:cNvSpPr/>
          <p:nvPr/>
        </p:nvSpPr>
        <p:spPr>
          <a:xfrm flipH="1">
            <a:off x="2424113" y="4856163"/>
            <a:ext cx="1135062" cy="11176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545" name="Line 18"/>
          <p:cNvSpPr/>
          <p:nvPr/>
        </p:nvSpPr>
        <p:spPr>
          <a:xfrm flipH="1">
            <a:off x="3021013" y="4856163"/>
            <a:ext cx="538162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7546" name="Group 59"/>
          <p:cNvGrpSpPr/>
          <p:nvPr/>
        </p:nvGrpSpPr>
        <p:grpSpPr>
          <a:xfrm>
            <a:off x="2351088" y="3541713"/>
            <a:ext cx="798512" cy="1166812"/>
            <a:chOff x="12762" y="10336"/>
            <a:chExt cx="1027" cy="1700"/>
          </a:xfrm>
        </p:grpSpPr>
        <p:sp>
          <p:nvSpPr>
            <p:cNvPr id="107547" name="Rectangle 60"/>
            <p:cNvSpPr/>
            <p:nvPr/>
          </p:nvSpPr>
          <p:spPr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7548" name="Rectangle 61"/>
            <p:cNvSpPr/>
            <p:nvPr/>
          </p:nvSpPr>
          <p:spPr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7549" name="Line 62"/>
            <p:cNvSpPr/>
            <p:nvPr/>
          </p:nvSpPr>
          <p:spPr>
            <a:xfrm>
              <a:off x="12766" y="10682"/>
              <a:ext cx="96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550" name="Line 63"/>
            <p:cNvSpPr/>
            <p:nvPr/>
          </p:nvSpPr>
          <p:spPr>
            <a:xfrm>
              <a:off x="12780" y="11042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551" name="Line 64"/>
            <p:cNvSpPr/>
            <p:nvPr/>
          </p:nvSpPr>
          <p:spPr>
            <a:xfrm>
              <a:off x="12764" y="11374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552" name="Line 65"/>
            <p:cNvSpPr/>
            <p:nvPr/>
          </p:nvSpPr>
          <p:spPr>
            <a:xfrm>
              <a:off x="12762" y="11675"/>
              <a:ext cx="96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7553" name="Text Box 66"/>
          <p:cNvSpPr txBox="1"/>
          <p:nvPr/>
        </p:nvSpPr>
        <p:spPr>
          <a:xfrm>
            <a:off x="2287588" y="4654550"/>
            <a:ext cx="852487" cy="3127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Host A</a:t>
            </a:r>
            <a:endParaRPr lang="en-US" altLang="zh-CN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07554" name="Text Box 67"/>
          <p:cNvSpPr txBox="1"/>
          <p:nvPr/>
        </p:nvSpPr>
        <p:spPr>
          <a:xfrm>
            <a:off x="3368675" y="3427413"/>
            <a:ext cx="1881188" cy="473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sz="2000" dirty="0">
                <a:solidFill>
                  <a:srgbClr val="FF0000"/>
                </a:solidFill>
                <a:latin typeface="Symbol" panose="05050102010706020507" charset="2"/>
              </a:rPr>
              <a:t>l</a:t>
            </a:r>
            <a:r>
              <a:rPr lang="en-US" altLang="zh-CN" sz="20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zh-CN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: original data</a:t>
            </a:r>
            <a:endParaRPr lang="en-US" altLang="zh-CN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07555" name="Line 68"/>
          <p:cNvSpPr/>
          <p:nvPr/>
        </p:nvSpPr>
        <p:spPr>
          <a:xfrm flipH="1">
            <a:off x="1885950" y="5961063"/>
            <a:ext cx="538163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7556" name="Group 109"/>
          <p:cNvGrpSpPr/>
          <p:nvPr/>
        </p:nvGrpSpPr>
        <p:grpSpPr>
          <a:xfrm>
            <a:off x="1298575" y="4695825"/>
            <a:ext cx="798513" cy="1166813"/>
            <a:chOff x="12762" y="10336"/>
            <a:chExt cx="1027" cy="1700"/>
          </a:xfrm>
        </p:grpSpPr>
        <p:sp>
          <p:nvSpPr>
            <p:cNvPr id="107557" name="Rectangle 110"/>
            <p:cNvSpPr/>
            <p:nvPr/>
          </p:nvSpPr>
          <p:spPr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7558" name="Rectangle 111"/>
            <p:cNvSpPr/>
            <p:nvPr/>
          </p:nvSpPr>
          <p:spPr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7559" name="Line 112"/>
            <p:cNvSpPr/>
            <p:nvPr/>
          </p:nvSpPr>
          <p:spPr>
            <a:xfrm>
              <a:off x="12766" y="10682"/>
              <a:ext cx="96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560" name="Line 113"/>
            <p:cNvSpPr/>
            <p:nvPr/>
          </p:nvSpPr>
          <p:spPr>
            <a:xfrm>
              <a:off x="12780" y="11042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561" name="Line 114"/>
            <p:cNvSpPr/>
            <p:nvPr/>
          </p:nvSpPr>
          <p:spPr>
            <a:xfrm>
              <a:off x="12764" y="11374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562" name="Line 115"/>
            <p:cNvSpPr/>
            <p:nvPr/>
          </p:nvSpPr>
          <p:spPr>
            <a:xfrm>
              <a:off x="12762" y="11675"/>
              <a:ext cx="96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7563" name="Text Box 116"/>
          <p:cNvSpPr txBox="1"/>
          <p:nvPr/>
        </p:nvSpPr>
        <p:spPr>
          <a:xfrm>
            <a:off x="1168400" y="6073775"/>
            <a:ext cx="877888" cy="3127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Host B</a:t>
            </a:r>
            <a:endParaRPr lang="en-US" altLang="zh-CN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07564" name="Line 117"/>
          <p:cNvSpPr/>
          <p:nvPr/>
        </p:nvSpPr>
        <p:spPr>
          <a:xfrm flipH="1">
            <a:off x="3021013" y="5372100"/>
            <a:ext cx="7493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565" name="Line 118"/>
          <p:cNvSpPr/>
          <p:nvPr/>
        </p:nvSpPr>
        <p:spPr>
          <a:xfrm flipH="1">
            <a:off x="5010150" y="5372100"/>
            <a:ext cx="74771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566" name="Line 119"/>
          <p:cNvSpPr/>
          <p:nvPr/>
        </p:nvSpPr>
        <p:spPr>
          <a:xfrm flipH="1">
            <a:off x="5160963" y="4856163"/>
            <a:ext cx="1135062" cy="11176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567" name="Line 120"/>
          <p:cNvSpPr/>
          <p:nvPr/>
        </p:nvSpPr>
        <p:spPr>
          <a:xfrm flipH="1">
            <a:off x="5149850" y="5973763"/>
            <a:ext cx="67786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568" name="Line 121"/>
          <p:cNvSpPr/>
          <p:nvPr/>
        </p:nvSpPr>
        <p:spPr>
          <a:xfrm flipH="1">
            <a:off x="6259513" y="4868863"/>
            <a:ext cx="53975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7569" name="Group 162"/>
          <p:cNvGrpSpPr/>
          <p:nvPr/>
        </p:nvGrpSpPr>
        <p:grpSpPr>
          <a:xfrm>
            <a:off x="6643688" y="3676650"/>
            <a:ext cx="798512" cy="1166813"/>
            <a:chOff x="12762" y="10336"/>
            <a:chExt cx="1027" cy="1700"/>
          </a:xfrm>
        </p:grpSpPr>
        <p:sp>
          <p:nvSpPr>
            <p:cNvPr id="107570" name="Rectangle 163"/>
            <p:cNvSpPr/>
            <p:nvPr/>
          </p:nvSpPr>
          <p:spPr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7571" name="Rectangle 164"/>
            <p:cNvSpPr/>
            <p:nvPr/>
          </p:nvSpPr>
          <p:spPr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7572" name="Line 165"/>
            <p:cNvSpPr/>
            <p:nvPr/>
          </p:nvSpPr>
          <p:spPr>
            <a:xfrm>
              <a:off x="12766" y="10682"/>
              <a:ext cx="96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573" name="Line 166"/>
            <p:cNvSpPr/>
            <p:nvPr/>
          </p:nvSpPr>
          <p:spPr>
            <a:xfrm>
              <a:off x="12780" y="11042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574" name="Line 167"/>
            <p:cNvSpPr/>
            <p:nvPr/>
          </p:nvSpPr>
          <p:spPr>
            <a:xfrm>
              <a:off x="12764" y="11374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575" name="Line 168"/>
            <p:cNvSpPr/>
            <p:nvPr/>
          </p:nvSpPr>
          <p:spPr>
            <a:xfrm>
              <a:off x="12762" y="11675"/>
              <a:ext cx="96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7576" name="Group 209"/>
          <p:cNvGrpSpPr/>
          <p:nvPr/>
        </p:nvGrpSpPr>
        <p:grpSpPr>
          <a:xfrm>
            <a:off x="6175375" y="4989513"/>
            <a:ext cx="798513" cy="1168400"/>
            <a:chOff x="12762" y="10336"/>
            <a:chExt cx="1027" cy="1700"/>
          </a:xfrm>
        </p:grpSpPr>
        <p:sp>
          <p:nvSpPr>
            <p:cNvPr id="107577" name="Rectangle 210"/>
            <p:cNvSpPr/>
            <p:nvPr/>
          </p:nvSpPr>
          <p:spPr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7578" name="Rectangle 211"/>
            <p:cNvSpPr/>
            <p:nvPr/>
          </p:nvSpPr>
          <p:spPr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7579" name="Line 212"/>
            <p:cNvSpPr/>
            <p:nvPr/>
          </p:nvSpPr>
          <p:spPr>
            <a:xfrm>
              <a:off x="12766" y="10682"/>
              <a:ext cx="96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580" name="Line 213"/>
            <p:cNvSpPr/>
            <p:nvPr/>
          </p:nvSpPr>
          <p:spPr>
            <a:xfrm>
              <a:off x="12780" y="11042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581" name="Line 214"/>
            <p:cNvSpPr/>
            <p:nvPr/>
          </p:nvSpPr>
          <p:spPr>
            <a:xfrm>
              <a:off x="12764" y="11374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582" name="Line 215"/>
            <p:cNvSpPr/>
            <p:nvPr/>
          </p:nvSpPr>
          <p:spPr>
            <a:xfrm>
              <a:off x="12762" y="11675"/>
              <a:ext cx="96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7583" name="Oval 216"/>
          <p:cNvSpPr/>
          <p:nvPr/>
        </p:nvSpPr>
        <p:spPr>
          <a:xfrm>
            <a:off x="2763838" y="3616325"/>
            <a:ext cx="112712" cy="115888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107584" name="Oval 217"/>
          <p:cNvSpPr/>
          <p:nvPr/>
        </p:nvSpPr>
        <p:spPr>
          <a:xfrm>
            <a:off x="1604963" y="4745038"/>
            <a:ext cx="114300" cy="117475"/>
          </a:xfrm>
          <a:prstGeom prst="ellipse">
            <a:avLst/>
          </a:prstGeom>
          <a:solidFill>
            <a:srgbClr val="808080"/>
          </a:solidFill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107585" name="Text Box 218"/>
          <p:cNvSpPr txBox="1"/>
          <p:nvPr/>
        </p:nvSpPr>
        <p:spPr>
          <a:xfrm>
            <a:off x="7583488" y="3629025"/>
            <a:ext cx="590550" cy="473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sz="2000" dirty="0">
                <a:solidFill>
                  <a:srgbClr val="FF0000"/>
                </a:solidFill>
                <a:latin typeface="Symbol" panose="05050102010706020507" charset="2"/>
              </a:rPr>
              <a:t>l</a:t>
            </a:r>
            <a:r>
              <a:rPr lang="en-US" altLang="zh-CN" sz="20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zh-CN" sz="2000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07586" name="Line 219"/>
          <p:cNvSpPr/>
          <p:nvPr/>
        </p:nvSpPr>
        <p:spPr>
          <a:xfrm flipH="1" flipV="1">
            <a:off x="4592638" y="5580063"/>
            <a:ext cx="7937" cy="4079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07587" name="Group 220"/>
          <p:cNvGrpSpPr/>
          <p:nvPr/>
        </p:nvGrpSpPr>
        <p:grpSpPr>
          <a:xfrm>
            <a:off x="4587875" y="5211763"/>
            <a:ext cx="385763" cy="319087"/>
            <a:chOff x="11283" y="10423"/>
            <a:chExt cx="475" cy="374"/>
          </a:xfrm>
        </p:grpSpPr>
        <p:sp>
          <p:nvSpPr>
            <p:cNvPr id="107588" name="Rectangle 221"/>
            <p:cNvSpPr/>
            <p:nvPr/>
          </p:nvSpPr>
          <p:spPr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7589" name="Line 222"/>
            <p:cNvSpPr/>
            <p:nvPr/>
          </p:nvSpPr>
          <p:spPr>
            <a:xfrm>
              <a:off x="11686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590" name="Line 223"/>
            <p:cNvSpPr/>
            <p:nvPr/>
          </p:nvSpPr>
          <p:spPr>
            <a:xfrm>
              <a:off x="11621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591" name="Line 224"/>
            <p:cNvSpPr/>
            <p:nvPr/>
          </p:nvSpPr>
          <p:spPr>
            <a:xfrm>
              <a:off x="11556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592" name="Line 225"/>
            <p:cNvSpPr/>
            <p:nvPr/>
          </p:nvSpPr>
          <p:spPr>
            <a:xfrm>
              <a:off x="11491" y="10495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593" name="Line 226"/>
            <p:cNvSpPr/>
            <p:nvPr/>
          </p:nvSpPr>
          <p:spPr>
            <a:xfrm>
              <a:off x="11426" y="10495"/>
              <a:ext cx="2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594" name="Line 227"/>
            <p:cNvSpPr/>
            <p:nvPr/>
          </p:nvSpPr>
          <p:spPr>
            <a:xfrm>
              <a:off x="11360" y="10495"/>
              <a:ext cx="3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7595" name="Line 228"/>
          <p:cNvSpPr/>
          <p:nvPr/>
        </p:nvSpPr>
        <p:spPr>
          <a:xfrm>
            <a:off x="4845050" y="3995738"/>
            <a:ext cx="339725" cy="0"/>
          </a:xfrm>
          <a:prstGeom prst="line">
            <a:avLst/>
          </a:prstGeom>
          <a:ln w="38100" cap="flat" cmpd="sng">
            <a:solidFill>
              <a:srgbClr val="FFFFFF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07596" name="Freeform 229"/>
          <p:cNvSpPr/>
          <p:nvPr/>
        </p:nvSpPr>
        <p:spPr>
          <a:xfrm>
            <a:off x="1663700" y="4843463"/>
            <a:ext cx="4854575" cy="1228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ap="flat" cmpd="sng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7597" name="Freeform 230"/>
          <p:cNvSpPr/>
          <p:nvPr/>
        </p:nvSpPr>
        <p:spPr>
          <a:xfrm>
            <a:off x="2822575" y="3676650"/>
            <a:ext cx="4210050" cy="16462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7598" name="Oval 231"/>
          <p:cNvSpPr/>
          <p:nvPr/>
        </p:nvSpPr>
        <p:spPr>
          <a:xfrm>
            <a:off x="2763838" y="3849688"/>
            <a:ext cx="112712" cy="115887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107599" name="Text Box 232"/>
          <p:cNvSpPr txBox="1"/>
          <p:nvPr/>
        </p:nvSpPr>
        <p:spPr>
          <a:xfrm>
            <a:off x="3251200" y="3756025"/>
            <a:ext cx="2349500" cy="6175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r>
              <a:rPr lang="en-US" altLang="zh-CN" sz="2000" dirty="0">
                <a:solidFill>
                  <a:srgbClr val="FF0000"/>
                </a:solidFill>
                <a:latin typeface="Symbol" panose="05050102010706020507" charset="2"/>
              </a:rPr>
              <a:t>l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0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original data, </a:t>
            </a:r>
            <a:r>
              <a:rPr lang="en-US" altLang="zh-CN" i="1" dirty="0">
                <a:solidFill>
                  <a:srgbClr val="FF0000"/>
                </a:solidFill>
                <a:latin typeface="Arial" panose="020B0604020202020204" pitchFamily="34" charset="0"/>
              </a:rPr>
              <a:t>plus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 retransmitted data</a:t>
            </a:r>
            <a:endParaRPr lang="en-US" altLang="zh-CN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89133" name="Line 233"/>
          <p:cNvSpPr>
            <a:spLocks noChangeShapeType="1"/>
          </p:cNvSpPr>
          <p:nvPr/>
        </p:nvSpPr>
        <p:spPr bwMode="auto">
          <a:xfrm>
            <a:off x="2909888" y="3916363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89134" name="Line 234"/>
          <p:cNvSpPr>
            <a:spLocks noChangeShapeType="1"/>
          </p:cNvSpPr>
          <p:nvPr/>
        </p:nvSpPr>
        <p:spPr bwMode="auto">
          <a:xfrm>
            <a:off x="2905125" y="36830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89135" name="Line 235"/>
          <p:cNvSpPr>
            <a:spLocks noChangeShapeType="1"/>
          </p:cNvSpPr>
          <p:nvPr/>
        </p:nvSpPr>
        <p:spPr bwMode="auto">
          <a:xfrm>
            <a:off x="7116763" y="38354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7603" name="Text Box 236"/>
          <p:cNvSpPr txBox="1"/>
          <p:nvPr/>
        </p:nvSpPr>
        <p:spPr>
          <a:xfrm>
            <a:off x="7099300" y="2657475"/>
            <a:ext cx="23018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ja-JP" altLang="en-US" sz="2000" i="1" dirty="0">
                <a:latin typeface="Comic Sans MS" panose="030F0702030302020204" charset="0"/>
              </a:rPr>
              <a:t>‘</a:t>
            </a:r>
            <a:endParaRPr lang="en-US" altLang="zh-CN" sz="2000" i="1" dirty="0">
              <a:latin typeface="Comic Sans MS" panose="030F0702030302020204" charset="0"/>
            </a:endParaRPr>
          </a:p>
        </p:txBody>
      </p:sp>
      <p:grpSp>
        <p:nvGrpSpPr>
          <p:cNvPr id="107604" name="Group 237"/>
          <p:cNvGrpSpPr/>
          <p:nvPr/>
        </p:nvGrpSpPr>
        <p:grpSpPr>
          <a:xfrm>
            <a:off x="7421563" y="2886075"/>
            <a:ext cx="160337" cy="142875"/>
            <a:chOff x="174" y="3986"/>
            <a:chExt cx="51" cy="62"/>
          </a:xfrm>
        </p:grpSpPr>
        <p:sp>
          <p:nvSpPr>
            <p:cNvPr id="107605" name="Freeform 238"/>
            <p:cNvSpPr/>
            <p:nvPr/>
          </p:nvSpPr>
          <p:spPr>
            <a:xfrm>
              <a:off x="176" y="3986"/>
              <a:ext cx="49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" y="2"/>
                </a:cxn>
                <a:cxn ang="0">
                  <a:pos x="4" y="5"/>
                </a:cxn>
              </a:cxnLst>
              <a:pathLst>
                <a:path w="49" h="62">
                  <a:moveTo>
                    <a:pt x="0" y="0"/>
                  </a:moveTo>
                  <a:lnTo>
                    <a:pt x="49" y="32"/>
                  </a:lnTo>
                  <a:lnTo>
                    <a:pt x="4" y="62"/>
                  </a:lnTo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211" name="Line 239"/>
            <p:cNvSpPr>
              <a:spLocks noChangeShapeType="1"/>
            </p:cNvSpPr>
            <p:nvPr/>
          </p:nvSpPr>
          <p:spPr bwMode="auto">
            <a:xfrm>
              <a:off x="174" y="4048"/>
              <a:ext cx="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pic>
        <p:nvPicPr>
          <p:cNvPr id="107607" name="Picture 240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409575" y="784225"/>
            <a:ext cx="73136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9139" name="Rectangle 241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Causes/costs of congestion: scenario 2</a:t>
            </a: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 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107609" name="Freeform 250"/>
          <p:cNvSpPr/>
          <p:nvPr/>
        </p:nvSpPr>
        <p:spPr>
          <a:xfrm>
            <a:off x="7416800" y="3665538"/>
            <a:ext cx="250825" cy="12128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07610" name="Group 256"/>
          <p:cNvGrpSpPr/>
          <p:nvPr/>
        </p:nvGrpSpPr>
        <p:grpSpPr>
          <a:xfrm>
            <a:off x="7553325" y="4564063"/>
            <a:ext cx="231775" cy="441325"/>
            <a:chOff x="4140" y="429"/>
            <a:chExt cx="1425" cy="2396"/>
          </a:xfrm>
        </p:grpSpPr>
        <p:sp>
          <p:nvSpPr>
            <p:cNvPr id="107611" name="Freeform 257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8" y="55"/>
                </a:cxn>
                <a:cxn ang="0">
                  <a:pos x="37" y="425"/>
                </a:cxn>
                <a:cxn ang="0">
                  <a:pos x="0" y="445"/>
                </a:cxn>
                <a:cxn ang="0">
                  <a:pos x="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79" name="Rectangle 258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7613" name="Freeform 259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3" y="36"/>
                </a:cxn>
                <a:cxn ang="0">
                  <a:pos x="2" y="405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614" name="Freeform 260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1"/>
                </a:cxn>
                <a:cxn ang="0">
                  <a:pos x="36" y="38"/>
                </a:cxn>
                <a:cxn ang="0">
                  <a:pos x="0" y="1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82" name="Rectangle 261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07616" name="Group 262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9208" name="AutoShape 263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9209" name="AutoShape 264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89184" name="Rectangle 265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07620" name="Group 266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9206" name="AutoShape 267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9207" name="AutoShape 268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89186" name="Rectangle 269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9187" name="Rectangle 270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07625" name="Group 271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9204" name="AutoShape 272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9205" name="AutoShape 273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07628" name="Freeform 274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0"/>
                </a:cxn>
                <a:cxn ang="0">
                  <a:pos x="36" y="36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7629" name="Group 275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202" name="AutoShape 276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9203" name="AutoShape 277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89191" name="Rectangle 278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7633" name="Freeform 279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2" y="22"/>
                </a:cxn>
                <a:cxn ang="0">
                  <a:pos x="32" y="41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634" name="Freeform 280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27"/>
                </a:cxn>
                <a:cxn ang="0">
                  <a:pos x="31" y="48"/>
                </a:cxn>
                <a:cxn ang="0">
                  <a:pos x="2" y="20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94" name="Oval 281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7636" name="Freeform 282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40"/>
                </a:cxn>
                <a:cxn ang="0">
                  <a:pos x="34" y="18"/>
                </a:cxn>
                <a:cxn ang="0">
                  <a:pos x="32" y="0"/>
                </a:cxn>
                <a:cxn ang="0">
                  <a:pos x="0" y="1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96" name="AutoShape 28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9197" name="AutoShape 284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9198" name="Oval 285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9199" name="Oval 286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89200" name="Oval 287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9201" name="Rectangle 288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07643" name="Group 289"/>
          <p:cNvGrpSpPr/>
          <p:nvPr/>
        </p:nvGrpSpPr>
        <p:grpSpPr>
          <a:xfrm>
            <a:off x="7135813" y="5867400"/>
            <a:ext cx="231775" cy="441325"/>
            <a:chOff x="4140" y="429"/>
            <a:chExt cx="1425" cy="2396"/>
          </a:xfrm>
        </p:grpSpPr>
        <p:sp>
          <p:nvSpPr>
            <p:cNvPr id="107644" name="Freeform 290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8" y="55"/>
                </a:cxn>
                <a:cxn ang="0">
                  <a:pos x="37" y="425"/>
                </a:cxn>
                <a:cxn ang="0">
                  <a:pos x="0" y="445"/>
                </a:cxn>
                <a:cxn ang="0">
                  <a:pos x="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47" name="Rectangle 291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7646" name="Freeform 292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3" y="36"/>
                </a:cxn>
                <a:cxn ang="0">
                  <a:pos x="2" y="405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647" name="Freeform 293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1"/>
                </a:cxn>
                <a:cxn ang="0">
                  <a:pos x="36" y="38"/>
                </a:cxn>
                <a:cxn ang="0">
                  <a:pos x="0" y="1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50" name="Rectangle 294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07649" name="Group 295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9176" name="AutoShape 296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9177" name="AutoShape 297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89152" name="Rectangle 298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07653" name="Group 299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9174" name="AutoShape 300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9175" name="AutoShape 301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89154" name="Rectangle 302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9155" name="Rectangle 303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07658" name="Group 304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9172" name="AutoShape 30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9173" name="AutoShape 306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07661" name="Freeform 307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0"/>
                </a:cxn>
                <a:cxn ang="0">
                  <a:pos x="36" y="36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7662" name="Group 308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170" name="AutoShape 309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89171" name="AutoShape 310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89159" name="Rectangle 311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7666" name="Freeform 312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2" y="22"/>
                </a:cxn>
                <a:cxn ang="0">
                  <a:pos x="32" y="41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667" name="Freeform 313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27"/>
                </a:cxn>
                <a:cxn ang="0">
                  <a:pos x="31" y="48"/>
                </a:cxn>
                <a:cxn ang="0">
                  <a:pos x="2" y="20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62" name="Oval 314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7669" name="Freeform 315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40"/>
                </a:cxn>
                <a:cxn ang="0">
                  <a:pos x="34" y="18"/>
                </a:cxn>
                <a:cxn ang="0">
                  <a:pos x="32" y="0"/>
                </a:cxn>
                <a:cxn ang="0">
                  <a:pos x="0" y="1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64" name="AutoShape 316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9165" name="AutoShape 317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9166" name="Oval 318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9167" name="Oval 319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89168" name="Oval 320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9169" name="Rectangle 321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07676" name="Group 325"/>
          <p:cNvGrpSpPr/>
          <p:nvPr/>
        </p:nvGrpSpPr>
        <p:grpSpPr>
          <a:xfrm>
            <a:off x="661988" y="5594350"/>
            <a:ext cx="525462" cy="434975"/>
            <a:chOff x="-44" y="1473"/>
            <a:chExt cx="981" cy="1105"/>
          </a:xfrm>
        </p:grpSpPr>
        <p:pic>
          <p:nvPicPr>
            <p:cNvPr id="107677" name="Picture 326" descr="desktop_computer_stylized_mediu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678" name="Freeform 327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85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8547" name="Freeform 305"/>
          <p:cNvSpPr/>
          <p:nvPr/>
        </p:nvSpPr>
        <p:spPr>
          <a:xfrm flipH="1">
            <a:off x="2111375" y="3465513"/>
            <a:ext cx="250825" cy="12017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08548" name="Group 380"/>
          <p:cNvGrpSpPr/>
          <p:nvPr/>
        </p:nvGrpSpPr>
        <p:grpSpPr>
          <a:xfrm>
            <a:off x="1716088" y="4425950"/>
            <a:ext cx="525462" cy="434975"/>
            <a:chOff x="-44" y="1473"/>
            <a:chExt cx="981" cy="1105"/>
          </a:xfrm>
        </p:grpSpPr>
        <p:pic>
          <p:nvPicPr>
            <p:cNvPr id="108549" name="Picture 381" descr="desktop_computer_stylized_mediu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8550" name="Freeform 382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8551" name="Freeform 376"/>
          <p:cNvSpPr/>
          <p:nvPr/>
        </p:nvSpPr>
        <p:spPr>
          <a:xfrm>
            <a:off x="6959600" y="4970463"/>
            <a:ext cx="250825" cy="12128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8552" name="Freeform 302"/>
          <p:cNvSpPr/>
          <p:nvPr/>
        </p:nvSpPr>
        <p:spPr>
          <a:xfrm flipH="1">
            <a:off x="1066800" y="4667250"/>
            <a:ext cx="250825" cy="120173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8553" name="Freeform 299"/>
          <p:cNvSpPr/>
          <p:nvPr/>
        </p:nvSpPr>
        <p:spPr>
          <a:xfrm>
            <a:off x="7416800" y="3665538"/>
            <a:ext cx="250825" cy="12128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012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39775" y="1387475"/>
            <a:ext cx="3743325" cy="1430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idealization: perfect knowledge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sender sends only when router buffers available 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8555" name="Oval 4"/>
          <p:cNvSpPr/>
          <p:nvPr/>
        </p:nvSpPr>
        <p:spPr>
          <a:xfrm>
            <a:off x="3795713" y="5326063"/>
            <a:ext cx="1304925" cy="303212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108556" name="Line 5"/>
          <p:cNvSpPr/>
          <p:nvPr/>
        </p:nvSpPr>
        <p:spPr>
          <a:xfrm>
            <a:off x="3795713" y="5302250"/>
            <a:ext cx="0" cy="187325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557" name="Line 6"/>
          <p:cNvSpPr/>
          <p:nvPr/>
        </p:nvSpPr>
        <p:spPr>
          <a:xfrm>
            <a:off x="5100638" y="5302250"/>
            <a:ext cx="0" cy="187325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558" name="Rectangle 7"/>
          <p:cNvSpPr/>
          <p:nvPr/>
        </p:nvSpPr>
        <p:spPr>
          <a:xfrm>
            <a:off x="3795713" y="5302250"/>
            <a:ext cx="309562" cy="184150"/>
          </a:xfrm>
          <a:prstGeom prst="rect">
            <a:avLst/>
          </a:prstGeom>
          <a:solidFill>
            <a:srgbClr val="808080"/>
          </a:solidFill>
          <a:ln w="12700">
            <a:noFill/>
          </a:ln>
        </p:spPr>
        <p:txBody>
          <a:bodyPr anchor="ctr" anchorCtr="0"/>
          <a:p>
            <a:pPr algn="ctr"/>
            <a:endParaRPr lang="zh-CN" altLang="zh-CN" sz="2000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08559" name="Rectangle 8"/>
          <p:cNvSpPr/>
          <p:nvPr/>
        </p:nvSpPr>
        <p:spPr>
          <a:xfrm>
            <a:off x="4705350" y="5289550"/>
            <a:ext cx="395288" cy="184150"/>
          </a:xfrm>
          <a:prstGeom prst="rect">
            <a:avLst/>
          </a:prstGeom>
          <a:solidFill>
            <a:srgbClr val="808080"/>
          </a:solidFill>
          <a:ln w="12700">
            <a:noFill/>
          </a:ln>
        </p:spPr>
        <p:txBody>
          <a:bodyPr anchor="ctr" anchorCtr="0"/>
          <a:p>
            <a:pPr algn="ctr"/>
            <a:endParaRPr lang="zh-CN" altLang="zh-CN" sz="2000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08560" name="Oval 9"/>
          <p:cNvSpPr/>
          <p:nvPr/>
        </p:nvSpPr>
        <p:spPr>
          <a:xfrm>
            <a:off x="3790950" y="5103813"/>
            <a:ext cx="1306513" cy="352425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grpSp>
        <p:nvGrpSpPr>
          <p:cNvPr id="108561" name="Group 10"/>
          <p:cNvGrpSpPr/>
          <p:nvPr/>
        </p:nvGrpSpPr>
        <p:grpSpPr>
          <a:xfrm>
            <a:off x="4097338" y="5160963"/>
            <a:ext cx="647700" cy="206375"/>
            <a:chOff x="2848" y="848"/>
            <a:chExt cx="140" cy="98"/>
          </a:xfrm>
        </p:grpSpPr>
        <p:sp>
          <p:nvSpPr>
            <p:cNvPr id="108562" name="Line 11"/>
            <p:cNvSpPr/>
            <p:nvPr/>
          </p:nvSpPr>
          <p:spPr>
            <a:xfrm flipV="1">
              <a:off x="2848" y="848"/>
              <a:ext cx="50" cy="2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63" name="Line 12"/>
            <p:cNvSpPr/>
            <p:nvPr/>
          </p:nvSpPr>
          <p:spPr>
            <a:xfrm>
              <a:off x="2944" y="946"/>
              <a:ext cx="44" cy="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64" name="Line 13"/>
            <p:cNvSpPr/>
            <p:nvPr/>
          </p:nvSpPr>
          <p:spPr>
            <a:xfrm>
              <a:off x="2894" y="850"/>
              <a:ext cx="52" cy="96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8565" name="Line 14"/>
          <p:cNvSpPr/>
          <p:nvPr/>
        </p:nvSpPr>
        <p:spPr>
          <a:xfrm>
            <a:off x="4097338" y="5359400"/>
            <a:ext cx="231775" cy="4763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566" name="Line 15"/>
          <p:cNvSpPr/>
          <p:nvPr/>
        </p:nvSpPr>
        <p:spPr>
          <a:xfrm flipV="1">
            <a:off x="4541838" y="5159375"/>
            <a:ext cx="2032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567" name="Line 16"/>
          <p:cNvSpPr/>
          <p:nvPr/>
        </p:nvSpPr>
        <p:spPr>
          <a:xfrm flipV="1">
            <a:off x="4310063" y="5159375"/>
            <a:ext cx="241300" cy="200025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568" name="Text Box 17"/>
          <p:cNvSpPr txBox="1"/>
          <p:nvPr/>
        </p:nvSpPr>
        <p:spPr>
          <a:xfrm>
            <a:off x="2708275" y="5934075"/>
            <a:ext cx="2136775" cy="5095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finite shared output link buffers</a:t>
            </a:r>
            <a:endParaRPr lang="en-US" altLang="zh-CN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08569" name="Line 18"/>
          <p:cNvSpPr/>
          <p:nvPr/>
        </p:nvSpPr>
        <p:spPr>
          <a:xfrm flipH="1">
            <a:off x="2424113" y="4856163"/>
            <a:ext cx="1135062" cy="11176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570" name="Line 19"/>
          <p:cNvSpPr/>
          <p:nvPr/>
        </p:nvSpPr>
        <p:spPr>
          <a:xfrm flipH="1">
            <a:off x="3021013" y="4856163"/>
            <a:ext cx="538162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8571" name="Group 60"/>
          <p:cNvGrpSpPr/>
          <p:nvPr/>
        </p:nvGrpSpPr>
        <p:grpSpPr>
          <a:xfrm>
            <a:off x="2351088" y="3541713"/>
            <a:ext cx="798512" cy="1166812"/>
            <a:chOff x="12762" y="10336"/>
            <a:chExt cx="1027" cy="1700"/>
          </a:xfrm>
        </p:grpSpPr>
        <p:sp>
          <p:nvSpPr>
            <p:cNvPr id="108572" name="Rectangle 61"/>
            <p:cNvSpPr/>
            <p:nvPr/>
          </p:nvSpPr>
          <p:spPr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8573" name="Rectangle 62"/>
            <p:cNvSpPr/>
            <p:nvPr/>
          </p:nvSpPr>
          <p:spPr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8574" name="Line 63"/>
            <p:cNvSpPr/>
            <p:nvPr/>
          </p:nvSpPr>
          <p:spPr>
            <a:xfrm>
              <a:off x="12766" y="10682"/>
              <a:ext cx="96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75" name="Line 64"/>
            <p:cNvSpPr/>
            <p:nvPr/>
          </p:nvSpPr>
          <p:spPr>
            <a:xfrm>
              <a:off x="12780" y="11042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76" name="Line 65"/>
            <p:cNvSpPr/>
            <p:nvPr/>
          </p:nvSpPr>
          <p:spPr>
            <a:xfrm>
              <a:off x="12764" y="11374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77" name="Line 66"/>
            <p:cNvSpPr/>
            <p:nvPr/>
          </p:nvSpPr>
          <p:spPr>
            <a:xfrm>
              <a:off x="12762" y="11675"/>
              <a:ext cx="96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8578" name="Text Box 68"/>
          <p:cNvSpPr txBox="1"/>
          <p:nvPr/>
        </p:nvSpPr>
        <p:spPr>
          <a:xfrm>
            <a:off x="3368675" y="3427413"/>
            <a:ext cx="1881188" cy="473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sz="2000" dirty="0">
                <a:solidFill>
                  <a:srgbClr val="FF0000"/>
                </a:solidFill>
                <a:latin typeface="Symbol" panose="05050102010706020507" charset="2"/>
              </a:rPr>
              <a:t>l</a:t>
            </a:r>
            <a:r>
              <a:rPr lang="en-US" altLang="zh-CN" sz="20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zh-CN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: original data</a:t>
            </a:r>
            <a:endParaRPr lang="en-US" altLang="zh-CN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08579" name="Line 69"/>
          <p:cNvSpPr/>
          <p:nvPr/>
        </p:nvSpPr>
        <p:spPr>
          <a:xfrm flipH="1">
            <a:off x="1885950" y="5961063"/>
            <a:ext cx="538163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8580" name="Group 110"/>
          <p:cNvGrpSpPr/>
          <p:nvPr/>
        </p:nvGrpSpPr>
        <p:grpSpPr>
          <a:xfrm>
            <a:off x="1298575" y="4695825"/>
            <a:ext cx="798513" cy="1166813"/>
            <a:chOff x="12762" y="10336"/>
            <a:chExt cx="1027" cy="1700"/>
          </a:xfrm>
        </p:grpSpPr>
        <p:sp>
          <p:nvSpPr>
            <p:cNvPr id="108581" name="Rectangle 111"/>
            <p:cNvSpPr/>
            <p:nvPr/>
          </p:nvSpPr>
          <p:spPr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8582" name="Rectangle 112"/>
            <p:cNvSpPr/>
            <p:nvPr/>
          </p:nvSpPr>
          <p:spPr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8583" name="Line 113"/>
            <p:cNvSpPr/>
            <p:nvPr/>
          </p:nvSpPr>
          <p:spPr>
            <a:xfrm>
              <a:off x="12766" y="10682"/>
              <a:ext cx="96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84" name="Line 114"/>
            <p:cNvSpPr/>
            <p:nvPr/>
          </p:nvSpPr>
          <p:spPr>
            <a:xfrm>
              <a:off x="12780" y="11042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85" name="Line 115"/>
            <p:cNvSpPr/>
            <p:nvPr/>
          </p:nvSpPr>
          <p:spPr>
            <a:xfrm>
              <a:off x="12764" y="11374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86" name="Line 116"/>
            <p:cNvSpPr/>
            <p:nvPr/>
          </p:nvSpPr>
          <p:spPr>
            <a:xfrm>
              <a:off x="12762" y="11675"/>
              <a:ext cx="96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8587" name="Line 118"/>
          <p:cNvSpPr/>
          <p:nvPr/>
        </p:nvSpPr>
        <p:spPr>
          <a:xfrm flipH="1">
            <a:off x="3021013" y="5372100"/>
            <a:ext cx="7493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588" name="Line 119"/>
          <p:cNvSpPr/>
          <p:nvPr/>
        </p:nvSpPr>
        <p:spPr>
          <a:xfrm flipH="1">
            <a:off x="5010150" y="5372100"/>
            <a:ext cx="74771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589" name="Line 120"/>
          <p:cNvSpPr/>
          <p:nvPr/>
        </p:nvSpPr>
        <p:spPr>
          <a:xfrm flipH="1">
            <a:off x="5160963" y="4856163"/>
            <a:ext cx="1135062" cy="11176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590" name="Line 121"/>
          <p:cNvSpPr/>
          <p:nvPr/>
        </p:nvSpPr>
        <p:spPr>
          <a:xfrm flipH="1">
            <a:off x="5149850" y="5973763"/>
            <a:ext cx="67786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591" name="Line 122"/>
          <p:cNvSpPr/>
          <p:nvPr/>
        </p:nvSpPr>
        <p:spPr>
          <a:xfrm flipH="1">
            <a:off x="6259513" y="4868863"/>
            <a:ext cx="53975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8592" name="Group 163"/>
          <p:cNvGrpSpPr/>
          <p:nvPr/>
        </p:nvGrpSpPr>
        <p:grpSpPr>
          <a:xfrm>
            <a:off x="6643688" y="3676650"/>
            <a:ext cx="798512" cy="1166813"/>
            <a:chOff x="12762" y="10336"/>
            <a:chExt cx="1027" cy="1700"/>
          </a:xfrm>
        </p:grpSpPr>
        <p:sp>
          <p:nvSpPr>
            <p:cNvPr id="108593" name="Rectangle 164"/>
            <p:cNvSpPr/>
            <p:nvPr/>
          </p:nvSpPr>
          <p:spPr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8594" name="Rectangle 165"/>
            <p:cNvSpPr/>
            <p:nvPr/>
          </p:nvSpPr>
          <p:spPr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8595" name="Line 166"/>
            <p:cNvSpPr/>
            <p:nvPr/>
          </p:nvSpPr>
          <p:spPr>
            <a:xfrm>
              <a:off x="12766" y="10682"/>
              <a:ext cx="96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96" name="Line 167"/>
            <p:cNvSpPr/>
            <p:nvPr/>
          </p:nvSpPr>
          <p:spPr>
            <a:xfrm>
              <a:off x="12780" y="11042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97" name="Line 168"/>
            <p:cNvSpPr/>
            <p:nvPr/>
          </p:nvSpPr>
          <p:spPr>
            <a:xfrm>
              <a:off x="12764" y="11374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98" name="Line 169"/>
            <p:cNvSpPr/>
            <p:nvPr/>
          </p:nvSpPr>
          <p:spPr>
            <a:xfrm>
              <a:off x="12762" y="11675"/>
              <a:ext cx="96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8599" name="Group 210"/>
          <p:cNvGrpSpPr/>
          <p:nvPr/>
        </p:nvGrpSpPr>
        <p:grpSpPr>
          <a:xfrm>
            <a:off x="6175375" y="4989513"/>
            <a:ext cx="798513" cy="1168400"/>
            <a:chOff x="12762" y="10336"/>
            <a:chExt cx="1027" cy="1700"/>
          </a:xfrm>
        </p:grpSpPr>
        <p:sp>
          <p:nvSpPr>
            <p:cNvPr id="108600" name="Rectangle 211"/>
            <p:cNvSpPr/>
            <p:nvPr/>
          </p:nvSpPr>
          <p:spPr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8601" name="Rectangle 212"/>
            <p:cNvSpPr/>
            <p:nvPr/>
          </p:nvSpPr>
          <p:spPr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8602" name="Line 213"/>
            <p:cNvSpPr/>
            <p:nvPr/>
          </p:nvSpPr>
          <p:spPr>
            <a:xfrm>
              <a:off x="12766" y="10682"/>
              <a:ext cx="96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603" name="Line 214"/>
            <p:cNvSpPr/>
            <p:nvPr/>
          </p:nvSpPr>
          <p:spPr>
            <a:xfrm>
              <a:off x="12780" y="11042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604" name="Line 215"/>
            <p:cNvSpPr/>
            <p:nvPr/>
          </p:nvSpPr>
          <p:spPr>
            <a:xfrm>
              <a:off x="12764" y="11374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605" name="Line 216"/>
            <p:cNvSpPr/>
            <p:nvPr/>
          </p:nvSpPr>
          <p:spPr>
            <a:xfrm>
              <a:off x="12762" y="11675"/>
              <a:ext cx="96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8606" name="Oval 217"/>
          <p:cNvSpPr/>
          <p:nvPr/>
        </p:nvSpPr>
        <p:spPr>
          <a:xfrm>
            <a:off x="2763838" y="3616325"/>
            <a:ext cx="112712" cy="115888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108607" name="Oval 218"/>
          <p:cNvSpPr/>
          <p:nvPr/>
        </p:nvSpPr>
        <p:spPr>
          <a:xfrm>
            <a:off x="1604963" y="4745038"/>
            <a:ext cx="114300" cy="117475"/>
          </a:xfrm>
          <a:prstGeom prst="ellipse">
            <a:avLst/>
          </a:prstGeom>
          <a:solidFill>
            <a:srgbClr val="808080"/>
          </a:solidFill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108608" name="Text Box 219"/>
          <p:cNvSpPr txBox="1"/>
          <p:nvPr/>
        </p:nvSpPr>
        <p:spPr>
          <a:xfrm>
            <a:off x="7583488" y="3629025"/>
            <a:ext cx="590550" cy="473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sz="2000" dirty="0">
                <a:solidFill>
                  <a:srgbClr val="FF0000"/>
                </a:solidFill>
                <a:latin typeface="Symbol" panose="05050102010706020507" charset="2"/>
              </a:rPr>
              <a:t>l</a:t>
            </a:r>
            <a:r>
              <a:rPr lang="en-US" altLang="zh-CN" sz="20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zh-CN" sz="2000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08609" name="Line 220"/>
          <p:cNvSpPr/>
          <p:nvPr/>
        </p:nvSpPr>
        <p:spPr>
          <a:xfrm flipH="1" flipV="1">
            <a:off x="4592638" y="5580063"/>
            <a:ext cx="7937" cy="4079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08610" name="Group 221"/>
          <p:cNvGrpSpPr/>
          <p:nvPr/>
        </p:nvGrpSpPr>
        <p:grpSpPr>
          <a:xfrm>
            <a:off x="4587875" y="5211763"/>
            <a:ext cx="385763" cy="319087"/>
            <a:chOff x="11283" y="10423"/>
            <a:chExt cx="475" cy="374"/>
          </a:xfrm>
        </p:grpSpPr>
        <p:sp>
          <p:nvSpPr>
            <p:cNvPr id="108611" name="Rectangle 222"/>
            <p:cNvSpPr/>
            <p:nvPr/>
          </p:nvSpPr>
          <p:spPr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8612" name="Line 223"/>
            <p:cNvSpPr/>
            <p:nvPr/>
          </p:nvSpPr>
          <p:spPr>
            <a:xfrm>
              <a:off x="11686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613" name="Line 224"/>
            <p:cNvSpPr/>
            <p:nvPr/>
          </p:nvSpPr>
          <p:spPr>
            <a:xfrm>
              <a:off x="11621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614" name="Line 225"/>
            <p:cNvSpPr/>
            <p:nvPr/>
          </p:nvSpPr>
          <p:spPr>
            <a:xfrm>
              <a:off x="11556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615" name="Line 226"/>
            <p:cNvSpPr/>
            <p:nvPr/>
          </p:nvSpPr>
          <p:spPr>
            <a:xfrm>
              <a:off x="11491" y="10495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616" name="Line 227"/>
            <p:cNvSpPr/>
            <p:nvPr/>
          </p:nvSpPr>
          <p:spPr>
            <a:xfrm>
              <a:off x="11426" y="10495"/>
              <a:ext cx="2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617" name="Line 228"/>
            <p:cNvSpPr/>
            <p:nvPr/>
          </p:nvSpPr>
          <p:spPr>
            <a:xfrm>
              <a:off x="11360" y="10495"/>
              <a:ext cx="3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8618" name="Line 229"/>
          <p:cNvSpPr/>
          <p:nvPr/>
        </p:nvSpPr>
        <p:spPr>
          <a:xfrm>
            <a:off x="4845050" y="3995738"/>
            <a:ext cx="339725" cy="0"/>
          </a:xfrm>
          <a:prstGeom prst="line">
            <a:avLst/>
          </a:prstGeom>
          <a:ln w="38100" cap="flat" cmpd="sng">
            <a:solidFill>
              <a:srgbClr val="FFFFFF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08619" name="Freeform 230"/>
          <p:cNvSpPr/>
          <p:nvPr/>
        </p:nvSpPr>
        <p:spPr>
          <a:xfrm>
            <a:off x="1663700" y="4843463"/>
            <a:ext cx="4854575" cy="1228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ap="flat" cmpd="sng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8620" name="Freeform 231"/>
          <p:cNvSpPr/>
          <p:nvPr/>
        </p:nvSpPr>
        <p:spPr>
          <a:xfrm>
            <a:off x="2822575" y="3676650"/>
            <a:ext cx="4210050" cy="16462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8621" name="Oval 232"/>
          <p:cNvSpPr/>
          <p:nvPr/>
        </p:nvSpPr>
        <p:spPr>
          <a:xfrm>
            <a:off x="2763838" y="3849688"/>
            <a:ext cx="112712" cy="115887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108622" name="Text Box 233"/>
          <p:cNvSpPr txBox="1"/>
          <p:nvPr/>
        </p:nvSpPr>
        <p:spPr>
          <a:xfrm>
            <a:off x="3251200" y="3756025"/>
            <a:ext cx="2349500" cy="6175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r>
              <a:rPr lang="en-US" altLang="zh-CN" sz="2000" dirty="0">
                <a:solidFill>
                  <a:srgbClr val="FF0000"/>
                </a:solidFill>
                <a:latin typeface="Symbol" panose="05050102010706020507" charset="2"/>
              </a:rPr>
              <a:t>l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0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original data, </a:t>
            </a:r>
            <a:r>
              <a:rPr lang="en-US" altLang="zh-CN" i="1" dirty="0">
                <a:solidFill>
                  <a:srgbClr val="FF0000"/>
                </a:solidFill>
                <a:latin typeface="Arial" panose="020B0604020202020204" pitchFamily="34" charset="0"/>
              </a:rPr>
              <a:t>plus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 retransmitted data</a:t>
            </a:r>
            <a:endParaRPr lang="en-US" altLang="zh-CN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90156" name="Line 234"/>
          <p:cNvSpPr>
            <a:spLocks noChangeShapeType="1"/>
          </p:cNvSpPr>
          <p:nvPr/>
        </p:nvSpPr>
        <p:spPr bwMode="auto">
          <a:xfrm>
            <a:off x="2909888" y="3916363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0157" name="Line 235"/>
          <p:cNvSpPr>
            <a:spLocks noChangeShapeType="1"/>
          </p:cNvSpPr>
          <p:nvPr/>
        </p:nvSpPr>
        <p:spPr bwMode="auto">
          <a:xfrm>
            <a:off x="2905125" y="36830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0158" name="Line 236"/>
          <p:cNvSpPr>
            <a:spLocks noChangeShapeType="1"/>
          </p:cNvSpPr>
          <p:nvPr/>
        </p:nvSpPr>
        <p:spPr bwMode="auto">
          <a:xfrm>
            <a:off x="7116763" y="38354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55569" name="Rectangle 241"/>
          <p:cNvSpPr>
            <a:spLocks noChangeArrowheads="1"/>
          </p:cNvSpPr>
          <p:nvPr/>
        </p:nvSpPr>
        <p:spPr bwMode="auto">
          <a:xfrm>
            <a:off x="2711450" y="3590925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55570" name="Rectangle 242"/>
          <p:cNvSpPr>
            <a:spLocks noChangeArrowheads="1"/>
          </p:cNvSpPr>
          <p:nvPr/>
        </p:nvSpPr>
        <p:spPr bwMode="auto">
          <a:xfrm>
            <a:off x="2381250" y="3824288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55571" name="Text Box 243"/>
          <p:cNvSpPr txBox="1">
            <a:spLocks noChangeArrowheads="1"/>
          </p:cNvSpPr>
          <p:nvPr/>
        </p:nvSpPr>
        <p:spPr bwMode="auto">
          <a:xfrm>
            <a:off x="1757363" y="3714750"/>
            <a:ext cx="61277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copy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55587" name="Text Box 259"/>
          <p:cNvSpPr txBox="1">
            <a:spLocks noChangeArrowheads="1"/>
          </p:cNvSpPr>
          <p:nvPr/>
        </p:nvSpPr>
        <p:spPr bwMode="auto">
          <a:xfrm>
            <a:off x="3722688" y="4783138"/>
            <a:ext cx="176847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free buffer space!</a:t>
            </a:r>
            <a:endParaRPr kumimoji="0" lang="en-US" sz="1600" b="0" i="1" u="none" strike="noStrike" kern="120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355617" name="Group 289"/>
          <p:cNvGrpSpPr/>
          <p:nvPr/>
        </p:nvGrpSpPr>
        <p:grpSpPr>
          <a:xfrm>
            <a:off x="4970463" y="1201738"/>
            <a:ext cx="1936750" cy="1701800"/>
            <a:chOff x="2974" y="778"/>
            <a:chExt cx="1220" cy="1072"/>
          </a:xfrm>
        </p:grpSpPr>
        <p:sp>
          <p:nvSpPr>
            <p:cNvPr id="90237" name="Line 278"/>
            <p:cNvSpPr>
              <a:spLocks noChangeShapeType="1"/>
            </p:cNvSpPr>
            <p:nvPr/>
          </p:nvSpPr>
          <p:spPr bwMode="auto">
            <a:xfrm>
              <a:off x="3278" y="820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0238" name="Line 279"/>
            <p:cNvSpPr>
              <a:spLocks noChangeShapeType="1"/>
            </p:cNvSpPr>
            <p:nvPr/>
          </p:nvSpPr>
          <p:spPr bwMode="auto">
            <a:xfrm flipV="1">
              <a:off x="3272" y="1620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0239" name="Line 280"/>
            <p:cNvSpPr>
              <a:spLocks noChangeShapeType="1"/>
            </p:cNvSpPr>
            <p:nvPr/>
          </p:nvSpPr>
          <p:spPr bwMode="auto">
            <a:xfrm>
              <a:off x="3992" y="908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8634" name="Freeform 281"/>
            <p:cNvSpPr/>
            <p:nvPr/>
          </p:nvSpPr>
          <p:spPr>
            <a:xfrm>
              <a:off x="3274" y="886"/>
              <a:ext cx="720" cy="732"/>
            </a:xfrm>
            <a:custGeom>
              <a:avLst/>
              <a:gdLst/>
              <a:ahLst/>
              <a:cxnLst>
                <a:cxn ang="0">
                  <a:pos x="0" y="732"/>
                </a:cxn>
                <a:cxn ang="0">
                  <a:pos x="720" y="0"/>
                </a:cxn>
              </a:cxnLst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241" name="Line 282"/>
            <p:cNvSpPr>
              <a:spLocks noChangeShapeType="1"/>
            </p:cNvSpPr>
            <p:nvPr/>
          </p:nvSpPr>
          <p:spPr bwMode="auto">
            <a:xfrm>
              <a:off x="3226" y="886"/>
              <a:ext cx="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0242" name="Line 283"/>
            <p:cNvSpPr>
              <a:spLocks noChangeShapeType="1"/>
            </p:cNvSpPr>
            <p:nvPr/>
          </p:nvSpPr>
          <p:spPr bwMode="auto">
            <a:xfrm>
              <a:off x="3990" y="1624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0243" name="Text Box 284"/>
            <p:cNvSpPr txBox="1">
              <a:spLocks noChangeArrowheads="1"/>
            </p:cNvSpPr>
            <p:nvPr/>
          </p:nvSpPr>
          <p:spPr bwMode="auto">
            <a:xfrm>
              <a:off x="2974" y="778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R/2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0244" name="Text Box 285"/>
            <p:cNvSpPr txBox="1">
              <a:spLocks noChangeArrowheads="1"/>
            </p:cNvSpPr>
            <p:nvPr/>
          </p:nvSpPr>
          <p:spPr bwMode="auto">
            <a:xfrm>
              <a:off x="3858" y="1646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R/2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0245" name="Text Box 286"/>
            <p:cNvSpPr txBox="1">
              <a:spLocks noChangeArrowheads="1"/>
            </p:cNvSpPr>
            <p:nvPr/>
          </p:nvSpPr>
          <p:spPr bwMode="auto">
            <a:xfrm rot="-5400000">
              <a:off x="2954" y="1136"/>
              <a:ext cx="349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ymbol" panose="05050102010706020507" charset="0"/>
                  <a:ea typeface="MS PGothic" panose="020B0600070205080204" charset="-128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out</a:t>
              </a:r>
              <a:endParaRPr kumimoji="0" lang="en-US" sz="20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0246" name="Text Box 287"/>
            <p:cNvSpPr txBox="1">
              <a:spLocks noChangeArrowheads="1"/>
            </p:cNvSpPr>
            <p:nvPr/>
          </p:nvSpPr>
          <p:spPr bwMode="auto">
            <a:xfrm>
              <a:off x="3529" y="1600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ymbol" panose="05050102010706020507" charset="0"/>
                  <a:ea typeface="MS PGothic" panose="020B0600070205080204" charset="-128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in</a:t>
              </a:r>
              <a:endParaRPr kumimoji="0" lang="en-US" sz="20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0247" name="Line 288"/>
            <p:cNvSpPr>
              <a:spLocks noChangeShapeType="1"/>
            </p:cNvSpPr>
            <p:nvPr/>
          </p:nvSpPr>
          <p:spPr bwMode="auto">
            <a:xfrm>
              <a:off x="3290" y="887"/>
              <a:ext cx="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pic>
        <p:nvPicPr>
          <p:cNvPr id="108642" name="Picture 293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409575" y="784225"/>
            <a:ext cx="73136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0165" name="Rectangle 294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Causes/costs of congestion: scenario 2</a:t>
            </a: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 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108644" name="Text Box 308"/>
          <p:cNvSpPr txBox="1"/>
          <p:nvPr/>
        </p:nvSpPr>
        <p:spPr>
          <a:xfrm>
            <a:off x="1168400" y="6073775"/>
            <a:ext cx="877888" cy="3127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Host B</a:t>
            </a:r>
            <a:endParaRPr lang="en-US" altLang="zh-CN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08645" name="Text Box 309"/>
          <p:cNvSpPr txBox="1"/>
          <p:nvPr/>
        </p:nvSpPr>
        <p:spPr>
          <a:xfrm>
            <a:off x="2298700" y="4705350"/>
            <a:ext cx="852488" cy="3127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endParaRPr lang="en-US" altLang="zh-CN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grpSp>
        <p:nvGrpSpPr>
          <p:cNvPr id="108646" name="Group 310"/>
          <p:cNvGrpSpPr/>
          <p:nvPr/>
        </p:nvGrpSpPr>
        <p:grpSpPr>
          <a:xfrm>
            <a:off x="7553325" y="4564063"/>
            <a:ext cx="231775" cy="441325"/>
            <a:chOff x="4140" y="429"/>
            <a:chExt cx="1425" cy="2396"/>
          </a:xfrm>
        </p:grpSpPr>
        <p:sp>
          <p:nvSpPr>
            <p:cNvPr id="108647" name="Freeform 311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8" y="55"/>
                </a:cxn>
                <a:cxn ang="0">
                  <a:pos x="37" y="425"/>
                </a:cxn>
                <a:cxn ang="0">
                  <a:pos x="0" y="445"/>
                </a:cxn>
                <a:cxn ang="0">
                  <a:pos x="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206" name="Rectangle 312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8649" name="Freeform 313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3" y="36"/>
                </a:cxn>
                <a:cxn ang="0">
                  <a:pos x="2" y="405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650" name="Freeform 314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1"/>
                </a:cxn>
                <a:cxn ang="0">
                  <a:pos x="36" y="38"/>
                </a:cxn>
                <a:cxn ang="0">
                  <a:pos x="0" y="1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209" name="Rectangle 315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08652" name="Group 316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235" name="AutoShape 317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0236" name="AutoShape 318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0211" name="Rectangle 319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08656" name="Group 320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233" name="AutoShape 321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0234" name="AutoShape 322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0213" name="Rectangle 323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0214" name="Rectangle 324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08661" name="Group 325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231" name="AutoShape 326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0232" name="AutoShape 327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08664" name="Freeform 328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0"/>
                </a:cxn>
                <a:cxn ang="0">
                  <a:pos x="36" y="36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8665" name="Group 329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0229" name="AutoShape 330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0230" name="AutoShape 331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0218" name="Rectangle 332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8669" name="Freeform 333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2" y="22"/>
                </a:cxn>
                <a:cxn ang="0">
                  <a:pos x="32" y="41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670" name="Freeform 334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27"/>
                </a:cxn>
                <a:cxn ang="0">
                  <a:pos x="31" y="48"/>
                </a:cxn>
                <a:cxn ang="0">
                  <a:pos x="2" y="20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221" name="Oval 335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8672" name="Freeform 336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40"/>
                </a:cxn>
                <a:cxn ang="0">
                  <a:pos x="34" y="18"/>
                </a:cxn>
                <a:cxn ang="0">
                  <a:pos x="32" y="0"/>
                </a:cxn>
                <a:cxn ang="0">
                  <a:pos x="0" y="1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223" name="AutoShape 337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0224" name="AutoShape 338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0225" name="Oval 339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0226" name="Oval 340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90227" name="Oval 341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0228" name="Rectangle 342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08679" name="Group 343"/>
          <p:cNvGrpSpPr/>
          <p:nvPr/>
        </p:nvGrpSpPr>
        <p:grpSpPr>
          <a:xfrm>
            <a:off x="7135813" y="5867400"/>
            <a:ext cx="231775" cy="441325"/>
            <a:chOff x="4140" y="429"/>
            <a:chExt cx="1425" cy="2396"/>
          </a:xfrm>
        </p:grpSpPr>
        <p:sp>
          <p:nvSpPr>
            <p:cNvPr id="108680" name="Freeform 344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8" y="55"/>
                </a:cxn>
                <a:cxn ang="0">
                  <a:pos x="37" y="425"/>
                </a:cxn>
                <a:cxn ang="0">
                  <a:pos x="0" y="445"/>
                </a:cxn>
                <a:cxn ang="0">
                  <a:pos x="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74" name="Rectangle 345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8682" name="Freeform 346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3" y="36"/>
                </a:cxn>
                <a:cxn ang="0">
                  <a:pos x="2" y="405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683" name="Freeform 347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1"/>
                </a:cxn>
                <a:cxn ang="0">
                  <a:pos x="36" y="38"/>
                </a:cxn>
                <a:cxn ang="0">
                  <a:pos x="0" y="1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77" name="Rectangle 348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08685" name="Group 349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203" name="AutoShape 350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0204" name="AutoShape 351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0179" name="Rectangle 352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08689" name="Group 353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201" name="AutoShape 354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0202" name="AutoShape 355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0181" name="Rectangle 356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0182" name="Rectangle 357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08694" name="Group 358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199" name="AutoShape 35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0200" name="AutoShape 360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08697" name="Freeform 361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0"/>
                </a:cxn>
                <a:cxn ang="0">
                  <a:pos x="36" y="36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8698" name="Group 362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0197" name="AutoShape 363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0198" name="AutoShape 364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0186" name="Rectangle 365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8702" name="Freeform 366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2" y="22"/>
                </a:cxn>
                <a:cxn ang="0">
                  <a:pos x="32" y="41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703" name="Freeform 367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27"/>
                </a:cxn>
                <a:cxn ang="0">
                  <a:pos x="31" y="48"/>
                </a:cxn>
                <a:cxn ang="0">
                  <a:pos x="2" y="20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89" name="Oval 368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8705" name="Freeform 369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40"/>
                </a:cxn>
                <a:cxn ang="0">
                  <a:pos x="34" y="18"/>
                </a:cxn>
                <a:cxn ang="0">
                  <a:pos x="32" y="0"/>
                </a:cxn>
                <a:cxn ang="0">
                  <a:pos x="0" y="1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91" name="AutoShape 370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0192" name="AutoShape 371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0193" name="Oval 372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0194" name="Oval 373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90195" name="Oval 374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0196" name="Rectangle 375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08712" name="Group 377"/>
          <p:cNvGrpSpPr/>
          <p:nvPr/>
        </p:nvGrpSpPr>
        <p:grpSpPr>
          <a:xfrm>
            <a:off x="661988" y="5605463"/>
            <a:ext cx="525462" cy="434975"/>
            <a:chOff x="-44" y="1473"/>
            <a:chExt cx="981" cy="1105"/>
          </a:xfrm>
        </p:grpSpPr>
        <p:pic>
          <p:nvPicPr>
            <p:cNvPr id="108713" name="Picture 378" descr="desktop_computer_stylized_mediu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8714" name="Freeform 379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542 L 0.0007 0.17802 L 0.08681 0.17894 L 0.04723 0.24191 L 0.19584 0.2419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55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23889 0.24214 " pathEditMode="relative" ptsTypes="AA">
                                      <p:cBhvr>
                                        <p:cTn id="30" dur="3000" fill="hold"/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55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88 0.24213 L 0.30624 0.24213 L 0.37083 0.15324 L 0.46041 0.15324 L 0.45902 0.01343 " pathEditMode="relative" ptsTypes="AAAAA">
                                      <p:cBhvr>
                                        <p:cTn id="37" dur="2000" fill="hold"/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000"/>
                            </p:stCondLst>
                            <p:childTnLst>
                              <p:par>
                                <p:cTn id="39" presetID="9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55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55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569" grpId="0" animBg="1"/>
      <p:bldP spid="355569" grpId="1" animBg="1"/>
      <p:bldP spid="355569" grpId="2" animBg="1"/>
      <p:bldP spid="355569" grpId="3" animBg="1"/>
      <p:bldP spid="355569" grpId="4" animBg="1"/>
      <p:bldP spid="355569" grpId="5" animBg="1"/>
      <p:bldP spid="355570" grpId="0" animBg="1"/>
      <p:bldP spid="355570" grpId="1" animBg="1"/>
      <p:bldP spid="355571" grpId="0"/>
      <p:bldP spid="355571" grpId="1"/>
      <p:bldP spid="355587" grpId="0"/>
      <p:bldP spid="355587" grpId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95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9571" name="Freeform 249"/>
          <p:cNvSpPr/>
          <p:nvPr/>
        </p:nvSpPr>
        <p:spPr>
          <a:xfrm flipH="1">
            <a:off x="2111375" y="3465513"/>
            <a:ext cx="250825" cy="12017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09572" name="Group 328"/>
          <p:cNvGrpSpPr/>
          <p:nvPr/>
        </p:nvGrpSpPr>
        <p:grpSpPr>
          <a:xfrm>
            <a:off x="1716088" y="4425950"/>
            <a:ext cx="525462" cy="434975"/>
            <a:chOff x="-44" y="1473"/>
            <a:chExt cx="981" cy="1105"/>
          </a:xfrm>
        </p:grpSpPr>
        <p:pic>
          <p:nvPicPr>
            <p:cNvPr id="109573" name="Picture 329" descr="desktop_computer_stylized_mediu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9574" name="Freeform 330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402434" name="Picture 2" descr="garbage_c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913" y="5775325"/>
            <a:ext cx="487362" cy="649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9576" name="Oval 3"/>
          <p:cNvSpPr/>
          <p:nvPr/>
        </p:nvSpPr>
        <p:spPr>
          <a:xfrm>
            <a:off x="3795713" y="5348288"/>
            <a:ext cx="1304925" cy="303212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109577" name="Line 4"/>
          <p:cNvSpPr/>
          <p:nvPr/>
        </p:nvSpPr>
        <p:spPr>
          <a:xfrm>
            <a:off x="3795713" y="5324475"/>
            <a:ext cx="0" cy="187325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578" name="Line 5"/>
          <p:cNvSpPr/>
          <p:nvPr/>
        </p:nvSpPr>
        <p:spPr>
          <a:xfrm>
            <a:off x="5100638" y="5324475"/>
            <a:ext cx="0" cy="187325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579" name="Rectangle 6"/>
          <p:cNvSpPr/>
          <p:nvPr/>
        </p:nvSpPr>
        <p:spPr>
          <a:xfrm>
            <a:off x="3795713" y="5324475"/>
            <a:ext cx="309562" cy="184150"/>
          </a:xfrm>
          <a:prstGeom prst="rect">
            <a:avLst/>
          </a:prstGeom>
          <a:solidFill>
            <a:srgbClr val="808080"/>
          </a:solidFill>
          <a:ln w="12700">
            <a:noFill/>
          </a:ln>
        </p:spPr>
        <p:txBody>
          <a:bodyPr anchor="ctr" anchorCtr="0"/>
          <a:p>
            <a:pPr algn="ctr"/>
            <a:endParaRPr lang="zh-CN" altLang="zh-CN" sz="2000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09580" name="Rectangle 7"/>
          <p:cNvSpPr/>
          <p:nvPr/>
        </p:nvSpPr>
        <p:spPr>
          <a:xfrm>
            <a:off x="4705350" y="5311775"/>
            <a:ext cx="395288" cy="184150"/>
          </a:xfrm>
          <a:prstGeom prst="rect">
            <a:avLst/>
          </a:prstGeom>
          <a:solidFill>
            <a:srgbClr val="808080"/>
          </a:solidFill>
          <a:ln w="12700">
            <a:noFill/>
          </a:ln>
        </p:spPr>
        <p:txBody>
          <a:bodyPr anchor="ctr" anchorCtr="0"/>
          <a:p>
            <a:pPr algn="ctr"/>
            <a:endParaRPr lang="zh-CN" altLang="zh-CN" sz="2000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09581" name="Oval 8"/>
          <p:cNvSpPr/>
          <p:nvPr/>
        </p:nvSpPr>
        <p:spPr>
          <a:xfrm>
            <a:off x="3790950" y="5126038"/>
            <a:ext cx="1306513" cy="352425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grpSp>
        <p:nvGrpSpPr>
          <p:cNvPr id="109582" name="Group 9"/>
          <p:cNvGrpSpPr/>
          <p:nvPr/>
        </p:nvGrpSpPr>
        <p:grpSpPr>
          <a:xfrm>
            <a:off x="4097338" y="5183188"/>
            <a:ext cx="647700" cy="206375"/>
            <a:chOff x="2848" y="848"/>
            <a:chExt cx="140" cy="98"/>
          </a:xfrm>
        </p:grpSpPr>
        <p:sp>
          <p:nvSpPr>
            <p:cNvPr id="109583" name="Line 10"/>
            <p:cNvSpPr/>
            <p:nvPr/>
          </p:nvSpPr>
          <p:spPr>
            <a:xfrm flipV="1">
              <a:off x="2848" y="848"/>
              <a:ext cx="50" cy="2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584" name="Line 11"/>
            <p:cNvSpPr/>
            <p:nvPr/>
          </p:nvSpPr>
          <p:spPr>
            <a:xfrm>
              <a:off x="2944" y="946"/>
              <a:ext cx="44" cy="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585" name="Line 12"/>
            <p:cNvSpPr/>
            <p:nvPr/>
          </p:nvSpPr>
          <p:spPr>
            <a:xfrm>
              <a:off x="2894" y="850"/>
              <a:ext cx="52" cy="96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9586" name="Line 13"/>
          <p:cNvSpPr/>
          <p:nvPr/>
        </p:nvSpPr>
        <p:spPr>
          <a:xfrm>
            <a:off x="4097338" y="5381625"/>
            <a:ext cx="231775" cy="4763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587" name="Line 14"/>
          <p:cNvSpPr/>
          <p:nvPr/>
        </p:nvSpPr>
        <p:spPr>
          <a:xfrm flipV="1">
            <a:off x="4541838" y="5181600"/>
            <a:ext cx="2032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588" name="Line 15"/>
          <p:cNvSpPr/>
          <p:nvPr/>
        </p:nvSpPr>
        <p:spPr>
          <a:xfrm flipV="1">
            <a:off x="4310063" y="5181600"/>
            <a:ext cx="241300" cy="200025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589" name="Line 16"/>
          <p:cNvSpPr/>
          <p:nvPr/>
        </p:nvSpPr>
        <p:spPr>
          <a:xfrm flipH="1">
            <a:off x="2424113" y="4878388"/>
            <a:ext cx="1135062" cy="11176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590" name="Line 17"/>
          <p:cNvSpPr/>
          <p:nvPr/>
        </p:nvSpPr>
        <p:spPr>
          <a:xfrm flipH="1">
            <a:off x="3021013" y="4878388"/>
            <a:ext cx="538162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9591" name="Group 58"/>
          <p:cNvGrpSpPr/>
          <p:nvPr/>
        </p:nvGrpSpPr>
        <p:grpSpPr>
          <a:xfrm>
            <a:off x="2351088" y="3563938"/>
            <a:ext cx="798512" cy="1166812"/>
            <a:chOff x="12762" y="10336"/>
            <a:chExt cx="1027" cy="1700"/>
          </a:xfrm>
        </p:grpSpPr>
        <p:sp>
          <p:nvSpPr>
            <p:cNvPr id="109592" name="Rectangle 59"/>
            <p:cNvSpPr/>
            <p:nvPr/>
          </p:nvSpPr>
          <p:spPr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9593" name="Rectangle 60"/>
            <p:cNvSpPr/>
            <p:nvPr/>
          </p:nvSpPr>
          <p:spPr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9594" name="Line 61"/>
            <p:cNvSpPr/>
            <p:nvPr/>
          </p:nvSpPr>
          <p:spPr>
            <a:xfrm>
              <a:off x="12766" y="10682"/>
              <a:ext cx="96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595" name="Line 62"/>
            <p:cNvSpPr/>
            <p:nvPr/>
          </p:nvSpPr>
          <p:spPr>
            <a:xfrm>
              <a:off x="12780" y="11042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596" name="Line 63"/>
            <p:cNvSpPr/>
            <p:nvPr/>
          </p:nvSpPr>
          <p:spPr>
            <a:xfrm>
              <a:off x="12764" y="11374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597" name="Line 64"/>
            <p:cNvSpPr/>
            <p:nvPr/>
          </p:nvSpPr>
          <p:spPr>
            <a:xfrm>
              <a:off x="12762" y="11675"/>
              <a:ext cx="96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9598" name="Text Box 66"/>
          <p:cNvSpPr txBox="1"/>
          <p:nvPr/>
        </p:nvSpPr>
        <p:spPr>
          <a:xfrm>
            <a:off x="3368675" y="3449638"/>
            <a:ext cx="1881188" cy="473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sz="2000" dirty="0">
                <a:solidFill>
                  <a:srgbClr val="FF0000"/>
                </a:solidFill>
                <a:latin typeface="Symbol" panose="05050102010706020507" charset="2"/>
              </a:rPr>
              <a:t>l</a:t>
            </a:r>
            <a:r>
              <a:rPr lang="en-US" altLang="zh-CN" sz="20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zh-CN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: original data</a:t>
            </a:r>
            <a:endParaRPr lang="en-US" altLang="zh-CN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09599" name="Line 67"/>
          <p:cNvSpPr/>
          <p:nvPr/>
        </p:nvSpPr>
        <p:spPr>
          <a:xfrm flipH="1">
            <a:off x="1885950" y="5983288"/>
            <a:ext cx="538163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9600" name="Group 108"/>
          <p:cNvGrpSpPr/>
          <p:nvPr/>
        </p:nvGrpSpPr>
        <p:grpSpPr>
          <a:xfrm>
            <a:off x="1298575" y="4718050"/>
            <a:ext cx="798513" cy="1166813"/>
            <a:chOff x="12762" y="10336"/>
            <a:chExt cx="1027" cy="1700"/>
          </a:xfrm>
        </p:grpSpPr>
        <p:sp>
          <p:nvSpPr>
            <p:cNvPr id="109601" name="Rectangle 109"/>
            <p:cNvSpPr/>
            <p:nvPr/>
          </p:nvSpPr>
          <p:spPr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9602" name="Rectangle 110"/>
            <p:cNvSpPr/>
            <p:nvPr/>
          </p:nvSpPr>
          <p:spPr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9603" name="Line 111"/>
            <p:cNvSpPr/>
            <p:nvPr/>
          </p:nvSpPr>
          <p:spPr>
            <a:xfrm>
              <a:off x="12766" y="10682"/>
              <a:ext cx="96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604" name="Line 112"/>
            <p:cNvSpPr/>
            <p:nvPr/>
          </p:nvSpPr>
          <p:spPr>
            <a:xfrm>
              <a:off x="12780" y="11042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605" name="Line 113"/>
            <p:cNvSpPr/>
            <p:nvPr/>
          </p:nvSpPr>
          <p:spPr>
            <a:xfrm>
              <a:off x="12764" y="11374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606" name="Line 114"/>
            <p:cNvSpPr/>
            <p:nvPr/>
          </p:nvSpPr>
          <p:spPr>
            <a:xfrm>
              <a:off x="12762" y="11675"/>
              <a:ext cx="96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9607" name="Line 116"/>
          <p:cNvSpPr/>
          <p:nvPr/>
        </p:nvSpPr>
        <p:spPr>
          <a:xfrm flipH="1">
            <a:off x="3021013" y="5394325"/>
            <a:ext cx="7493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608" name="Line 117"/>
          <p:cNvSpPr/>
          <p:nvPr/>
        </p:nvSpPr>
        <p:spPr>
          <a:xfrm flipH="1">
            <a:off x="5010150" y="5394325"/>
            <a:ext cx="74771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609" name="Line 118"/>
          <p:cNvSpPr/>
          <p:nvPr/>
        </p:nvSpPr>
        <p:spPr>
          <a:xfrm flipH="1">
            <a:off x="5160963" y="4878388"/>
            <a:ext cx="1135062" cy="11176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610" name="Line 119"/>
          <p:cNvSpPr/>
          <p:nvPr/>
        </p:nvSpPr>
        <p:spPr>
          <a:xfrm flipH="1">
            <a:off x="5149850" y="5995988"/>
            <a:ext cx="67786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611" name="Line 120"/>
          <p:cNvSpPr/>
          <p:nvPr/>
        </p:nvSpPr>
        <p:spPr>
          <a:xfrm flipH="1">
            <a:off x="6259513" y="4891088"/>
            <a:ext cx="53975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9612" name="Group 161"/>
          <p:cNvGrpSpPr/>
          <p:nvPr/>
        </p:nvGrpSpPr>
        <p:grpSpPr>
          <a:xfrm>
            <a:off x="6643688" y="3698875"/>
            <a:ext cx="798512" cy="1166813"/>
            <a:chOff x="12762" y="10336"/>
            <a:chExt cx="1027" cy="1700"/>
          </a:xfrm>
        </p:grpSpPr>
        <p:sp>
          <p:nvSpPr>
            <p:cNvPr id="109613" name="Rectangle 162"/>
            <p:cNvSpPr/>
            <p:nvPr/>
          </p:nvSpPr>
          <p:spPr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9614" name="Rectangle 163"/>
            <p:cNvSpPr/>
            <p:nvPr/>
          </p:nvSpPr>
          <p:spPr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9615" name="Line 164"/>
            <p:cNvSpPr/>
            <p:nvPr/>
          </p:nvSpPr>
          <p:spPr>
            <a:xfrm>
              <a:off x="12766" y="10682"/>
              <a:ext cx="96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616" name="Line 165"/>
            <p:cNvSpPr/>
            <p:nvPr/>
          </p:nvSpPr>
          <p:spPr>
            <a:xfrm>
              <a:off x="12780" y="11042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617" name="Line 166"/>
            <p:cNvSpPr/>
            <p:nvPr/>
          </p:nvSpPr>
          <p:spPr>
            <a:xfrm>
              <a:off x="12764" y="11374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618" name="Line 167"/>
            <p:cNvSpPr/>
            <p:nvPr/>
          </p:nvSpPr>
          <p:spPr>
            <a:xfrm>
              <a:off x="12762" y="11675"/>
              <a:ext cx="96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9619" name="Group 208"/>
          <p:cNvGrpSpPr/>
          <p:nvPr/>
        </p:nvGrpSpPr>
        <p:grpSpPr>
          <a:xfrm>
            <a:off x="6175375" y="5011738"/>
            <a:ext cx="798513" cy="1168400"/>
            <a:chOff x="12762" y="10336"/>
            <a:chExt cx="1027" cy="1700"/>
          </a:xfrm>
        </p:grpSpPr>
        <p:sp>
          <p:nvSpPr>
            <p:cNvPr id="109620" name="Rectangle 209"/>
            <p:cNvSpPr/>
            <p:nvPr/>
          </p:nvSpPr>
          <p:spPr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9621" name="Rectangle 210"/>
            <p:cNvSpPr/>
            <p:nvPr/>
          </p:nvSpPr>
          <p:spPr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9622" name="Line 211"/>
            <p:cNvSpPr/>
            <p:nvPr/>
          </p:nvSpPr>
          <p:spPr>
            <a:xfrm>
              <a:off x="12766" y="10682"/>
              <a:ext cx="96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623" name="Line 212"/>
            <p:cNvSpPr/>
            <p:nvPr/>
          </p:nvSpPr>
          <p:spPr>
            <a:xfrm>
              <a:off x="12780" y="11042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624" name="Line 213"/>
            <p:cNvSpPr/>
            <p:nvPr/>
          </p:nvSpPr>
          <p:spPr>
            <a:xfrm>
              <a:off x="12764" y="11374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625" name="Line 214"/>
            <p:cNvSpPr/>
            <p:nvPr/>
          </p:nvSpPr>
          <p:spPr>
            <a:xfrm>
              <a:off x="12762" y="11675"/>
              <a:ext cx="96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9626" name="Oval 215"/>
          <p:cNvSpPr/>
          <p:nvPr/>
        </p:nvSpPr>
        <p:spPr>
          <a:xfrm>
            <a:off x="2763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109627" name="Oval 216"/>
          <p:cNvSpPr/>
          <p:nvPr/>
        </p:nvSpPr>
        <p:spPr>
          <a:xfrm>
            <a:off x="1604963" y="4767263"/>
            <a:ext cx="114300" cy="117475"/>
          </a:xfrm>
          <a:prstGeom prst="ellipse">
            <a:avLst/>
          </a:prstGeom>
          <a:solidFill>
            <a:srgbClr val="808080"/>
          </a:solidFill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109628" name="Text Box 217"/>
          <p:cNvSpPr txBox="1"/>
          <p:nvPr/>
        </p:nvSpPr>
        <p:spPr>
          <a:xfrm>
            <a:off x="7583488" y="3651250"/>
            <a:ext cx="590550" cy="473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sz="2000" dirty="0">
                <a:solidFill>
                  <a:srgbClr val="FF0000"/>
                </a:solidFill>
                <a:latin typeface="Symbol" panose="05050102010706020507" charset="2"/>
              </a:rPr>
              <a:t>l</a:t>
            </a:r>
            <a:r>
              <a:rPr lang="en-US" altLang="zh-CN" sz="20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zh-CN" sz="2000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grpSp>
        <p:nvGrpSpPr>
          <p:cNvPr id="109629" name="Group 218"/>
          <p:cNvGrpSpPr/>
          <p:nvPr/>
        </p:nvGrpSpPr>
        <p:grpSpPr>
          <a:xfrm>
            <a:off x="4587875" y="5233988"/>
            <a:ext cx="385763" cy="319087"/>
            <a:chOff x="11283" y="10423"/>
            <a:chExt cx="475" cy="374"/>
          </a:xfrm>
        </p:grpSpPr>
        <p:sp>
          <p:nvSpPr>
            <p:cNvPr id="109630" name="Rectangle 219"/>
            <p:cNvSpPr/>
            <p:nvPr/>
          </p:nvSpPr>
          <p:spPr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09631" name="Line 220"/>
            <p:cNvSpPr/>
            <p:nvPr/>
          </p:nvSpPr>
          <p:spPr>
            <a:xfrm>
              <a:off x="11686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632" name="Line 221"/>
            <p:cNvSpPr/>
            <p:nvPr/>
          </p:nvSpPr>
          <p:spPr>
            <a:xfrm>
              <a:off x="11621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633" name="Line 222"/>
            <p:cNvSpPr/>
            <p:nvPr/>
          </p:nvSpPr>
          <p:spPr>
            <a:xfrm>
              <a:off x="11556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634" name="Line 223"/>
            <p:cNvSpPr/>
            <p:nvPr/>
          </p:nvSpPr>
          <p:spPr>
            <a:xfrm>
              <a:off x="11491" y="10495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635" name="Line 224"/>
            <p:cNvSpPr/>
            <p:nvPr/>
          </p:nvSpPr>
          <p:spPr>
            <a:xfrm>
              <a:off x="11426" y="10495"/>
              <a:ext cx="2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636" name="Line 225"/>
            <p:cNvSpPr/>
            <p:nvPr/>
          </p:nvSpPr>
          <p:spPr>
            <a:xfrm>
              <a:off x="11360" y="10495"/>
              <a:ext cx="3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9637" name="Line 226"/>
          <p:cNvSpPr/>
          <p:nvPr/>
        </p:nvSpPr>
        <p:spPr>
          <a:xfrm>
            <a:off x="4845050" y="4017963"/>
            <a:ext cx="339725" cy="0"/>
          </a:xfrm>
          <a:prstGeom prst="line">
            <a:avLst/>
          </a:prstGeom>
          <a:ln w="38100" cap="flat" cmpd="sng">
            <a:solidFill>
              <a:srgbClr val="FFFFFF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09638" name="Freeform 227"/>
          <p:cNvSpPr/>
          <p:nvPr/>
        </p:nvSpPr>
        <p:spPr>
          <a:xfrm>
            <a:off x="1663700" y="4865688"/>
            <a:ext cx="4854575" cy="1228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ap="flat" cmpd="sng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9639" name="Freeform 228"/>
          <p:cNvSpPr/>
          <p:nvPr/>
        </p:nvSpPr>
        <p:spPr>
          <a:xfrm>
            <a:off x="2822575" y="3698875"/>
            <a:ext cx="4210050" cy="16462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9640" name="Oval 229"/>
          <p:cNvSpPr/>
          <p:nvPr/>
        </p:nvSpPr>
        <p:spPr>
          <a:xfrm>
            <a:off x="2763838" y="3871913"/>
            <a:ext cx="112712" cy="115887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109641" name="Text Box 230"/>
          <p:cNvSpPr txBox="1"/>
          <p:nvPr/>
        </p:nvSpPr>
        <p:spPr>
          <a:xfrm>
            <a:off x="3251200" y="3778250"/>
            <a:ext cx="2349500" cy="6175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r>
              <a:rPr lang="en-US" altLang="zh-CN" sz="2000" dirty="0">
                <a:solidFill>
                  <a:srgbClr val="FF0000"/>
                </a:solidFill>
                <a:latin typeface="Symbol" panose="05050102010706020507" charset="2"/>
              </a:rPr>
              <a:t>l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0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original data, </a:t>
            </a:r>
            <a:r>
              <a:rPr lang="en-US" altLang="zh-CN" i="1" dirty="0">
                <a:solidFill>
                  <a:srgbClr val="FF0000"/>
                </a:solidFill>
                <a:latin typeface="Arial" panose="020B0604020202020204" pitchFamily="34" charset="0"/>
              </a:rPr>
              <a:t>plus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 retransmitted data</a:t>
            </a:r>
            <a:endParaRPr lang="en-US" altLang="zh-CN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91175" name="Line 231"/>
          <p:cNvSpPr>
            <a:spLocks noChangeShapeType="1"/>
          </p:cNvSpPr>
          <p:nvPr/>
        </p:nvSpPr>
        <p:spPr bwMode="auto">
          <a:xfrm>
            <a:off x="2909888" y="3938588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1176" name="Line 232"/>
          <p:cNvSpPr>
            <a:spLocks noChangeShapeType="1"/>
          </p:cNvSpPr>
          <p:nvPr/>
        </p:nvSpPr>
        <p:spPr bwMode="auto">
          <a:xfrm>
            <a:off x="2905125" y="37052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1177" name="Line 233"/>
          <p:cNvSpPr>
            <a:spLocks noChangeShapeType="1"/>
          </p:cNvSpPr>
          <p:nvPr/>
        </p:nvSpPr>
        <p:spPr bwMode="auto">
          <a:xfrm>
            <a:off x="7116763" y="38576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02666" name="Rectangle 234"/>
          <p:cNvSpPr>
            <a:spLocks noChangeArrowheads="1"/>
          </p:cNvSpPr>
          <p:nvPr/>
        </p:nvSpPr>
        <p:spPr bwMode="auto">
          <a:xfrm>
            <a:off x="2711450" y="3613150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02667" name="Rectangle 235"/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02668" name="Text Box 236"/>
          <p:cNvSpPr txBox="1">
            <a:spLocks noChangeArrowheads="1"/>
          </p:cNvSpPr>
          <p:nvPr/>
        </p:nvSpPr>
        <p:spPr bwMode="auto">
          <a:xfrm>
            <a:off x="1757363" y="3736975"/>
            <a:ext cx="61277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copy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02669" name="Text Box 237"/>
          <p:cNvSpPr txBox="1">
            <a:spLocks noChangeArrowheads="1"/>
          </p:cNvSpPr>
          <p:nvPr/>
        </p:nvSpPr>
        <p:spPr bwMode="auto">
          <a:xfrm>
            <a:off x="3786188" y="4805363"/>
            <a:ext cx="164306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no buffer space!</a:t>
            </a:r>
            <a:endParaRPr kumimoji="0" lang="en-US" sz="1600" b="0" i="1" u="none" strike="noStrike" kern="120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1182" name="Rectangle 238"/>
          <p:cNvSpPr>
            <a:spLocks noGrp="1" noChangeArrowheads="1"/>
          </p:cNvSpPr>
          <p:nvPr>
            <p:ph sz="half" idx="1"/>
          </p:nvPr>
        </p:nvSpPr>
        <p:spPr>
          <a:xfrm>
            <a:off x="560388" y="1116013"/>
            <a:ext cx="3536950" cy="19161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Idealization: 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known loss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packets can be lost, dropped at router due  to full buffers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sender only resends if packet 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known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to be lost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109650" name="Picture 243" descr="underline_base"/>
          <p:cNvPicPr/>
          <p:nvPr/>
        </p:nvPicPr>
        <p:blipFill>
          <a:blip r:embed="rId3"/>
          <a:stretch>
            <a:fillRect/>
          </a:stretch>
        </p:blipFill>
        <p:spPr>
          <a:xfrm>
            <a:off x="409575" y="784225"/>
            <a:ext cx="73136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1184" name="Rectangle 244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Causes/costs of congestion: scenario 2</a:t>
            </a: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 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109652" name="Freeform 246"/>
          <p:cNvSpPr/>
          <p:nvPr/>
        </p:nvSpPr>
        <p:spPr>
          <a:xfrm flipH="1">
            <a:off x="1066800" y="4667250"/>
            <a:ext cx="250825" cy="120173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9653" name="Freeform 252"/>
          <p:cNvSpPr/>
          <p:nvPr/>
        </p:nvSpPr>
        <p:spPr>
          <a:xfrm>
            <a:off x="7416800" y="3665538"/>
            <a:ext cx="250825" cy="12128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9654" name="Freeform 255"/>
          <p:cNvSpPr/>
          <p:nvPr/>
        </p:nvSpPr>
        <p:spPr>
          <a:xfrm>
            <a:off x="6937375" y="4981575"/>
            <a:ext cx="250825" cy="12128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9655" name="Text Box 257"/>
          <p:cNvSpPr txBox="1"/>
          <p:nvPr/>
        </p:nvSpPr>
        <p:spPr>
          <a:xfrm>
            <a:off x="2298700" y="4705350"/>
            <a:ext cx="852488" cy="3127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endParaRPr lang="en-US" altLang="zh-CN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09656" name="Text Box 258"/>
          <p:cNvSpPr txBox="1"/>
          <p:nvPr/>
        </p:nvSpPr>
        <p:spPr>
          <a:xfrm>
            <a:off x="1168400" y="6073775"/>
            <a:ext cx="877888" cy="3127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Host B</a:t>
            </a:r>
            <a:endParaRPr lang="en-US" altLang="zh-CN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grpSp>
        <p:nvGrpSpPr>
          <p:cNvPr id="109657" name="Group 259"/>
          <p:cNvGrpSpPr/>
          <p:nvPr/>
        </p:nvGrpSpPr>
        <p:grpSpPr>
          <a:xfrm>
            <a:off x="7553325" y="4564063"/>
            <a:ext cx="231775" cy="441325"/>
            <a:chOff x="4140" y="429"/>
            <a:chExt cx="1425" cy="2396"/>
          </a:xfrm>
        </p:grpSpPr>
        <p:sp>
          <p:nvSpPr>
            <p:cNvPr id="109658" name="Freeform 260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8" y="55"/>
                </a:cxn>
                <a:cxn ang="0">
                  <a:pos x="37" y="425"/>
                </a:cxn>
                <a:cxn ang="0">
                  <a:pos x="0" y="445"/>
                </a:cxn>
                <a:cxn ang="0">
                  <a:pos x="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1228" name="Rectangle 261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9660" name="Freeform 262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3" y="36"/>
                </a:cxn>
                <a:cxn ang="0">
                  <a:pos x="2" y="405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661" name="Freeform 263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1"/>
                </a:cxn>
                <a:cxn ang="0">
                  <a:pos x="36" y="38"/>
                </a:cxn>
                <a:cxn ang="0">
                  <a:pos x="0" y="1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1231" name="Rectangle 264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09663" name="Group 265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57" name="AutoShape 266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1258" name="AutoShape 267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1233" name="Rectangle 268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09667" name="Group 269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55" name="AutoShape 270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1256" name="AutoShape 271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1235" name="Rectangle 272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1236" name="Rectangle 273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09672" name="Group 274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253" name="AutoShape 27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1254" name="AutoShape 276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09675" name="Freeform 277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0"/>
                </a:cxn>
                <a:cxn ang="0">
                  <a:pos x="36" y="36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9676" name="Group 278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251" name="AutoShape 279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1252" name="AutoShape 280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1240" name="Rectangle 281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9680" name="Freeform 282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2" y="22"/>
                </a:cxn>
                <a:cxn ang="0">
                  <a:pos x="32" y="41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681" name="Freeform 283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27"/>
                </a:cxn>
                <a:cxn ang="0">
                  <a:pos x="31" y="48"/>
                </a:cxn>
                <a:cxn ang="0">
                  <a:pos x="2" y="20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1243" name="Oval 284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9683" name="Freeform 285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40"/>
                </a:cxn>
                <a:cxn ang="0">
                  <a:pos x="34" y="18"/>
                </a:cxn>
                <a:cxn ang="0">
                  <a:pos x="32" y="0"/>
                </a:cxn>
                <a:cxn ang="0">
                  <a:pos x="0" y="1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1245" name="AutoShape 286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1246" name="AutoShape 287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1247" name="Oval 288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1248" name="Oval 289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91249" name="Oval 290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1250" name="Rectangle 291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09690" name="Group 292"/>
          <p:cNvGrpSpPr/>
          <p:nvPr/>
        </p:nvGrpSpPr>
        <p:grpSpPr>
          <a:xfrm>
            <a:off x="7135813" y="5867400"/>
            <a:ext cx="231775" cy="441325"/>
            <a:chOff x="4140" y="429"/>
            <a:chExt cx="1425" cy="2396"/>
          </a:xfrm>
        </p:grpSpPr>
        <p:sp>
          <p:nvSpPr>
            <p:cNvPr id="109691" name="Freeform 293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8" y="55"/>
                </a:cxn>
                <a:cxn ang="0">
                  <a:pos x="37" y="425"/>
                </a:cxn>
                <a:cxn ang="0">
                  <a:pos x="0" y="445"/>
                </a:cxn>
                <a:cxn ang="0">
                  <a:pos x="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1196" name="Rectangle 294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9693" name="Freeform 295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3" y="36"/>
                </a:cxn>
                <a:cxn ang="0">
                  <a:pos x="2" y="405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694" name="Freeform 296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1"/>
                </a:cxn>
                <a:cxn ang="0">
                  <a:pos x="36" y="38"/>
                </a:cxn>
                <a:cxn ang="0">
                  <a:pos x="0" y="1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1199" name="Rectangle 297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09696" name="Group 298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25" name="AutoShape 299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1226" name="AutoShape 300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1201" name="Rectangle 301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09700" name="Group 302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23" name="AutoShape 303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1224" name="AutoShape 304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1203" name="Rectangle 305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1204" name="Rectangle 306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09705" name="Group 307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221" name="AutoShape 308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1222" name="AutoShape 309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09708" name="Freeform 310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0"/>
                </a:cxn>
                <a:cxn ang="0">
                  <a:pos x="36" y="36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9709" name="Group 311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219" name="AutoShape 312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1220" name="AutoShape 313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1208" name="Rectangle 314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9713" name="Freeform 315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2" y="22"/>
                </a:cxn>
                <a:cxn ang="0">
                  <a:pos x="32" y="41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714" name="Freeform 316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27"/>
                </a:cxn>
                <a:cxn ang="0">
                  <a:pos x="31" y="48"/>
                </a:cxn>
                <a:cxn ang="0">
                  <a:pos x="2" y="20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1211" name="Oval 317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09716" name="Freeform 318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40"/>
                </a:cxn>
                <a:cxn ang="0">
                  <a:pos x="34" y="18"/>
                </a:cxn>
                <a:cxn ang="0">
                  <a:pos x="32" y="0"/>
                </a:cxn>
                <a:cxn ang="0">
                  <a:pos x="0" y="1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1213" name="AutoShape 319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1214" name="AutoShape 320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1215" name="Oval 321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1216" name="Oval 322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91217" name="Oval 323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1218" name="Rectangle 324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09723" name="Group 325"/>
          <p:cNvGrpSpPr/>
          <p:nvPr/>
        </p:nvGrpSpPr>
        <p:grpSpPr>
          <a:xfrm>
            <a:off x="661988" y="5605463"/>
            <a:ext cx="525462" cy="434975"/>
            <a:chOff x="-44" y="1473"/>
            <a:chExt cx="981" cy="1105"/>
          </a:xfrm>
        </p:grpSpPr>
        <p:pic>
          <p:nvPicPr>
            <p:cNvPr id="109724" name="Picture 326" descr="desktop_computer_stylized_mediu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9725" name="Freeform 327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542 L 0.0007 0.17802 L 0.08681 0.17894 L 0.04723 0.24191 L 0.19584 0.2419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402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19808 0.35139 " pathEditMode="relative" ptsTypes="AA">
                                      <p:cBhvr>
                                        <p:cTn id="34" dur="2000" fill="hold"/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02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9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402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666" grpId="0" animBg="1"/>
      <p:bldP spid="402666" grpId="1" animBg="1"/>
      <p:bldP spid="402666" grpId="2" animBg="1"/>
      <p:bldP spid="402666" grpId="3" animBg="1"/>
      <p:bldP spid="402666" grpId="4" animBg="1"/>
      <p:bldP spid="402667" grpId="0" animBg="1"/>
      <p:bldP spid="402668" grpId="0"/>
      <p:bldP spid="402668" grpId="1"/>
      <p:bldP spid="402669" grpId="0"/>
      <p:bldP spid="402669" grpId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1059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0595" name="Freeform 270"/>
          <p:cNvSpPr/>
          <p:nvPr/>
        </p:nvSpPr>
        <p:spPr>
          <a:xfrm flipH="1">
            <a:off x="2111375" y="3465513"/>
            <a:ext cx="250825" cy="12017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10596" name="Group 350"/>
          <p:cNvGrpSpPr/>
          <p:nvPr/>
        </p:nvGrpSpPr>
        <p:grpSpPr>
          <a:xfrm>
            <a:off x="1716088" y="4425950"/>
            <a:ext cx="525462" cy="434975"/>
            <a:chOff x="-44" y="1473"/>
            <a:chExt cx="981" cy="1105"/>
          </a:xfrm>
        </p:grpSpPr>
        <p:pic>
          <p:nvPicPr>
            <p:cNvPr id="110597" name="Picture 351" descr="desktop_computer_stylized_mediu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0598" name="Freeform 352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110599" name="Picture 2" descr="garbage_c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913" y="5775325"/>
            <a:ext cx="487362" cy="649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0600" name="Oval 4"/>
          <p:cNvSpPr/>
          <p:nvPr/>
        </p:nvSpPr>
        <p:spPr>
          <a:xfrm>
            <a:off x="3795713" y="5348288"/>
            <a:ext cx="1304925" cy="303212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110601" name="Line 5"/>
          <p:cNvSpPr/>
          <p:nvPr/>
        </p:nvSpPr>
        <p:spPr>
          <a:xfrm>
            <a:off x="3795713" y="5324475"/>
            <a:ext cx="0" cy="187325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602" name="Line 6"/>
          <p:cNvSpPr/>
          <p:nvPr/>
        </p:nvSpPr>
        <p:spPr>
          <a:xfrm>
            <a:off x="5100638" y="5324475"/>
            <a:ext cx="0" cy="187325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603" name="Rectangle 7"/>
          <p:cNvSpPr/>
          <p:nvPr/>
        </p:nvSpPr>
        <p:spPr>
          <a:xfrm>
            <a:off x="3795713" y="5324475"/>
            <a:ext cx="309562" cy="184150"/>
          </a:xfrm>
          <a:prstGeom prst="rect">
            <a:avLst/>
          </a:prstGeom>
          <a:solidFill>
            <a:srgbClr val="808080"/>
          </a:solidFill>
          <a:ln w="12700">
            <a:noFill/>
          </a:ln>
        </p:spPr>
        <p:txBody>
          <a:bodyPr anchor="ctr" anchorCtr="0"/>
          <a:p>
            <a:pPr algn="ctr"/>
            <a:endParaRPr lang="zh-CN" altLang="zh-CN" sz="2000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10604" name="Rectangle 8"/>
          <p:cNvSpPr/>
          <p:nvPr/>
        </p:nvSpPr>
        <p:spPr>
          <a:xfrm>
            <a:off x="4705350" y="5311775"/>
            <a:ext cx="395288" cy="184150"/>
          </a:xfrm>
          <a:prstGeom prst="rect">
            <a:avLst/>
          </a:prstGeom>
          <a:solidFill>
            <a:srgbClr val="808080"/>
          </a:solidFill>
          <a:ln w="12700">
            <a:noFill/>
          </a:ln>
        </p:spPr>
        <p:txBody>
          <a:bodyPr anchor="ctr" anchorCtr="0"/>
          <a:p>
            <a:pPr algn="ctr"/>
            <a:endParaRPr lang="zh-CN" altLang="zh-CN" sz="2000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10605" name="Oval 9"/>
          <p:cNvSpPr/>
          <p:nvPr/>
        </p:nvSpPr>
        <p:spPr>
          <a:xfrm>
            <a:off x="3790950" y="5126038"/>
            <a:ext cx="1306513" cy="352425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grpSp>
        <p:nvGrpSpPr>
          <p:cNvPr id="110606" name="Group 10"/>
          <p:cNvGrpSpPr/>
          <p:nvPr/>
        </p:nvGrpSpPr>
        <p:grpSpPr>
          <a:xfrm>
            <a:off x="4097338" y="5183188"/>
            <a:ext cx="647700" cy="206375"/>
            <a:chOff x="2848" y="848"/>
            <a:chExt cx="140" cy="98"/>
          </a:xfrm>
        </p:grpSpPr>
        <p:sp>
          <p:nvSpPr>
            <p:cNvPr id="110607" name="Line 11"/>
            <p:cNvSpPr/>
            <p:nvPr/>
          </p:nvSpPr>
          <p:spPr>
            <a:xfrm flipV="1">
              <a:off x="2848" y="848"/>
              <a:ext cx="50" cy="2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608" name="Line 12"/>
            <p:cNvSpPr/>
            <p:nvPr/>
          </p:nvSpPr>
          <p:spPr>
            <a:xfrm>
              <a:off x="2944" y="946"/>
              <a:ext cx="44" cy="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609" name="Line 13"/>
            <p:cNvSpPr/>
            <p:nvPr/>
          </p:nvSpPr>
          <p:spPr>
            <a:xfrm>
              <a:off x="2894" y="850"/>
              <a:ext cx="52" cy="96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0610" name="Line 14"/>
          <p:cNvSpPr/>
          <p:nvPr/>
        </p:nvSpPr>
        <p:spPr>
          <a:xfrm>
            <a:off x="4097338" y="5381625"/>
            <a:ext cx="231775" cy="4763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611" name="Line 15"/>
          <p:cNvSpPr/>
          <p:nvPr/>
        </p:nvSpPr>
        <p:spPr>
          <a:xfrm flipV="1">
            <a:off x="4541838" y="5181600"/>
            <a:ext cx="2032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612" name="Line 16"/>
          <p:cNvSpPr/>
          <p:nvPr/>
        </p:nvSpPr>
        <p:spPr>
          <a:xfrm flipV="1">
            <a:off x="4310063" y="5181600"/>
            <a:ext cx="241300" cy="200025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613" name="Line 17"/>
          <p:cNvSpPr/>
          <p:nvPr/>
        </p:nvSpPr>
        <p:spPr>
          <a:xfrm flipH="1">
            <a:off x="2424113" y="4878388"/>
            <a:ext cx="1135062" cy="11176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614" name="Line 18"/>
          <p:cNvSpPr/>
          <p:nvPr/>
        </p:nvSpPr>
        <p:spPr>
          <a:xfrm flipH="1">
            <a:off x="3021013" y="4878388"/>
            <a:ext cx="538162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0615" name="Group 59"/>
          <p:cNvGrpSpPr/>
          <p:nvPr/>
        </p:nvGrpSpPr>
        <p:grpSpPr>
          <a:xfrm>
            <a:off x="2351088" y="3563938"/>
            <a:ext cx="798512" cy="1166812"/>
            <a:chOff x="12762" y="10336"/>
            <a:chExt cx="1027" cy="1700"/>
          </a:xfrm>
        </p:grpSpPr>
        <p:sp>
          <p:nvSpPr>
            <p:cNvPr id="110616" name="Rectangle 60"/>
            <p:cNvSpPr/>
            <p:nvPr/>
          </p:nvSpPr>
          <p:spPr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0617" name="Rectangle 61"/>
            <p:cNvSpPr/>
            <p:nvPr/>
          </p:nvSpPr>
          <p:spPr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0618" name="Line 62"/>
            <p:cNvSpPr/>
            <p:nvPr/>
          </p:nvSpPr>
          <p:spPr>
            <a:xfrm>
              <a:off x="12766" y="10682"/>
              <a:ext cx="96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619" name="Line 63"/>
            <p:cNvSpPr/>
            <p:nvPr/>
          </p:nvSpPr>
          <p:spPr>
            <a:xfrm>
              <a:off x="12780" y="11042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620" name="Line 64"/>
            <p:cNvSpPr/>
            <p:nvPr/>
          </p:nvSpPr>
          <p:spPr>
            <a:xfrm>
              <a:off x="12764" y="11374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621" name="Line 65"/>
            <p:cNvSpPr/>
            <p:nvPr/>
          </p:nvSpPr>
          <p:spPr>
            <a:xfrm>
              <a:off x="12762" y="11675"/>
              <a:ext cx="96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0622" name="Text Box 67"/>
          <p:cNvSpPr txBox="1"/>
          <p:nvPr/>
        </p:nvSpPr>
        <p:spPr>
          <a:xfrm>
            <a:off x="3368675" y="3449638"/>
            <a:ext cx="1881188" cy="473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sz="2000" dirty="0">
                <a:solidFill>
                  <a:srgbClr val="FF0000"/>
                </a:solidFill>
                <a:latin typeface="Symbol" panose="05050102010706020507" charset="2"/>
              </a:rPr>
              <a:t>l</a:t>
            </a:r>
            <a:r>
              <a:rPr lang="en-US" altLang="zh-CN" sz="20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zh-CN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: original data</a:t>
            </a:r>
            <a:endParaRPr lang="en-US" altLang="zh-CN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10623" name="Line 68"/>
          <p:cNvSpPr/>
          <p:nvPr/>
        </p:nvSpPr>
        <p:spPr>
          <a:xfrm flipH="1">
            <a:off x="1885950" y="5983288"/>
            <a:ext cx="538163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0624" name="Group 109"/>
          <p:cNvGrpSpPr/>
          <p:nvPr/>
        </p:nvGrpSpPr>
        <p:grpSpPr>
          <a:xfrm>
            <a:off x="1298575" y="4718050"/>
            <a:ext cx="798513" cy="1166813"/>
            <a:chOff x="12762" y="10336"/>
            <a:chExt cx="1027" cy="1700"/>
          </a:xfrm>
        </p:grpSpPr>
        <p:sp>
          <p:nvSpPr>
            <p:cNvPr id="110625" name="Rectangle 110"/>
            <p:cNvSpPr/>
            <p:nvPr/>
          </p:nvSpPr>
          <p:spPr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0626" name="Rectangle 111"/>
            <p:cNvSpPr/>
            <p:nvPr/>
          </p:nvSpPr>
          <p:spPr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0627" name="Line 112"/>
            <p:cNvSpPr/>
            <p:nvPr/>
          </p:nvSpPr>
          <p:spPr>
            <a:xfrm>
              <a:off x="12766" y="10682"/>
              <a:ext cx="96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628" name="Line 113"/>
            <p:cNvSpPr/>
            <p:nvPr/>
          </p:nvSpPr>
          <p:spPr>
            <a:xfrm>
              <a:off x="12780" y="11042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629" name="Line 114"/>
            <p:cNvSpPr/>
            <p:nvPr/>
          </p:nvSpPr>
          <p:spPr>
            <a:xfrm>
              <a:off x="12764" y="11374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630" name="Line 115"/>
            <p:cNvSpPr/>
            <p:nvPr/>
          </p:nvSpPr>
          <p:spPr>
            <a:xfrm>
              <a:off x="12762" y="11675"/>
              <a:ext cx="96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0631" name="Line 117"/>
          <p:cNvSpPr/>
          <p:nvPr/>
        </p:nvSpPr>
        <p:spPr>
          <a:xfrm flipH="1">
            <a:off x="3021013" y="5394325"/>
            <a:ext cx="7493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632" name="Line 118"/>
          <p:cNvSpPr/>
          <p:nvPr/>
        </p:nvSpPr>
        <p:spPr>
          <a:xfrm flipH="1">
            <a:off x="5010150" y="5394325"/>
            <a:ext cx="74771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633" name="Line 119"/>
          <p:cNvSpPr/>
          <p:nvPr/>
        </p:nvSpPr>
        <p:spPr>
          <a:xfrm flipH="1">
            <a:off x="5160963" y="4878388"/>
            <a:ext cx="1135062" cy="11176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634" name="Line 120"/>
          <p:cNvSpPr/>
          <p:nvPr/>
        </p:nvSpPr>
        <p:spPr>
          <a:xfrm flipH="1">
            <a:off x="5149850" y="5995988"/>
            <a:ext cx="67786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635" name="Line 121"/>
          <p:cNvSpPr/>
          <p:nvPr/>
        </p:nvSpPr>
        <p:spPr>
          <a:xfrm flipH="1">
            <a:off x="6259513" y="4891088"/>
            <a:ext cx="53975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0636" name="Group 162"/>
          <p:cNvGrpSpPr/>
          <p:nvPr/>
        </p:nvGrpSpPr>
        <p:grpSpPr>
          <a:xfrm>
            <a:off x="6643688" y="3698875"/>
            <a:ext cx="798512" cy="1166813"/>
            <a:chOff x="12762" y="10336"/>
            <a:chExt cx="1027" cy="1700"/>
          </a:xfrm>
        </p:grpSpPr>
        <p:sp>
          <p:nvSpPr>
            <p:cNvPr id="110637" name="Rectangle 163"/>
            <p:cNvSpPr/>
            <p:nvPr/>
          </p:nvSpPr>
          <p:spPr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0638" name="Rectangle 164"/>
            <p:cNvSpPr/>
            <p:nvPr/>
          </p:nvSpPr>
          <p:spPr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0639" name="Line 165"/>
            <p:cNvSpPr/>
            <p:nvPr/>
          </p:nvSpPr>
          <p:spPr>
            <a:xfrm>
              <a:off x="12766" y="10682"/>
              <a:ext cx="96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640" name="Line 166"/>
            <p:cNvSpPr/>
            <p:nvPr/>
          </p:nvSpPr>
          <p:spPr>
            <a:xfrm>
              <a:off x="12780" y="11042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641" name="Line 167"/>
            <p:cNvSpPr/>
            <p:nvPr/>
          </p:nvSpPr>
          <p:spPr>
            <a:xfrm>
              <a:off x="12764" y="11374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642" name="Line 168"/>
            <p:cNvSpPr/>
            <p:nvPr/>
          </p:nvSpPr>
          <p:spPr>
            <a:xfrm>
              <a:off x="12762" y="11675"/>
              <a:ext cx="96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0643" name="Group 209"/>
          <p:cNvGrpSpPr/>
          <p:nvPr/>
        </p:nvGrpSpPr>
        <p:grpSpPr>
          <a:xfrm>
            <a:off x="6175375" y="5011738"/>
            <a:ext cx="798513" cy="1168400"/>
            <a:chOff x="12762" y="10336"/>
            <a:chExt cx="1027" cy="1700"/>
          </a:xfrm>
        </p:grpSpPr>
        <p:sp>
          <p:nvSpPr>
            <p:cNvPr id="110644" name="Rectangle 210"/>
            <p:cNvSpPr/>
            <p:nvPr/>
          </p:nvSpPr>
          <p:spPr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0645" name="Rectangle 211"/>
            <p:cNvSpPr/>
            <p:nvPr/>
          </p:nvSpPr>
          <p:spPr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0646" name="Line 212"/>
            <p:cNvSpPr/>
            <p:nvPr/>
          </p:nvSpPr>
          <p:spPr>
            <a:xfrm>
              <a:off x="12766" y="10682"/>
              <a:ext cx="96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647" name="Line 213"/>
            <p:cNvSpPr/>
            <p:nvPr/>
          </p:nvSpPr>
          <p:spPr>
            <a:xfrm>
              <a:off x="12780" y="11042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648" name="Line 214"/>
            <p:cNvSpPr/>
            <p:nvPr/>
          </p:nvSpPr>
          <p:spPr>
            <a:xfrm>
              <a:off x="12764" y="11374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649" name="Line 215"/>
            <p:cNvSpPr/>
            <p:nvPr/>
          </p:nvSpPr>
          <p:spPr>
            <a:xfrm>
              <a:off x="12762" y="11675"/>
              <a:ext cx="96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0650" name="Oval 216"/>
          <p:cNvSpPr/>
          <p:nvPr/>
        </p:nvSpPr>
        <p:spPr>
          <a:xfrm>
            <a:off x="2763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110651" name="Oval 217"/>
          <p:cNvSpPr/>
          <p:nvPr/>
        </p:nvSpPr>
        <p:spPr>
          <a:xfrm>
            <a:off x="1604963" y="4767263"/>
            <a:ext cx="114300" cy="117475"/>
          </a:xfrm>
          <a:prstGeom prst="ellipse">
            <a:avLst/>
          </a:prstGeom>
          <a:solidFill>
            <a:srgbClr val="808080"/>
          </a:solidFill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110652" name="Text Box 218"/>
          <p:cNvSpPr txBox="1"/>
          <p:nvPr/>
        </p:nvSpPr>
        <p:spPr>
          <a:xfrm>
            <a:off x="7583488" y="3651250"/>
            <a:ext cx="590550" cy="473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sz="2000" dirty="0">
                <a:solidFill>
                  <a:srgbClr val="FF0000"/>
                </a:solidFill>
                <a:latin typeface="Symbol" panose="05050102010706020507" charset="2"/>
              </a:rPr>
              <a:t>l</a:t>
            </a:r>
            <a:r>
              <a:rPr lang="en-US" altLang="zh-CN" sz="20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zh-CN" sz="2000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grpSp>
        <p:nvGrpSpPr>
          <p:cNvPr id="110653" name="Group 219"/>
          <p:cNvGrpSpPr/>
          <p:nvPr/>
        </p:nvGrpSpPr>
        <p:grpSpPr>
          <a:xfrm>
            <a:off x="4587875" y="5233988"/>
            <a:ext cx="385763" cy="319087"/>
            <a:chOff x="11283" y="10423"/>
            <a:chExt cx="475" cy="374"/>
          </a:xfrm>
        </p:grpSpPr>
        <p:sp>
          <p:nvSpPr>
            <p:cNvPr id="110654" name="Rectangle 220"/>
            <p:cNvSpPr/>
            <p:nvPr/>
          </p:nvSpPr>
          <p:spPr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0655" name="Line 221"/>
            <p:cNvSpPr/>
            <p:nvPr/>
          </p:nvSpPr>
          <p:spPr>
            <a:xfrm>
              <a:off x="11686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656" name="Line 222"/>
            <p:cNvSpPr/>
            <p:nvPr/>
          </p:nvSpPr>
          <p:spPr>
            <a:xfrm>
              <a:off x="11621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657" name="Line 223"/>
            <p:cNvSpPr/>
            <p:nvPr/>
          </p:nvSpPr>
          <p:spPr>
            <a:xfrm>
              <a:off x="11556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658" name="Line 224"/>
            <p:cNvSpPr/>
            <p:nvPr/>
          </p:nvSpPr>
          <p:spPr>
            <a:xfrm>
              <a:off x="11491" y="10495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659" name="Line 225"/>
            <p:cNvSpPr/>
            <p:nvPr/>
          </p:nvSpPr>
          <p:spPr>
            <a:xfrm>
              <a:off x="11426" y="10495"/>
              <a:ext cx="2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660" name="Line 226"/>
            <p:cNvSpPr/>
            <p:nvPr/>
          </p:nvSpPr>
          <p:spPr>
            <a:xfrm>
              <a:off x="11360" y="10495"/>
              <a:ext cx="3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0661" name="Line 227"/>
          <p:cNvSpPr/>
          <p:nvPr/>
        </p:nvSpPr>
        <p:spPr>
          <a:xfrm>
            <a:off x="4845050" y="4017963"/>
            <a:ext cx="339725" cy="0"/>
          </a:xfrm>
          <a:prstGeom prst="line">
            <a:avLst/>
          </a:prstGeom>
          <a:ln w="38100" cap="flat" cmpd="sng">
            <a:solidFill>
              <a:srgbClr val="FFFFFF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10662" name="Freeform 228"/>
          <p:cNvSpPr/>
          <p:nvPr/>
        </p:nvSpPr>
        <p:spPr>
          <a:xfrm>
            <a:off x="1663700" y="4865688"/>
            <a:ext cx="4854575" cy="1228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ap="flat" cmpd="sng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0663" name="Freeform 229"/>
          <p:cNvSpPr/>
          <p:nvPr/>
        </p:nvSpPr>
        <p:spPr>
          <a:xfrm>
            <a:off x="2822575" y="3698875"/>
            <a:ext cx="4210050" cy="16462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0664" name="Oval 230"/>
          <p:cNvSpPr/>
          <p:nvPr/>
        </p:nvSpPr>
        <p:spPr>
          <a:xfrm>
            <a:off x="2763838" y="3871913"/>
            <a:ext cx="112712" cy="115887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110665" name="Text Box 231"/>
          <p:cNvSpPr txBox="1"/>
          <p:nvPr/>
        </p:nvSpPr>
        <p:spPr>
          <a:xfrm>
            <a:off x="3251200" y="3778250"/>
            <a:ext cx="2349500" cy="6175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r>
              <a:rPr lang="en-US" altLang="zh-CN" sz="2000" dirty="0">
                <a:solidFill>
                  <a:srgbClr val="FF0000"/>
                </a:solidFill>
                <a:latin typeface="Symbol" panose="05050102010706020507" charset="2"/>
              </a:rPr>
              <a:t>l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0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original data, </a:t>
            </a:r>
            <a:r>
              <a:rPr lang="en-US" altLang="zh-CN" i="1" dirty="0">
                <a:solidFill>
                  <a:srgbClr val="FF0000"/>
                </a:solidFill>
                <a:latin typeface="Arial" panose="020B0604020202020204" pitchFamily="34" charset="0"/>
              </a:rPr>
              <a:t>plus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 retransmitted data</a:t>
            </a:r>
            <a:endParaRPr lang="en-US" altLang="zh-CN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92199" name="Line 232"/>
          <p:cNvSpPr>
            <a:spLocks noChangeShapeType="1"/>
          </p:cNvSpPr>
          <p:nvPr/>
        </p:nvSpPr>
        <p:spPr bwMode="auto">
          <a:xfrm>
            <a:off x="2909888" y="3938588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2200" name="Line 233"/>
          <p:cNvSpPr>
            <a:spLocks noChangeShapeType="1"/>
          </p:cNvSpPr>
          <p:nvPr/>
        </p:nvSpPr>
        <p:spPr bwMode="auto">
          <a:xfrm>
            <a:off x="2905125" y="37052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2201" name="Line 234"/>
          <p:cNvSpPr>
            <a:spLocks noChangeShapeType="1"/>
          </p:cNvSpPr>
          <p:nvPr/>
        </p:nvSpPr>
        <p:spPr bwMode="auto">
          <a:xfrm>
            <a:off x="7116763" y="38576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03691" name="Rectangle 235"/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03692" name="Text Box 236"/>
          <p:cNvSpPr txBox="1">
            <a:spLocks noChangeArrowheads="1"/>
          </p:cNvSpPr>
          <p:nvPr/>
        </p:nvSpPr>
        <p:spPr bwMode="auto">
          <a:xfrm>
            <a:off x="3725863" y="4805363"/>
            <a:ext cx="176847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free buffer space!</a:t>
            </a:r>
            <a:endParaRPr kumimoji="0" lang="en-US" sz="1600" b="0" i="1" u="none" strike="noStrike" kern="120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03693" name="Rectangle 237"/>
          <p:cNvSpPr>
            <a:spLocks noChangeArrowheads="1"/>
          </p:cNvSpPr>
          <p:nvPr/>
        </p:nvSpPr>
        <p:spPr bwMode="auto">
          <a:xfrm>
            <a:off x="2381250" y="3844925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110672" name="Picture 260" descr="underline_base"/>
          <p:cNvPicPr/>
          <p:nvPr/>
        </p:nvPicPr>
        <p:blipFill>
          <a:blip r:embed="rId3"/>
          <a:stretch>
            <a:fillRect/>
          </a:stretch>
        </p:blipFill>
        <p:spPr>
          <a:xfrm>
            <a:off x="409575" y="784225"/>
            <a:ext cx="73136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06" name="Rectangle 261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Causes/costs of congestion: scenario 2</a:t>
            </a: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 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92207" name="Rectangle 264"/>
          <p:cNvSpPr>
            <a:spLocks noGrp="1" noChangeArrowheads="1"/>
          </p:cNvSpPr>
          <p:nvPr>
            <p:ph sz="half" idx="1"/>
          </p:nvPr>
        </p:nvSpPr>
        <p:spPr>
          <a:xfrm>
            <a:off x="560388" y="1116013"/>
            <a:ext cx="3536950" cy="19161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Idealization: 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known loss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packets can be lost, dropped at router due  to full buffers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sender only resends if packet 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known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to be lost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403736" name="Group 280"/>
          <p:cNvGrpSpPr/>
          <p:nvPr/>
        </p:nvGrpSpPr>
        <p:grpSpPr>
          <a:xfrm>
            <a:off x="4600575" y="1244600"/>
            <a:ext cx="4306888" cy="2076450"/>
            <a:chOff x="2898" y="784"/>
            <a:chExt cx="2713" cy="1308"/>
          </a:xfrm>
        </p:grpSpPr>
        <p:sp>
          <p:nvSpPr>
            <p:cNvPr id="92283" name="Line 239"/>
            <p:cNvSpPr>
              <a:spLocks noChangeShapeType="1"/>
            </p:cNvSpPr>
            <p:nvPr/>
          </p:nvSpPr>
          <p:spPr bwMode="auto">
            <a:xfrm>
              <a:off x="3208" y="784"/>
              <a:ext cx="0" cy="1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2284" name="Line 240"/>
            <p:cNvSpPr>
              <a:spLocks noChangeShapeType="1"/>
            </p:cNvSpPr>
            <p:nvPr/>
          </p:nvSpPr>
          <p:spPr bwMode="auto">
            <a:xfrm rot="5400000">
              <a:off x="3761" y="1294"/>
              <a:ext cx="0" cy="1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2285" name="Text Box 241"/>
            <p:cNvSpPr txBox="1">
              <a:spLocks noChangeArrowheads="1"/>
            </p:cNvSpPr>
            <p:nvPr/>
          </p:nvSpPr>
          <p:spPr bwMode="auto">
            <a:xfrm>
              <a:off x="2938" y="814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R/2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92286" name="Line 242"/>
            <p:cNvSpPr>
              <a:spLocks noChangeShapeType="1"/>
            </p:cNvSpPr>
            <p:nvPr/>
          </p:nvSpPr>
          <p:spPr bwMode="auto">
            <a:xfrm rot="5400000">
              <a:off x="4054" y="72"/>
              <a:ext cx="0" cy="1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2287" name="Line 243"/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2288" name="Text Box 244"/>
            <p:cNvSpPr txBox="1">
              <a:spLocks noChangeArrowheads="1"/>
            </p:cNvSpPr>
            <p:nvPr/>
          </p:nvSpPr>
          <p:spPr bwMode="auto">
            <a:xfrm>
              <a:off x="4063" y="1846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R/2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10682" name="Freeform 245"/>
            <p:cNvSpPr/>
            <p:nvPr/>
          </p:nvSpPr>
          <p:spPr>
            <a:xfrm>
              <a:off x="3211" y="913"/>
              <a:ext cx="1636" cy="955"/>
            </a:xfrm>
            <a:custGeom>
              <a:avLst/>
              <a:gdLst/>
              <a:ahLst/>
              <a:cxnLst>
                <a:cxn ang="0">
                  <a:pos x="0" y="955"/>
                </a:cxn>
                <a:cxn ang="0">
                  <a:pos x="758" y="246"/>
                </a:cxn>
                <a:cxn ang="0">
                  <a:pos x="1636" y="7"/>
                </a:cxn>
              </a:cxnLst>
              <a:pathLst>
                <a:path w="1636" h="955">
                  <a:moveTo>
                    <a:pt x="0" y="955"/>
                  </a:moveTo>
                  <a:cubicBezTo>
                    <a:pt x="126" y="837"/>
                    <a:pt x="27" y="927"/>
                    <a:pt x="758" y="246"/>
                  </a:cubicBezTo>
                  <a:cubicBezTo>
                    <a:pt x="1095" y="0"/>
                    <a:pt x="1453" y="57"/>
                    <a:pt x="1636" y="7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10683" name="Group 246"/>
            <p:cNvGrpSpPr/>
            <p:nvPr/>
          </p:nvGrpSpPr>
          <p:grpSpPr>
            <a:xfrm>
              <a:off x="3563" y="1861"/>
              <a:ext cx="269" cy="231"/>
              <a:chOff x="3655" y="1791"/>
              <a:chExt cx="269" cy="231"/>
            </a:xfrm>
          </p:grpSpPr>
          <p:sp>
            <p:nvSpPr>
              <p:cNvPr id="92297" name="Text Box 247"/>
              <p:cNvSpPr txBox="1">
                <a:spLocks noChangeArrowheads="1"/>
              </p:cNvSpPr>
              <p:nvPr/>
            </p:nvSpPr>
            <p:spPr bwMode="auto">
              <a:xfrm>
                <a:off x="3655" y="1791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Symbol" panose="05050102010706020507" charset="0"/>
                    <a:ea typeface="MS PGothic" panose="020B0600070205080204" charset="-128"/>
                    <a:cs typeface="Arial" panose="020B0604020202020204" pitchFamily="34" charset="0"/>
                  </a:rPr>
                  <a:t>l</a:t>
                </a:r>
                <a:r>
                  <a:rPr kumimoji="0" lang="en-US" sz="1800" b="0" i="0" u="none" strike="noStrike" kern="1200" cap="none" spc="0" normalizeH="0" baseline="-2500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rPr>
                  <a:t>in</a:t>
                </a:r>
                <a:endParaRPr kumimoji="0" lang="en-US" sz="1800" b="0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2298" name="Line 248"/>
              <p:cNvSpPr>
                <a:spLocks noChangeShapeType="1"/>
              </p:cNvSpPr>
              <p:nvPr/>
            </p:nvSpPr>
            <p:spPr bwMode="auto">
              <a:xfrm flipV="1">
                <a:off x="3810" y="1846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2291" name="Text Box 249"/>
            <p:cNvSpPr txBox="1">
              <a:spLocks noChangeArrowheads="1"/>
            </p:cNvSpPr>
            <p:nvPr/>
          </p:nvSpPr>
          <p:spPr bwMode="auto">
            <a:xfrm rot="-5400000">
              <a:off x="2808" y="1266"/>
              <a:ext cx="389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ymbol" panose="05050102010706020507" charset="0"/>
                  <a:ea typeface="MS PGothic" panose="020B0600070205080204" charset="-128"/>
                  <a:cs typeface="Arial" panose="020B0604020202020204" pitchFamily="34" charset="0"/>
                </a:rPr>
                <a:t>l</a:t>
              </a:r>
              <a:r>
                <a:rPr kumimoji="0" lang="en-US" sz="1800" b="0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out</a:t>
              </a:r>
              <a:endParaRPr kumimoji="0" lang="en-US" sz="1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92292" name="Line 250"/>
            <p:cNvSpPr>
              <a:spLocks noChangeShapeType="1"/>
            </p:cNvSpPr>
            <p:nvPr/>
          </p:nvSpPr>
          <p:spPr bwMode="auto">
            <a:xfrm rot="10800000" flipH="1">
              <a:off x="3182" y="922"/>
              <a:ext cx="1019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2293" name="Oval 251"/>
            <p:cNvSpPr>
              <a:spLocks noChangeArrowheads="1"/>
            </p:cNvSpPr>
            <p:nvPr/>
          </p:nvSpPr>
          <p:spPr bwMode="auto">
            <a:xfrm>
              <a:off x="4173" y="1005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2294" name="Text Box 252"/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7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when sending at R/2, some packets are retransmissions but asymptotic goodput is still R/2 (why?)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2295" name="Line 253"/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2296" name="Line 265"/>
            <p:cNvSpPr>
              <a:spLocks noChangeShapeType="1"/>
            </p:cNvSpPr>
            <p:nvPr/>
          </p:nvSpPr>
          <p:spPr bwMode="auto">
            <a:xfrm flipV="1">
              <a:off x="4722" y="946"/>
              <a:ext cx="121" cy="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110692" name="Freeform 267"/>
          <p:cNvSpPr/>
          <p:nvPr/>
        </p:nvSpPr>
        <p:spPr>
          <a:xfrm flipH="1">
            <a:off x="1066800" y="4667250"/>
            <a:ext cx="250825" cy="120173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0693" name="Freeform 273"/>
          <p:cNvSpPr/>
          <p:nvPr/>
        </p:nvSpPr>
        <p:spPr>
          <a:xfrm>
            <a:off x="7416800" y="3665538"/>
            <a:ext cx="250825" cy="12128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0694" name="Freeform 276"/>
          <p:cNvSpPr/>
          <p:nvPr/>
        </p:nvSpPr>
        <p:spPr>
          <a:xfrm>
            <a:off x="6948488" y="4981575"/>
            <a:ext cx="250825" cy="12128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0695" name="Text Box 278"/>
          <p:cNvSpPr txBox="1"/>
          <p:nvPr/>
        </p:nvSpPr>
        <p:spPr>
          <a:xfrm>
            <a:off x="2298700" y="4705350"/>
            <a:ext cx="852488" cy="3127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endParaRPr lang="en-US" altLang="zh-CN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10696" name="Text Box 279"/>
          <p:cNvSpPr txBox="1"/>
          <p:nvPr/>
        </p:nvSpPr>
        <p:spPr>
          <a:xfrm>
            <a:off x="1168400" y="6073775"/>
            <a:ext cx="877888" cy="3127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Host B</a:t>
            </a:r>
            <a:endParaRPr lang="en-US" altLang="zh-CN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grpSp>
        <p:nvGrpSpPr>
          <p:cNvPr id="110697" name="Group 281"/>
          <p:cNvGrpSpPr/>
          <p:nvPr/>
        </p:nvGrpSpPr>
        <p:grpSpPr>
          <a:xfrm>
            <a:off x="7553325" y="4564063"/>
            <a:ext cx="231775" cy="441325"/>
            <a:chOff x="4140" y="429"/>
            <a:chExt cx="1425" cy="2396"/>
          </a:xfrm>
        </p:grpSpPr>
        <p:sp>
          <p:nvSpPr>
            <p:cNvPr id="110698" name="Freeform 282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8" y="55"/>
                </a:cxn>
                <a:cxn ang="0">
                  <a:pos x="37" y="425"/>
                </a:cxn>
                <a:cxn ang="0">
                  <a:pos x="0" y="445"/>
                </a:cxn>
                <a:cxn ang="0">
                  <a:pos x="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52" name="Rectangle 283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0700" name="Freeform 284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3" y="36"/>
                </a:cxn>
                <a:cxn ang="0">
                  <a:pos x="2" y="405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701" name="Freeform 285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1"/>
                </a:cxn>
                <a:cxn ang="0">
                  <a:pos x="36" y="38"/>
                </a:cxn>
                <a:cxn ang="0">
                  <a:pos x="0" y="1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55" name="Rectangle 286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10703" name="Group 287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81" name="AutoShape 288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2282" name="AutoShape 289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2257" name="Rectangle 290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10707" name="Group 291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79" name="AutoShape 292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2280" name="AutoShape 293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2259" name="Rectangle 294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2260" name="Rectangle 295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10712" name="Group 296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77" name="AutoShape 29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2278" name="AutoShape 298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10715" name="Freeform 299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0"/>
                </a:cxn>
                <a:cxn ang="0">
                  <a:pos x="36" y="36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10716" name="Group 300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75" name="AutoShape 301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2276" name="AutoShape 302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2264" name="Rectangle 303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0720" name="Freeform 304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2" y="22"/>
                </a:cxn>
                <a:cxn ang="0">
                  <a:pos x="32" y="41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721" name="Freeform 305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27"/>
                </a:cxn>
                <a:cxn ang="0">
                  <a:pos x="31" y="48"/>
                </a:cxn>
                <a:cxn ang="0">
                  <a:pos x="2" y="20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67" name="Oval 306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0723" name="Freeform 307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40"/>
                </a:cxn>
                <a:cxn ang="0">
                  <a:pos x="34" y="18"/>
                </a:cxn>
                <a:cxn ang="0">
                  <a:pos x="32" y="0"/>
                </a:cxn>
                <a:cxn ang="0">
                  <a:pos x="0" y="1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69" name="AutoShape 30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2270" name="AutoShape 309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2271" name="Oval 310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2272" name="Oval 311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92273" name="Oval 312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2274" name="Rectangle 313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10730" name="Group 314"/>
          <p:cNvGrpSpPr/>
          <p:nvPr/>
        </p:nvGrpSpPr>
        <p:grpSpPr>
          <a:xfrm>
            <a:off x="7135813" y="5867400"/>
            <a:ext cx="231775" cy="441325"/>
            <a:chOff x="4140" y="429"/>
            <a:chExt cx="1425" cy="2396"/>
          </a:xfrm>
        </p:grpSpPr>
        <p:sp>
          <p:nvSpPr>
            <p:cNvPr id="110731" name="Freeform 315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8" y="55"/>
                </a:cxn>
                <a:cxn ang="0">
                  <a:pos x="37" y="425"/>
                </a:cxn>
                <a:cxn ang="0">
                  <a:pos x="0" y="445"/>
                </a:cxn>
                <a:cxn ang="0">
                  <a:pos x="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20" name="Rectangle 316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0733" name="Freeform 317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3" y="36"/>
                </a:cxn>
                <a:cxn ang="0">
                  <a:pos x="2" y="405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734" name="Freeform 318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1"/>
                </a:cxn>
                <a:cxn ang="0">
                  <a:pos x="36" y="38"/>
                </a:cxn>
                <a:cxn ang="0">
                  <a:pos x="0" y="1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23" name="Rectangle 319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10736" name="Group 320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49" name="AutoShape 321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2250" name="AutoShape 322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2225" name="Rectangle 323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10740" name="Group 324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47" name="AutoShape 325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2248" name="AutoShape 326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2227" name="Rectangle 327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2228" name="Rectangle 328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10745" name="Group 329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45" name="AutoShape 33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2246" name="AutoShape 33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10748" name="Freeform 332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0"/>
                </a:cxn>
                <a:cxn ang="0">
                  <a:pos x="36" y="36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10749" name="Group 333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43" name="AutoShape 334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2244" name="AutoShape 335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2232" name="Rectangle 336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0753" name="Freeform 337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2" y="22"/>
                </a:cxn>
                <a:cxn ang="0">
                  <a:pos x="32" y="41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754" name="Freeform 338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27"/>
                </a:cxn>
                <a:cxn ang="0">
                  <a:pos x="31" y="48"/>
                </a:cxn>
                <a:cxn ang="0">
                  <a:pos x="2" y="20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35" name="Oval 339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0756" name="Freeform 340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40"/>
                </a:cxn>
                <a:cxn ang="0">
                  <a:pos x="34" y="18"/>
                </a:cxn>
                <a:cxn ang="0">
                  <a:pos x="32" y="0"/>
                </a:cxn>
                <a:cxn ang="0">
                  <a:pos x="0" y="1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37" name="AutoShape 341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2238" name="AutoShape 342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2239" name="Oval 343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2240" name="Oval 344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92241" name="Oval 345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2242" name="Rectangle 346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10763" name="Group 347"/>
          <p:cNvGrpSpPr/>
          <p:nvPr/>
        </p:nvGrpSpPr>
        <p:grpSpPr>
          <a:xfrm>
            <a:off x="661988" y="5605463"/>
            <a:ext cx="525462" cy="434975"/>
            <a:chOff x="-44" y="1473"/>
            <a:chExt cx="981" cy="1105"/>
          </a:xfrm>
        </p:grpSpPr>
        <p:pic>
          <p:nvPicPr>
            <p:cNvPr id="110764" name="Picture 348" descr="desktop_computer_stylized_mediu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0765" name="Freeform 349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0.03333 4.44444E-6 L 0.03333 0.14583 L 0.1191 0.14583 L 0.07969 0.20625 L 0.22622 0.20625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4036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22 0.20625 L 0.275 0.20648 " pathEditMode="relative" ptsTypes="AA">
                                      <p:cBhvr>
                                        <p:cTn id="13" dur="3000" fill="hold"/>
                                        <p:tgtEl>
                                          <p:spTgt spid="4036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03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 0.20649 L 0.34289 0.20649 L 0.40834 0.11598 L 0.49775 0.12084 L 0.49775 -0.011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4036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03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403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691" grpId="0" animBg="1"/>
      <p:bldP spid="403691" grpId="1" animBg="1"/>
      <p:bldP spid="403691" grpId="2" animBg="1"/>
      <p:bldP spid="403691" grpId="3" animBg="1"/>
      <p:bldP spid="403692" grpId="0"/>
      <p:bldP spid="40369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116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1619" name="Freeform 273"/>
          <p:cNvSpPr/>
          <p:nvPr/>
        </p:nvSpPr>
        <p:spPr>
          <a:xfrm flipH="1">
            <a:off x="2111375" y="3465513"/>
            <a:ext cx="250825" cy="12017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11620" name="Group 357"/>
          <p:cNvGrpSpPr/>
          <p:nvPr/>
        </p:nvGrpSpPr>
        <p:grpSpPr>
          <a:xfrm>
            <a:off x="1716088" y="4425950"/>
            <a:ext cx="525462" cy="434975"/>
            <a:chOff x="-44" y="1473"/>
            <a:chExt cx="981" cy="1105"/>
          </a:xfrm>
        </p:grpSpPr>
        <p:pic>
          <p:nvPicPr>
            <p:cNvPr id="111621" name="Picture 358" descr="desktop_computer_stylized_mediu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1622" name="Freeform 359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11623" name="Oval 3"/>
          <p:cNvSpPr/>
          <p:nvPr/>
        </p:nvSpPr>
        <p:spPr>
          <a:xfrm>
            <a:off x="3795713" y="5348288"/>
            <a:ext cx="1304925" cy="303212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111624" name="Line 4"/>
          <p:cNvSpPr/>
          <p:nvPr/>
        </p:nvSpPr>
        <p:spPr>
          <a:xfrm>
            <a:off x="3795713" y="5324475"/>
            <a:ext cx="0" cy="187325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625" name="Line 5"/>
          <p:cNvSpPr/>
          <p:nvPr/>
        </p:nvSpPr>
        <p:spPr>
          <a:xfrm>
            <a:off x="5100638" y="5324475"/>
            <a:ext cx="0" cy="187325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626" name="Rectangle 6"/>
          <p:cNvSpPr/>
          <p:nvPr/>
        </p:nvSpPr>
        <p:spPr>
          <a:xfrm>
            <a:off x="3795713" y="5324475"/>
            <a:ext cx="309562" cy="184150"/>
          </a:xfrm>
          <a:prstGeom prst="rect">
            <a:avLst/>
          </a:prstGeom>
          <a:solidFill>
            <a:srgbClr val="808080"/>
          </a:solidFill>
          <a:ln w="12700">
            <a:noFill/>
          </a:ln>
        </p:spPr>
        <p:txBody>
          <a:bodyPr anchor="ctr" anchorCtr="0"/>
          <a:p>
            <a:pPr algn="ctr"/>
            <a:endParaRPr lang="zh-CN" altLang="zh-CN" sz="2000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11627" name="Rectangle 7"/>
          <p:cNvSpPr/>
          <p:nvPr/>
        </p:nvSpPr>
        <p:spPr>
          <a:xfrm>
            <a:off x="4705350" y="5311775"/>
            <a:ext cx="395288" cy="184150"/>
          </a:xfrm>
          <a:prstGeom prst="rect">
            <a:avLst/>
          </a:prstGeom>
          <a:solidFill>
            <a:srgbClr val="808080"/>
          </a:solidFill>
          <a:ln w="12700">
            <a:noFill/>
          </a:ln>
        </p:spPr>
        <p:txBody>
          <a:bodyPr anchor="ctr" anchorCtr="0"/>
          <a:p>
            <a:pPr algn="ctr"/>
            <a:endParaRPr lang="zh-CN" altLang="zh-CN" sz="2000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11628" name="Oval 8"/>
          <p:cNvSpPr/>
          <p:nvPr/>
        </p:nvSpPr>
        <p:spPr>
          <a:xfrm>
            <a:off x="3790950" y="5126038"/>
            <a:ext cx="1306513" cy="352425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grpSp>
        <p:nvGrpSpPr>
          <p:cNvPr id="111629" name="Group 9"/>
          <p:cNvGrpSpPr/>
          <p:nvPr/>
        </p:nvGrpSpPr>
        <p:grpSpPr>
          <a:xfrm>
            <a:off x="4097338" y="5183188"/>
            <a:ext cx="647700" cy="206375"/>
            <a:chOff x="2848" y="848"/>
            <a:chExt cx="140" cy="98"/>
          </a:xfrm>
        </p:grpSpPr>
        <p:sp>
          <p:nvSpPr>
            <p:cNvPr id="111630" name="Line 10"/>
            <p:cNvSpPr/>
            <p:nvPr/>
          </p:nvSpPr>
          <p:spPr>
            <a:xfrm flipV="1">
              <a:off x="2848" y="848"/>
              <a:ext cx="50" cy="2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631" name="Line 11"/>
            <p:cNvSpPr/>
            <p:nvPr/>
          </p:nvSpPr>
          <p:spPr>
            <a:xfrm>
              <a:off x="2944" y="946"/>
              <a:ext cx="44" cy="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632" name="Line 12"/>
            <p:cNvSpPr/>
            <p:nvPr/>
          </p:nvSpPr>
          <p:spPr>
            <a:xfrm>
              <a:off x="2894" y="850"/>
              <a:ext cx="52" cy="96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1633" name="Line 13"/>
          <p:cNvSpPr/>
          <p:nvPr/>
        </p:nvSpPr>
        <p:spPr>
          <a:xfrm>
            <a:off x="4097338" y="5381625"/>
            <a:ext cx="231775" cy="4763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634" name="Line 14"/>
          <p:cNvSpPr/>
          <p:nvPr/>
        </p:nvSpPr>
        <p:spPr>
          <a:xfrm flipV="1">
            <a:off x="4541838" y="5181600"/>
            <a:ext cx="2032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635" name="Line 15"/>
          <p:cNvSpPr/>
          <p:nvPr/>
        </p:nvSpPr>
        <p:spPr>
          <a:xfrm flipV="1">
            <a:off x="4310063" y="5181600"/>
            <a:ext cx="241300" cy="200025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636" name="Line 16"/>
          <p:cNvSpPr/>
          <p:nvPr/>
        </p:nvSpPr>
        <p:spPr>
          <a:xfrm flipH="1">
            <a:off x="2424113" y="4878388"/>
            <a:ext cx="1135062" cy="11176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637" name="Line 17"/>
          <p:cNvSpPr/>
          <p:nvPr/>
        </p:nvSpPr>
        <p:spPr>
          <a:xfrm flipH="1">
            <a:off x="3021013" y="4878388"/>
            <a:ext cx="538162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1638" name="Group 58"/>
          <p:cNvGrpSpPr/>
          <p:nvPr/>
        </p:nvGrpSpPr>
        <p:grpSpPr>
          <a:xfrm>
            <a:off x="2351088" y="3563938"/>
            <a:ext cx="798512" cy="1166812"/>
            <a:chOff x="12762" y="10336"/>
            <a:chExt cx="1027" cy="1700"/>
          </a:xfrm>
        </p:grpSpPr>
        <p:sp>
          <p:nvSpPr>
            <p:cNvPr id="111639" name="Rectangle 59"/>
            <p:cNvSpPr/>
            <p:nvPr/>
          </p:nvSpPr>
          <p:spPr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1640" name="Rectangle 60"/>
            <p:cNvSpPr/>
            <p:nvPr/>
          </p:nvSpPr>
          <p:spPr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1641" name="Line 61"/>
            <p:cNvSpPr/>
            <p:nvPr/>
          </p:nvSpPr>
          <p:spPr>
            <a:xfrm>
              <a:off x="12766" y="10682"/>
              <a:ext cx="96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642" name="Line 62"/>
            <p:cNvSpPr/>
            <p:nvPr/>
          </p:nvSpPr>
          <p:spPr>
            <a:xfrm>
              <a:off x="12780" y="11042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643" name="Line 63"/>
            <p:cNvSpPr/>
            <p:nvPr/>
          </p:nvSpPr>
          <p:spPr>
            <a:xfrm>
              <a:off x="12764" y="11374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644" name="Line 64"/>
            <p:cNvSpPr/>
            <p:nvPr/>
          </p:nvSpPr>
          <p:spPr>
            <a:xfrm>
              <a:off x="12762" y="11675"/>
              <a:ext cx="96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1645" name="Text Box 65"/>
          <p:cNvSpPr txBox="1"/>
          <p:nvPr/>
        </p:nvSpPr>
        <p:spPr>
          <a:xfrm>
            <a:off x="2298700" y="4705350"/>
            <a:ext cx="852488" cy="3127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endParaRPr lang="en-US" altLang="zh-CN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11646" name="Text Box 66"/>
          <p:cNvSpPr txBox="1"/>
          <p:nvPr/>
        </p:nvSpPr>
        <p:spPr>
          <a:xfrm>
            <a:off x="3368675" y="3449638"/>
            <a:ext cx="1881188" cy="473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sz="2000" dirty="0">
                <a:solidFill>
                  <a:srgbClr val="FF0000"/>
                </a:solidFill>
                <a:latin typeface="Symbol" panose="05050102010706020507" charset="2"/>
              </a:rPr>
              <a:t>l</a:t>
            </a:r>
            <a:r>
              <a:rPr lang="en-US" altLang="zh-CN" sz="20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endParaRPr lang="en-US" altLang="zh-CN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11647" name="Line 67"/>
          <p:cNvSpPr/>
          <p:nvPr/>
        </p:nvSpPr>
        <p:spPr>
          <a:xfrm flipH="1">
            <a:off x="1885950" y="5983288"/>
            <a:ext cx="538163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1648" name="Group 108"/>
          <p:cNvGrpSpPr/>
          <p:nvPr/>
        </p:nvGrpSpPr>
        <p:grpSpPr>
          <a:xfrm>
            <a:off x="1298575" y="4718050"/>
            <a:ext cx="798513" cy="1166813"/>
            <a:chOff x="12762" y="10336"/>
            <a:chExt cx="1027" cy="1700"/>
          </a:xfrm>
        </p:grpSpPr>
        <p:sp>
          <p:nvSpPr>
            <p:cNvPr id="111649" name="Rectangle 109"/>
            <p:cNvSpPr/>
            <p:nvPr/>
          </p:nvSpPr>
          <p:spPr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1650" name="Rectangle 110"/>
            <p:cNvSpPr/>
            <p:nvPr/>
          </p:nvSpPr>
          <p:spPr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1651" name="Line 111"/>
            <p:cNvSpPr/>
            <p:nvPr/>
          </p:nvSpPr>
          <p:spPr>
            <a:xfrm>
              <a:off x="12766" y="10682"/>
              <a:ext cx="96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652" name="Line 112"/>
            <p:cNvSpPr/>
            <p:nvPr/>
          </p:nvSpPr>
          <p:spPr>
            <a:xfrm>
              <a:off x="12780" y="11042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653" name="Line 113"/>
            <p:cNvSpPr/>
            <p:nvPr/>
          </p:nvSpPr>
          <p:spPr>
            <a:xfrm>
              <a:off x="12764" y="11374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654" name="Line 114"/>
            <p:cNvSpPr/>
            <p:nvPr/>
          </p:nvSpPr>
          <p:spPr>
            <a:xfrm>
              <a:off x="12762" y="11675"/>
              <a:ext cx="96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1655" name="Line 116"/>
          <p:cNvSpPr/>
          <p:nvPr/>
        </p:nvSpPr>
        <p:spPr>
          <a:xfrm flipH="1">
            <a:off x="3021013" y="5394325"/>
            <a:ext cx="7493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656" name="Line 117"/>
          <p:cNvSpPr/>
          <p:nvPr/>
        </p:nvSpPr>
        <p:spPr>
          <a:xfrm flipH="1">
            <a:off x="5010150" y="5394325"/>
            <a:ext cx="74771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657" name="Line 118"/>
          <p:cNvSpPr/>
          <p:nvPr/>
        </p:nvSpPr>
        <p:spPr>
          <a:xfrm flipH="1">
            <a:off x="5160963" y="4878388"/>
            <a:ext cx="1135062" cy="11176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658" name="Line 119"/>
          <p:cNvSpPr/>
          <p:nvPr/>
        </p:nvSpPr>
        <p:spPr>
          <a:xfrm flipH="1">
            <a:off x="5149850" y="5995988"/>
            <a:ext cx="67786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659" name="Line 120"/>
          <p:cNvSpPr/>
          <p:nvPr/>
        </p:nvSpPr>
        <p:spPr>
          <a:xfrm flipH="1">
            <a:off x="6259513" y="4891088"/>
            <a:ext cx="53975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1660" name="Group 161"/>
          <p:cNvGrpSpPr/>
          <p:nvPr/>
        </p:nvGrpSpPr>
        <p:grpSpPr>
          <a:xfrm>
            <a:off x="6643688" y="3698875"/>
            <a:ext cx="798512" cy="1166813"/>
            <a:chOff x="12762" y="10336"/>
            <a:chExt cx="1027" cy="1700"/>
          </a:xfrm>
        </p:grpSpPr>
        <p:sp>
          <p:nvSpPr>
            <p:cNvPr id="111661" name="Rectangle 162"/>
            <p:cNvSpPr/>
            <p:nvPr/>
          </p:nvSpPr>
          <p:spPr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1662" name="Rectangle 163"/>
            <p:cNvSpPr/>
            <p:nvPr/>
          </p:nvSpPr>
          <p:spPr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1663" name="Line 164"/>
            <p:cNvSpPr/>
            <p:nvPr/>
          </p:nvSpPr>
          <p:spPr>
            <a:xfrm>
              <a:off x="12766" y="10682"/>
              <a:ext cx="96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664" name="Line 165"/>
            <p:cNvSpPr/>
            <p:nvPr/>
          </p:nvSpPr>
          <p:spPr>
            <a:xfrm>
              <a:off x="12780" y="11042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665" name="Line 166"/>
            <p:cNvSpPr/>
            <p:nvPr/>
          </p:nvSpPr>
          <p:spPr>
            <a:xfrm>
              <a:off x="12764" y="11374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666" name="Line 167"/>
            <p:cNvSpPr/>
            <p:nvPr/>
          </p:nvSpPr>
          <p:spPr>
            <a:xfrm>
              <a:off x="12762" y="11675"/>
              <a:ext cx="96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1667" name="Group 208"/>
          <p:cNvGrpSpPr/>
          <p:nvPr/>
        </p:nvGrpSpPr>
        <p:grpSpPr>
          <a:xfrm>
            <a:off x="6175375" y="5011738"/>
            <a:ext cx="798513" cy="1168400"/>
            <a:chOff x="12762" y="10336"/>
            <a:chExt cx="1027" cy="1700"/>
          </a:xfrm>
        </p:grpSpPr>
        <p:sp>
          <p:nvSpPr>
            <p:cNvPr id="111668" name="Rectangle 209"/>
            <p:cNvSpPr/>
            <p:nvPr/>
          </p:nvSpPr>
          <p:spPr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1669" name="Rectangle 210"/>
            <p:cNvSpPr/>
            <p:nvPr/>
          </p:nvSpPr>
          <p:spPr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1670" name="Line 211"/>
            <p:cNvSpPr/>
            <p:nvPr/>
          </p:nvSpPr>
          <p:spPr>
            <a:xfrm>
              <a:off x="12766" y="10682"/>
              <a:ext cx="96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671" name="Line 212"/>
            <p:cNvSpPr/>
            <p:nvPr/>
          </p:nvSpPr>
          <p:spPr>
            <a:xfrm>
              <a:off x="12780" y="11042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672" name="Line 213"/>
            <p:cNvSpPr/>
            <p:nvPr/>
          </p:nvSpPr>
          <p:spPr>
            <a:xfrm>
              <a:off x="12764" y="11374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673" name="Line 214"/>
            <p:cNvSpPr/>
            <p:nvPr/>
          </p:nvSpPr>
          <p:spPr>
            <a:xfrm>
              <a:off x="12762" y="11675"/>
              <a:ext cx="96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1674" name="Oval 215"/>
          <p:cNvSpPr/>
          <p:nvPr/>
        </p:nvSpPr>
        <p:spPr>
          <a:xfrm>
            <a:off x="2763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111675" name="Oval 216"/>
          <p:cNvSpPr/>
          <p:nvPr/>
        </p:nvSpPr>
        <p:spPr>
          <a:xfrm>
            <a:off x="1604963" y="4767263"/>
            <a:ext cx="114300" cy="117475"/>
          </a:xfrm>
          <a:prstGeom prst="ellipse">
            <a:avLst/>
          </a:prstGeom>
          <a:solidFill>
            <a:srgbClr val="808080"/>
          </a:solidFill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111676" name="Text Box 217"/>
          <p:cNvSpPr txBox="1"/>
          <p:nvPr/>
        </p:nvSpPr>
        <p:spPr>
          <a:xfrm>
            <a:off x="7583488" y="3651250"/>
            <a:ext cx="590550" cy="473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sz="2000" dirty="0">
                <a:solidFill>
                  <a:srgbClr val="FF0000"/>
                </a:solidFill>
                <a:latin typeface="Symbol" panose="05050102010706020507" charset="2"/>
              </a:rPr>
              <a:t>l</a:t>
            </a:r>
            <a:r>
              <a:rPr lang="en-US" altLang="zh-CN" sz="20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zh-CN" sz="2000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grpSp>
        <p:nvGrpSpPr>
          <p:cNvPr id="111677" name="Group 218"/>
          <p:cNvGrpSpPr/>
          <p:nvPr/>
        </p:nvGrpSpPr>
        <p:grpSpPr>
          <a:xfrm>
            <a:off x="4587875" y="5233988"/>
            <a:ext cx="385763" cy="319087"/>
            <a:chOff x="11283" y="10423"/>
            <a:chExt cx="475" cy="374"/>
          </a:xfrm>
        </p:grpSpPr>
        <p:sp>
          <p:nvSpPr>
            <p:cNvPr id="111678" name="Rectangle 219"/>
            <p:cNvSpPr/>
            <p:nvPr/>
          </p:nvSpPr>
          <p:spPr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1679" name="Line 220"/>
            <p:cNvSpPr/>
            <p:nvPr/>
          </p:nvSpPr>
          <p:spPr>
            <a:xfrm>
              <a:off x="11686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680" name="Line 221"/>
            <p:cNvSpPr/>
            <p:nvPr/>
          </p:nvSpPr>
          <p:spPr>
            <a:xfrm>
              <a:off x="11621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681" name="Line 222"/>
            <p:cNvSpPr/>
            <p:nvPr/>
          </p:nvSpPr>
          <p:spPr>
            <a:xfrm>
              <a:off x="11556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682" name="Line 223"/>
            <p:cNvSpPr/>
            <p:nvPr/>
          </p:nvSpPr>
          <p:spPr>
            <a:xfrm>
              <a:off x="11491" y="10495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683" name="Line 224"/>
            <p:cNvSpPr/>
            <p:nvPr/>
          </p:nvSpPr>
          <p:spPr>
            <a:xfrm>
              <a:off x="11426" y="10495"/>
              <a:ext cx="2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684" name="Line 225"/>
            <p:cNvSpPr/>
            <p:nvPr/>
          </p:nvSpPr>
          <p:spPr>
            <a:xfrm>
              <a:off x="11360" y="10495"/>
              <a:ext cx="3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1685" name="Line 226"/>
          <p:cNvSpPr/>
          <p:nvPr/>
        </p:nvSpPr>
        <p:spPr>
          <a:xfrm>
            <a:off x="4845050" y="4017963"/>
            <a:ext cx="339725" cy="0"/>
          </a:xfrm>
          <a:prstGeom prst="line">
            <a:avLst/>
          </a:prstGeom>
          <a:ln w="38100" cap="flat" cmpd="sng">
            <a:solidFill>
              <a:srgbClr val="FFFFFF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11686" name="Freeform 227"/>
          <p:cNvSpPr/>
          <p:nvPr/>
        </p:nvSpPr>
        <p:spPr>
          <a:xfrm>
            <a:off x="1663700" y="4865688"/>
            <a:ext cx="4854575" cy="1228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ap="flat" cmpd="sng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1687" name="Freeform 228"/>
          <p:cNvSpPr/>
          <p:nvPr/>
        </p:nvSpPr>
        <p:spPr>
          <a:xfrm>
            <a:off x="2822575" y="3698875"/>
            <a:ext cx="4210050" cy="16462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1688" name="Oval 229"/>
          <p:cNvSpPr/>
          <p:nvPr/>
        </p:nvSpPr>
        <p:spPr>
          <a:xfrm>
            <a:off x="2763838" y="3871913"/>
            <a:ext cx="112712" cy="115887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111689" name="Text Box 230"/>
          <p:cNvSpPr txBox="1"/>
          <p:nvPr/>
        </p:nvSpPr>
        <p:spPr>
          <a:xfrm>
            <a:off x="3362325" y="3778250"/>
            <a:ext cx="2349500" cy="6175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sz="2000" dirty="0">
                <a:solidFill>
                  <a:srgbClr val="FF0000"/>
                </a:solidFill>
                <a:latin typeface="Symbol" panose="05050102010706020507" charset="2"/>
              </a:rPr>
              <a:t>l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0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endParaRPr lang="en-US" altLang="zh-CN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93223" name="Line 231"/>
          <p:cNvSpPr>
            <a:spLocks noChangeShapeType="1"/>
          </p:cNvSpPr>
          <p:nvPr/>
        </p:nvSpPr>
        <p:spPr bwMode="auto">
          <a:xfrm>
            <a:off x="2909888" y="3938588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3224" name="Line 232"/>
          <p:cNvSpPr>
            <a:spLocks noChangeShapeType="1"/>
          </p:cNvSpPr>
          <p:nvPr/>
        </p:nvSpPr>
        <p:spPr bwMode="auto">
          <a:xfrm>
            <a:off x="2905125" y="37052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3225" name="Line 233"/>
          <p:cNvSpPr>
            <a:spLocks noChangeShapeType="1"/>
          </p:cNvSpPr>
          <p:nvPr/>
        </p:nvSpPr>
        <p:spPr bwMode="auto">
          <a:xfrm>
            <a:off x="7116763" y="38576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58634" name="Rectangle 234"/>
          <p:cNvSpPr>
            <a:spLocks noChangeArrowheads="1"/>
          </p:cNvSpPr>
          <p:nvPr/>
        </p:nvSpPr>
        <p:spPr bwMode="auto">
          <a:xfrm>
            <a:off x="2711450" y="3613150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58635" name="Rectangle 235"/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58636" name="Text Box 236"/>
          <p:cNvSpPr txBox="1">
            <a:spLocks noChangeArrowheads="1"/>
          </p:cNvSpPr>
          <p:nvPr/>
        </p:nvSpPr>
        <p:spPr bwMode="auto">
          <a:xfrm>
            <a:off x="1757363" y="3736975"/>
            <a:ext cx="61277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copy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58637" name="Text Box 237"/>
          <p:cNvSpPr txBox="1">
            <a:spLocks noChangeArrowheads="1"/>
          </p:cNvSpPr>
          <p:nvPr/>
        </p:nvSpPr>
        <p:spPr bwMode="auto">
          <a:xfrm>
            <a:off x="3724275" y="4805363"/>
            <a:ext cx="176847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free buffer space!</a:t>
            </a:r>
            <a:endParaRPr kumimoji="0" lang="en-US" sz="1600" b="0" i="1" u="none" strike="noStrike" kern="120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358640" name="Group 240"/>
          <p:cNvGrpSpPr/>
          <p:nvPr/>
        </p:nvGrpSpPr>
        <p:grpSpPr>
          <a:xfrm>
            <a:off x="1376363" y="3300413"/>
            <a:ext cx="947737" cy="869950"/>
            <a:chOff x="3283" y="2142"/>
            <a:chExt cx="597" cy="548"/>
          </a:xfrm>
        </p:grpSpPr>
        <p:grpSp>
          <p:nvGrpSpPr>
            <p:cNvPr id="111698" name="Group 241"/>
            <p:cNvGrpSpPr/>
            <p:nvPr/>
          </p:nvGrpSpPr>
          <p:grpSpPr>
            <a:xfrm>
              <a:off x="3283" y="2387"/>
              <a:ext cx="597" cy="303"/>
              <a:chOff x="990" y="4570"/>
              <a:chExt cx="597" cy="380"/>
            </a:xfrm>
          </p:grpSpPr>
          <p:pic>
            <p:nvPicPr>
              <p:cNvPr id="111699" name="Picture 2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" y="4570"/>
                <a:ext cx="597" cy="38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93327" name="Rectangle 243"/>
              <p:cNvSpPr>
                <a:spLocks noChangeArrowheads="1"/>
              </p:cNvSpPr>
              <p:nvPr/>
            </p:nvSpPr>
            <p:spPr bwMode="auto">
              <a:xfrm>
                <a:off x="1124" y="4679"/>
                <a:ext cx="360" cy="1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3324" name="Text Box 244"/>
            <p:cNvSpPr txBox="1">
              <a:spLocks noChangeArrowheads="1"/>
            </p:cNvSpPr>
            <p:nvPr/>
          </p:nvSpPr>
          <p:spPr bwMode="auto">
            <a:xfrm>
              <a:off x="3343" y="2461"/>
              <a:ext cx="479" cy="1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1" i="1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charset="-128"/>
                  <a:cs typeface="+mn-cs"/>
                </a:rPr>
                <a:t>timeout</a:t>
              </a:r>
              <a:endParaRPr kumimoji="0" lang="en-US" sz="12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charset="-128"/>
                <a:cs typeface="+mn-cs"/>
              </a:endParaRPr>
            </a:p>
          </p:txBody>
        </p:sp>
        <p:pic>
          <p:nvPicPr>
            <p:cNvPr id="111702" name="Picture 2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419" y="2142"/>
              <a:ext cx="262" cy="24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58646" name="Line 246"/>
          <p:cNvSpPr>
            <a:spLocks noChangeShapeType="1"/>
          </p:cNvSpPr>
          <p:nvPr/>
        </p:nvSpPr>
        <p:spPr bwMode="auto">
          <a:xfrm>
            <a:off x="5092700" y="1244600"/>
            <a:ext cx="0" cy="171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58647" name="Line 247"/>
          <p:cNvSpPr>
            <a:spLocks noChangeShapeType="1"/>
          </p:cNvSpPr>
          <p:nvPr/>
        </p:nvSpPr>
        <p:spPr bwMode="auto">
          <a:xfrm rot="5400000">
            <a:off x="5985669" y="2067719"/>
            <a:ext cx="0" cy="179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58648" name="Text Box 248"/>
          <p:cNvSpPr txBox="1">
            <a:spLocks noChangeArrowheads="1"/>
          </p:cNvSpPr>
          <p:nvPr/>
        </p:nvSpPr>
        <p:spPr bwMode="auto">
          <a:xfrm>
            <a:off x="4664075" y="1303338"/>
            <a:ext cx="4603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R/2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358649" name="Line 249"/>
          <p:cNvSpPr>
            <a:spLocks noChangeShapeType="1"/>
          </p:cNvSpPr>
          <p:nvPr/>
        </p:nvSpPr>
        <p:spPr bwMode="auto">
          <a:xfrm rot="5400000">
            <a:off x="6435725" y="114300"/>
            <a:ext cx="0" cy="2698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58651" name="Text Box 251"/>
          <p:cNvSpPr txBox="1">
            <a:spLocks noChangeArrowheads="1"/>
          </p:cNvSpPr>
          <p:nvPr/>
        </p:nvSpPr>
        <p:spPr bwMode="auto">
          <a:xfrm>
            <a:off x="6450013" y="2919413"/>
            <a:ext cx="4603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R/2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  <p:grpSp>
        <p:nvGrpSpPr>
          <p:cNvPr id="358653" name="Group 253"/>
          <p:cNvGrpSpPr/>
          <p:nvPr/>
        </p:nvGrpSpPr>
        <p:grpSpPr>
          <a:xfrm>
            <a:off x="5656263" y="2954338"/>
            <a:ext cx="427037" cy="366712"/>
            <a:chOff x="3655" y="1791"/>
            <a:chExt cx="269" cy="231"/>
          </a:xfrm>
        </p:grpSpPr>
        <p:sp>
          <p:nvSpPr>
            <p:cNvPr id="93321" name="Text Box 254"/>
            <p:cNvSpPr txBox="1">
              <a:spLocks noChangeArrowheads="1"/>
            </p:cNvSpPr>
            <p:nvPr/>
          </p:nvSpPr>
          <p:spPr bwMode="auto">
            <a:xfrm>
              <a:off x="3655" y="1791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ymbol" panose="05050102010706020507" charset="0"/>
                  <a:ea typeface="MS PGothic" panose="020B0600070205080204" charset="-128"/>
                  <a:cs typeface="Arial" panose="020B0604020202020204" pitchFamily="34" charset="0"/>
                </a:rPr>
                <a:t>l</a:t>
              </a:r>
              <a:r>
                <a:rPr kumimoji="0" lang="en-US" sz="1800" b="0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in</a:t>
              </a:r>
              <a:endParaRPr kumimoji="0" lang="en-US" sz="1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93322" name="Line 255"/>
            <p:cNvSpPr>
              <a:spLocks noChangeShapeType="1"/>
            </p:cNvSpPr>
            <p:nvPr/>
          </p:nvSpPr>
          <p:spPr bwMode="auto">
            <a:xfrm flipV="1">
              <a:off x="3810" y="1846"/>
              <a:ext cx="24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358656" name="Text Box 256"/>
          <p:cNvSpPr txBox="1">
            <a:spLocks noChangeArrowheads="1"/>
          </p:cNvSpPr>
          <p:nvPr/>
        </p:nvSpPr>
        <p:spPr bwMode="auto">
          <a:xfrm rot="-5400000">
            <a:off x="4475163" y="2027238"/>
            <a:ext cx="617538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Arial" panose="020B0604020202020204" pitchFamily="34" charset="0"/>
              </a:rPr>
              <a:t>l</a:t>
            </a:r>
            <a:r>
              <a:rPr kumimoji="0" lang="en-US" sz="1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out</a:t>
            </a:r>
            <a:endParaRPr kumimoji="0" lang="en-US" sz="1800" b="0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358657" name="Line 257"/>
          <p:cNvSpPr>
            <a:spLocks noChangeShapeType="1"/>
          </p:cNvSpPr>
          <p:nvPr/>
        </p:nvSpPr>
        <p:spPr bwMode="auto">
          <a:xfrm rot="10800000" flipH="1">
            <a:off x="5051425" y="1463675"/>
            <a:ext cx="16176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358662" name="Group 262"/>
          <p:cNvGrpSpPr/>
          <p:nvPr/>
        </p:nvGrpSpPr>
        <p:grpSpPr>
          <a:xfrm>
            <a:off x="6646863" y="1479550"/>
            <a:ext cx="2260600" cy="1479550"/>
            <a:chOff x="4187" y="932"/>
            <a:chExt cx="1424" cy="932"/>
          </a:xfrm>
        </p:grpSpPr>
        <p:sp>
          <p:nvSpPr>
            <p:cNvPr id="93317" name="Line 250"/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3318" name="Oval 258"/>
            <p:cNvSpPr>
              <a:spLocks noChangeArrowheads="1"/>
            </p:cNvSpPr>
            <p:nvPr/>
          </p:nvSpPr>
          <p:spPr bwMode="auto">
            <a:xfrm>
              <a:off x="4187" y="1026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3319" name="Text Box 259"/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7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when sending at R/2, some packets are retransmissions including duplicated that are delivered!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3320" name="Line 260"/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110647" name="Freeform 261"/>
          <p:cNvSpPr/>
          <p:nvPr/>
        </p:nvSpPr>
        <p:spPr>
          <a:xfrm>
            <a:off x="5089525" y="1571625"/>
            <a:ext cx="2535238" cy="1382713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597" h="871">
                <a:moveTo>
                  <a:pt x="0" y="871"/>
                </a:moveTo>
                <a:cubicBezTo>
                  <a:pt x="166" y="737"/>
                  <a:pt x="664" y="154"/>
                  <a:pt x="994" y="66"/>
                </a:cubicBezTo>
                <a:cubicBezTo>
                  <a:pt x="1172" y="20"/>
                  <a:pt x="1158" y="4"/>
                  <a:pt x="1466" y="2"/>
                </a:cubicBezTo>
                <a:cubicBezTo>
                  <a:pt x="1596" y="0"/>
                  <a:pt x="1570" y="3"/>
                  <a:pt x="1597" y="3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1719" name="Freeform 264"/>
          <p:cNvSpPr/>
          <p:nvPr/>
        </p:nvSpPr>
        <p:spPr>
          <a:xfrm>
            <a:off x="6937375" y="4981575"/>
            <a:ext cx="250825" cy="12128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1720" name="Freeform 267"/>
          <p:cNvSpPr/>
          <p:nvPr/>
        </p:nvSpPr>
        <p:spPr>
          <a:xfrm>
            <a:off x="7416800" y="3676650"/>
            <a:ext cx="250825" cy="12128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1721" name="Freeform 270"/>
          <p:cNvSpPr/>
          <p:nvPr/>
        </p:nvSpPr>
        <p:spPr>
          <a:xfrm flipH="1">
            <a:off x="1066800" y="4667250"/>
            <a:ext cx="250825" cy="120173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1722" name="Text Box 275"/>
          <p:cNvSpPr txBox="1"/>
          <p:nvPr/>
        </p:nvSpPr>
        <p:spPr>
          <a:xfrm>
            <a:off x="1168400" y="6073775"/>
            <a:ext cx="877888" cy="3127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Host B</a:t>
            </a:r>
            <a:endParaRPr lang="en-US" altLang="zh-CN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93245" name="Rectangle 281"/>
          <p:cNvSpPr>
            <a:spLocks noChangeArrowheads="1"/>
          </p:cNvSpPr>
          <p:nvPr/>
        </p:nvSpPr>
        <p:spPr bwMode="auto">
          <a:xfrm>
            <a:off x="377825" y="1039813"/>
            <a:ext cx="4310063" cy="19161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Realistic: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duplicates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92100" marR="0" lvl="0" indent="-2921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packets can be lost, dropped at router due  to full buffers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92100" marR="0" lvl="0" indent="-2921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sender times out prematurely, sending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two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copies, both of which are delivered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111724" name="Picture 286" descr="underline_base"/>
          <p:cNvPicPr/>
          <p:nvPr/>
        </p:nvPicPr>
        <p:blipFill>
          <a:blip r:embed="rId4"/>
          <a:stretch>
            <a:fillRect/>
          </a:stretch>
        </p:blipFill>
        <p:spPr>
          <a:xfrm>
            <a:off x="409575" y="784225"/>
            <a:ext cx="73136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3247" name="Rectangle 287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Causes/costs of congestion: scenario 2</a:t>
            </a: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 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grpSp>
        <p:nvGrpSpPr>
          <p:cNvPr id="111726" name="Group 288"/>
          <p:cNvGrpSpPr/>
          <p:nvPr/>
        </p:nvGrpSpPr>
        <p:grpSpPr>
          <a:xfrm>
            <a:off x="7553325" y="4564063"/>
            <a:ext cx="231775" cy="441325"/>
            <a:chOff x="4140" y="429"/>
            <a:chExt cx="1425" cy="2396"/>
          </a:xfrm>
        </p:grpSpPr>
        <p:sp>
          <p:nvSpPr>
            <p:cNvPr id="111727" name="Freeform 289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8" y="55"/>
                </a:cxn>
                <a:cxn ang="0">
                  <a:pos x="37" y="425"/>
                </a:cxn>
                <a:cxn ang="0">
                  <a:pos x="0" y="445"/>
                </a:cxn>
                <a:cxn ang="0">
                  <a:pos x="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286" name="Rectangle 290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1729" name="Freeform 291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3" y="36"/>
                </a:cxn>
                <a:cxn ang="0">
                  <a:pos x="2" y="405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730" name="Freeform 292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1"/>
                </a:cxn>
                <a:cxn ang="0">
                  <a:pos x="36" y="38"/>
                </a:cxn>
                <a:cxn ang="0">
                  <a:pos x="0" y="1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289" name="Rectangle 293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11732" name="Group 294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315" name="AutoShape 295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3316" name="AutoShape 296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3291" name="Rectangle 297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11736" name="Group 298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313" name="AutoShape 299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3314" name="AutoShape 300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3293" name="Rectangle 301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3294" name="Rectangle 302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11741" name="Group 303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311" name="AutoShape 304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3312" name="AutoShape 305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11744" name="Freeform 306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0"/>
                </a:cxn>
                <a:cxn ang="0">
                  <a:pos x="36" y="36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11745" name="Group 307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309" name="AutoShape 308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3310" name="AutoShape 309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3298" name="Rectangle 310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1749" name="Freeform 311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2" y="22"/>
                </a:cxn>
                <a:cxn ang="0">
                  <a:pos x="32" y="41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750" name="Freeform 312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27"/>
                </a:cxn>
                <a:cxn ang="0">
                  <a:pos x="31" y="48"/>
                </a:cxn>
                <a:cxn ang="0">
                  <a:pos x="2" y="20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301" name="Oval 313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1752" name="Freeform 314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40"/>
                </a:cxn>
                <a:cxn ang="0">
                  <a:pos x="34" y="18"/>
                </a:cxn>
                <a:cxn ang="0">
                  <a:pos x="32" y="0"/>
                </a:cxn>
                <a:cxn ang="0">
                  <a:pos x="0" y="1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303" name="AutoShape 315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3304" name="AutoShape 316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3305" name="Oval 317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3306" name="Oval 318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93307" name="Oval 319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3308" name="Rectangle 320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11759" name="Group 321"/>
          <p:cNvGrpSpPr/>
          <p:nvPr/>
        </p:nvGrpSpPr>
        <p:grpSpPr>
          <a:xfrm>
            <a:off x="7135813" y="5867400"/>
            <a:ext cx="231775" cy="441325"/>
            <a:chOff x="4140" y="429"/>
            <a:chExt cx="1425" cy="2396"/>
          </a:xfrm>
        </p:grpSpPr>
        <p:sp>
          <p:nvSpPr>
            <p:cNvPr id="111760" name="Freeform 322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8" y="55"/>
                </a:cxn>
                <a:cxn ang="0">
                  <a:pos x="37" y="425"/>
                </a:cxn>
                <a:cxn ang="0">
                  <a:pos x="0" y="445"/>
                </a:cxn>
                <a:cxn ang="0">
                  <a:pos x="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254" name="Rectangle 323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1762" name="Freeform 324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3" y="36"/>
                </a:cxn>
                <a:cxn ang="0">
                  <a:pos x="2" y="405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763" name="Freeform 325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1"/>
                </a:cxn>
                <a:cxn ang="0">
                  <a:pos x="36" y="38"/>
                </a:cxn>
                <a:cxn ang="0">
                  <a:pos x="0" y="1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257" name="Rectangle 326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11765" name="Group 327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83" name="AutoShape 328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3284" name="AutoShape 329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3259" name="Rectangle 330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11769" name="Group 331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81" name="AutoShape 332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3282" name="AutoShape 333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3261" name="Rectangle 334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3262" name="Rectangle 335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11774" name="Group 336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79" name="AutoShape 33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3280" name="AutoShape 338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11777" name="Freeform 339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0"/>
                </a:cxn>
                <a:cxn ang="0">
                  <a:pos x="36" y="36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11778" name="Group 340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77" name="AutoShape 341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3278" name="AutoShape 342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3266" name="Rectangle 343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1782" name="Freeform 344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2" y="22"/>
                </a:cxn>
                <a:cxn ang="0">
                  <a:pos x="32" y="41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783" name="Freeform 345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27"/>
                </a:cxn>
                <a:cxn ang="0">
                  <a:pos x="31" y="48"/>
                </a:cxn>
                <a:cxn ang="0">
                  <a:pos x="2" y="20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269" name="Oval 346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1785" name="Freeform 347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40"/>
                </a:cxn>
                <a:cxn ang="0">
                  <a:pos x="34" y="18"/>
                </a:cxn>
                <a:cxn ang="0">
                  <a:pos x="32" y="0"/>
                </a:cxn>
                <a:cxn ang="0">
                  <a:pos x="0" y="1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271" name="AutoShape 34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3272" name="AutoShape 349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3273" name="Oval 350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3274" name="Oval 351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93275" name="Oval 352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3276" name="Rectangle 353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11792" name="Group 354"/>
          <p:cNvGrpSpPr/>
          <p:nvPr/>
        </p:nvGrpSpPr>
        <p:grpSpPr>
          <a:xfrm>
            <a:off x="661988" y="5605463"/>
            <a:ext cx="525462" cy="434975"/>
            <a:chOff x="-44" y="1473"/>
            <a:chExt cx="981" cy="1105"/>
          </a:xfrm>
        </p:grpSpPr>
        <p:pic>
          <p:nvPicPr>
            <p:cNvPr id="111793" name="Picture 355" descr="desktop_computer_stylized_mediu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1794" name="Freeform 356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542 L 0.0007 0.17802 L 0.08681 0.17894 L 0.04723 0.24191 L 0.19584 0.2419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58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23593 0.24144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81 0.24075 L 0.30833 0.24075 L 0.34982 0.18056 " pathEditMode="relative" rAng="0" ptsTypes="AAA">
                                      <p:cBhvr>
                                        <p:cTn id="33" dur="2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-300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8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82 0.18056 L 0.3743 0.15278 L 0.46198 0.15278 L 0.46076 0.01621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0" y="-82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58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0.03542 -1.11111E-6 L 0.03785 0.14306 L 0.11719 0.14468 L 0.0842 0.20648 L 0.34271 0.20648 L 0.4099 0.1169 L 0.49635 0.11852 L 0.49635 -0.01805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358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9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58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5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5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5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5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5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5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5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1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5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34" grpId="0" animBg="1"/>
      <p:bldP spid="358634" grpId="1" animBg="1"/>
      <p:bldP spid="358634" grpId="2" animBg="1"/>
      <p:bldP spid="358634" grpId="3" animBg="1"/>
      <p:bldP spid="358634" grpId="4" animBg="1"/>
      <p:bldP spid="358634" grpId="5" animBg="1"/>
      <p:bldP spid="358634" grpId="6" animBg="1"/>
      <p:bldP spid="358635" grpId="0" animBg="1"/>
      <p:bldP spid="358635" grpId="1" animBg="1"/>
      <p:bldP spid="358636" grpId="0"/>
      <p:bldP spid="358636" grpId="1"/>
      <p:bldP spid="358637" grpId="0"/>
      <p:bldP spid="358637" grpId="1"/>
      <p:bldP spid="358648" grpId="0"/>
      <p:bldP spid="358651" grpId="0"/>
      <p:bldP spid="35865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12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4212" name="Line 245"/>
          <p:cNvSpPr>
            <a:spLocks noChangeShapeType="1"/>
          </p:cNvSpPr>
          <p:nvPr/>
        </p:nvSpPr>
        <p:spPr bwMode="auto">
          <a:xfrm>
            <a:off x="5092700" y="1244600"/>
            <a:ext cx="0" cy="171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4213" name="Text Box 247"/>
          <p:cNvSpPr txBox="1">
            <a:spLocks noChangeArrowheads="1"/>
          </p:cNvSpPr>
          <p:nvPr/>
        </p:nvSpPr>
        <p:spPr bwMode="auto">
          <a:xfrm>
            <a:off x="4697413" y="1292225"/>
            <a:ext cx="4603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R/2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94214" name="Line 248"/>
          <p:cNvSpPr>
            <a:spLocks noChangeShapeType="1"/>
          </p:cNvSpPr>
          <p:nvPr/>
        </p:nvSpPr>
        <p:spPr bwMode="auto">
          <a:xfrm rot="5400000">
            <a:off x="6435725" y="114300"/>
            <a:ext cx="0" cy="2698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4215" name="Text Box 253"/>
          <p:cNvSpPr txBox="1">
            <a:spLocks noChangeArrowheads="1"/>
          </p:cNvSpPr>
          <p:nvPr/>
        </p:nvSpPr>
        <p:spPr bwMode="auto">
          <a:xfrm rot="-5400000">
            <a:off x="4475163" y="2027238"/>
            <a:ext cx="617538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Arial" panose="020B0604020202020204" pitchFamily="34" charset="0"/>
              </a:rPr>
              <a:t>l</a:t>
            </a:r>
            <a:r>
              <a:rPr kumimoji="0" lang="en-US" sz="1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out</a:t>
            </a:r>
            <a:endParaRPr kumimoji="0" lang="en-US" sz="1800" b="0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94216" name="Line 254"/>
          <p:cNvSpPr>
            <a:spLocks noChangeShapeType="1"/>
          </p:cNvSpPr>
          <p:nvPr/>
        </p:nvSpPr>
        <p:spPr bwMode="auto">
          <a:xfrm rot="10800000" flipH="1">
            <a:off x="5051425" y="1463675"/>
            <a:ext cx="16176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12648" name="Group 255"/>
          <p:cNvGrpSpPr/>
          <p:nvPr/>
        </p:nvGrpSpPr>
        <p:grpSpPr>
          <a:xfrm>
            <a:off x="6646863" y="1479550"/>
            <a:ext cx="2260600" cy="1479550"/>
            <a:chOff x="4187" y="932"/>
            <a:chExt cx="1424" cy="932"/>
          </a:xfrm>
        </p:grpSpPr>
        <p:sp>
          <p:nvSpPr>
            <p:cNvPr id="94228" name="Line 256"/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4229" name="Oval 257"/>
            <p:cNvSpPr>
              <a:spLocks noChangeArrowheads="1"/>
            </p:cNvSpPr>
            <p:nvPr/>
          </p:nvSpPr>
          <p:spPr bwMode="auto">
            <a:xfrm>
              <a:off x="4187" y="1026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4230" name="Text Box 258"/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7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when sending at R/2, some packets are retransmissions including duplicated that are delivered!</a:t>
              </a: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4231" name="Line 259"/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112653" name="Freeform 260"/>
          <p:cNvSpPr/>
          <p:nvPr/>
        </p:nvSpPr>
        <p:spPr>
          <a:xfrm>
            <a:off x="5089525" y="1571625"/>
            <a:ext cx="2535238" cy="1382713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597" h="871">
                <a:moveTo>
                  <a:pt x="0" y="871"/>
                </a:moveTo>
                <a:cubicBezTo>
                  <a:pt x="166" y="737"/>
                  <a:pt x="664" y="154"/>
                  <a:pt x="994" y="66"/>
                </a:cubicBezTo>
                <a:cubicBezTo>
                  <a:pt x="1172" y="20"/>
                  <a:pt x="1158" y="4"/>
                  <a:pt x="1466" y="2"/>
                </a:cubicBezTo>
                <a:cubicBezTo>
                  <a:pt x="1596" y="0"/>
                  <a:pt x="1570" y="3"/>
                  <a:pt x="1597" y="3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2654" name="Rectangle 261"/>
          <p:cNvSpPr/>
          <p:nvPr/>
        </p:nvSpPr>
        <p:spPr>
          <a:xfrm>
            <a:off x="627063" y="3836988"/>
            <a:ext cx="8143875" cy="99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</a:pPr>
            <a:r>
              <a:rPr lang="ja-JP" altLang="en-US" sz="2800">
                <a:solidFill>
                  <a:srgbClr val="CC0000"/>
                </a:solidFill>
                <a:latin typeface="Gill Sans MT" panose="020B0502020104020203" charset="0"/>
              </a:rPr>
              <a:t>“</a:t>
            </a:r>
            <a:r>
              <a:rPr lang="en-US" altLang="ja-JP" sz="2800">
                <a:solidFill>
                  <a:srgbClr val="CC0000"/>
                </a:solidFill>
                <a:latin typeface="Gill Sans MT" panose="020B0502020104020203" charset="0"/>
              </a:rPr>
              <a:t>costs</a:t>
            </a:r>
            <a:r>
              <a:rPr lang="ja-JP" altLang="en-US" sz="2800">
                <a:solidFill>
                  <a:srgbClr val="CC0000"/>
                </a:solidFill>
                <a:latin typeface="Gill Sans MT" panose="020B0502020104020203" charset="0"/>
              </a:rPr>
              <a:t>”</a:t>
            </a:r>
            <a:r>
              <a:rPr lang="en-US" altLang="ja-JP" sz="2800">
                <a:solidFill>
                  <a:srgbClr val="CC0000"/>
                </a:solidFill>
                <a:latin typeface="Gill Sans MT" panose="020B0502020104020203" charset="0"/>
              </a:rPr>
              <a:t> of congestion:</a:t>
            </a:r>
            <a:r>
              <a:rPr lang="en-US" altLang="ja-JP" sz="2800">
                <a:latin typeface="Gill Sans MT" panose="020B0502020104020203" charset="0"/>
              </a:rPr>
              <a:t> </a:t>
            </a:r>
            <a:endParaRPr lang="en-US" altLang="ja-JP" sz="2800">
              <a:latin typeface="Gill Sans MT" panose="020B0502020104020203" charset="0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zh-CN" sz="2400" err="1">
                <a:latin typeface="Gill Sans MT" panose="020B0502020104020203" charset="0"/>
              </a:rPr>
              <a:t>more work (retrans</a:t>
            </a:r>
            <a:r>
              <a:rPr lang="ja-JP" altLang="en-US" sz="2400">
                <a:latin typeface="Gill Sans MT" panose="020B0502020104020203" charset="0"/>
              </a:rPr>
              <a:t>) for given “</a:t>
            </a:r>
            <a:r>
              <a:rPr lang="en-US" altLang="ja-JP" sz="2400" err="1">
                <a:latin typeface="Gill Sans MT" panose="020B0502020104020203" charset="0"/>
              </a:rPr>
              <a:t>goodput</a:t>
            </a:r>
            <a:r>
              <a:rPr lang="ja-JP" altLang="en-US" sz="2400">
                <a:latin typeface="Gill Sans MT" panose="020B0502020104020203" charset="0"/>
              </a:rPr>
              <a:t>”</a:t>
            </a:r>
            <a:endParaRPr lang="en-US" altLang="ja-JP" sz="2400">
              <a:latin typeface="Gill Sans MT" panose="020B0502020104020203" charset="0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zh-CN" sz="2400" err="1">
                <a:latin typeface="Gill Sans MT" panose="020B0502020104020203" charset="0"/>
              </a:rPr>
              <a:t>unneeded retransmissions: link carries multiple copies of pkt</a:t>
            </a:r>
            <a:endParaRPr lang="en-US" altLang="zh-CN" sz="2400">
              <a:latin typeface="Gill Sans MT" panose="020B0502020104020203" charset="0"/>
            </a:endParaRPr>
          </a:p>
          <a:p>
            <a:pPr marL="685800" lvl="1" indent="-2286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</a:pPr>
            <a:r>
              <a:rPr lang="en-US" altLang="zh-CN" sz="2400" err="1">
                <a:latin typeface="Gill Sans MT" panose="020B0502020104020203" charset="0"/>
              </a:rPr>
              <a:t>decreasing goodput</a:t>
            </a:r>
            <a:endParaRPr lang="en-US" altLang="zh-CN" sz="2400">
              <a:latin typeface="Gill Sans MT" panose="020B0502020104020203" charset="0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lang="en-US" altLang="zh-CN" sz="2400">
              <a:latin typeface="Gill Sans MT" panose="020B0502020104020203" charset="0"/>
            </a:endParaRPr>
          </a:p>
        </p:txBody>
      </p:sp>
      <p:sp>
        <p:nvSpPr>
          <p:cNvPr id="94220" name="Line 262"/>
          <p:cNvSpPr>
            <a:spLocks noChangeShapeType="1"/>
          </p:cNvSpPr>
          <p:nvPr/>
        </p:nvSpPr>
        <p:spPr bwMode="auto">
          <a:xfrm rot="5400000">
            <a:off x="5985669" y="2067719"/>
            <a:ext cx="0" cy="179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4221" name="Text Box 263"/>
          <p:cNvSpPr txBox="1">
            <a:spLocks noChangeArrowheads="1"/>
          </p:cNvSpPr>
          <p:nvPr/>
        </p:nvSpPr>
        <p:spPr bwMode="auto">
          <a:xfrm>
            <a:off x="6450013" y="2930525"/>
            <a:ext cx="4603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R/2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  <p:grpSp>
        <p:nvGrpSpPr>
          <p:cNvPr id="112657" name="Group 264"/>
          <p:cNvGrpSpPr/>
          <p:nvPr/>
        </p:nvGrpSpPr>
        <p:grpSpPr>
          <a:xfrm>
            <a:off x="5656263" y="2954338"/>
            <a:ext cx="427037" cy="366712"/>
            <a:chOff x="3655" y="1791"/>
            <a:chExt cx="269" cy="231"/>
          </a:xfrm>
        </p:grpSpPr>
        <p:sp>
          <p:nvSpPr>
            <p:cNvPr id="94226" name="Text Box 265"/>
            <p:cNvSpPr txBox="1">
              <a:spLocks noChangeArrowheads="1"/>
            </p:cNvSpPr>
            <p:nvPr/>
          </p:nvSpPr>
          <p:spPr bwMode="auto">
            <a:xfrm>
              <a:off x="3655" y="1791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ymbol" panose="05050102010706020507" charset="0"/>
                  <a:ea typeface="MS PGothic" panose="020B0600070205080204" charset="-128"/>
                  <a:cs typeface="Arial" panose="020B0604020202020204" pitchFamily="34" charset="0"/>
                </a:rPr>
                <a:t>l</a:t>
              </a:r>
              <a:r>
                <a:rPr kumimoji="0" lang="en-US" sz="1800" b="0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in</a:t>
              </a:r>
              <a:endParaRPr kumimoji="0" lang="en-US" sz="1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94227" name="Line 266"/>
            <p:cNvSpPr>
              <a:spLocks noChangeShapeType="1"/>
            </p:cNvSpPr>
            <p:nvPr/>
          </p:nvSpPr>
          <p:spPr bwMode="auto">
            <a:xfrm flipV="1">
              <a:off x="3810" y="1846"/>
              <a:ext cx="24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pic>
        <p:nvPicPr>
          <p:cNvPr id="112660" name="Picture 270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09575" y="784225"/>
            <a:ext cx="73136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4224" name="Rectangle 271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Causes/costs of congestion: scenario 2</a:t>
            </a: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 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24" name="Rectangle 281"/>
          <p:cNvSpPr>
            <a:spLocks noChangeArrowheads="1"/>
          </p:cNvSpPr>
          <p:nvPr/>
        </p:nvSpPr>
        <p:spPr bwMode="auto">
          <a:xfrm>
            <a:off x="377825" y="1039813"/>
            <a:ext cx="4310063" cy="19161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Realistic: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duplicates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92100" marR="0" lvl="0" indent="-2921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packets can be lost, dropped at router due  to full buffers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92100" marR="0" lvl="0" indent="-2921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sender times out prematurely, sending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two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copies, both of which are delivered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1366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3667" name="Freeform 354"/>
          <p:cNvSpPr/>
          <p:nvPr/>
        </p:nvSpPr>
        <p:spPr>
          <a:xfrm flipH="1">
            <a:off x="2568575" y="3136900"/>
            <a:ext cx="236538" cy="101441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3668" name="Freeform 350"/>
          <p:cNvSpPr/>
          <p:nvPr/>
        </p:nvSpPr>
        <p:spPr>
          <a:xfrm flipH="1">
            <a:off x="552450" y="5118100"/>
            <a:ext cx="236538" cy="101441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3669" name="Freeform 347"/>
          <p:cNvSpPr/>
          <p:nvPr/>
        </p:nvSpPr>
        <p:spPr>
          <a:xfrm>
            <a:off x="6810375" y="5316538"/>
            <a:ext cx="236538" cy="1014412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3670" name="Freeform 344"/>
          <p:cNvSpPr/>
          <p:nvPr/>
        </p:nvSpPr>
        <p:spPr>
          <a:xfrm>
            <a:off x="7243763" y="3302000"/>
            <a:ext cx="236537" cy="101441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524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6425" y="1273175"/>
            <a:ext cx="8334375" cy="12477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four senders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multihop paths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timeout/retransmit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13672" name="Rectangle 7"/>
          <p:cNvSpPr/>
          <p:nvPr/>
        </p:nvSpPr>
        <p:spPr>
          <a:xfrm>
            <a:off x="4251325" y="1106488"/>
            <a:ext cx="4373563" cy="1066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</a:pPr>
            <a:r>
              <a:rPr lang="en-US" altLang="zh-CN" sz="2800" u="sng" dirty="0">
                <a:solidFill>
                  <a:srgbClr val="CC0000"/>
                </a:solidFill>
                <a:latin typeface="Gill Sans MT" panose="020B0502020104020203" charset="0"/>
              </a:rPr>
              <a:t>Q:</a:t>
            </a:r>
            <a:r>
              <a:rPr lang="en-US" altLang="zh-CN" sz="2400" dirty="0">
                <a:solidFill>
                  <a:srgbClr val="FF0000"/>
                </a:solidFill>
                <a:latin typeface="Gill Sans MT" panose="020B0502020104020203" charset="0"/>
              </a:rPr>
              <a:t> </a:t>
            </a:r>
            <a:r>
              <a:rPr lang="en-US" altLang="zh-CN" sz="2400" dirty="0">
                <a:latin typeface="Gill Sans MT" panose="020B0502020104020203" charset="0"/>
              </a:rPr>
              <a:t>what happens as </a:t>
            </a:r>
            <a:r>
              <a:rPr lang="en-US" altLang="zh-CN" sz="2400" dirty="0">
                <a:solidFill>
                  <a:srgbClr val="CC0000"/>
                </a:solidFill>
                <a:latin typeface="Symbol" panose="05050102010706020507" charset="2"/>
              </a:rPr>
              <a:t>l</a:t>
            </a:r>
            <a:r>
              <a:rPr lang="en-US" altLang="zh-CN" sz="2400" baseline="-25000" dirty="0">
                <a:solidFill>
                  <a:srgbClr val="CC0000"/>
                </a:solidFill>
                <a:latin typeface="Gill Sans MT" panose="020B0502020104020203" charset="0"/>
              </a:rPr>
              <a:t>in</a:t>
            </a:r>
            <a:r>
              <a:rPr lang="en-US" altLang="zh-CN" sz="2400" dirty="0">
                <a:solidFill>
                  <a:srgbClr val="CC0000"/>
                </a:solidFill>
                <a:latin typeface="Gill Sans MT" panose="020B0502020104020203" charset="0"/>
              </a:rPr>
              <a:t> </a:t>
            </a:r>
            <a:r>
              <a:rPr lang="en-US" altLang="zh-CN" sz="2400" dirty="0">
                <a:latin typeface="Gill Sans MT" panose="020B0502020104020203" charset="0"/>
              </a:rPr>
              <a:t>and </a:t>
            </a:r>
            <a:r>
              <a:rPr lang="en-US" altLang="zh-CN" sz="2400" dirty="0">
                <a:solidFill>
                  <a:srgbClr val="CC0000"/>
                </a:solidFill>
                <a:latin typeface="Symbol" panose="05050102010706020507" charset="2"/>
              </a:rPr>
              <a:t>l</a:t>
            </a:r>
            <a:r>
              <a:rPr lang="en-US" altLang="zh-CN" sz="2400" baseline="-25000" dirty="0">
                <a:solidFill>
                  <a:srgbClr val="CC0000"/>
                </a:solidFill>
                <a:latin typeface="Gill Sans MT" panose="020B0502020104020203" charset="0"/>
              </a:rPr>
              <a:t>in</a:t>
            </a:r>
            <a:r>
              <a:rPr lang="ja-JP" altLang="en-US" sz="2400" b="1" baseline="30000" dirty="0">
                <a:solidFill>
                  <a:srgbClr val="CC0000"/>
                </a:solidFill>
                <a:latin typeface="Arial" panose="020B0604020202020204" pitchFamily="34" charset="0"/>
              </a:rPr>
              <a:t>’</a:t>
            </a:r>
            <a:r>
              <a:rPr lang="en-US" altLang="ja-JP" sz="2400" dirty="0">
                <a:latin typeface="Gill Sans MT" panose="020B0502020104020203" charset="0"/>
              </a:rPr>
              <a:t> increase</a:t>
            </a:r>
            <a:r>
              <a:rPr lang="en-US" altLang="ja-JP" sz="2400" dirty="0">
                <a:solidFill>
                  <a:srgbClr val="FF0000"/>
                </a:solidFill>
                <a:latin typeface="Gill Sans MT" panose="020B0502020104020203" charset="0"/>
              </a:rPr>
              <a:t> ?</a:t>
            </a:r>
            <a:endParaRPr lang="en-US" altLang="zh-CN" sz="2400" dirty="0">
              <a:solidFill>
                <a:srgbClr val="FF0000"/>
              </a:solidFill>
              <a:latin typeface="Gill Sans MT" panose="020B0502020104020203" charset="0"/>
            </a:endParaRPr>
          </a:p>
        </p:txBody>
      </p:sp>
      <p:sp>
        <p:nvSpPr>
          <p:cNvPr id="113673" name="Text Box 14"/>
          <p:cNvSpPr txBox="1"/>
          <p:nvPr/>
        </p:nvSpPr>
        <p:spPr>
          <a:xfrm>
            <a:off x="4171950" y="3822700"/>
            <a:ext cx="1912938" cy="395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finite shared output link buffers</a:t>
            </a:r>
            <a:endParaRPr lang="en-US" altLang="zh-CN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13674" name="Line 15"/>
          <p:cNvSpPr/>
          <p:nvPr/>
        </p:nvSpPr>
        <p:spPr>
          <a:xfrm flipH="1">
            <a:off x="2859088" y="4203700"/>
            <a:ext cx="923925" cy="866775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675" name="Line 16"/>
          <p:cNvSpPr/>
          <p:nvPr/>
        </p:nvSpPr>
        <p:spPr>
          <a:xfrm flipH="1">
            <a:off x="3344863" y="4203700"/>
            <a:ext cx="438150" cy="1588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3676" name="Group 58"/>
          <p:cNvGrpSpPr/>
          <p:nvPr/>
        </p:nvGrpSpPr>
        <p:grpSpPr>
          <a:xfrm>
            <a:off x="2798763" y="3184525"/>
            <a:ext cx="650875" cy="904875"/>
            <a:chOff x="12762" y="10336"/>
            <a:chExt cx="1027" cy="1700"/>
          </a:xfrm>
        </p:grpSpPr>
        <p:sp>
          <p:nvSpPr>
            <p:cNvPr id="113677" name="Rectangle 59"/>
            <p:cNvSpPr/>
            <p:nvPr/>
          </p:nvSpPr>
          <p:spPr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3678" name="Rectangle 60"/>
            <p:cNvSpPr/>
            <p:nvPr/>
          </p:nvSpPr>
          <p:spPr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3679" name="Line 61"/>
            <p:cNvSpPr/>
            <p:nvPr/>
          </p:nvSpPr>
          <p:spPr>
            <a:xfrm>
              <a:off x="12766" y="10682"/>
              <a:ext cx="96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680" name="Line 62"/>
            <p:cNvSpPr/>
            <p:nvPr/>
          </p:nvSpPr>
          <p:spPr>
            <a:xfrm>
              <a:off x="12780" y="11042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681" name="Line 63"/>
            <p:cNvSpPr/>
            <p:nvPr/>
          </p:nvSpPr>
          <p:spPr>
            <a:xfrm>
              <a:off x="12764" y="11374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682" name="Line 64"/>
            <p:cNvSpPr/>
            <p:nvPr/>
          </p:nvSpPr>
          <p:spPr>
            <a:xfrm>
              <a:off x="12762" y="11675"/>
              <a:ext cx="96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3683" name="Text Box 65"/>
          <p:cNvSpPr txBox="1"/>
          <p:nvPr/>
        </p:nvSpPr>
        <p:spPr>
          <a:xfrm>
            <a:off x="2700338" y="2870200"/>
            <a:ext cx="735012" cy="231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</a:rPr>
              <a:t>Host A</a:t>
            </a:r>
            <a:endParaRPr lang="en-US" altLang="zh-CN" sz="1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3684" name="Line 67"/>
          <p:cNvSpPr/>
          <p:nvPr/>
        </p:nvSpPr>
        <p:spPr>
          <a:xfrm flipH="1">
            <a:off x="1504950" y="6184900"/>
            <a:ext cx="1458913" cy="11113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3685" name="Group 109"/>
          <p:cNvGrpSpPr/>
          <p:nvPr/>
        </p:nvGrpSpPr>
        <p:grpSpPr>
          <a:xfrm>
            <a:off x="788988" y="5156200"/>
            <a:ext cx="650875" cy="904875"/>
            <a:chOff x="12762" y="10336"/>
            <a:chExt cx="1027" cy="1700"/>
          </a:xfrm>
        </p:grpSpPr>
        <p:sp>
          <p:nvSpPr>
            <p:cNvPr id="113686" name="Rectangle 110"/>
            <p:cNvSpPr/>
            <p:nvPr/>
          </p:nvSpPr>
          <p:spPr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3687" name="Rectangle 111"/>
            <p:cNvSpPr/>
            <p:nvPr/>
          </p:nvSpPr>
          <p:spPr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3688" name="Line 112"/>
            <p:cNvSpPr/>
            <p:nvPr/>
          </p:nvSpPr>
          <p:spPr>
            <a:xfrm>
              <a:off x="12766" y="10682"/>
              <a:ext cx="96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689" name="Line 113"/>
            <p:cNvSpPr/>
            <p:nvPr/>
          </p:nvSpPr>
          <p:spPr>
            <a:xfrm>
              <a:off x="12780" y="11042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690" name="Line 114"/>
            <p:cNvSpPr/>
            <p:nvPr/>
          </p:nvSpPr>
          <p:spPr>
            <a:xfrm>
              <a:off x="12764" y="11374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691" name="Line 115"/>
            <p:cNvSpPr/>
            <p:nvPr/>
          </p:nvSpPr>
          <p:spPr>
            <a:xfrm>
              <a:off x="12762" y="11675"/>
              <a:ext cx="96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3692" name="Line 117"/>
          <p:cNvSpPr/>
          <p:nvPr/>
        </p:nvSpPr>
        <p:spPr>
          <a:xfrm flipH="1">
            <a:off x="3344863" y="4632325"/>
            <a:ext cx="723900" cy="1588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693" name="Line 118"/>
          <p:cNvSpPr/>
          <p:nvPr/>
        </p:nvSpPr>
        <p:spPr>
          <a:xfrm flipH="1" flipV="1">
            <a:off x="5126038" y="4651375"/>
            <a:ext cx="779462" cy="9525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694" name="Line 119"/>
          <p:cNvSpPr/>
          <p:nvPr/>
        </p:nvSpPr>
        <p:spPr>
          <a:xfrm flipH="1">
            <a:off x="5068888" y="4222750"/>
            <a:ext cx="1296987" cy="1295400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695" name="Line 120"/>
          <p:cNvSpPr/>
          <p:nvPr/>
        </p:nvSpPr>
        <p:spPr>
          <a:xfrm flipH="1">
            <a:off x="6324600" y="4241800"/>
            <a:ext cx="439738" cy="0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696" name="Freeform 123"/>
          <p:cNvSpPr/>
          <p:nvPr/>
        </p:nvSpPr>
        <p:spPr>
          <a:xfrm>
            <a:off x="6750050" y="3659188"/>
            <a:ext cx="315913" cy="360362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50" h="735">
                <a:moveTo>
                  <a:pt x="645" y="27"/>
                </a:moveTo>
                <a:lnTo>
                  <a:pt x="642" y="26"/>
                </a:lnTo>
                <a:lnTo>
                  <a:pt x="631" y="23"/>
                </a:lnTo>
                <a:lnTo>
                  <a:pt x="615" y="19"/>
                </a:lnTo>
                <a:lnTo>
                  <a:pt x="592" y="15"/>
                </a:lnTo>
                <a:lnTo>
                  <a:pt x="565" y="10"/>
                </a:lnTo>
                <a:lnTo>
                  <a:pt x="533" y="6"/>
                </a:lnTo>
                <a:lnTo>
                  <a:pt x="496" y="3"/>
                </a:lnTo>
                <a:lnTo>
                  <a:pt x="456" y="1"/>
                </a:lnTo>
                <a:lnTo>
                  <a:pt x="411" y="0"/>
                </a:lnTo>
                <a:lnTo>
                  <a:pt x="364" y="2"/>
                </a:lnTo>
                <a:lnTo>
                  <a:pt x="315" y="6"/>
                </a:lnTo>
                <a:lnTo>
                  <a:pt x="262" y="15"/>
                </a:lnTo>
                <a:lnTo>
                  <a:pt x="209" y="26"/>
                </a:lnTo>
                <a:lnTo>
                  <a:pt x="154" y="42"/>
                </a:lnTo>
                <a:lnTo>
                  <a:pt x="98" y="61"/>
                </a:lnTo>
                <a:lnTo>
                  <a:pt x="42" y="87"/>
                </a:lnTo>
                <a:lnTo>
                  <a:pt x="38" y="101"/>
                </a:lnTo>
                <a:lnTo>
                  <a:pt x="28" y="141"/>
                </a:lnTo>
                <a:lnTo>
                  <a:pt x="17" y="203"/>
                </a:lnTo>
                <a:lnTo>
                  <a:pt x="6" y="283"/>
                </a:lnTo>
                <a:lnTo>
                  <a:pt x="0" y="378"/>
                </a:lnTo>
                <a:lnTo>
                  <a:pt x="5" y="484"/>
                </a:lnTo>
                <a:lnTo>
                  <a:pt x="21" y="599"/>
                </a:lnTo>
                <a:lnTo>
                  <a:pt x="54" y="716"/>
                </a:lnTo>
                <a:lnTo>
                  <a:pt x="58" y="716"/>
                </a:lnTo>
                <a:lnTo>
                  <a:pt x="66" y="715"/>
                </a:lnTo>
                <a:lnTo>
                  <a:pt x="80" y="713"/>
                </a:lnTo>
                <a:lnTo>
                  <a:pt x="99" y="712"/>
                </a:lnTo>
                <a:lnTo>
                  <a:pt x="124" y="710"/>
                </a:lnTo>
                <a:lnTo>
                  <a:pt x="153" y="708"/>
                </a:lnTo>
                <a:lnTo>
                  <a:pt x="188" y="707"/>
                </a:lnTo>
                <a:lnTo>
                  <a:pt x="225" y="706"/>
                </a:lnTo>
                <a:lnTo>
                  <a:pt x="267" y="705"/>
                </a:lnTo>
                <a:lnTo>
                  <a:pt x="313" y="706"/>
                </a:lnTo>
                <a:lnTo>
                  <a:pt x="362" y="707"/>
                </a:lnTo>
                <a:lnTo>
                  <a:pt x="415" y="709"/>
                </a:lnTo>
                <a:lnTo>
                  <a:pt x="470" y="713"/>
                </a:lnTo>
                <a:lnTo>
                  <a:pt x="528" y="719"/>
                </a:lnTo>
                <a:lnTo>
                  <a:pt x="588" y="726"/>
                </a:lnTo>
                <a:lnTo>
                  <a:pt x="650" y="735"/>
                </a:lnTo>
                <a:lnTo>
                  <a:pt x="647" y="713"/>
                </a:lnTo>
                <a:lnTo>
                  <a:pt x="641" y="655"/>
                </a:lnTo>
                <a:lnTo>
                  <a:pt x="631" y="568"/>
                </a:lnTo>
                <a:lnTo>
                  <a:pt x="623" y="462"/>
                </a:lnTo>
                <a:lnTo>
                  <a:pt x="618" y="345"/>
                </a:lnTo>
                <a:lnTo>
                  <a:pt x="618" y="229"/>
                </a:lnTo>
                <a:lnTo>
                  <a:pt x="627" y="119"/>
                </a:lnTo>
                <a:lnTo>
                  <a:pt x="645" y="27"/>
                </a:lnTo>
                <a:close/>
              </a:path>
            </a:pathLst>
          </a:custGeom>
          <a:solidFill>
            <a:srgbClr val="808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697" name="Freeform 124"/>
          <p:cNvSpPr/>
          <p:nvPr/>
        </p:nvSpPr>
        <p:spPr>
          <a:xfrm>
            <a:off x="6784975" y="3757613"/>
            <a:ext cx="519113" cy="3571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071" h="731">
                <a:moveTo>
                  <a:pt x="6" y="552"/>
                </a:moveTo>
                <a:lnTo>
                  <a:pt x="0" y="642"/>
                </a:lnTo>
                <a:lnTo>
                  <a:pt x="698" y="731"/>
                </a:lnTo>
                <a:lnTo>
                  <a:pt x="703" y="729"/>
                </a:lnTo>
                <a:lnTo>
                  <a:pt x="717" y="722"/>
                </a:lnTo>
                <a:lnTo>
                  <a:pt x="740" y="710"/>
                </a:lnTo>
                <a:lnTo>
                  <a:pt x="768" y="694"/>
                </a:lnTo>
                <a:lnTo>
                  <a:pt x="801" y="672"/>
                </a:lnTo>
                <a:lnTo>
                  <a:pt x="838" y="645"/>
                </a:lnTo>
                <a:lnTo>
                  <a:pt x="876" y="614"/>
                </a:lnTo>
                <a:lnTo>
                  <a:pt x="915" y="577"/>
                </a:lnTo>
                <a:lnTo>
                  <a:pt x="953" y="536"/>
                </a:lnTo>
                <a:lnTo>
                  <a:pt x="988" y="491"/>
                </a:lnTo>
                <a:lnTo>
                  <a:pt x="1018" y="439"/>
                </a:lnTo>
                <a:lnTo>
                  <a:pt x="1043" y="383"/>
                </a:lnTo>
                <a:lnTo>
                  <a:pt x="1061" y="322"/>
                </a:lnTo>
                <a:lnTo>
                  <a:pt x="1071" y="255"/>
                </a:lnTo>
                <a:lnTo>
                  <a:pt x="1070" y="185"/>
                </a:lnTo>
                <a:lnTo>
                  <a:pt x="1057" y="108"/>
                </a:lnTo>
                <a:lnTo>
                  <a:pt x="1055" y="104"/>
                </a:lnTo>
                <a:lnTo>
                  <a:pt x="1049" y="92"/>
                </a:lnTo>
                <a:lnTo>
                  <a:pt x="1037" y="76"/>
                </a:lnTo>
                <a:lnTo>
                  <a:pt x="1022" y="57"/>
                </a:lnTo>
                <a:lnTo>
                  <a:pt x="1002" y="37"/>
                </a:lnTo>
                <a:lnTo>
                  <a:pt x="979" y="20"/>
                </a:lnTo>
                <a:lnTo>
                  <a:pt x="951" y="7"/>
                </a:lnTo>
                <a:lnTo>
                  <a:pt x="919" y="0"/>
                </a:lnTo>
                <a:lnTo>
                  <a:pt x="924" y="12"/>
                </a:lnTo>
                <a:lnTo>
                  <a:pt x="934" y="44"/>
                </a:lnTo>
                <a:lnTo>
                  <a:pt x="947" y="94"/>
                </a:lnTo>
                <a:lnTo>
                  <a:pt x="958" y="159"/>
                </a:lnTo>
                <a:lnTo>
                  <a:pt x="961" y="238"/>
                </a:lnTo>
                <a:lnTo>
                  <a:pt x="953" y="324"/>
                </a:lnTo>
                <a:lnTo>
                  <a:pt x="928" y="418"/>
                </a:lnTo>
                <a:lnTo>
                  <a:pt x="884" y="516"/>
                </a:lnTo>
                <a:lnTo>
                  <a:pt x="883" y="518"/>
                </a:lnTo>
                <a:lnTo>
                  <a:pt x="879" y="521"/>
                </a:lnTo>
                <a:lnTo>
                  <a:pt x="872" y="526"/>
                </a:lnTo>
                <a:lnTo>
                  <a:pt x="862" y="534"/>
                </a:lnTo>
                <a:lnTo>
                  <a:pt x="851" y="541"/>
                </a:lnTo>
                <a:lnTo>
                  <a:pt x="837" y="550"/>
                </a:lnTo>
                <a:lnTo>
                  <a:pt x="819" y="559"/>
                </a:lnTo>
                <a:lnTo>
                  <a:pt x="800" y="567"/>
                </a:lnTo>
                <a:lnTo>
                  <a:pt x="778" y="575"/>
                </a:lnTo>
                <a:lnTo>
                  <a:pt x="754" y="582"/>
                </a:lnTo>
                <a:lnTo>
                  <a:pt x="727" y="588"/>
                </a:lnTo>
                <a:lnTo>
                  <a:pt x="697" y="592"/>
                </a:lnTo>
                <a:lnTo>
                  <a:pt x="666" y="593"/>
                </a:lnTo>
                <a:lnTo>
                  <a:pt x="631" y="592"/>
                </a:lnTo>
                <a:lnTo>
                  <a:pt x="593" y="589"/>
                </a:lnTo>
                <a:lnTo>
                  <a:pt x="555" y="581"/>
                </a:lnTo>
                <a:lnTo>
                  <a:pt x="555" y="677"/>
                </a:lnTo>
                <a:lnTo>
                  <a:pt x="24" y="623"/>
                </a:lnTo>
                <a:lnTo>
                  <a:pt x="6" y="552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698" name="Freeform 125"/>
          <p:cNvSpPr/>
          <p:nvPr/>
        </p:nvSpPr>
        <p:spPr>
          <a:xfrm>
            <a:off x="6718300" y="4110038"/>
            <a:ext cx="382588" cy="1238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787" h="253">
                <a:moveTo>
                  <a:pt x="787" y="91"/>
                </a:moveTo>
                <a:lnTo>
                  <a:pt x="12" y="0"/>
                </a:lnTo>
                <a:lnTo>
                  <a:pt x="0" y="91"/>
                </a:lnTo>
                <a:lnTo>
                  <a:pt x="764" y="253"/>
                </a:lnTo>
                <a:lnTo>
                  <a:pt x="787" y="91"/>
                </a:lnTo>
                <a:close/>
              </a:path>
            </a:pathLst>
          </a:custGeom>
          <a:solidFill>
            <a:srgbClr val="808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699" name="Freeform 126"/>
          <p:cNvSpPr/>
          <p:nvPr/>
        </p:nvSpPr>
        <p:spPr>
          <a:xfrm>
            <a:off x="6908800" y="4149725"/>
            <a:ext cx="163513" cy="5556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36" h="115">
                <a:moveTo>
                  <a:pt x="336" y="50"/>
                </a:moveTo>
                <a:lnTo>
                  <a:pt x="4" y="0"/>
                </a:lnTo>
                <a:lnTo>
                  <a:pt x="0" y="48"/>
                </a:lnTo>
                <a:lnTo>
                  <a:pt x="327" y="115"/>
                </a:lnTo>
                <a:lnTo>
                  <a:pt x="336" y="50"/>
                </a:lnTo>
                <a:close/>
              </a:path>
            </a:pathLst>
          </a:custGeom>
          <a:solidFill>
            <a:srgbClr val="808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00" name="Freeform 127"/>
          <p:cNvSpPr/>
          <p:nvPr/>
        </p:nvSpPr>
        <p:spPr>
          <a:xfrm>
            <a:off x="6743700" y="4121150"/>
            <a:ext cx="107950" cy="412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25" h="85">
                <a:moveTo>
                  <a:pt x="225" y="39"/>
                </a:moveTo>
                <a:lnTo>
                  <a:pt x="0" y="0"/>
                </a:lnTo>
                <a:lnTo>
                  <a:pt x="3" y="41"/>
                </a:lnTo>
                <a:lnTo>
                  <a:pt x="218" y="85"/>
                </a:lnTo>
                <a:lnTo>
                  <a:pt x="225" y="39"/>
                </a:lnTo>
                <a:close/>
              </a:path>
            </a:pathLst>
          </a:custGeom>
          <a:solidFill>
            <a:srgbClr val="808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01" name="Freeform 128"/>
          <p:cNvSpPr/>
          <p:nvPr/>
        </p:nvSpPr>
        <p:spPr>
          <a:xfrm>
            <a:off x="6469063" y="4162425"/>
            <a:ext cx="642937" cy="2159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1325" h="439">
                <a:moveTo>
                  <a:pt x="0" y="132"/>
                </a:moveTo>
                <a:lnTo>
                  <a:pt x="3" y="132"/>
                </a:lnTo>
                <a:lnTo>
                  <a:pt x="10" y="130"/>
                </a:lnTo>
                <a:lnTo>
                  <a:pt x="24" y="128"/>
                </a:lnTo>
                <a:lnTo>
                  <a:pt x="42" y="125"/>
                </a:lnTo>
                <a:lnTo>
                  <a:pt x="62" y="121"/>
                </a:lnTo>
                <a:lnTo>
                  <a:pt x="86" y="116"/>
                </a:lnTo>
                <a:lnTo>
                  <a:pt x="113" y="109"/>
                </a:lnTo>
                <a:lnTo>
                  <a:pt x="141" y="102"/>
                </a:lnTo>
                <a:lnTo>
                  <a:pt x="170" y="94"/>
                </a:lnTo>
                <a:lnTo>
                  <a:pt x="199" y="85"/>
                </a:lnTo>
                <a:lnTo>
                  <a:pt x="228" y="74"/>
                </a:lnTo>
                <a:lnTo>
                  <a:pt x="257" y="62"/>
                </a:lnTo>
                <a:lnTo>
                  <a:pt x="285" y="48"/>
                </a:lnTo>
                <a:lnTo>
                  <a:pt x="309" y="34"/>
                </a:lnTo>
                <a:lnTo>
                  <a:pt x="333" y="18"/>
                </a:lnTo>
                <a:lnTo>
                  <a:pt x="352" y="0"/>
                </a:lnTo>
                <a:lnTo>
                  <a:pt x="1325" y="223"/>
                </a:lnTo>
                <a:lnTo>
                  <a:pt x="1323" y="225"/>
                </a:lnTo>
                <a:lnTo>
                  <a:pt x="1318" y="230"/>
                </a:lnTo>
                <a:lnTo>
                  <a:pt x="1309" y="239"/>
                </a:lnTo>
                <a:lnTo>
                  <a:pt x="1297" y="250"/>
                </a:lnTo>
                <a:lnTo>
                  <a:pt x="1282" y="263"/>
                </a:lnTo>
                <a:lnTo>
                  <a:pt x="1265" y="278"/>
                </a:lnTo>
                <a:lnTo>
                  <a:pt x="1247" y="295"/>
                </a:lnTo>
                <a:lnTo>
                  <a:pt x="1225" y="312"/>
                </a:lnTo>
                <a:lnTo>
                  <a:pt x="1202" y="331"/>
                </a:lnTo>
                <a:lnTo>
                  <a:pt x="1179" y="349"/>
                </a:lnTo>
                <a:lnTo>
                  <a:pt x="1154" y="367"/>
                </a:lnTo>
                <a:lnTo>
                  <a:pt x="1128" y="385"/>
                </a:lnTo>
                <a:lnTo>
                  <a:pt x="1102" y="401"/>
                </a:lnTo>
                <a:lnTo>
                  <a:pt x="1077" y="415"/>
                </a:lnTo>
                <a:lnTo>
                  <a:pt x="1051" y="428"/>
                </a:lnTo>
                <a:lnTo>
                  <a:pt x="1026" y="439"/>
                </a:lnTo>
                <a:lnTo>
                  <a:pt x="0" y="132"/>
                </a:lnTo>
                <a:close/>
              </a:path>
            </a:pathLst>
          </a:custGeom>
          <a:solidFill>
            <a:srgbClr val="808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02" name="Freeform 129"/>
          <p:cNvSpPr/>
          <p:nvPr/>
        </p:nvSpPr>
        <p:spPr>
          <a:xfrm>
            <a:off x="7110413" y="4138613"/>
            <a:ext cx="228600" cy="1031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pathLst>
              <a:path w="472" h="209">
                <a:moveTo>
                  <a:pt x="47" y="209"/>
                </a:moveTo>
                <a:lnTo>
                  <a:pt x="472" y="84"/>
                </a:lnTo>
                <a:lnTo>
                  <a:pt x="215" y="0"/>
                </a:lnTo>
                <a:lnTo>
                  <a:pt x="5" y="24"/>
                </a:lnTo>
                <a:lnTo>
                  <a:pt x="0" y="197"/>
                </a:lnTo>
                <a:lnTo>
                  <a:pt x="47" y="209"/>
                </a:lnTo>
                <a:close/>
              </a:path>
            </a:pathLst>
          </a:custGeom>
          <a:solidFill>
            <a:srgbClr val="808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03" name="Freeform 130"/>
          <p:cNvSpPr/>
          <p:nvPr/>
        </p:nvSpPr>
        <p:spPr>
          <a:xfrm>
            <a:off x="6518275" y="3698875"/>
            <a:ext cx="122238" cy="49053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51" h="999">
                <a:moveTo>
                  <a:pt x="251" y="23"/>
                </a:moveTo>
                <a:lnTo>
                  <a:pt x="250" y="22"/>
                </a:lnTo>
                <a:lnTo>
                  <a:pt x="246" y="20"/>
                </a:lnTo>
                <a:lnTo>
                  <a:pt x="239" y="18"/>
                </a:lnTo>
                <a:lnTo>
                  <a:pt x="230" y="15"/>
                </a:lnTo>
                <a:lnTo>
                  <a:pt x="218" y="11"/>
                </a:lnTo>
                <a:lnTo>
                  <a:pt x="205" y="7"/>
                </a:lnTo>
                <a:lnTo>
                  <a:pt x="190" y="4"/>
                </a:lnTo>
                <a:lnTo>
                  <a:pt x="173" y="1"/>
                </a:lnTo>
                <a:lnTo>
                  <a:pt x="155" y="0"/>
                </a:lnTo>
                <a:lnTo>
                  <a:pt x="134" y="0"/>
                </a:lnTo>
                <a:lnTo>
                  <a:pt x="114" y="2"/>
                </a:lnTo>
                <a:lnTo>
                  <a:pt x="92" y="5"/>
                </a:lnTo>
                <a:lnTo>
                  <a:pt x="70" y="12"/>
                </a:lnTo>
                <a:lnTo>
                  <a:pt x="47" y="20"/>
                </a:lnTo>
                <a:lnTo>
                  <a:pt x="23" y="32"/>
                </a:lnTo>
                <a:lnTo>
                  <a:pt x="0" y="47"/>
                </a:lnTo>
                <a:lnTo>
                  <a:pt x="0" y="999"/>
                </a:lnTo>
                <a:lnTo>
                  <a:pt x="1" y="999"/>
                </a:lnTo>
                <a:lnTo>
                  <a:pt x="6" y="999"/>
                </a:lnTo>
                <a:lnTo>
                  <a:pt x="14" y="998"/>
                </a:lnTo>
                <a:lnTo>
                  <a:pt x="23" y="997"/>
                </a:lnTo>
                <a:lnTo>
                  <a:pt x="35" y="995"/>
                </a:lnTo>
                <a:lnTo>
                  <a:pt x="49" y="993"/>
                </a:lnTo>
                <a:lnTo>
                  <a:pt x="65" y="990"/>
                </a:lnTo>
                <a:lnTo>
                  <a:pt x="83" y="985"/>
                </a:lnTo>
                <a:lnTo>
                  <a:pt x="102" y="980"/>
                </a:lnTo>
                <a:lnTo>
                  <a:pt x="121" y="973"/>
                </a:lnTo>
                <a:lnTo>
                  <a:pt x="143" y="966"/>
                </a:lnTo>
                <a:lnTo>
                  <a:pt x="164" y="956"/>
                </a:lnTo>
                <a:lnTo>
                  <a:pt x="186" y="945"/>
                </a:lnTo>
                <a:lnTo>
                  <a:pt x="208" y="934"/>
                </a:lnTo>
                <a:lnTo>
                  <a:pt x="230" y="919"/>
                </a:lnTo>
                <a:lnTo>
                  <a:pt x="251" y="903"/>
                </a:lnTo>
                <a:lnTo>
                  <a:pt x="251" y="23"/>
                </a:lnTo>
                <a:close/>
              </a:path>
            </a:pathLst>
          </a:custGeom>
          <a:solidFill>
            <a:srgbClr val="808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04" name="Freeform 131"/>
          <p:cNvSpPr/>
          <p:nvPr/>
        </p:nvSpPr>
        <p:spPr>
          <a:xfrm>
            <a:off x="6521450" y="3703638"/>
            <a:ext cx="104775" cy="4127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15" h="843">
                <a:moveTo>
                  <a:pt x="215" y="20"/>
                </a:moveTo>
                <a:lnTo>
                  <a:pt x="214" y="19"/>
                </a:lnTo>
                <a:lnTo>
                  <a:pt x="211" y="18"/>
                </a:lnTo>
                <a:lnTo>
                  <a:pt x="205" y="15"/>
                </a:lnTo>
                <a:lnTo>
                  <a:pt x="197" y="12"/>
                </a:lnTo>
                <a:lnTo>
                  <a:pt x="187" y="9"/>
                </a:lnTo>
                <a:lnTo>
                  <a:pt x="176" y="6"/>
                </a:lnTo>
                <a:lnTo>
                  <a:pt x="163" y="4"/>
                </a:lnTo>
                <a:lnTo>
                  <a:pt x="149" y="1"/>
                </a:lnTo>
                <a:lnTo>
                  <a:pt x="133" y="0"/>
                </a:lnTo>
                <a:lnTo>
                  <a:pt x="115" y="0"/>
                </a:lnTo>
                <a:lnTo>
                  <a:pt x="98" y="1"/>
                </a:lnTo>
                <a:lnTo>
                  <a:pt x="79" y="5"/>
                </a:lnTo>
                <a:lnTo>
                  <a:pt x="60" y="10"/>
                </a:lnTo>
                <a:lnTo>
                  <a:pt x="40" y="18"/>
                </a:lnTo>
                <a:lnTo>
                  <a:pt x="21" y="27"/>
                </a:lnTo>
                <a:lnTo>
                  <a:pt x="0" y="40"/>
                </a:lnTo>
                <a:lnTo>
                  <a:pt x="0" y="843"/>
                </a:lnTo>
                <a:lnTo>
                  <a:pt x="1" y="843"/>
                </a:lnTo>
                <a:lnTo>
                  <a:pt x="6" y="843"/>
                </a:lnTo>
                <a:lnTo>
                  <a:pt x="12" y="842"/>
                </a:lnTo>
                <a:lnTo>
                  <a:pt x="21" y="841"/>
                </a:lnTo>
                <a:lnTo>
                  <a:pt x="30" y="840"/>
                </a:lnTo>
                <a:lnTo>
                  <a:pt x="43" y="838"/>
                </a:lnTo>
                <a:lnTo>
                  <a:pt x="56" y="835"/>
                </a:lnTo>
                <a:lnTo>
                  <a:pt x="71" y="831"/>
                </a:lnTo>
                <a:lnTo>
                  <a:pt x="87" y="826"/>
                </a:lnTo>
                <a:lnTo>
                  <a:pt x="105" y="821"/>
                </a:lnTo>
                <a:lnTo>
                  <a:pt x="123" y="814"/>
                </a:lnTo>
                <a:lnTo>
                  <a:pt x="141" y="806"/>
                </a:lnTo>
                <a:lnTo>
                  <a:pt x="159" y="797"/>
                </a:lnTo>
                <a:lnTo>
                  <a:pt x="179" y="786"/>
                </a:lnTo>
                <a:lnTo>
                  <a:pt x="197" y="774"/>
                </a:lnTo>
                <a:lnTo>
                  <a:pt x="215" y="760"/>
                </a:lnTo>
                <a:lnTo>
                  <a:pt x="215" y="20"/>
                </a:lnTo>
                <a:close/>
              </a:path>
            </a:pathLst>
          </a:custGeom>
          <a:solidFill>
            <a:srgbClr val="808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05" name="Freeform 132"/>
          <p:cNvSpPr/>
          <p:nvPr/>
        </p:nvSpPr>
        <p:spPr>
          <a:xfrm>
            <a:off x="6524625" y="3708400"/>
            <a:ext cx="87313" cy="33496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80" h="685">
                <a:moveTo>
                  <a:pt x="180" y="16"/>
                </a:moveTo>
                <a:lnTo>
                  <a:pt x="179" y="16"/>
                </a:lnTo>
                <a:lnTo>
                  <a:pt x="176" y="14"/>
                </a:lnTo>
                <a:lnTo>
                  <a:pt x="172" y="12"/>
                </a:lnTo>
                <a:lnTo>
                  <a:pt x="165" y="10"/>
                </a:lnTo>
                <a:lnTo>
                  <a:pt x="157" y="8"/>
                </a:lnTo>
                <a:lnTo>
                  <a:pt x="147" y="4"/>
                </a:lnTo>
                <a:lnTo>
                  <a:pt x="136" y="2"/>
                </a:lnTo>
                <a:lnTo>
                  <a:pt x="125" y="0"/>
                </a:lnTo>
                <a:lnTo>
                  <a:pt x="111" y="0"/>
                </a:lnTo>
                <a:lnTo>
                  <a:pt x="97" y="0"/>
                </a:lnTo>
                <a:lnTo>
                  <a:pt x="81" y="1"/>
                </a:lnTo>
                <a:lnTo>
                  <a:pt x="66" y="3"/>
                </a:lnTo>
                <a:lnTo>
                  <a:pt x="50" y="8"/>
                </a:lnTo>
                <a:lnTo>
                  <a:pt x="33" y="14"/>
                </a:lnTo>
                <a:lnTo>
                  <a:pt x="17" y="23"/>
                </a:lnTo>
                <a:lnTo>
                  <a:pt x="0" y="33"/>
                </a:lnTo>
                <a:lnTo>
                  <a:pt x="0" y="685"/>
                </a:lnTo>
                <a:lnTo>
                  <a:pt x="1" y="685"/>
                </a:lnTo>
                <a:lnTo>
                  <a:pt x="4" y="685"/>
                </a:lnTo>
                <a:lnTo>
                  <a:pt x="9" y="684"/>
                </a:lnTo>
                <a:lnTo>
                  <a:pt x="17" y="683"/>
                </a:lnTo>
                <a:lnTo>
                  <a:pt x="26" y="682"/>
                </a:lnTo>
                <a:lnTo>
                  <a:pt x="35" y="681"/>
                </a:lnTo>
                <a:lnTo>
                  <a:pt x="47" y="678"/>
                </a:lnTo>
                <a:lnTo>
                  <a:pt x="60" y="676"/>
                </a:lnTo>
                <a:lnTo>
                  <a:pt x="73" y="671"/>
                </a:lnTo>
                <a:lnTo>
                  <a:pt x="87" y="667"/>
                </a:lnTo>
                <a:lnTo>
                  <a:pt x="102" y="662"/>
                </a:lnTo>
                <a:lnTo>
                  <a:pt x="118" y="655"/>
                </a:lnTo>
                <a:lnTo>
                  <a:pt x="133" y="648"/>
                </a:lnTo>
                <a:lnTo>
                  <a:pt x="149" y="639"/>
                </a:lnTo>
                <a:lnTo>
                  <a:pt x="165" y="628"/>
                </a:lnTo>
                <a:lnTo>
                  <a:pt x="180" y="617"/>
                </a:lnTo>
                <a:lnTo>
                  <a:pt x="180" y="16"/>
                </a:lnTo>
                <a:close/>
              </a:path>
            </a:pathLst>
          </a:custGeom>
          <a:solidFill>
            <a:srgbClr val="808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06" name="Freeform 133"/>
          <p:cNvSpPr/>
          <p:nvPr/>
        </p:nvSpPr>
        <p:spPr>
          <a:xfrm>
            <a:off x="6527800" y="3711575"/>
            <a:ext cx="71438" cy="2603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46" h="530">
                <a:moveTo>
                  <a:pt x="146" y="14"/>
                </a:moveTo>
                <a:lnTo>
                  <a:pt x="143" y="12"/>
                </a:lnTo>
                <a:lnTo>
                  <a:pt x="134" y="8"/>
                </a:lnTo>
                <a:lnTo>
                  <a:pt x="120" y="4"/>
                </a:lnTo>
                <a:lnTo>
                  <a:pt x="101" y="1"/>
                </a:lnTo>
                <a:lnTo>
                  <a:pt x="79" y="0"/>
                </a:lnTo>
                <a:lnTo>
                  <a:pt x="54" y="3"/>
                </a:lnTo>
                <a:lnTo>
                  <a:pt x="27" y="11"/>
                </a:lnTo>
                <a:lnTo>
                  <a:pt x="0" y="27"/>
                </a:lnTo>
                <a:lnTo>
                  <a:pt x="0" y="530"/>
                </a:lnTo>
                <a:lnTo>
                  <a:pt x="3" y="530"/>
                </a:lnTo>
                <a:lnTo>
                  <a:pt x="14" y="529"/>
                </a:lnTo>
                <a:lnTo>
                  <a:pt x="29" y="526"/>
                </a:lnTo>
                <a:lnTo>
                  <a:pt x="49" y="521"/>
                </a:lnTo>
                <a:lnTo>
                  <a:pt x="71" y="514"/>
                </a:lnTo>
                <a:lnTo>
                  <a:pt x="96" y="505"/>
                </a:lnTo>
                <a:lnTo>
                  <a:pt x="121" y="492"/>
                </a:lnTo>
                <a:lnTo>
                  <a:pt x="146" y="475"/>
                </a:lnTo>
                <a:lnTo>
                  <a:pt x="146" y="14"/>
                </a:lnTo>
                <a:close/>
              </a:path>
            </a:pathLst>
          </a:custGeom>
          <a:solidFill>
            <a:srgbClr val="808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07" name="Freeform 134"/>
          <p:cNvSpPr/>
          <p:nvPr/>
        </p:nvSpPr>
        <p:spPr>
          <a:xfrm>
            <a:off x="6532563" y="3714750"/>
            <a:ext cx="52387" cy="1841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09" h="373">
                <a:moveTo>
                  <a:pt x="109" y="10"/>
                </a:moveTo>
                <a:lnTo>
                  <a:pt x="107" y="9"/>
                </a:lnTo>
                <a:lnTo>
                  <a:pt x="100" y="6"/>
                </a:lnTo>
                <a:lnTo>
                  <a:pt x="89" y="2"/>
                </a:lnTo>
                <a:lnTo>
                  <a:pt x="75" y="0"/>
                </a:lnTo>
                <a:lnTo>
                  <a:pt x="59" y="0"/>
                </a:lnTo>
                <a:lnTo>
                  <a:pt x="39" y="2"/>
                </a:lnTo>
                <a:lnTo>
                  <a:pt x="20" y="9"/>
                </a:lnTo>
                <a:lnTo>
                  <a:pt x="0" y="21"/>
                </a:lnTo>
                <a:lnTo>
                  <a:pt x="0" y="373"/>
                </a:lnTo>
                <a:lnTo>
                  <a:pt x="2" y="373"/>
                </a:lnTo>
                <a:lnTo>
                  <a:pt x="9" y="372"/>
                </a:lnTo>
                <a:lnTo>
                  <a:pt x="21" y="369"/>
                </a:lnTo>
                <a:lnTo>
                  <a:pt x="36" y="366"/>
                </a:lnTo>
                <a:lnTo>
                  <a:pt x="53" y="362"/>
                </a:lnTo>
                <a:lnTo>
                  <a:pt x="72" y="354"/>
                </a:lnTo>
                <a:lnTo>
                  <a:pt x="90" y="343"/>
                </a:lnTo>
                <a:lnTo>
                  <a:pt x="109" y="331"/>
                </a:lnTo>
                <a:lnTo>
                  <a:pt x="109" y="10"/>
                </a:lnTo>
                <a:close/>
              </a:path>
            </a:pathLst>
          </a:custGeom>
          <a:solidFill>
            <a:srgbClr val="808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08" name="Freeform 135"/>
          <p:cNvSpPr/>
          <p:nvPr/>
        </p:nvSpPr>
        <p:spPr>
          <a:xfrm>
            <a:off x="6535738" y="3719513"/>
            <a:ext cx="34925" cy="106362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75" h="216">
                <a:moveTo>
                  <a:pt x="75" y="6"/>
                </a:moveTo>
                <a:lnTo>
                  <a:pt x="73" y="5"/>
                </a:lnTo>
                <a:lnTo>
                  <a:pt x="69" y="4"/>
                </a:lnTo>
                <a:lnTo>
                  <a:pt x="61" y="2"/>
                </a:lnTo>
                <a:lnTo>
                  <a:pt x="52" y="0"/>
                </a:lnTo>
                <a:lnTo>
                  <a:pt x="41" y="0"/>
                </a:lnTo>
                <a:lnTo>
                  <a:pt x="28" y="1"/>
                </a:lnTo>
                <a:lnTo>
                  <a:pt x="14" y="6"/>
                </a:lnTo>
                <a:lnTo>
                  <a:pt x="0" y="14"/>
                </a:lnTo>
                <a:lnTo>
                  <a:pt x="0" y="216"/>
                </a:lnTo>
                <a:lnTo>
                  <a:pt x="2" y="216"/>
                </a:lnTo>
                <a:lnTo>
                  <a:pt x="7" y="215"/>
                </a:lnTo>
                <a:lnTo>
                  <a:pt x="15" y="214"/>
                </a:lnTo>
                <a:lnTo>
                  <a:pt x="25" y="211"/>
                </a:lnTo>
                <a:lnTo>
                  <a:pt x="37" y="208"/>
                </a:lnTo>
                <a:lnTo>
                  <a:pt x="50" y="203"/>
                </a:lnTo>
                <a:lnTo>
                  <a:pt x="63" y="195"/>
                </a:lnTo>
                <a:lnTo>
                  <a:pt x="75" y="187"/>
                </a:lnTo>
                <a:lnTo>
                  <a:pt x="75" y="6"/>
                </a:lnTo>
                <a:close/>
              </a:path>
            </a:pathLst>
          </a:custGeom>
          <a:solidFill>
            <a:srgbClr val="808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09" name="Freeform 136"/>
          <p:cNvSpPr/>
          <p:nvPr/>
        </p:nvSpPr>
        <p:spPr>
          <a:xfrm>
            <a:off x="6973888" y="4022725"/>
            <a:ext cx="53975" cy="5556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10" h="111">
                <a:moveTo>
                  <a:pt x="55" y="111"/>
                </a:moveTo>
                <a:lnTo>
                  <a:pt x="66" y="110"/>
                </a:lnTo>
                <a:lnTo>
                  <a:pt x="76" y="106"/>
                </a:lnTo>
                <a:lnTo>
                  <a:pt x="85" y="101"/>
                </a:lnTo>
                <a:lnTo>
                  <a:pt x="94" y="94"/>
                </a:lnTo>
                <a:lnTo>
                  <a:pt x="100" y="86"/>
                </a:lnTo>
                <a:lnTo>
                  <a:pt x="106" y="77"/>
                </a:lnTo>
                <a:lnTo>
                  <a:pt x="109" y="66"/>
                </a:lnTo>
                <a:lnTo>
                  <a:pt x="110" y="56"/>
                </a:lnTo>
                <a:lnTo>
                  <a:pt x="109" y="44"/>
                </a:lnTo>
                <a:lnTo>
                  <a:pt x="106" y="34"/>
                </a:lnTo>
                <a:lnTo>
                  <a:pt x="100" y="24"/>
                </a:lnTo>
                <a:lnTo>
                  <a:pt x="94" y="17"/>
                </a:lnTo>
                <a:lnTo>
                  <a:pt x="85" y="9"/>
                </a:lnTo>
                <a:lnTo>
                  <a:pt x="76" y="5"/>
                </a:lnTo>
                <a:lnTo>
                  <a:pt x="66" y="2"/>
                </a:lnTo>
                <a:lnTo>
                  <a:pt x="55" y="0"/>
                </a:lnTo>
                <a:lnTo>
                  <a:pt x="44" y="2"/>
                </a:lnTo>
                <a:lnTo>
                  <a:pt x="33" y="5"/>
                </a:lnTo>
                <a:lnTo>
                  <a:pt x="25" y="9"/>
                </a:lnTo>
                <a:lnTo>
                  <a:pt x="16" y="17"/>
                </a:lnTo>
                <a:lnTo>
                  <a:pt x="10" y="24"/>
                </a:lnTo>
                <a:lnTo>
                  <a:pt x="4" y="34"/>
                </a:lnTo>
                <a:lnTo>
                  <a:pt x="1" y="44"/>
                </a:lnTo>
                <a:lnTo>
                  <a:pt x="0" y="56"/>
                </a:lnTo>
                <a:lnTo>
                  <a:pt x="1" y="66"/>
                </a:lnTo>
                <a:lnTo>
                  <a:pt x="4" y="77"/>
                </a:lnTo>
                <a:lnTo>
                  <a:pt x="10" y="86"/>
                </a:lnTo>
                <a:lnTo>
                  <a:pt x="16" y="94"/>
                </a:lnTo>
                <a:lnTo>
                  <a:pt x="25" y="101"/>
                </a:lnTo>
                <a:lnTo>
                  <a:pt x="33" y="106"/>
                </a:lnTo>
                <a:lnTo>
                  <a:pt x="44" y="110"/>
                </a:lnTo>
                <a:lnTo>
                  <a:pt x="55" y="111"/>
                </a:lnTo>
                <a:close/>
              </a:path>
            </a:pathLst>
          </a:custGeom>
          <a:solidFill>
            <a:srgbClr val="808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10" name="Freeform 137"/>
          <p:cNvSpPr/>
          <p:nvPr/>
        </p:nvSpPr>
        <p:spPr>
          <a:xfrm>
            <a:off x="6810375" y="4024313"/>
            <a:ext cx="26988" cy="269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5" h="55">
                <a:moveTo>
                  <a:pt x="27" y="55"/>
                </a:moveTo>
                <a:lnTo>
                  <a:pt x="38" y="53"/>
                </a:lnTo>
                <a:lnTo>
                  <a:pt x="48" y="46"/>
                </a:lnTo>
                <a:lnTo>
                  <a:pt x="53" y="37"/>
                </a:lnTo>
                <a:lnTo>
                  <a:pt x="55" y="27"/>
                </a:lnTo>
                <a:lnTo>
                  <a:pt x="53" y="16"/>
                </a:lnTo>
                <a:lnTo>
                  <a:pt x="48" y="7"/>
                </a:lnTo>
                <a:lnTo>
                  <a:pt x="38" y="2"/>
                </a:lnTo>
                <a:lnTo>
                  <a:pt x="27" y="0"/>
                </a:lnTo>
                <a:lnTo>
                  <a:pt x="16" y="2"/>
                </a:lnTo>
                <a:lnTo>
                  <a:pt x="8" y="7"/>
                </a:lnTo>
                <a:lnTo>
                  <a:pt x="2" y="16"/>
                </a:lnTo>
                <a:lnTo>
                  <a:pt x="0" y="27"/>
                </a:lnTo>
                <a:lnTo>
                  <a:pt x="2" y="37"/>
                </a:lnTo>
                <a:lnTo>
                  <a:pt x="8" y="46"/>
                </a:lnTo>
                <a:lnTo>
                  <a:pt x="16" y="53"/>
                </a:lnTo>
                <a:lnTo>
                  <a:pt x="27" y="55"/>
                </a:lnTo>
                <a:close/>
              </a:path>
            </a:pathLst>
          </a:custGeom>
          <a:solidFill>
            <a:srgbClr val="808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11" name="Freeform 138"/>
          <p:cNvSpPr/>
          <p:nvPr/>
        </p:nvSpPr>
        <p:spPr>
          <a:xfrm>
            <a:off x="6856413" y="4025900"/>
            <a:ext cx="26987" cy="2698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5" h="55">
                <a:moveTo>
                  <a:pt x="28" y="55"/>
                </a:moveTo>
                <a:lnTo>
                  <a:pt x="39" y="53"/>
                </a:lnTo>
                <a:lnTo>
                  <a:pt x="47" y="47"/>
                </a:lnTo>
                <a:lnTo>
                  <a:pt x="53" y="39"/>
                </a:lnTo>
                <a:lnTo>
                  <a:pt x="55" y="28"/>
                </a:lnTo>
                <a:lnTo>
                  <a:pt x="53" y="17"/>
                </a:lnTo>
                <a:lnTo>
                  <a:pt x="47" y="8"/>
                </a:lnTo>
                <a:lnTo>
                  <a:pt x="39" y="2"/>
                </a:lnTo>
                <a:lnTo>
                  <a:pt x="28" y="0"/>
                </a:lnTo>
                <a:lnTo>
                  <a:pt x="17" y="2"/>
                </a:lnTo>
                <a:lnTo>
                  <a:pt x="9" y="8"/>
                </a:lnTo>
                <a:lnTo>
                  <a:pt x="2" y="17"/>
                </a:lnTo>
                <a:lnTo>
                  <a:pt x="0" y="28"/>
                </a:lnTo>
                <a:lnTo>
                  <a:pt x="2" y="39"/>
                </a:lnTo>
                <a:lnTo>
                  <a:pt x="9" y="47"/>
                </a:lnTo>
                <a:lnTo>
                  <a:pt x="17" y="53"/>
                </a:lnTo>
                <a:lnTo>
                  <a:pt x="28" y="55"/>
                </a:lnTo>
                <a:close/>
              </a:path>
            </a:pathLst>
          </a:custGeom>
          <a:solidFill>
            <a:srgbClr val="808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12" name="Freeform 139"/>
          <p:cNvSpPr/>
          <p:nvPr/>
        </p:nvSpPr>
        <p:spPr>
          <a:xfrm>
            <a:off x="6677025" y="3656013"/>
            <a:ext cx="76200" cy="3683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56" h="752">
                <a:moveTo>
                  <a:pt x="48" y="15"/>
                </a:moveTo>
                <a:lnTo>
                  <a:pt x="44" y="30"/>
                </a:lnTo>
                <a:lnTo>
                  <a:pt x="33" y="73"/>
                </a:lnTo>
                <a:lnTo>
                  <a:pt x="19" y="140"/>
                </a:lnTo>
                <a:lnTo>
                  <a:pt x="7" y="229"/>
                </a:lnTo>
                <a:lnTo>
                  <a:pt x="0" y="337"/>
                </a:lnTo>
                <a:lnTo>
                  <a:pt x="1" y="462"/>
                </a:lnTo>
                <a:lnTo>
                  <a:pt x="14" y="602"/>
                </a:lnTo>
                <a:lnTo>
                  <a:pt x="43" y="752"/>
                </a:lnTo>
                <a:lnTo>
                  <a:pt x="150" y="746"/>
                </a:lnTo>
                <a:lnTo>
                  <a:pt x="146" y="724"/>
                </a:lnTo>
                <a:lnTo>
                  <a:pt x="135" y="663"/>
                </a:lnTo>
                <a:lnTo>
                  <a:pt x="123" y="574"/>
                </a:lnTo>
                <a:lnTo>
                  <a:pt x="111" y="463"/>
                </a:lnTo>
                <a:lnTo>
                  <a:pt x="104" y="342"/>
                </a:lnTo>
                <a:lnTo>
                  <a:pt x="107" y="220"/>
                </a:lnTo>
                <a:lnTo>
                  <a:pt x="124" y="106"/>
                </a:lnTo>
                <a:lnTo>
                  <a:pt x="156" y="9"/>
                </a:lnTo>
                <a:lnTo>
                  <a:pt x="156" y="8"/>
                </a:lnTo>
                <a:lnTo>
                  <a:pt x="156" y="6"/>
                </a:lnTo>
                <a:lnTo>
                  <a:pt x="154" y="4"/>
                </a:lnTo>
                <a:lnTo>
                  <a:pt x="147" y="0"/>
                </a:lnTo>
                <a:lnTo>
                  <a:pt x="134" y="0"/>
                </a:lnTo>
                <a:lnTo>
                  <a:pt x="115" y="1"/>
                </a:lnTo>
                <a:lnTo>
                  <a:pt x="87" y="7"/>
                </a:lnTo>
                <a:lnTo>
                  <a:pt x="48" y="15"/>
                </a:lnTo>
                <a:close/>
              </a:path>
            </a:pathLst>
          </a:custGeom>
          <a:solidFill>
            <a:srgbClr val="808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13" name="Freeform 140"/>
          <p:cNvSpPr/>
          <p:nvPr/>
        </p:nvSpPr>
        <p:spPr>
          <a:xfrm>
            <a:off x="7067550" y="3609975"/>
            <a:ext cx="103188" cy="41116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pathLst>
              <a:path w="212" h="839">
                <a:moveTo>
                  <a:pt x="212" y="6"/>
                </a:moveTo>
                <a:lnTo>
                  <a:pt x="206" y="11"/>
                </a:lnTo>
                <a:lnTo>
                  <a:pt x="192" y="33"/>
                </a:lnTo>
                <a:lnTo>
                  <a:pt x="174" y="77"/>
                </a:lnTo>
                <a:lnTo>
                  <a:pt x="156" y="148"/>
                </a:lnTo>
                <a:lnTo>
                  <a:pt x="141" y="254"/>
                </a:lnTo>
                <a:lnTo>
                  <a:pt x="133" y="401"/>
                </a:lnTo>
                <a:lnTo>
                  <a:pt x="137" y="593"/>
                </a:lnTo>
                <a:lnTo>
                  <a:pt x="158" y="839"/>
                </a:lnTo>
                <a:lnTo>
                  <a:pt x="38" y="839"/>
                </a:lnTo>
                <a:lnTo>
                  <a:pt x="34" y="814"/>
                </a:lnTo>
                <a:lnTo>
                  <a:pt x="24" y="746"/>
                </a:lnTo>
                <a:lnTo>
                  <a:pt x="12" y="645"/>
                </a:lnTo>
                <a:lnTo>
                  <a:pt x="3" y="521"/>
                </a:lnTo>
                <a:lnTo>
                  <a:pt x="0" y="384"/>
                </a:lnTo>
                <a:lnTo>
                  <a:pt x="6" y="244"/>
                </a:lnTo>
                <a:lnTo>
                  <a:pt x="29" y="114"/>
                </a:lnTo>
                <a:lnTo>
                  <a:pt x="68" y="0"/>
                </a:lnTo>
                <a:lnTo>
                  <a:pt x="212" y="6"/>
                </a:lnTo>
                <a:close/>
              </a:path>
            </a:pathLst>
          </a:custGeom>
          <a:solidFill>
            <a:srgbClr val="808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14" name="Freeform 141"/>
          <p:cNvSpPr/>
          <p:nvPr/>
        </p:nvSpPr>
        <p:spPr>
          <a:xfrm>
            <a:off x="6680200" y="3678238"/>
            <a:ext cx="66675" cy="322262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37" h="656">
                <a:moveTo>
                  <a:pt x="43" y="12"/>
                </a:moveTo>
                <a:lnTo>
                  <a:pt x="39" y="25"/>
                </a:lnTo>
                <a:lnTo>
                  <a:pt x="30" y="62"/>
                </a:lnTo>
                <a:lnTo>
                  <a:pt x="19" y="122"/>
                </a:lnTo>
                <a:lnTo>
                  <a:pt x="7" y="199"/>
                </a:lnTo>
                <a:lnTo>
                  <a:pt x="0" y="294"/>
                </a:lnTo>
                <a:lnTo>
                  <a:pt x="1" y="403"/>
                </a:lnTo>
                <a:lnTo>
                  <a:pt x="12" y="524"/>
                </a:lnTo>
                <a:lnTo>
                  <a:pt x="38" y="656"/>
                </a:lnTo>
                <a:lnTo>
                  <a:pt x="132" y="650"/>
                </a:lnTo>
                <a:lnTo>
                  <a:pt x="127" y="631"/>
                </a:lnTo>
                <a:lnTo>
                  <a:pt x="119" y="578"/>
                </a:lnTo>
                <a:lnTo>
                  <a:pt x="107" y="499"/>
                </a:lnTo>
                <a:lnTo>
                  <a:pt x="97" y="403"/>
                </a:lnTo>
                <a:lnTo>
                  <a:pt x="92" y="297"/>
                </a:lnTo>
                <a:lnTo>
                  <a:pt x="94" y="192"/>
                </a:lnTo>
                <a:lnTo>
                  <a:pt x="108" y="91"/>
                </a:lnTo>
                <a:lnTo>
                  <a:pt x="137" y="7"/>
                </a:lnTo>
                <a:lnTo>
                  <a:pt x="137" y="6"/>
                </a:lnTo>
                <a:lnTo>
                  <a:pt x="137" y="4"/>
                </a:lnTo>
                <a:lnTo>
                  <a:pt x="135" y="2"/>
                </a:lnTo>
                <a:lnTo>
                  <a:pt x="129" y="0"/>
                </a:lnTo>
                <a:lnTo>
                  <a:pt x="119" y="0"/>
                </a:lnTo>
                <a:lnTo>
                  <a:pt x="101" y="1"/>
                </a:lnTo>
                <a:lnTo>
                  <a:pt x="77" y="5"/>
                </a:lnTo>
                <a:lnTo>
                  <a:pt x="43" y="12"/>
                </a:lnTo>
                <a:close/>
              </a:path>
            </a:pathLst>
          </a:custGeom>
          <a:solidFill>
            <a:srgbClr val="808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15" name="Freeform 142"/>
          <p:cNvSpPr/>
          <p:nvPr/>
        </p:nvSpPr>
        <p:spPr>
          <a:xfrm>
            <a:off x="6683375" y="3700463"/>
            <a:ext cx="55563" cy="2730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16" h="560">
                <a:moveTo>
                  <a:pt x="36" y="11"/>
                </a:moveTo>
                <a:lnTo>
                  <a:pt x="33" y="21"/>
                </a:lnTo>
                <a:lnTo>
                  <a:pt x="24" y="53"/>
                </a:lnTo>
                <a:lnTo>
                  <a:pt x="15" y="103"/>
                </a:lnTo>
                <a:lnTo>
                  <a:pt x="5" y="169"/>
                </a:lnTo>
                <a:lnTo>
                  <a:pt x="0" y="250"/>
                </a:lnTo>
                <a:lnTo>
                  <a:pt x="1" y="344"/>
                </a:lnTo>
                <a:lnTo>
                  <a:pt x="10" y="448"/>
                </a:lnTo>
                <a:lnTo>
                  <a:pt x="32" y="560"/>
                </a:lnTo>
                <a:lnTo>
                  <a:pt x="112" y="555"/>
                </a:lnTo>
                <a:lnTo>
                  <a:pt x="108" y="538"/>
                </a:lnTo>
                <a:lnTo>
                  <a:pt x="101" y="493"/>
                </a:lnTo>
                <a:lnTo>
                  <a:pt x="91" y="426"/>
                </a:lnTo>
                <a:lnTo>
                  <a:pt x="82" y="344"/>
                </a:lnTo>
                <a:lnTo>
                  <a:pt x="77" y="255"/>
                </a:lnTo>
                <a:lnTo>
                  <a:pt x="79" y="164"/>
                </a:lnTo>
                <a:lnTo>
                  <a:pt x="91" y="79"/>
                </a:lnTo>
                <a:lnTo>
                  <a:pt x="116" y="6"/>
                </a:lnTo>
                <a:lnTo>
                  <a:pt x="116" y="5"/>
                </a:lnTo>
                <a:lnTo>
                  <a:pt x="116" y="4"/>
                </a:lnTo>
                <a:lnTo>
                  <a:pt x="114" y="2"/>
                </a:lnTo>
                <a:lnTo>
                  <a:pt x="109" y="0"/>
                </a:lnTo>
                <a:lnTo>
                  <a:pt x="100" y="0"/>
                </a:lnTo>
                <a:lnTo>
                  <a:pt x="86" y="1"/>
                </a:lnTo>
                <a:lnTo>
                  <a:pt x="65" y="4"/>
                </a:lnTo>
                <a:lnTo>
                  <a:pt x="36" y="11"/>
                </a:lnTo>
                <a:close/>
              </a:path>
            </a:pathLst>
          </a:custGeom>
          <a:solidFill>
            <a:srgbClr val="808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16" name="Freeform 143"/>
          <p:cNvSpPr/>
          <p:nvPr/>
        </p:nvSpPr>
        <p:spPr>
          <a:xfrm>
            <a:off x="6684963" y="3721100"/>
            <a:ext cx="47625" cy="22701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97" h="463">
                <a:moveTo>
                  <a:pt x="30" y="9"/>
                </a:moveTo>
                <a:lnTo>
                  <a:pt x="27" y="17"/>
                </a:lnTo>
                <a:lnTo>
                  <a:pt x="20" y="44"/>
                </a:lnTo>
                <a:lnTo>
                  <a:pt x="12" y="85"/>
                </a:lnTo>
                <a:lnTo>
                  <a:pt x="4" y="140"/>
                </a:lnTo>
                <a:lnTo>
                  <a:pt x="0" y="207"/>
                </a:lnTo>
                <a:lnTo>
                  <a:pt x="0" y="285"/>
                </a:lnTo>
                <a:lnTo>
                  <a:pt x="9" y="370"/>
                </a:lnTo>
                <a:lnTo>
                  <a:pt x="26" y="463"/>
                </a:lnTo>
                <a:lnTo>
                  <a:pt x="93" y="460"/>
                </a:lnTo>
                <a:lnTo>
                  <a:pt x="89" y="446"/>
                </a:lnTo>
                <a:lnTo>
                  <a:pt x="83" y="408"/>
                </a:lnTo>
                <a:lnTo>
                  <a:pt x="75" y="353"/>
                </a:lnTo>
                <a:lnTo>
                  <a:pt x="68" y="285"/>
                </a:lnTo>
                <a:lnTo>
                  <a:pt x="65" y="211"/>
                </a:lnTo>
                <a:lnTo>
                  <a:pt x="67" y="136"/>
                </a:lnTo>
                <a:lnTo>
                  <a:pt x="76" y="65"/>
                </a:lnTo>
                <a:lnTo>
                  <a:pt x="97" y="5"/>
                </a:lnTo>
                <a:lnTo>
                  <a:pt x="97" y="4"/>
                </a:lnTo>
                <a:lnTo>
                  <a:pt x="97" y="3"/>
                </a:lnTo>
                <a:lnTo>
                  <a:pt x="95" y="1"/>
                </a:lnTo>
                <a:lnTo>
                  <a:pt x="91" y="0"/>
                </a:lnTo>
                <a:lnTo>
                  <a:pt x="84" y="0"/>
                </a:lnTo>
                <a:lnTo>
                  <a:pt x="71" y="0"/>
                </a:lnTo>
                <a:lnTo>
                  <a:pt x="54" y="3"/>
                </a:lnTo>
                <a:lnTo>
                  <a:pt x="30" y="9"/>
                </a:lnTo>
                <a:close/>
              </a:path>
            </a:pathLst>
          </a:custGeom>
          <a:solidFill>
            <a:srgbClr val="808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17" name="Freeform 144"/>
          <p:cNvSpPr/>
          <p:nvPr/>
        </p:nvSpPr>
        <p:spPr>
          <a:xfrm>
            <a:off x="6688138" y="3743325"/>
            <a:ext cx="36512" cy="17938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77" h="367">
                <a:moveTo>
                  <a:pt x="24" y="8"/>
                </a:moveTo>
                <a:lnTo>
                  <a:pt x="22" y="15"/>
                </a:lnTo>
                <a:lnTo>
                  <a:pt x="17" y="36"/>
                </a:lnTo>
                <a:lnTo>
                  <a:pt x="10" y="68"/>
                </a:lnTo>
                <a:lnTo>
                  <a:pt x="4" y="112"/>
                </a:lnTo>
                <a:lnTo>
                  <a:pt x="0" y="164"/>
                </a:lnTo>
                <a:lnTo>
                  <a:pt x="0" y="226"/>
                </a:lnTo>
                <a:lnTo>
                  <a:pt x="7" y="294"/>
                </a:lnTo>
                <a:lnTo>
                  <a:pt x="21" y="367"/>
                </a:lnTo>
                <a:lnTo>
                  <a:pt x="74" y="364"/>
                </a:lnTo>
                <a:lnTo>
                  <a:pt x="71" y="353"/>
                </a:lnTo>
                <a:lnTo>
                  <a:pt x="66" y="323"/>
                </a:lnTo>
                <a:lnTo>
                  <a:pt x="60" y="280"/>
                </a:lnTo>
                <a:lnTo>
                  <a:pt x="54" y="226"/>
                </a:lnTo>
                <a:lnTo>
                  <a:pt x="51" y="168"/>
                </a:lnTo>
                <a:lnTo>
                  <a:pt x="53" y="107"/>
                </a:lnTo>
                <a:lnTo>
                  <a:pt x="61" y="52"/>
                </a:lnTo>
                <a:lnTo>
                  <a:pt x="77" y="5"/>
                </a:lnTo>
                <a:lnTo>
                  <a:pt x="77" y="2"/>
                </a:lnTo>
                <a:lnTo>
                  <a:pt x="76" y="1"/>
                </a:lnTo>
                <a:lnTo>
                  <a:pt x="72" y="0"/>
                </a:lnTo>
                <a:lnTo>
                  <a:pt x="66" y="0"/>
                </a:lnTo>
                <a:lnTo>
                  <a:pt x="56" y="1"/>
                </a:lnTo>
                <a:lnTo>
                  <a:pt x="43" y="4"/>
                </a:lnTo>
                <a:lnTo>
                  <a:pt x="24" y="8"/>
                </a:lnTo>
                <a:close/>
              </a:path>
            </a:pathLst>
          </a:custGeom>
          <a:solidFill>
            <a:srgbClr val="808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18" name="Freeform 145"/>
          <p:cNvSpPr/>
          <p:nvPr/>
        </p:nvSpPr>
        <p:spPr>
          <a:xfrm>
            <a:off x="6691313" y="3765550"/>
            <a:ext cx="26987" cy="13176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6" h="271">
                <a:moveTo>
                  <a:pt x="17" y="5"/>
                </a:moveTo>
                <a:lnTo>
                  <a:pt x="16" y="10"/>
                </a:lnTo>
                <a:lnTo>
                  <a:pt x="12" y="25"/>
                </a:lnTo>
                <a:lnTo>
                  <a:pt x="6" y="49"/>
                </a:lnTo>
                <a:lnTo>
                  <a:pt x="2" y="82"/>
                </a:lnTo>
                <a:lnTo>
                  <a:pt x="0" y="122"/>
                </a:lnTo>
                <a:lnTo>
                  <a:pt x="0" y="166"/>
                </a:lnTo>
                <a:lnTo>
                  <a:pt x="4" y="217"/>
                </a:lnTo>
                <a:lnTo>
                  <a:pt x="15" y="271"/>
                </a:lnTo>
                <a:lnTo>
                  <a:pt x="54" y="268"/>
                </a:lnTo>
                <a:lnTo>
                  <a:pt x="52" y="261"/>
                </a:lnTo>
                <a:lnTo>
                  <a:pt x="48" y="238"/>
                </a:lnTo>
                <a:lnTo>
                  <a:pt x="44" y="206"/>
                </a:lnTo>
                <a:lnTo>
                  <a:pt x="40" y="166"/>
                </a:lnTo>
                <a:lnTo>
                  <a:pt x="37" y="123"/>
                </a:lnTo>
                <a:lnTo>
                  <a:pt x="39" y="78"/>
                </a:lnTo>
                <a:lnTo>
                  <a:pt x="44" y="37"/>
                </a:lnTo>
                <a:lnTo>
                  <a:pt x="56" y="3"/>
                </a:lnTo>
                <a:lnTo>
                  <a:pt x="56" y="2"/>
                </a:lnTo>
                <a:lnTo>
                  <a:pt x="55" y="1"/>
                </a:lnTo>
                <a:lnTo>
                  <a:pt x="52" y="0"/>
                </a:lnTo>
                <a:lnTo>
                  <a:pt x="48" y="0"/>
                </a:lnTo>
                <a:lnTo>
                  <a:pt x="42" y="0"/>
                </a:lnTo>
                <a:lnTo>
                  <a:pt x="31" y="2"/>
                </a:lnTo>
                <a:lnTo>
                  <a:pt x="17" y="5"/>
                </a:lnTo>
                <a:close/>
              </a:path>
            </a:pathLst>
          </a:custGeom>
          <a:solidFill>
            <a:srgbClr val="808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19" name="Freeform 146"/>
          <p:cNvSpPr/>
          <p:nvPr/>
        </p:nvSpPr>
        <p:spPr>
          <a:xfrm>
            <a:off x="7070725" y="3635375"/>
            <a:ext cx="90488" cy="3587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pathLst>
              <a:path w="186" h="732">
                <a:moveTo>
                  <a:pt x="186" y="6"/>
                </a:moveTo>
                <a:lnTo>
                  <a:pt x="182" y="11"/>
                </a:lnTo>
                <a:lnTo>
                  <a:pt x="169" y="29"/>
                </a:lnTo>
                <a:lnTo>
                  <a:pt x="153" y="67"/>
                </a:lnTo>
                <a:lnTo>
                  <a:pt x="137" y="130"/>
                </a:lnTo>
                <a:lnTo>
                  <a:pt x="124" y="221"/>
                </a:lnTo>
                <a:lnTo>
                  <a:pt x="117" y="350"/>
                </a:lnTo>
                <a:lnTo>
                  <a:pt x="122" y="517"/>
                </a:lnTo>
                <a:lnTo>
                  <a:pt x="139" y="732"/>
                </a:lnTo>
                <a:lnTo>
                  <a:pt x="34" y="732"/>
                </a:lnTo>
                <a:lnTo>
                  <a:pt x="31" y="711"/>
                </a:lnTo>
                <a:lnTo>
                  <a:pt x="22" y="651"/>
                </a:lnTo>
                <a:lnTo>
                  <a:pt x="12" y="563"/>
                </a:lnTo>
                <a:lnTo>
                  <a:pt x="3" y="454"/>
                </a:lnTo>
                <a:lnTo>
                  <a:pt x="0" y="335"/>
                </a:lnTo>
                <a:lnTo>
                  <a:pt x="6" y="213"/>
                </a:lnTo>
                <a:lnTo>
                  <a:pt x="25" y="98"/>
                </a:lnTo>
                <a:lnTo>
                  <a:pt x="60" y="0"/>
                </a:lnTo>
                <a:lnTo>
                  <a:pt x="186" y="6"/>
                </a:lnTo>
                <a:close/>
              </a:path>
            </a:pathLst>
          </a:custGeom>
          <a:solidFill>
            <a:srgbClr val="808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20" name="Freeform 147"/>
          <p:cNvSpPr/>
          <p:nvPr/>
        </p:nvSpPr>
        <p:spPr>
          <a:xfrm>
            <a:off x="7073900" y="3660775"/>
            <a:ext cx="76200" cy="30638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pathLst>
              <a:path w="158" h="625">
                <a:moveTo>
                  <a:pt x="158" y="4"/>
                </a:moveTo>
                <a:lnTo>
                  <a:pt x="153" y="9"/>
                </a:lnTo>
                <a:lnTo>
                  <a:pt x="144" y="25"/>
                </a:lnTo>
                <a:lnTo>
                  <a:pt x="130" y="57"/>
                </a:lnTo>
                <a:lnTo>
                  <a:pt x="116" y="110"/>
                </a:lnTo>
                <a:lnTo>
                  <a:pt x="105" y="189"/>
                </a:lnTo>
                <a:lnTo>
                  <a:pt x="100" y="298"/>
                </a:lnTo>
                <a:lnTo>
                  <a:pt x="103" y="441"/>
                </a:lnTo>
                <a:lnTo>
                  <a:pt x="118" y="625"/>
                </a:lnTo>
                <a:lnTo>
                  <a:pt x="29" y="625"/>
                </a:lnTo>
                <a:lnTo>
                  <a:pt x="25" y="607"/>
                </a:lnTo>
                <a:lnTo>
                  <a:pt x="18" y="556"/>
                </a:lnTo>
                <a:lnTo>
                  <a:pt x="9" y="480"/>
                </a:lnTo>
                <a:lnTo>
                  <a:pt x="2" y="387"/>
                </a:lnTo>
                <a:lnTo>
                  <a:pt x="0" y="286"/>
                </a:lnTo>
                <a:lnTo>
                  <a:pt x="5" y="182"/>
                </a:lnTo>
                <a:lnTo>
                  <a:pt x="21" y="84"/>
                </a:lnTo>
                <a:lnTo>
                  <a:pt x="51" y="0"/>
                </a:lnTo>
                <a:lnTo>
                  <a:pt x="158" y="4"/>
                </a:lnTo>
                <a:close/>
              </a:path>
            </a:pathLst>
          </a:custGeom>
          <a:solidFill>
            <a:srgbClr val="808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21" name="Freeform 148"/>
          <p:cNvSpPr/>
          <p:nvPr/>
        </p:nvSpPr>
        <p:spPr>
          <a:xfrm>
            <a:off x="7077075" y="3686175"/>
            <a:ext cx="63500" cy="25241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pathLst>
              <a:path w="131" h="517">
                <a:moveTo>
                  <a:pt x="131" y="4"/>
                </a:moveTo>
                <a:lnTo>
                  <a:pt x="128" y="7"/>
                </a:lnTo>
                <a:lnTo>
                  <a:pt x="119" y="21"/>
                </a:lnTo>
                <a:lnTo>
                  <a:pt x="109" y="47"/>
                </a:lnTo>
                <a:lnTo>
                  <a:pt x="97" y="91"/>
                </a:lnTo>
                <a:lnTo>
                  <a:pt x="88" y="156"/>
                </a:lnTo>
                <a:lnTo>
                  <a:pt x="84" y="247"/>
                </a:lnTo>
                <a:lnTo>
                  <a:pt x="86" y="366"/>
                </a:lnTo>
                <a:lnTo>
                  <a:pt x="99" y="517"/>
                </a:lnTo>
                <a:lnTo>
                  <a:pt x="25" y="517"/>
                </a:lnTo>
                <a:lnTo>
                  <a:pt x="23" y="502"/>
                </a:lnTo>
                <a:lnTo>
                  <a:pt x="16" y="460"/>
                </a:lnTo>
                <a:lnTo>
                  <a:pt x="9" y="397"/>
                </a:lnTo>
                <a:lnTo>
                  <a:pt x="2" y="320"/>
                </a:lnTo>
                <a:lnTo>
                  <a:pt x="0" y="236"/>
                </a:lnTo>
                <a:lnTo>
                  <a:pt x="4" y="151"/>
                </a:lnTo>
                <a:lnTo>
                  <a:pt x="18" y="70"/>
                </a:lnTo>
                <a:lnTo>
                  <a:pt x="43" y="0"/>
                </a:lnTo>
                <a:lnTo>
                  <a:pt x="131" y="4"/>
                </a:lnTo>
                <a:close/>
              </a:path>
            </a:pathLst>
          </a:custGeom>
          <a:solidFill>
            <a:srgbClr val="808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22" name="Freeform 149"/>
          <p:cNvSpPr/>
          <p:nvPr/>
        </p:nvSpPr>
        <p:spPr>
          <a:xfrm>
            <a:off x="7080250" y="3709988"/>
            <a:ext cx="50800" cy="201612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pathLst>
              <a:path w="104" h="411">
                <a:moveTo>
                  <a:pt x="104" y="4"/>
                </a:moveTo>
                <a:lnTo>
                  <a:pt x="101" y="7"/>
                </a:lnTo>
                <a:lnTo>
                  <a:pt x="94" y="17"/>
                </a:lnTo>
                <a:lnTo>
                  <a:pt x="86" y="38"/>
                </a:lnTo>
                <a:lnTo>
                  <a:pt x="76" y="73"/>
                </a:lnTo>
                <a:lnTo>
                  <a:pt x="69" y="125"/>
                </a:lnTo>
                <a:lnTo>
                  <a:pt x="65" y="196"/>
                </a:lnTo>
                <a:lnTo>
                  <a:pt x="67" y="291"/>
                </a:lnTo>
                <a:lnTo>
                  <a:pt x="77" y="411"/>
                </a:lnTo>
                <a:lnTo>
                  <a:pt x="19" y="411"/>
                </a:lnTo>
                <a:lnTo>
                  <a:pt x="17" y="399"/>
                </a:lnTo>
                <a:lnTo>
                  <a:pt x="11" y="365"/>
                </a:lnTo>
                <a:lnTo>
                  <a:pt x="6" y="316"/>
                </a:lnTo>
                <a:lnTo>
                  <a:pt x="2" y="255"/>
                </a:lnTo>
                <a:lnTo>
                  <a:pt x="0" y="188"/>
                </a:lnTo>
                <a:lnTo>
                  <a:pt x="4" y="120"/>
                </a:lnTo>
                <a:lnTo>
                  <a:pt x="15" y="55"/>
                </a:lnTo>
                <a:lnTo>
                  <a:pt x="34" y="0"/>
                </a:lnTo>
                <a:lnTo>
                  <a:pt x="104" y="4"/>
                </a:lnTo>
                <a:close/>
              </a:path>
            </a:pathLst>
          </a:custGeom>
          <a:solidFill>
            <a:srgbClr val="808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23" name="Freeform 150"/>
          <p:cNvSpPr/>
          <p:nvPr/>
        </p:nvSpPr>
        <p:spPr>
          <a:xfrm>
            <a:off x="7085013" y="3735388"/>
            <a:ext cx="36512" cy="1476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pathLst>
              <a:path w="76" h="302">
                <a:moveTo>
                  <a:pt x="76" y="2"/>
                </a:moveTo>
                <a:lnTo>
                  <a:pt x="74" y="4"/>
                </a:lnTo>
                <a:lnTo>
                  <a:pt x="70" y="12"/>
                </a:lnTo>
                <a:lnTo>
                  <a:pt x="62" y="28"/>
                </a:lnTo>
                <a:lnTo>
                  <a:pt x="56" y="53"/>
                </a:lnTo>
                <a:lnTo>
                  <a:pt x="51" y="92"/>
                </a:lnTo>
                <a:lnTo>
                  <a:pt x="49" y="145"/>
                </a:lnTo>
                <a:lnTo>
                  <a:pt x="50" y="214"/>
                </a:lnTo>
                <a:lnTo>
                  <a:pt x="57" y="302"/>
                </a:lnTo>
                <a:lnTo>
                  <a:pt x="14" y="302"/>
                </a:lnTo>
                <a:lnTo>
                  <a:pt x="13" y="294"/>
                </a:lnTo>
                <a:lnTo>
                  <a:pt x="9" y="269"/>
                </a:lnTo>
                <a:lnTo>
                  <a:pt x="4" y="232"/>
                </a:lnTo>
                <a:lnTo>
                  <a:pt x="1" y="188"/>
                </a:lnTo>
                <a:lnTo>
                  <a:pt x="0" y="138"/>
                </a:lnTo>
                <a:lnTo>
                  <a:pt x="2" y="89"/>
                </a:lnTo>
                <a:lnTo>
                  <a:pt x="10" y="41"/>
                </a:lnTo>
                <a:lnTo>
                  <a:pt x="25" y="0"/>
                </a:lnTo>
                <a:lnTo>
                  <a:pt x="76" y="2"/>
                </a:lnTo>
                <a:close/>
              </a:path>
            </a:pathLst>
          </a:custGeom>
          <a:solidFill>
            <a:srgbClr val="808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24" name="Rectangle 151"/>
          <p:cNvSpPr/>
          <p:nvPr/>
        </p:nvSpPr>
        <p:spPr>
          <a:xfrm>
            <a:off x="6599238" y="3698875"/>
            <a:ext cx="11112" cy="469900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 anchor="t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113725" name="Freeform 152"/>
          <p:cNvSpPr/>
          <p:nvPr/>
        </p:nvSpPr>
        <p:spPr>
          <a:xfrm>
            <a:off x="6764338" y="3692525"/>
            <a:ext cx="180975" cy="21431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75" h="440">
                <a:moveTo>
                  <a:pt x="35" y="41"/>
                </a:moveTo>
                <a:lnTo>
                  <a:pt x="32" y="49"/>
                </a:lnTo>
                <a:lnTo>
                  <a:pt x="25" y="74"/>
                </a:lnTo>
                <a:lnTo>
                  <a:pt x="17" y="112"/>
                </a:lnTo>
                <a:lnTo>
                  <a:pt x="8" y="163"/>
                </a:lnTo>
                <a:lnTo>
                  <a:pt x="2" y="223"/>
                </a:lnTo>
                <a:lnTo>
                  <a:pt x="0" y="290"/>
                </a:lnTo>
                <a:lnTo>
                  <a:pt x="7" y="363"/>
                </a:lnTo>
                <a:lnTo>
                  <a:pt x="23" y="440"/>
                </a:lnTo>
                <a:lnTo>
                  <a:pt x="23" y="437"/>
                </a:lnTo>
                <a:lnTo>
                  <a:pt x="23" y="427"/>
                </a:lnTo>
                <a:lnTo>
                  <a:pt x="23" y="411"/>
                </a:lnTo>
                <a:lnTo>
                  <a:pt x="23" y="391"/>
                </a:lnTo>
                <a:lnTo>
                  <a:pt x="25" y="367"/>
                </a:lnTo>
                <a:lnTo>
                  <a:pt x="28" y="341"/>
                </a:lnTo>
                <a:lnTo>
                  <a:pt x="33" y="312"/>
                </a:lnTo>
                <a:lnTo>
                  <a:pt x="39" y="281"/>
                </a:lnTo>
                <a:lnTo>
                  <a:pt x="49" y="251"/>
                </a:lnTo>
                <a:lnTo>
                  <a:pt x="61" y="222"/>
                </a:lnTo>
                <a:lnTo>
                  <a:pt x="75" y="194"/>
                </a:lnTo>
                <a:lnTo>
                  <a:pt x="93" y="168"/>
                </a:lnTo>
                <a:lnTo>
                  <a:pt x="116" y="145"/>
                </a:lnTo>
                <a:lnTo>
                  <a:pt x="141" y="127"/>
                </a:lnTo>
                <a:lnTo>
                  <a:pt x="173" y="114"/>
                </a:lnTo>
                <a:lnTo>
                  <a:pt x="208" y="106"/>
                </a:lnTo>
                <a:lnTo>
                  <a:pt x="210" y="104"/>
                </a:lnTo>
                <a:lnTo>
                  <a:pt x="217" y="100"/>
                </a:lnTo>
                <a:lnTo>
                  <a:pt x="227" y="92"/>
                </a:lnTo>
                <a:lnTo>
                  <a:pt x="245" y="82"/>
                </a:lnTo>
                <a:lnTo>
                  <a:pt x="267" y="69"/>
                </a:lnTo>
                <a:lnTo>
                  <a:pt x="296" y="54"/>
                </a:lnTo>
                <a:lnTo>
                  <a:pt x="332" y="36"/>
                </a:lnTo>
                <a:lnTo>
                  <a:pt x="375" y="17"/>
                </a:lnTo>
                <a:lnTo>
                  <a:pt x="373" y="16"/>
                </a:lnTo>
                <a:lnTo>
                  <a:pt x="366" y="15"/>
                </a:lnTo>
                <a:lnTo>
                  <a:pt x="357" y="13"/>
                </a:lnTo>
                <a:lnTo>
                  <a:pt x="343" y="10"/>
                </a:lnTo>
                <a:lnTo>
                  <a:pt x="326" y="7"/>
                </a:lnTo>
                <a:lnTo>
                  <a:pt x="307" y="5"/>
                </a:lnTo>
                <a:lnTo>
                  <a:pt x="285" y="3"/>
                </a:lnTo>
                <a:lnTo>
                  <a:pt x="261" y="1"/>
                </a:lnTo>
                <a:lnTo>
                  <a:pt x="235" y="0"/>
                </a:lnTo>
                <a:lnTo>
                  <a:pt x="208" y="1"/>
                </a:lnTo>
                <a:lnTo>
                  <a:pt x="180" y="2"/>
                </a:lnTo>
                <a:lnTo>
                  <a:pt x="151" y="5"/>
                </a:lnTo>
                <a:lnTo>
                  <a:pt x="122" y="10"/>
                </a:lnTo>
                <a:lnTo>
                  <a:pt x="92" y="18"/>
                </a:lnTo>
                <a:lnTo>
                  <a:pt x="63" y="28"/>
                </a:lnTo>
                <a:lnTo>
                  <a:pt x="35" y="41"/>
                </a:lnTo>
                <a:close/>
              </a:path>
            </a:pathLst>
          </a:custGeom>
          <a:solidFill>
            <a:srgbClr val="808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26" name="Freeform 153"/>
          <p:cNvSpPr/>
          <p:nvPr/>
        </p:nvSpPr>
        <p:spPr>
          <a:xfrm>
            <a:off x="6511925" y="3852863"/>
            <a:ext cx="149225" cy="39687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</a:cxnLst>
            <a:pathLst>
              <a:path w="305" h="83">
                <a:moveTo>
                  <a:pt x="0" y="53"/>
                </a:moveTo>
                <a:lnTo>
                  <a:pt x="0" y="52"/>
                </a:lnTo>
                <a:lnTo>
                  <a:pt x="2" y="48"/>
                </a:lnTo>
                <a:lnTo>
                  <a:pt x="5" y="44"/>
                </a:lnTo>
                <a:lnTo>
                  <a:pt x="11" y="37"/>
                </a:lnTo>
                <a:lnTo>
                  <a:pt x="18" y="31"/>
                </a:lnTo>
                <a:lnTo>
                  <a:pt x="27" y="25"/>
                </a:lnTo>
                <a:lnTo>
                  <a:pt x="39" y="18"/>
                </a:lnTo>
                <a:lnTo>
                  <a:pt x="54" y="12"/>
                </a:lnTo>
                <a:lnTo>
                  <a:pt x="72" y="6"/>
                </a:lnTo>
                <a:lnTo>
                  <a:pt x="92" y="2"/>
                </a:lnTo>
                <a:lnTo>
                  <a:pt x="118" y="0"/>
                </a:lnTo>
                <a:lnTo>
                  <a:pt x="146" y="0"/>
                </a:lnTo>
                <a:lnTo>
                  <a:pt x="180" y="2"/>
                </a:lnTo>
                <a:lnTo>
                  <a:pt x="216" y="7"/>
                </a:lnTo>
                <a:lnTo>
                  <a:pt x="258" y="16"/>
                </a:lnTo>
                <a:lnTo>
                  <a:pt x="305" y="29"/>
                </a:lnTo>
                <a:lnTo>
                  <a:pt x="299" y="47"/>
                </a:lnTo>
                <a:lnTo>
                  <a:pt x="297" y="46"/>
                </a:lnTo>
                <a:lnTo>
                  <a:pt x="289" y="44"/>
                </a:lnTo>
                <a:lnTo>
                  <a:pt x="277" y="41"/>
                </a:lnTo>
                <a:lnTo>
                  <a:pt x="262" y="36"/>
                </a:lnTo>
                <a:lnTo>
                  <a:pt x="244" y="32"/>
                </a:lnTo>
                <a:lnTo>
                  <a:pt x="224" y="28"/>
                </a:lnTo>
                <a:lnTo>
                  <a:pt x="201" y="25"/>
                </a:lnTo>
                <a:lnTo>
                  <a:pt x="176" y="22"/>
                </a:lnTo>
                <a:lnTo>
                  <a:pt x="152" y="21"/>
                </a:lnTo>
                <a:lnTo>
                  <a:pt x="126" y="21"/>
                </a:lnTo>
                <a:lnTo>
                  <a:pt x="101" y="23"/>
                </a:lnTo>
                <a:lnTo>
                  <a:pt x="77" y="29"/>
                </a:lnTo>
                <a:lnTo>
                  <a:pt x="55" y="37"/>
                </a:lnTo>
                <a:lnTo>
                  <a:pt x="33" y="48"/>
                </a:lnTo>
                <a:lnTo>
                  <a:pt x="15" y="63"/>
                </a:lnTo>
                <a:lnTo>
                  <a:pt x="0" y="83"/>
                </a:lnTo>
                <a:lnTo>
                  <a:pt x="0" y="53"/>
                </a:lnTo>
                <a:close/>
              </a:path>
            </a:pathLst>
          </a:custGeom>
          <a:solidFill>
            <a:srgbClr val="808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27" name="Freeform 154"/>
          <p:cNvSpPr/>
          <p:nvPr/>
        </p:nvSpPr>
        <p:spPr>
          <a:xfrm>
            <a:off x="6511925" y="3754438"/>
            <a:ext cx="149225" cy="4127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</a:cxnLst>
            <a:pathLst>
              <a:path w="305" h="83">
                <a:moveTo>
                  <a:pt x="0" y="53"/>
                </a:moveTo>
                <a:lnTo>
                  <a:pt x="0" y="52"/>
                </a:lnTo>
                <a:lnTo>
                  <a:pt x="2" y="49"/>
                </a:lnTo>
                <a:lnTo>
                  <a:pt x="5" y="44"/>
                </a:lnTo>
                <a:lnTo>
                  <a:pt x="11" y="38"/>
                </a:lnTo>
                <a:lnTo>
                  <a:pt x="18" y="31"/>
                </a:lnTo>
                <a:lnTo>
                  <a:pt x="27" y="25"/>
                </a:lnTo>
                <a:lnTo>
                  <a:pt x="39" y="17"/>
                </a:lnTo>
                <a:lnTo>
                  <a:pt x="54" y="12"/>
                </a:lnTo>
                <a:lnTo>
                  <a:pt x="72" y="7"/>
                </a:lnTo>
                <a:lnTo>
                  <a:pt x="92" y="2"/>
                </a:lnTo>
                <a:lnTo>
                  <a:pt x="118" y="0"/>
                </a:lnTo>
                <a:lnTo>
                  <a:pt x="146" y="0"/>
                </a:lnTo>
                <a:lnTo>
                  <a:pt x="180" y="2"/>
                </a:lnTo>
                <a:lnTo>
                  <a:pt x="216" y="8"/>
                </a:lnTo>
                <a:lnTo>
                  <a:pt x="258" y="16"/>
                </a:lnTo>
                <a:lnTo>
                  <a:pt x="305" y="29"/>
                </a:lnTo>
                <a:lnTo>
                  <a:pt x="299" y="47"/>
                </a:lnTo>
                <a:lnTo>
                  <a:pt x="297" y="45"/>
                </a:lnTo>
                <a:lnTo>
                  <a:pt x="289" y="43"/>
                </a:lnTo>
                <a:lnTo>
                  <a:pt x="277" y="40"/>
                </a:lnTo>
                <a:lnTo>
                  <a:pt x="262" y="36"/>
                </a:lnTo>
                <a:lnTo>
                  <a:pt x="244" y="33"/>
                </a:lnTo>
                <a:lnTo>
                  <a:pt x="224" y="28"/>
                </a:lnTo>
                <a:lnTo>
                  <a:pt x="201" y="25"/>
                </a:lnTo>
                <a:lnTo>
                  <a:pt x="176" y="22"/>
                </a:lnTo>
                <a:lnTo>
                  <a:pt x="152" y="21"/>
                </a:lnTo>
                <a:lnTo>
                  <a:pt x="126" y="22"/>
                </a:lnTo>
                <a:lnTo>
                  <a:pt x="101" y="24"/>
                </a:lnTo>
                <a:lnTo>
                  <a:pt x="77" y="29"/>
                </a:lnTo>
                <a:lnTo>
                  <a:pt x="55" y="38"/>
                </a:lnTo>
                <a:lnTo>
                  <a:pt x="33" y="49"/>
                </a:lnTo>
                <a:lnTo>
                  <a:pt x="15" y="64"/>
                </a:lnTo>
                <a:lnTo>
                  <a:pt x="0" y="83"/>
                </a:lnTo>
                <a:lnTo>
                  <a:pt x="0" y="53"/>
                </a:lnTo>
                <a:close/>
              </a:path>
            </a:pathLst>
          </a:custGeom>
          <a:solidFill>
            <a:srgbClr val="808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28" name="Freeform 155"/>
          <p:cNvSpPr/>
          <p:nvPr/>
        </p:nvSpPr>
        <p:spPr>
          <a:xfrm>
            <a:off x="6651625" y="3708400"/>
            <a:ext cx="241300" cy="4492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pathLst>
              <a:path w="496" h="917">
                <a:moveTo>
                  <a:pt x="0" y="0"/>
                </a:moveTo>
                <a:lnTo>
                  <a:pt x="0" y="886"/>
                </a:lnTo>
                <a:lnTo>
                  <a:pt x="150" y="917"/>
                </a:lnTo>
                <a:lnTo>
                  <a:pt x="143" y="797"/>
                </a:lnTo>
                <a:lnTo>
                  <a:pt x="496" y="851"/>
                </a:lnTo>
                <a:lnTo>
                  <a:pt x="490" y="803"/>
                </a:lnTo>
                <a:lnTo>
                  <a:pt x="245" y="773"/>
                </a:lnTo>
                <a:lnTo>
                  <a:pt x="239" y="670"/>
                </a:lnTo>
                <a:lnTo>
                  <a:pt x="72" y="670"/>
                </a:lnTo>
                <a:lnTo>
                  <a:pt x="68" y="657"/>
                </a:lnTo>
                <a:lnTo>
                  <a:pt x="56" y="620"/>
                </a:lnTo>
                <a:lnTo>
                  <a:pt x="41" y="559"/>
                </a:lnTo>
                <a:lnTo>
                  <a:pt x="26" y="480"/>
                </a:lnTo>
                <a:lnTo>
                  <a:pt x="15" y="385"/>
                </a:lnTo>
                <a:lnTo>
                  <a:pt x="11" y="276"/>
                </a:lnTo>
                <a:lnTo>
                  <a:pt x="20" y="158"/>
                </a:lnTo>
                <a:lnTo>
                  <a:pt x="42" y="3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29" name="Freeform 156"/>
          <p:cNvSpPr/>
          <p:nvPr/>
        </p:nvSpPr>
        <p:spPr>
          <a:xfrm>
            <a:off x="6770688" y="3605213"/>
            <a:ext cx="309562" cy="61912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</a:cxnLst>
            <a:pathLst>
              <a:path w="638" h="125">
                <a:moveTo>
                  <a:pt x="0" y="125"/>
                </a:moveTo>
                <a:lnTo>
                  <a:pt x="4" y="124"/>
                </a:lnTo>
                <a:lnTo>
                  <a:pt x="14" y="119"/>
                </a:lnTo>
                <a:lnTo>
                  <a:pt x="31" y="114"/>
                </a:lnTo>
                <a:lnTo>
                  <a:pt x="53" y="106"/>
                </a:lnTo>
                <a:lnTo>
                  <a:pt x="81" y="98"/>
                </a:lnTo>
                <a:lnTo>
                  <a:pt x="113" y="89"/>
                </a:lnTo>
                <a:lnTo>
                  <a:pt x="151" y="81"/>
                </a:lnTo>
                <a:lnTo>
                  <a:pt x="192" y="73"/>
                </a:lnTo>
                <a:lnTo>
                  <a:pt x="237" y="65"/>
                </a:lnTo>
                <a:lnTo>
                  <a:pt x="286" y="60"/>
                </a:lnTo>
                <a:lnTo>
                  <a:pt x="337" y="56"/>
                </a:lnTo>
                <a:lnTo>
                  <a:pt x="390" y="55"/>
                </a:lnTo>
                <a:lnTo>
                  <a:pt x="446" y="56"/>
                </a:lnTo>
                <a:lnTo>
                  <a:pt x="503" y="61"/>
                </a:lnTo>
                <a:lnTo>
                  <a:pt x="561" y="70"/>
                </a:lnTo>
                <a:lnTo>
                  <a:pt x="620" y="83"/>
                </a:lnTo>
                <a:lnTo>
                  <a:pt x="638" y="0"/>
                </a:lnTo>
                <a:lnTo>
                  <a:pt x="634" y="0"/>
                </a:lnTo>
                <a:lnTo>
                  <a:pt x="620" y="0"/>
                </a:lnTo>
                <a:lnTo>
                  <a:pt x="599" y="0"/>
                </a:lnTo>
                <a:lnTo>
                  <a:pt x="571" y="1"/>
                </a:lnTo>
                <a:lnTo>
                  <a:pt x="536" y="2"/>
                </a:lnTo>
                <a:lnTo>
                  <a:pt x="496" y="3"/>
                </a:lnTo>
                <a:lnTo>
                  <a:pt x="452" y="6"/>
                </a:lnTo>
                <a:lnTo>
                  <a:pt x="405" y="8"/>
                </a:lnTo>
                <a:lnTo>
                  <a:pt x="354" y="13"/>
                </a:lnTo>
                <a:lnTo>
                  <a:pt x="302" y="17"/>
                </a:lnTo>
                <a:lnTo>
                  <a:pt x="249" y="22"/>
                </a:lnTo>
                <a:lnTo>
                  <a:pt x="196" y="30"/>
                </a:lnTo>
                <a:lnTo>
                  <a:pt x="144" y="37"/>
                </a:lnTo>
                <a:lnTo>
                  <a:pt x="93" y="47"/>
                </a:lnTo>
                <a:lnTo>
                  <a:pt x="45" y="58"/>
                </a:lnTo>
                <a:lnTo>
                  <a:pt x="0" y="71"/>
                </a:lnTo>
                <a:lnTo>
                  <a:pt x="0" y="125"/>
                </a:lnTo>
                <a:close/>
              </a:path>
            </a:pathLst>
          </a:custGeom>
          <a:solidFill>
            <a:srgbClr val="808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30" name="Freeform 157"/>
          <p:cNvSpPr/>
          <p:nvPr/>
        </p:nvSpPr>
        <p:spPr>
          <a:xfrm>
            <a:off x="6588125" y="4167188"/>
            <a:ext cx="522288" cy="1746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075" h="356">
                <a:moveTo>
                  <a:pt x="454" y="344"/>
                </a:moveTo>
                <a:lnTo>
                  <a:pt x="456" y="343"/>
                </a:lnTo>
                <a:lnTo>
                  <a:pt x="463" y="341"/>
                </a:lnTo>
                <a:lnTo>
                  <a:pt x="472" y="337"/>
                </a:lnTo>
                <a:lnTo>
                  <a:pt x="485" y="332"/>
                </a:lnTo>
                <a:lnTo>
                  <a:pt x="501" y="325"/>
                </a:lnTo>
                <a:lnTo>
                  <a:pt x="518" y="317"/>
                </a:lnTo>
                <a:lnTo>
                  <a:pt x="538" y="308"/>
                </a:lnTo>
                <a:lnTo>
                  <a:pt x="558" y="298"/>
                </a:lnTo>
                <a:lnTo>
                  <a:pt x="580" y="287"/>
                </a:lnTo>
                <a:lnTo>
                  <a:pt x="600" y="274"/>
                </a:lnTo>
                <a:lnTo>
                  <a:pt x="621" y="262"/>
                </a:lnTo>
                <a:lnTo>
                  <a:pt x="640" y="248"/>
                </a:lnTo>
                <a:lnTo>
                  <a:pt x="658" y="234"/>
                </a:lnTo>
                <a:lnTo>
                  <a:pt x="674" y="219"/>
                </a:lnTo>
                <a:lnTo>
                  <a:pt x="688" y="204"/>
                </a:lnTo>
                <a:lnTo>
                  <a:pt x="699" y="189"/>
                </a:lnTo>
                <a:lnTo>
                  <a:pt x="0" y="18"/>
                </a:lnTo>
                <a:lnTo>
                  <a:pt x="54" y="0"/>
                </a:lnTo>
                <a:lnTo>
                  <a:pt x="1075" y="251"/>
                </a:lnTo>
                <a:lnTo>
                  <a:pt x="1033" y="274"/>
                </a:lnTo>
                <a:lnTo>
                  <a:pt x="738" y="199"/>
                </a:lnTo>
                <a:lnTo>
                  <a:pt x="737" y="200"/>
                </a:lnTo>
                <a:lnTo>
                  <a:pt x="735" y="203"/>
                </a:lnTo>
                <a:lnTo>
                  <a:pt x="730" y="207"/>
                </a:lnTo>
                <a:lnTo>
                  <a:pt x="724" y="214"/>
                </a:lnTo>
                <a:lnTo>
                  <a:pt x="716" y="222"/>
                </a:lnTo>
                <a:lnTo>
                  <a:pt x="706" y="231"/>
                </a:lnTo>
                <a:lnTo>
                  <a:pt x="694" y="242"/>
                </a:lnTo>
                <a:lnTo>
                  <a:pt x="679" y="253"/>
                </a:lnTo>
                <a:lnTo>
                  <a:pt x="662" y="265"/>
                </a:lnTo>
                <a:lnTo>
                  <a:pt x="643" y="278"/>
                </a:lnTo>
                <a:lnTo>
                  <a:pt x="621" y="291"/>
                </a:lnTo>
                <a:lnTo>
                  <a:pt x="597" y="303"/>
                </a:lnTo>
                <a:lnTo>
                  <a:pt x="570" y="317"/>
                </a:lnTo>
                <a:lnTo>
                  <a:pt x="540" y="330"/>
                </a:lnTo>
                <a:lnTo>
                  <a:pt x="508" y="343"/>
                </a:lnTo>
                <a:lnTo>
                  <a:pt x="472" y="356"/>
                </a:lnTo>
                <a:lnTo>
                  <a:pt x="454" y="344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31" name="Freeform 158"/>
          <p:cNvSpPr/>
          <p:nvPr/>
        </p:nvSpPr>
        <p:spPr>
          <a:xfrm>
            <a:off x="6481763" y="4213225"/>
            <a:ext cx="530225" cy="155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0"/>
              </a:cxn>
            </a:cxnLst>
            <a:pathLst>
              <a:path w="1095" h="319">
                <a:moveTo>
                  <a:pt x="0" y="0"/>
                </a:moveTo>
                <a:lnTo>
                  <a:pt x="1071" y="319"/>
                </a:lnTo>
                <a:lnTo>
                  <a:pt x="1095" y="319"/>
                </a:lnTo>
                <a:lnTo>
                  <a:pt x="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32" name="Freeform 159"/>
          <p:cNvSpPr/>
          <p:nvPr/>
        </p:nvSpPr>
        <p:spPr>
          <a:xfrm>
            <a:off x="6570663" y="4192588"/>
            <a:ext cx="525462" cy="138112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</a:cxnLst>
            <a:pathLst>
              <a:path w="1082" h="285">
                <a:moveTo>
                  <a:pt x="0" y="1"/>
                </a:moveTo>
                <a:lnTo>
                  <a:pt x="1058" y="285"/>
                </a:lnTo>
                <a:lnTo>
                  <a:pt x="1082" y="284"/>
                </a:lnTo>
                <a:lnTo>
                  <a:pt x="33" y="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733" name="Freeform 160"/>
          <p:cNvSpPr/>
          <p:nvPr/>
        </p:nvSpPr>
        <p:spPr>
          <a:xfrm>
            <a:off x="6527800" y="4198938"/>
            <a:ext cx="527050" cy="153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0"/>
              </a:cxn>
            </a:cxnLst>
            <a:pathLst>
              <a:path w="1087" h="315">
                <a:moveTo>
                  <a:pt x="0" y="0"/>
                </a:moveTo>
                <a:lnTo>
                  <a:pt x="1066" y="315"/>
                </a:lnTo>
                <a:lnTo>
                  <a:pt x="1087" y="308"/>
                </a:lnTo>
                <a:lnTo>
                  <a:pt x="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13734" name="Group 161"/>
          <p:cNvGrpSpPr/>
          <p:nvPr/>
        </p:nvGrpSpPr>
        <p:grpSpPr>
          <a:xfrm>
            <a:off x="6638925" y="3317875"/>
            <a:ext cx="649288" cy="904875"/>
            <a:chOff x="12762" y="10336"/>
            <a:chExt cx="1027" cy="1700"/>
          </a:xfrm>
        </p:grpSpPr>
        <p:sp>
          <p:nvSpPr>
            <p:cNvPr id="113735" name="Rectangle 162"/>
            <p:cNvSpPr/>
            <p:nvPr/>
          </p:nvSpPr>
          <p:spPr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3736" name="Rectangle 163"/>
            <p:cNvSpPr/>
            <p:nvPr/>
          </p:nvSpPr>
          <p:spPr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3737" name="Line 164"/>
            <p:cNvSpPr/>
            <p:nvPr/>
          </p:nvSpPr>
          <p:spPr>
            <a:xfrm>
              <a:off x="12766" y="10682"/>
              <a:ext cx="96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738" name="Line 165"/>
            <p:cNvSpPr/>
            <p:nvPr/>
          </p:nvSpPr>
          <p:spPr>
            <a:xfrm>
              <a:off x="12780" y="11042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739" name="Line 166"/>
            <p:cNvSpPr/>
            <p:nvPr/>
          </p:nvSpPr>
          <p:spPr>
            <a:xfrm>
              <a:off x="12764" y="11374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740" name="Line 167"/>
            <p:cNvSpPr/>
            <p:nvPr/>
          </p:nvSpPr>
          <p:spPr>
            <a:xfrm>
              <a:off x="12762" y="11675"/>
              <a:ext cx="96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3741" name="Group 208"/>
          <p:cNvGrpSpPr/>
          <p:nvPr/>
        </p:nvGrpSpPr>
        <p:grpSpPr>
          <a:xfrm>
            <a:off x="6153150" y="5392738"/>
            <a:ext cx="647700" cy="906462"/>
            <a:chOff x="12762" y="10336"/>
            <a:chExt cx="1027" cy="1700"/>
          </a:xfrm>
        </p:grpSpPr>
        <p:sp>
          <p:nvSpPr>
            <p:cNvPr id="113742" name="Rectangle 209"/>
            <p:cNvSpPr/>
            <p:nvPr/>
          </p:nvSpPr>
          <p:spPr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3743" name="Rectangle 210"/>
            <p:cNvSpPr/>
            <p:nvPr/>
          </p:nvSpPr>
          <p:spPr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3744" name="Line 211"/>
            <p:cNvSpPr/>
            <p:nvPr/>
          </p:nvSpPr>
          <p:spPr>
            <a:xfrm>
              <a:off x="12766" y="10682"/>
              <a:ext cx="96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745" name="Line 212"/>
            <p:cNvSpPr/>
            <p:nvPr/>
          </p:nvSpPr>
          <p:spPr>
            <a:xfrm>
              <a:off x="12780" y="11042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746" name="Line 213"/>
            <p:cNvSpPr/>
            <p:nvPr/>
          </p:nvSpPr>
          <p:spPr>
            <a:xfrm>
              <a:off x="12764" y="11374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747" name="Line 214"/>
            <p:cNvSpPr/>
            <p:nvPr/>
          </p:nvSpPr>
          <p:spPr>
            <a:xfrm>
              <a:off x="12762" y="11675"/>
              <a:ext cx="96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3748" name="Line 215"/>
          <p:cNvSpPr/>
          <p:nvPr/>
        </p:nvSpPr>
        <p:spPr>
          <a:xfrm flipH="1">
            <a:off x="3249613" y="3146425"/>
            <a:ext cx="295275" cy="1047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3749" name="Text Box 216"/>
          <p:cNvSpPr txBox="1"/>
          <p:nvPr/>
        </p:nvSpPr>
        <p:spPr>
          <a:xfrm>
            <a:off x="6145213" y="2846388"/>
            <a:ext cx="617537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sz="2000" dirty="0">
                <a:solidFill>
                  <a:srgbClr val="FF0000"/>
                </a:solidFill>
                <a:latin typeface="Symbol" panose="05050102010706020507" charset="2"/>
              </a:rPr>
              <a:t>l</a:t>
            </a:r>
            <a:r>
              <a:rPr lang="en-US" altLang="zh-CN" sz="20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zh-CN" sz="2000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13750" name="Line 217"/>
          <p:cNvSpPr/>
          <p:nvPr/>
        </p:nvSpPr>
        <p:spPr>
          <a:xfrm>
            <a:off x="6650038" y="3194050"/>
            <a:ext cx="200025" cy="2190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3751" name="Line 218"/>
          <p:cNvSpPr/>
          <p:nvPr/>
        </p:nvSpPr>
        <p:spPr>
          <a:xfrm flipH="1">
            <a:off x="4957763" y="4257675"/>
            <a:ext cx="247650" cy="2381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13752" name="Group 219"/>
          <p:cNvGrpSpPr/>
          <p:nvPr/>
        </p:nvGrpSpPr>
        <p:grpSpPr>
          <a:xfrm>
            <a:off x="4041775" y="4400550"/>
            <a:ext cx="1073150" cy="422275"/>
            <a:chOff x="9542" y="11900"/>
            <a:chExt cx="1624" cy="640"/>
          </a:xfrm>
        </p:grpSpPr>
        <p:sp>
          <p:nvSpPr>
            <p:cNvPr id="113753" name="Oval 220"/>
            <p:cNvSpPr/>
            <p:nvPr/>
          </p:nvSpPr>
          <p:spPr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3754" name="Line 221"/>
            <p:cNvSpPr/>
            <p:nvPr/>
          </p:nvSpPr>
          <p:spPr>
            <a:xfrm>
              <a:off x="9557" y="12156"/>
              <a:ext cx="1" cy="21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755" name="Line 222"/>
            <p:cNvSpPr/>
            <p:nvPr/>
          </p:nvSpPr>
          <p:spPr>
            <a:xfrm>
              <a:off x="11165" y="12156"/>
              <a:ext cx="1" cy="219"/>
            </a:xfrm>
            <a:prstGeom prst="line">
              <a:avLst/>
            </a:prstGeom>
            <a:ln w="127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756" name="Rectangle 223"/>
            <p:cNvSpPr/>
            <p:nvPr/>
          </p:nvSpPr>
          <p:spPr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</a:ln>
          </p:spPr>
          <p:txBody>
            <a:bodyPr anchor="ctr" anchorCtr="0"/>
            <a:p>
              <a:pPr algn="ctr"/>
              <a:endParaRPr lang="zh-CN" altLang="zh-CN" sz="2000" dirty="0">
                <a:solidFill>
                  <a:schemeClr val="tx2"/>
                </a:solidFill>
                <a:latin typeface="Comic Sans MS" panose="030F0702030302020204" charset="0"/>
              </a:endParaRPr>
            </a:p>
          </p:txBody>
        </p:sp>
        <p:sp>
          <p:nvSpPr>
            <p:cNvPr id="113757" name="Rectangle 224"/>
            <p:cNvSpPr/>
            <p:nvPr/>
          </p:nvSpPr>
          <p:spPr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</a:ln>
          </p:spPr>
          <p:txBody>
            <a:bodyPr anchor="ctr" anchorCtr="0"/>
            <a:p>
              <a:pPr algn="ctr"/>
              <a:endParaRPr lang="zh-CN" altLang="zh-CN" sz="2000" dirty="0">
                <a:solidFill>
                  <a:schemeClr val="tx2"/>
                </a:solidFill>
                <a:latin typeface="Comic Sans MS" panose="030F0702030302020204" charset="0"/>
              </a:endParaRPr>
            </a:p>
          </p:txBody>
        </p:sp>
        <p:sp>
          <p:nvSpPr>
            <p:cNvPr id="113758" name="Oval 225"/>
            <p:cNvSpPr/>
            <p:nvPr/>
          </p:nvSpPr>
          <p:spPr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grpSp>
          <p:nvGrpSpPr>
            <p:cNvPr id="113759" name="Group 226"/>
            <p:cNvGrpSpPr/>
            <p:nvPr/>
          </p:nvGrpSpPr>
          <p:grpSpPr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113760" name="Line 227"/>
              <p:cNvSpPr/>
              <p:nvPr/>
            </p:nvSpPr>
            <p:spPr>
              <a:xfrm flipV="1">
                <a:off x="2848" y="848"/>
                <a:ext cx="50" cy="2"/>
              </a:xfrm>
              <a:prstGeom prst="line">
                <a:avLst/>
              </a:prstGeom>
              <a:ln w="2857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761" name="Line 228"/>
              <p:cNvSpPr/>
              <p:nvPr/>
            </p:nvSpPr>
            <p:spPr>
              <a:xfrm>
                <a:off x="2944" y="946"/>
                <a:ext cx="44" cy="0"/>
              </a:xfrm>
              <a:prstGeom prst="line">
                <a:avLst/>
              </a:prstGeom>
              <a:ln w="2857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762" name="Line 229"/>
              <p:cNvSpPr/>
              <p:nvPr/>
            </p:nvSpPr>
            <p:spPr>
              <a:xfrm>
                <a:off x="2894" y="850"/>
                <a:ext cx="52" cy="96"/>
              </a:xfrm>
              <a:prstGeom prst="line">
                <a:avLst/>
              </a:prstGeom>
              <a:ln w="2857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3763" name="Group 230"/>
            <p:cNvGrpSpPr/>
            <p:nvPr/>
          </p:nvGrpSpPr>
          <p:grpSpPr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113764" name="Line 231"/>
              <p:cNvSpPr/>
              <p:nvPr/>
            </p:nvSpPr>
            <p:spPr>
              <a:xfrm flipV="1">
                <a:off x="2848" y="848"/>
                <a:ext cx="50" cy="2"/>
              </a:xfrm>
              <a:prstGeom prst="line">
                <a:avLst/>
              </a:prstGeom>
              <a:ln w="28575" cap="flat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765" name="Line 232"/>
              <p:cNvSpPr/>
              <p:nvPr/>
            </p:nvSpPr>
            <p:spPr>
              <a:xfrm>
                <a:off x="2944" y="946"/>
                <a:ext cx="44" cy="0"/>
              </a:xfrm>
              <a:prstGeom prst="line">
                <a:avLst/>
              </a:prstGeom>
              <a:ln w="28575" cap="flat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766" name="Line 233"/>
              <p:cNvSpPr/>
              <p:nvPr/>
            </p:nvSpPr>
            <p:spPr>
              <a:xfrm>
                <a:off x="2894" y="850"/>
                <a:ext cx="52" cy="96"/>
              </a:xfrm>
              <a:prstGeom prst="line">
                <a:avLst/>
              </a:prstGeom>
              <a:ln w="28575" cap="flat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3767" name="Group 234"/>
            <p:cNvGrpSpPr/>
            <p:nvPr/>
          </p:nvGrpSpPr>
          <p:grpSpPr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113768" name="Rectangle 235"/>
              <p:cNvSpPr/>
              <p:nvPr/>
            </p:nvSpPr>
            <p:spPr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 eaLnBrk="0" hangingPunct="0"/>
                <a:endParaRPr lang="zh-CN" altLang="zh-CN" dirty="0">
                  <a:latin typeface="Tahoma" panose="020B0604030504040204" charset="0"/>
                </a:endParaRPr>
              </a:p>
            </p:txBody>
          </p:sp>
          <p:sp>
            <p:nvSpPr>
              <p:cNvPr id="113769" name="Line 236"/>
              <p:cNvSpPr/>
              <p:nvPr/>
            </p:nvSpPr>
            <p:spPr>
              <a:xfrm>
                <a:off x="11686" y="10502"/>
                <a:ext cx="1" cy="23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770" name="Line 237"/>
              <p:cNvSpPr/>
              <p:nvPr/>
            </p:nvSpPr>
            <p:spPr>
              <a:xfrm>
                <a:off x="11621" y="10502"/>
                <a:ext cx="1" cy="23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771" name="Line 238"/>
              <p:cNvSpPr/>
              <p:nvPr/>
            </p:nvSpPr>
            <p:spPr>
              <a:xfrm>
                <a:off x="11556" y="10502"/>
                <a:ext cx="1" cy="23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772" name="Line 239"/>
              <p:cNvSpPr/>
              <p:nvPr/>
            </p:nvSpPr>
            <p:spPr>
              <a:xfrm>
                <a:off x="11491" y="10495"/>
                <a:ext cx="1" cy="23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773" name="Line 240"/>
              <p:cNvSpPr/>
              <p:nvPr/>
            </p:nvSpPr>
            <p:spPr>
              <a:xfrm>
                <a:off x="11426" y="10495"/>
                <a:ext cx="2" cy="23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774" name="Line 241"/>
              <p:cNvSpPr/>
              <p:nvPr/>
            </p:nvSpPr>
            <p:spPr>
              <a:xfrm>
                <a:off x="11360" y="10495"/>
                <a:ext cx="3" cy="23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113775" name="Line 242"/>
          <p:cNvSpPr/>
          <p:nvPr/>
        </p:nvSpPr>
        <p:spPr>
          <a:xfrm>
            <a:off x="5173663" y="3565525"/>
            <a:ext cx="276225" cy="1588"/>
          </a:xfrm>
          <a:prstGeom prst="line">
            <a:avLst/>
          </a:prstGeom>
          <a:ln w="38100" cap="flat" cmpd="sng">
            <a:solidFill>
              <a:srgbClr val="FFFFFF"/>
            </a:solidFill>
            <a:prstDash val="sysDot"/>
            <a:round/>
            <a:headEnd type="none" w="med" len="med"/>
            <a:tailEnd type="none" w="med" len="med"/>
          </a:ln>
        </p:spPr>
      </p:sp>
      <p:grpSp>
        <p:nvGrpSpPr>
          <p:cNvPr id="113776" name="Group 243"/>
          <p:cNvGrpSpPr/>
          <p:nvPr/>
        </p:nvGrpSpPr>
        <p:grpSpPr>
          <a:xfrm>
            <a:off x="3125788" y="3241675"/>
            <a:ext cx="90487" cy="271463"/>
            <a:chOff x="10104" y="10005"/>
            <a:chExt cx="137" cy="411"/>
          </a:xfrm>
        </p:grpSpPr>
        <p:sp>
          <p:nvSpPr>
            <p:cNvPr id="113777" name="Oval 244"/>
            <p:cNvSpPr/>
            <p:nvPr/>
          </p:nvSpPr>
          <p:spPr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3778" name="Oval 245"/>
            <p:cNvSpPr/>
            <p:nvPr/>
          </p:nvSpPr>
          <p:spPr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</p:grpSp>
      <p:sp>
        <p:nvSpPr>
          <p:cNvPr id="113779" name="Line 247"/>
          <p:cNvSpPr/>
          <p:nvPr/>
        </p:nvSpPr>
        <p:spPr>
          <a:xfrm flipH="1">
            <a:off x="3259138" y="3413125"/>
            <a:ext cx="304800" cy="381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3780" name="Oval 248"/>
          <p:cNvSpPr/>
          <p:nvPr/>
        </p:nvSpPr>
        <p:spPr>
          <a:xfrm>
            <a:off x="4735513" y="5311775"/>
            <a:ext cx="1065212" cy="234950"/>
          </a:xfrm>
          <a:prstGeom prst="ellipse">
            <a:avLst/>
          </a:prstGeom>
          <a:solidFill>
            <a:srgbClr val="C0C0C0"/>
          </a:solidFill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113781" name="Line 249"/>
          <p:cNvSpPr/>
          <p:nvPr/>
        </p:nvSpPr>
        <p:spPr>
          <a:xfrm>
            <a:off x="4735513" y="5292725"/>
            <a:ext cx="1587" cy="14605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782" name="Line 250"/>
          <p:cNvSpPr/>
          <p:nvPr/>
        </p:nvSpPr>
        <p:spPr>
          <a:xfrm>
            <a:off x="5800725" y="5292725"/>
            <a:ext cx="0" cy="14605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783" name="Rectangle 251"/>
          <p:cNvSpPr/>
          <p:nvPr/>
        </p:nvSpPr>
        <p:spPr>
          <a:xfrm>
            <a:off x="4735513" y="5292725"/>
            <a:ext cx="252412" cy="142875"/>
          </a:xfrm>
          <a:prstGeom prst="rect">
            <a:avLst/>
          </a:prstGeom>
          <a:solidFill>
            <a:srgbClr val="C0C0C0"/>
          </a:solidFill>
          <a:ln w="12700">
            <a:noFill/>
          </a:ln>
        </p:spPr>
        <p:txBody>
          <a:bodyPr anchor="ctr" anchorCtr="0"/>
          <a:p>
            <a:pPr algn="ctr"/>
            <a:endParaRPr lang="zh-CN" altLang="zh-CN" sz="2000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13784" name="Rectangle 252"/>
          <p:cNvSpPr/>
          <p:nvPr/>
        </p:nvSpPr>
        <p:spPr>
          <a:xfrm>
            <a:off x="5478463" y="5283200"/>
            <a:ext cx="322262" cy="142875"/>
          </a:xfrm>
          <a:prstGeom prst="rect">
            <a:avLst/>
          </a:prstGeom>
          <a:solidFill>
            <a:srgbClr val="C0C0C0"/>
          </a:solidFill>
          <a:ln w="12700">
            <a:noFill/>
          </a:ln>
        </p:spPr>
        <p:txBody>
          <a:bodyPr anchor="ctr" anchorCtr="0"/>
          <a:p>
            <a:pPr algn="ctr"/>
            <a:endParaRPr lang="zh-CN" altLang="zh-CN" sz="2000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13785" name="Oval 253"/>
          <p:cNvSpPr/>
          <p:nvPr/>
        </p:nvSpPr>
        <p:spPr>
          <a:xfrm>
            <a:off x="4716463" y="5124450"/>
            <a:ext cx="1063625" cy="273050"/>
          </a:xfrm>
          <a:prstGeom prst="ellipse">
            <a:avLst/>
          </a:prstGeom>
          <a:solidFill>
            <a:srgbClr val="C0C0C0"/>
          </a:solidFill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grpSp>
        <p:nvGrpSpPr>
          <p:cNvPr id="113786" name="Group 254"/>
          <p:cNvGrpSpPr/>
          <p:nvPr/>
        </p:nvGrpSpPr>
        <p:grpSpPr>
          <a:xfrm>
            <a:off x="4983163" y="5184775"/>
            <a:ext cx="527050" cy="158750"/>
            <a:chOff x="2848" y="848"/>
            <a:chExt cx="140" cy="98"/>
          </a:xfrm>
        </p:grpSpPr>
        <p:sp>
          <p:nvSpPr>
            <p:cNvPr id="113787" name="Line 255"/>
            <p:cNvSpPr/>
            <p:nvPr/>
          </p:nvSpPr>
          <p:spPr>
            <a:xfrm flipV="1">
              <a:off x="2848" y="848"/>
              <a:ext cx="50" cy="2"/>
            </a:xfrm>
            <a:prstGeom prst="line">
              <a:avLst/>
            </a:prstGeom>
            <a:ln w="2857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788" name="Line 256"/>
            <p:cNvSpPr/>
            <p:nvPr/>
          </p:nvSpPr>
          <p:spPr>
            <a:xfrm>
              <a:off x="2944" y="946"/>
              <a:ext cx="44" cy="0"/>
            </a:xfrm>
            <a:prstGeom prst="line">
              <a:avLst/>
            </a:prstGeom>
            <a:ln w="2857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789" name="Line 257"/>
            <p:cNvSpPr/>
            <p:nvPr/>
          </p:nvSpPr>
          <p:spPr>
            <a:xfrm>
              <a:off x="2894" y="850"/>
              <a:ext cx="52" cy="96"/>
            </a:xfrm>
            <a:prstGeom prst="line">
              <a:avLst/>
            </a:prstGeom>
            <a:ln w="2857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3790" name="Group 258"/>
          <p:cNvGrpSpPr/>
          <p:nvPr/>
        </p:nvGrpSpPr>
        <p:grpSpPr>
          <a:xfrm flipV="1">
            <a:off x="4983163" y="5181600"/>
            <a:ext cx="527050" cy="160338"/>
            <a:chOff x="2848" y="848"/>
            <a:chExt cx="140" cy="98"/>
          </a:xfrm>
        </p:grpSpPr>
        <p:sp>
          <p:nvSpPr>
            <p:cNvPr id="113791" name="Line 259"/>
            <p:cNvSpPr/>
            <p:nvPr/>
          </p:nvSpPr>
          <p:spPr>
            <a:xfrm flipV="1">
              <a:off x="2848" y="848"/>
              <a:ext cx="50" cy="2"/>
            </a:xfrm>
            <a:prstGeom prst="line">
              <a:avLst/>
            </a:prstGeom>
            <a:ln w="2857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792" name="Line 260"/>
            <p:cNvSpPr/>
            <p:nvPr/>
          </p:nvSpPr>
          <p:spPr>
            <a:xfrm>
              <a:off x="2944" y="946"/>
              <a:ext cx="44" cy="0"/>
            </a:xfrm>
            <a:prstGeom prst="line">
              <a:avLst/>
            </a:prstGeom>
            <a:ln w="2857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793" name="Line 261"/>
            <p:cNvSpPr/>
            <p:nvPr/>
          </p:nvSpPr>
          <p:spPr>
            <a:xfrm>
              <a:off x="2894" y="850"/>
              <a:ext cx="52" cy="96"/>
            </a:xfrm>
            <a:prstGeom prst="line">
              <a:avLst/>
            </a:prstGeom>
            <a:ln w="2857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3794" name="Group 262"/>
          <p:cNvGrpSpPr/>
          <p:nvPr/>
        </p:nvGrpSpPr>
        <p:grpSpPr>
          <a:xfrm rot="7844936">
            <a:off x="4983163" y="5313363"/>
            <a:ext cx="322262" cy="239712"/>
            <a:chOff x="11283" y="10423"/>
            <a:chExt cx="475" cy="374"/>
          </a:xfrm>
        </p:grpSpPr>
        <p:sp>
          <p:nvSpPr>
            <p:cNvPr id="113795" name="Rectangle 263"/>
            <p:cNvSpPr/>
            <p:nvPr/>
          </p:nvSpPr>
          <p:spPr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3796" name="Line 264"/>
            <p:cNvSpPr/>
            <p:nvPr/>
          </p:nvSpPr>
          <p:spPr>
            <a:xfrm>
              <a:off x="11686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797" name="Line 265"/>
            <p:cNvSpPr/>
            <p:nvPr/>
          </p:nvSpPr>
          <p:spPr>
            <a:xfrm>
              <a:off x="11621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798" name="Line 266"/>
            <p:cNvSpPr/>
            <p:nvPr/>
          </p:nvSpPr>
          <p:spPr>
            <a:xfrm>
              <a:off x="11556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799" name="Line 267"/>
            <p:cNvSpPr/>
            <p:nvPr/>
          </p:nvSpPr>
          <p:spPr>
            <a:xfrm>
              <a:off x="11491" y="10495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800" name="Line 268"/>
            <p:cNvSpPr/>
            <p:nvPr/>
          </p:nvSpPr>
          <p:spPr>
            <a:xfrm>
              <a:off x="11426" y="10495"/>
              <a:ext cx="2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801" name="Line 269"/>
            <p:cNvSpPr/>
            <p:nvPr/>
          </p:nvSpPr>
          <p:spPr>
            <a:xfrm>
              <a:off x="11360" y="10495"/>
              <a:ext cx="3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3802" name="Line 270"/>
          <p:cNvSpPr/>
          <p:nvPr/>
        </p:nvSpPr>
        <p:spPr>
          <a:xfrm flipH="1" flipV="1">
            <a:off x="3800475" y="6175375"/>
            <a:ext cx="1981200" cy="19050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803" name="Line 271"/>
          <p:cNvSpPr/>
          <p:nvPr/>
        </p:nvSpPr>
        <p:spPr>
          <a:xfrm flipH="1">
            <a:off x="4419600" y="5527675"/>
            <a:ext cx="620713" cy="657225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804" name="Freeform 272"/>
          <p:cNvSpPr/>
          <p:nvPr/>
        </p:nvSpPr>
        <p:spPr>
          <a:xfrm>
            <a:off x="3171825" y="3279775"/>
            <a:ext cx="3305175" cy="2857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3805" name="Oval 273"/>
          <p:cNvSpPr/>
          <p:nvPr/>
        </p:nvSpPr>
        <p:spPr>
          <a:xfrm>
            <a:off x="2974975" y="6111875"/>
            <a:ext cx="1062038" cy="234950"/>
          </a:xfrm>
          <a:prstGeom prst="ellipse">
            <a:avLst/>
          </a:prstGeom>
          <a:solidFill>
            <a:srgbClr val="C0C0C0"/>
          </a:solidFill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113806" name="Line 274"/>
          <p:cNvSpPr/>
          <p:nvPr/>
        </p:nvSpPr>
        <p:spPr>
          <a:xfrm>
            <a:off x="2974975" y="6092825"/>
            <a:ext cx="0" cy="144463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807" name="Line 275"/>
          <p:cNvSpPr/>
          <p:nvPr/>
        </p:nvSpPr>
        <p:spPr>
          <a:xfrm>
            <a:off x="4037013" y="6092825"/>
            <a:ext cx="1587" cy="144463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808" name="Rectangle 276"/>
          <p:cNvSpPr/>
          <p:nvPr/>
        </p:nvSpPr>
        <p:spPr>
          <a:xfrm>
            <a:off x="2974975" y="6092825"/>
            <a:ext cx="250825" cy="142875"/>
          </a:xfrm>
          <a:prstGeom prst="rect">
            <a:avLst/>
          </a:prstGeom>
          <a:solidFill>
            <a:srgbClr val="C0C0C0"/>
          </a:solidFill>
          <a:ln w="12700">
            <a:noFill/>
          </a:ln>
        </p:spPr>
        <p:txBody>
          <a:bodyPr anchor="ctr" anchorCtr="0"/>
          <a:p>
            <a:pPr algn="ctr"/>
            <a:endParaRPr lang="zh-CN" altLang="zh-CN" sz="2000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13809" name="Rectangle 277"/>
          <p:cNvSpPr/>
          <p:nvPr/>
        </p:nvSpPr>
        <p:spPr>
          <a:xfrm>
            <a:off x="3714750" y="6083300"/>
            <a:ext cx="322263" cy="142875"/>
          </a:xfrm>
          <a:prstGeom prst="rect">
            <a:avLst/>
          </a:prstGeom>
          <a:solidFill>
            <a:srgbClr val="C0C0C0"/>
          </a:solidFill>
          <a:ln w="12700">
            <a:noFill/>
          </a:ln>
        </p:spPr>
        <p:txBody>
          <a:bodyPr anchor="ctr" anchorCtr="0"/>
          <a:p>
            <a:pPr algn="ctr"/>
            <a:endParaRPr lang="zh-CN" altLang="zh-CN" sz="2000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13810" name="Oval 278"/>
          <p:cNvSpPr/>
          <p:nvPr/>
        </p:nvSpPr>
        <p:spPr>
          <a:xfrm>
            <a:off x="2963863" y="5924550"/>
            <a:ext cx="1063625" cy="273050"/>
          </a:xfrm>
          <a:prstGeom prst="ellipse">
            <a:avLst/>
          </a:prstGeom>
          <a:solidFill>
            <a:srgbClr val="C0C0C0"/>
          </a:solidFill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grpSp>
        <p:nvGrpSpPr>
          <p:cNvPr id="113811" name="Group 279"/>
          <p:cNvGrpSpPr/>
          <p:nvPr/>
        </p:nvGrpSpPr>
        <p:grpSpPr>
          <a:xfrm>
            <a:off x="3221038" y="5984875"/>
            <a:ext cx="525462" cy="158750"/>
            <a:chOff x="2848" y="848"/>
            <a:chExt cx="140" cy="98"/>
          </a:xfrm>
        </p:grpSpPr>
        <p:sp>
          <p:nvSpPr>
            <p:cNvPr id="113812" name="Line 280"/>
            <p:cNvSpPr/>
            <p:nvPr/>
          </p:nvSpPr>
          <p:spPr>
            <a:xfrm flipV="1">
              <a:off x="2848" y="848"/>
              <a:ext cx="50" cy="2"/>
            </a:xfrm>
            <a:prstGeom prst="line">
              <a:avLst/>
            </a:prstGeom>
            <a:ln w="2857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813" name="Line 281"/>
            <p:cNvSpPr/>
            <p:nvPr/>
          </p:nvSpPr>
          <p:spPr>
            <a:xfrm>
              <a:off x="2944" y="946"/>
              <a:ext cx="44" cy="0"/>
            </a:xfrm>
            <a:prstGeom prst="line">
              <a:avLst/>
            </a:prstGeom>
            <a:ln w="2857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814" name="Line 282"/>
            <p:cNvSpPr/>
            <p:nvPr/>
          </p:nvSpPr>
          <p:spPr>
            <a:xfrm>
              <a:off x="2894" y="850"/>
              <a:ext cx="52" cy="96"/>
            </a:xfrm>
            <a:prstGeom prst="line">
              <a:avLst/>
            </a:prstGeom>
            <a:ln w="2857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3815" name="Group 283"/>
          <p:cNvGrpSpPr/>
          <p:nvPr/>
        </p:nvGrpSpPr>
        <p:grpSpPr>
          <a:xfrm flipV="1">
            <a:off x="3221038" y="5981700"/>
            <a:ext cx="525462" cy="158750"/>
            <a:chOff x="2848" y="848"/>
            <a:chExt cx="140" cy="98"/>
          </a:xfrm>
        </p:grpSpPr>
        <p:sp>
          <p:nvSpPr>
            <p:cNvPr id="113816" name="Line 284"/>
            <p:cNvSpPr/>
            <p:nvPr/>
          </p:nvSpPr>
          <p:spPr>
            <a:xfrm flipV="1">
              <a:off x="2848" y="848"/>
              <a:ext cx="50" cy="2"/>
            </a:xfrm>
            <a:prstGeom prst="line">
              <a:avLst/>
            </a:prstGeom>
            <a:ln w="2857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817" name="Line 285"/>
            <p:cNvSpPr/>
            <p:nvPr/>
          </p:nvSpPr>
          <p:spPr>
            <a:xfrm>
              <a:off x="2944" y="946"/>
              <a:ext cx="44" cy="0"/>
            </a:xfrm>
            <a:prstGeom prst="line">
              <a:avLst/>
            </a:prstGeom>
            <a:ln w="2857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818" name="Line 286"/>
            <p:cNvSpPr/>
            <p:nvPr/>
          </p:nvSpPr>
          <p:spPr>
            <a:xfrm>
              <a:off x="2894" y="850"/>
              <a:ext cx="52" cy="96"/>
            </a:xfrm>
            <a:prstGeom prst="line">
              <a:avLst/>
            </a:prstGeom>
            <a:ln w="2857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3819" name="Group 287"/>
          <p:cNvGrpSpPr/>
          <p:nvPr/>
        </p:nvGrpSpPr>
        <p:grpSpPr>
          <a:xfrm>
            <a:off x="3038475" y="6051550"/>
            <a:ext cx="315913" cy="247650"/>
            <a:chOff x="11283" y="10423"/>
            <a:chExt cx="475" cy="374"/>
          </a:xfrm>
        </p:grpSpPr>
        <p:sp>
          <p:nvSpPr>
            <p:cNvPr id="113820" name="Rectangle 288"/>
            <p:cNvSpPr/>
            <p:nvPr/>
          </p:nvSpPr>
          <p:spPr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3821" name="Line 289"/>
            <p:cNvSpPr/>
            <p:nvPr/>
          </p:nvSpPr>
          <p:spPr>
            <a:xfrm>
              <a:off x="11686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822" name="Line 290"/>
            <p:cNvSpPr/>
            <p:nvPr/>
          </p:nvSpPr>
          <p:spPr>
            <a:xfrm>
              <a:off x="11621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823" name="Line 291"/>
            <p:cNvSpPr/>
            <p:nvPr/>
          </p:nvSpPr>
          <p:spPr>
            <a:xfrm>
              <a:off x="11556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824" name="Line 292"/>
            <p:cNvSpPr/>
            <p:nvPr/>
          </p:nvSpPr>
          <p:spPr>
            <a:xfrm>
              <a:off x="11491" y="10495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825" name="Line 293"/>
            <p:cNvSpPr/>
            <p:nvPr/>
          </p:nvSpPr>
          <p:spPr>
            <a:xfrm>
              <a:off x="11426" y="10495"/>
              <a:ext cx="2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826" name="Line 294"/>
            <p:cNvSpPr/>
            <p:nvPr/>
          </p:nvSpPr>
          <p:spPr>
            <a:xfrm>
              <a:off x="11360" y="10495"/>
              <a:ext cx="3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3827" name="Oval 295"/>
          <p:cNvSpPr/>
          <p:nvPr/>
        </p:nvSpPr>
        <p:spPr>
          <a:xfrm>
            <a:off x="2335213" y="5178425"/>
            <a:ext cx="1063625" cy="233363"/>
          </a:xfrm>
          <a:prstGeom prst="ellipse">
            <a:avLst/>
          </a:prstGeom>
          <a:solidFill>
            <a:srgbClr val="C0C0C0"/>
          </a:solidFill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113828" name="Line 296"/>
          <p:cNvSpPr/>
          <p:nvPr/>
        </p:nvSpPr>
        <p:spPr>
          <a:xfrm>
            <a:off x="2335213" y="5159375"/>
            <a:ext cx="1587" cy="144463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829" name="Line 297"/>
          <p:cNvSpPr/>
          <p:nvPr/>
        </p:nvSpPr>
        <p:spPr>
          <a:xfrm>
            <a:off x="3398838" y="5159375"/>
            <a:ext cx="0" cy="144463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830" name="Rectangle 298"/>
          <p:cNvSpPr/>
          <p:nvPr/>
        </p:nvSpPr>
        <p:spPr>
          <a:xfrm>
            <a:off x="2335213" y="5159375"/>
            <a:ext cx="252412" cy="141288"/>
          </a:xfrm>
          <a:prstGeom prst="rect">
            <a:avLst/>
          </a:prstGeom>
          <a:solidFill>
            <a:srgbClr val="C0C0C0"/>
          </a:solidFill>
          <a:ln w="12700">
            <a:noFill/>
          </a:ln>
        </p:spPr>
        <p:txBody>
          <a:bodyPr anchor="ctr" anchorCtr="0"/>
          <a:p>
            <a:pPr algn="ctr"/>
            <a:endParaRPr lang="zh-CN" altLang="zh-CN" sz="2000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13831" name="Rectangle 299"/>
          <p:cNvSpPr/>
          <p:nvPr/>
        </p:nvSpPr>
        <p:spPr>
          <a:xfrm>
            <a:off x="3076575" y="5149850"/>
            <a:ext cx="322263" cy="141288"/>
          </a:xfrm>
          <a:prstGeom prst="rect">
            <a:avLst/>
          </a:prstGeom>
          <a:solidFill>
            <a:srgbClr val="C0C0C0"/>
          </a:solidFill>
          <a:ln w="12700">
            <a:noFill/>
          </a:ln>
        </p:spPr>
        <p:txBody>
          <a:bodyPr anchor="ctr" anchorCtr="0"/>
          <a:p>
            <a:pPr algn="ctr"/>
            <a:endParaRPr lang="zh-CN" altLang="zh-CN" sz="2000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13832" name="Oval 300"/>
          <p:cNvSpPr/>
          <p:nvPr/>
        </p:nvSpPr>
        <p:spPr>
          <a:xfrm>
            <a:off x="2325688" y="4991100"/>
            <a:ext cx="1063625" cy="273050"/>
          </a:xfrm>
          <a:prstGeom prst="ellipse">
            <a:avLst/>
          </a:prstGeom>
          <a:solidFill>
            <a:srgbClr val="C0C0C0"/>
          </a:solidFill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grpSp>
        <p:nvGrpSpPr>
          <p:cNvPr id="113833" name="Group 301"/>
          <p:cNvGrpSpPr/>
          <p:nvPr/>
        </p:nvGrpSpPr>
        <p:grpSpPr>
          <a:xfrm>
            <a:off x="2582863" y="5051425"/>
            <a:ext cx="525462" cy="158750"/>
            <a:chOff x="2848" y="848"/>
            <a:chExt cx="140" cy="98"/>
          </a:xfrm>
        </p:grpSpPr>
        <p:sp>
          <p:nvSpPr>
            <p:cNvPr id="113834" name="Line 302"/>
            <p:cNvSpPr/>
            <p:nvPr/>
          </p:nvSpPr>
          <p:spPr>
            <a:xfrm flipV="1">
              <a:off x="2848" y="848"/>
              <a:ext cx="50" cy="2"/>
            </a:xfrm>
            <a:prstGeom prst="line">
              <a:avLst/>
            </a:prstGeom>
            <a:ln w="2857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835" name="Line 303"/>
            <p:cNvSpPr/>
            <p:nvPr/>
          </p:nvSpPr>
          <p:spPr>
            <a:xfrm>
              <a:off x="2944" y="946"/>
              <a:ext cx="44" cy="0"/>
            </a:xfrm>
            <a:prstGeom prst="line">
              <a:avLst/>
            </a:prstGeom>
            <a:ln w="2857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836" name="Line 304"/>
            <p:cNvSpPr/>
            <p:nvPr/>
          </p:nvSpPr>
          <p:spPr>
            <a:xfrm>
              <a:off x="2894" y="850"/>
              <a:ext cx="52" cy="96"/>
            </a:xfrm>
            <a:prstGeom prst="line">
              <a:avLst/>
            </a:prstGeom>
            <a:ln w="2857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3837" name="Group 305"/>
          <p:cNvGrpSpPr/>
          <p:nvPr/>
        </p:nvGrpSpPr>
        <p:grpSpPr>
          <a:xfrm flipV="1">
            <a:off x="2582863" y="5048250"/>
            <a:ext cx="525462" cy="158750"/>
            <a:chOff x="2848" y="848"/>
            <a:chExt cx="140" cy="98"/>
          </a:xfrm>
        </p:grpSpPr>
        <p:sp>
          <p:nvSpPr>
            <p:cNvPr id="113838" name="Line 306"/>
            <p:cNvSpPr/>
            <p:nvPr/>
          </p:nvSpPr>
          <p:spPr>
            <a:xfrm flipV="1">
              <a:off x="2848" y="848"/>
              <a:ext cx="50" cy="2"/>
            </a:xfrm>
            <a:prstGeom prst="line">
              <a:avLst/>
            </a:prstGeom>
            <a:ln w="2857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839" name="Line 307"/>
            <p:cNvSpPr/>
            <p:nvPr/>
          </p:nvSpPr>
          <p:spPr>
            <a:xfrm>
              <a:off x="2944" y="946"/>
              <a:ext cx="44" cy="0"/>
            </a:xfrm>
            <a:prstGeom prst="line">
              <a:avLst/>
            </a:prstGeom>
            <a:ln w="2857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840" name="Line 308"/>
            <p:cNvSpPr/>
            <p:nvPr/>
          </p:nvSpPr>
          <p:spPr>
            <a:xfrm>
              <a:off x="2894" y="850"/>
              <a:ext cx="52" cy="96"/>
            </a:xfrm>
            <a:prstGeom prst="line">
              <a:avLst/>
            </a:prstGeom>
            <a:ln w="2857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3841" name="Line 309"/>
          <p:cNvSpPr/>
          <p:nvPr/>
        </p:nvSpPr>
        <p:spPr>
          <a:xfrm flipH="1">
            <a:off x="1695450" y="5375275"/>
            <a:ext cx="868363" cy="811213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3842" name="Group 310"/>
          <p:cNvGrpSpPr/>
          <p:nvPr/>
        </p:nvGrpSpPr>
        <p:grpSpPr>
          <a:xfrm rot="8027572">
            <a:off x="2678113" y="4979988"/>
            <a:ext cx="322262" cy="239712"/>
            <a:chOff x="11283" y="10423"/>
            <a:chExt cx="475" cy="374"/>
          </a:xfrm>
        </p:grpSpPr>
        <p:sp>
          <p:nvSpPr>
            <p:cNvPr id="113843" name="Rectangle 311"/>
            <p:cNvSpPr/>
            <p:nvPr/>
          </p:nvSpPr>
          <p:spPr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3844" name="Line 312"/>
            <p:cNvSpPr/>
            <p:nvPr/>
          </p:nvSpPr>
          <p:spPr>
            <a:xfrm>
              <a:off x="11686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845" name="Line 313"/>
            <p:cNvSpPr/>
            <p:nvPr/>
          </p:nvSpPr>
          <p:spPr>
            <a:xfrm>
              <a:off x="11621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846" name="Line 314"/>
            <p:cNvSpPr/>
            <p:nvPr/>
          </p:nvSpPr>
          <p:spPr>
            <a:xfrm>
              <a:off x="11556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847" name="Line 315"/>
            <p:cNvSpPr/>
            <p:nvPr/>
          </p:nvSpPr>
          <p:spPr>
            <a:xfrm>
              <a:off x="11491" y="10495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848" name="Line 316"/>
            <p:cNvSpPr/>
            <p:nvPr/>
          </p:nvSpPr>
          <p:spPr>
            <a:xfrm>
              <a:off x="11426" y="10495"/>
              <a:ext cx="2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849" name="Line 317"/>
            <p:cNvSpPr/>
            <p:nvPr/>
          </p:nvSpPr>
          <p:spPr>
            <a:xfrm>
              <a:off x="11360" y="10495"/>
              <a:ext cx="3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3850" name="Freeform 318"/>
          <p:cNvSpPr/>
          <p:nvPr/>
        </p:nvSpPr>
        <p:spPr>
          <a:xfrm>
            <a:off x="1533525" y="3317875"/>
            <a:ext cx="5067300" cy="29337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3851" name="Freeform 319"/>
          <p:cNvSpPr/>
          <p:nvPr/>
        </p:nvSpPr>
        <p:spPr>
          <a:xfrm>
            <a:off x="1133475" y="3413125"/>
            <a:ext cx="5743575" cy="288607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3852" name="Freeform 320"/>
          <p:cNvSpPr/>
          <p:nvPr/>
        </p:nvSpPr>
        <p:spPr>
          <a:xfrm>
            <a:off x="1257300" y="3460750"/>
            <a:ext cx="5791200" cy="26670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13853" name="Group 321"/>
          <p:cNvGrpSpPr/>
          <p:nvPr/>
        </p:nvGrpSpPr>
        <p:grpSpPr>
          <a:xfrm>
            <a:off x="1087438" y="5213350"/>
            <a:ext cx="90487" cy="271463"/>
            <a:chOff x="10104" y="10005"/>
            <a:chExt cx="137" cy="411"/>
          </a:xfrm>
        </p:grpSpPr>
        <p:sp>
          <p:nvSpPr>
            <p:cNvPr id="113854" name="Oval 322"/>
            <p:cNvSpPr/>
            <p:nvPr/>
          </p:nvSpPr>
          <p:spPr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3855" name="Oval 323"/>
            <p:cNvSpPr/>
            <p:nvPr/>
          </p:nvSpPr>
          <p:spPr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</p:grpSp>
      <p:grpSp>
        <p:nvGrpSpPr>
          <p:cNvPr id="113856" name="Group 324"/>
          <p:cNvGrpSpPr/>
          <p:nvPr/>
        </p:nvGrpSpPr>
        <p:grpSpPr>
          <a:xfrm>
            <a:off x="6543675" y="5449888"/>
            <a:ext cx="92075" cy="271462"/>
            <a:chOff x="10104" y="10005"/>
            <a:chExt cx="137" cy="411"/>
          </a:xfrm>
        </p:grpSpPr>
        <p:sp>
          <p:nvSpPr>
            <p:cNvPr id="113857" name="Oval 325"/>
            <p:cNvSpPr/>
            <p:nvPr/>
          </p:nvSpPr>
          <p:spPr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3858" name="Oval 326"/>
            <p:cNvSpPr/>
            <p:nvPr/>
          </p:nvSpPr>
          <p:spPr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</p:grpSp>
      <p:grpSp>
        <p:nvGrpSpPr>
          <p:cNvPr id="113859" name="Group 327"/>
          <p:cNvGrpSpPr/>
          <p:nvPr/>
        </p:nvGrpSpPr>
        <p:grpSpPr>
          <a:xfrm>
            <a:off x="6991350" y="3392488"/>
            <a:ext cx="90488" cy="271462"/>
            <a:chOff x="10104" y="10005"/>
            <a:chExt cx="137" cy="411"/>
          </a:xfrm>
        </p:grpSpPr>
        <p:sp>
          <p:nvSpPr>
            <p:cNvPr id="113860" name="Oval 328"/>
            <p:cNvSpPr/>
            <p:nvPr/>
          </p:nvSpPr>
          <p:spPr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3861" name="Oval 329"/>
            <p:cNvSpPr/>
            <p:nvPr/>
          </p:nvSpPr>
          <p:spPr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</p:grpSp>
      <p:pic>
        <p:nvPicPr>
          <p:cNvPr id="113862" name="Picture 333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09575" y="784225"/>
            <a:ext cx="73136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5339" name="Rectangle 334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Causes/costs of congestion: scenario 3</a:t>
            </a: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 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113864" name="Text Box 335"/>
          <p:cNvSpPr txBox="1"/>
          <p:nvPr/>
        </p:nvSpPr>
        <p:spPr>
          <a:xfrm>
            <a:off x="6735763" y="3055938"/>
            <a:ext cx="735012" cy="231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</a:rPr>
              <a:t>Host B</a:t>
            </a:r>
            <a:endParaRPr lang="en-US" altLang="zh-CN" sz="1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3865" name="Text Box 336"/>
          <p:cNvSpPr txBox="1"/>
          <p:nvPr/>
        </p:nvSpPr>
        <p:spPr>
          <a:xfrm>
            <a:off x="6188075" y="5116513"/>
            <a:ext cx="735013" cy="231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</a:rPr>
              <a:t>Host C</a:t>
            </a:r>
            <a:endParaRPr lang="en-US" altLang="zh-CN" sz="1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3866" name="Text Box 337"/>
          <p:cNvSpPr txBox="1"/>
          <p:nvPr/>
        </p:nvSpPr>
        <p:spPr>
          <a:xfrm>
            <a:off x="750888" y="4873625"/>
            <a:ext cx="735012" cy="231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</a:rPr>
              <a:t>Host D</a:t>
            </a:r>
            <a:endParaRPr lang="en-US" altLang="zh-CN" sz="1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3867" name="Text Box 338"/>
          <p:cNvSpPr txBox="1"/>
          <p:nvPr/>
        </p:nvSpPr>
        <p:spPr>
          <a:xfrm>
            <a:off x="3536950" y="2911475"/>
            <a:ext cx="1881188" cy="473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sz="2000" dirty="0">
                <a:solidFill>
                  <a:srgbClr val="FF0000"/>
                </a:solidFill>
                <a:latin typeface="Symbol" panose="05050102010706020507" charset="2"/>
              </a:rPr>
              <a:t>l</a:t>
            </a:r>
            <a:r>
              <a:rPr lang="en-US" altLang="zh-CN" sz="20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zh-CN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: original data</a:t>
            </a:r>
            <a:endParaRPr lang="en-US" altLang="zh-CN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13868" name="Line 340"/>
          <p:cNvSpPr/>
          <p:nvPr/>
        </p:nvSpPr>
        <p:spPr>
          <a:xfrm>
            <a:off x="5013325" y="3479800"/>
            <a:ext cx="339725" cy="0"/>
          </a:xfrm>
          <a:prstGeom prst="line">
            <a:avLst/>
          </a:prstGeom>
          <a:ln w="38100" cap="flat" cmpd="sng">
            <a:solidFill>
              <a:srgbClr val="FFFFFF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13869" name="Text Box 341"/>
          <p:cNvSpPr txBox="1"/>
          <p:nvPr/>
        </p:nvSpPr>
        <p:spPr>
          <a:xfrm>
            <a:off x="3419475" y="3240088"/>
            <a:ext cx="2349500" cy="6175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r>
              <a:rPr lang="en-US" altLang="zh-CN" sz="2000" dirty="0">
                <a:solidFill>
                  <a:srgbClr val="FF0000"/>
                </a:solidFill>
                <a:latin typeface="Symbol" panose="05050102010706020507" charset="2"/>
              </a:rPr>
              <a:t>l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0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original data, </a:t>
            </a:r>
            <a:r>
              <a:rPr lang="en-US" altLang="zh-CN" i="1" dirty="0">
                <a:solidFill>
                  <a:srgbClr val="FF0000"/>
                </a:solidFill>
                <a:latin typeface="Arial" panose="020B0604020202020204" pitchFamily="34" charset="0"/>
              </a:rPr>
              <a:t>plus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 retransmitted data</a:t>
            </a:r>
            <a:endParaRPr lang="en-US" altLang="zh-CN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205156" name="Rectangle 356"/>
          <p:cNvSpPr/>
          <p:nvPr/>
        </p:nvSpPr>
        <p:spPr>
          <a:xfrm>
            <a:off x="4270375" y="1778000"/>
            <a:ext cx="4656138" cy="1066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</a:pPr>
            <a:r>
              <a:rPr lang="en-US" altLang="zh-CN" sz="2800" u="sng" dirty="0">
                <a:solidFill>
                  <a:srgbClr val="CC0000"/>
                </a:solidFill>
                <a:latin typeface="Gill Sans MT" panose="020B0502020104020203" charset="0"/>
              </a:rPr>
              <a:t>A:</a:t>
            </a:r>
            <a:r>
              <a:rPr lang="en-US" altLang="zh-CN" sz="2400" dirty="0">
                <a:solidFill>
                  <a:srgbClr val="FF0000"/>
                </a:solidFill>
                <a:latin typeface="Gill Sans MT" panose="020B0502020104020203" charset="0"/>
              </a:rPr>
              <a:t> </a:t>
            </a:r>
            <a:r>
              <a:rPr lang="en-US" altLang="zh-CN" sz="2400" dirty="0">
                <a:latin typeface="Gill Sans MT" panose="020B0502020104020203" charset="0"/>
              </a:rPr>
              <a:t>as red  </a:t>
            </a:r>
            <a:r>
              <a:rPr lang="en-US" altLang="zh-CN" sz="2400" dirty="0">
                <a:solidFill>
                  <a:srgbClr val="CC0000"/>
                </a:solidFill>
                <a:latin typeface="Symbol" panose="05050102010706020507" charset="2"/>
              </a:rPr>
              <a:t>l</a:t>
            </a:r>
            <a:r>
              <a:rPr lang="en-US" altLang="zh-CN" sz="2400" baseline="-25000" dirty="0">
                <a:solidFill>
                  <a:srgbClr val="CC0000"/>
                </a:solidFill>
                <a:latin typeface="Gill Sans MT" panose="020B0502020104020203" charset="0"/>
              </a:rPr>
              <a:t>in</a:t>
            </a:r>
            <a:r>
              <a:rPr lang="ja-JP" altLang="en-US" sz="2400" baseline="30000" dirty="0">
                <a:solidFill>
                  <a:srgbClr val="CC0000"/>
                </a:solidFill>
                <a:latin typeface="Gill Sans MT" panose="020B0502020104020203" charset="0"/>
              </a:rPr>
              <a:t>’</a:t>
            </a:r>
            <a:r>
              <a:rPr lang="en-US" altLang="ja-JP" sz="2400" dirty="0">
                <a:latin typeface="Gill Sans MT" panose="020B0502020104020203" charset="0"/>
              </a:rPr>
              <a:t> increases, all arriving blue pkts at upper queue are dropped, blue throughput </a:t>
            </a:r>
            <a:r>
              <a:rPr lang="en-US" altLang="ja-JP" sz="2400" dirty="0">
                <a:latin typeface="Wingdings 3" panose="05040102010807070707" charset="2"/>
              </a:rPr>
              <a:t>g</a:t>
            </a:r>
            <a:r>
              <a:rPr lang="en-US" altLang="ja-JP" sz="2400" dirty="0">
                <a:latin typeface="Gill Sans MT" panose="020B0502020104020203" charset="0"/>
              </a:rPr>
              <a:t> 0</a:t>
            </a:r>
            <a:endParaRPr lang="en-US" altLang="zh-CN" sz="2400" dirty="0">
              <a:latin typeface="Gill Sans MT" panose="020B0502020104020203" charset="0"/>
            </a:endParaRPr>
          </a:p>
        </p:txBody>
      </p:sp>
      <p:grpSp>
        <p:nvGrpSpPr>
          <p:cNvPr id="113871" name="Group 358"/>
          <p:cNvGrpSpPr/>
          <p:nvPr/>
        </p:nvGrpSpPr>
        <p:grpSpPr>
          <a:xfrm>
            <a:off x="7429500" y="4146550"/>
            <a:ext cx="231775" cy="441325"/>
            <a:chOff x="4140" y="429"/>
            <a:chExt cx="1425" cy="2396"/>
          </a:xfrm>
        </p:grpSpPr>
        <p:sp>
          <p:nvSpPr>
            <p:cNvPr id="113872" name="Freeform 359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8" y="55"/>
                </a:cxn>
                <a:cxn ang="0">
                  <a:pos x="37" y="425"/>
                </a:cxn>
                <a:cxn ang="0">
                  <a:pos x="0" y="445"/>
                </a:cxn>
                <a:cxn ang="0">
                  <a:pos x="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448" name="Rectangle 360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874" name="Freeform 361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3" y="36"/>
                </a:cxn>
                <a:cxn ang="0">
                  <a:pos x="2" y="405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875" name="Freeform 362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1"/>
                </a:cxn>
                <a:cxn ang="0">
                  <a:pos x="36" y="38"/>
                </a:cxn>
                <a:cxn ang="0">
                  <a:pos x="0" y="1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451" name="Rectangle 363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13877" name="Group 364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477" name="AutoShape 365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5478" name="AutoShape 366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5453" name="Rectangle 367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13881" name="Group 368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475" name="AutoShape 369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5476" name="AutoShape 370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5455" name="Rectangle 371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5456" name="Rectangle 372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13886" name="Group 373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473" name="AutoShape 374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5474" name="AutoShape 375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13889" name="Freeform 376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0"/>
                </a:cxn>
                <a:cxn ang="0">
                  <a:pos x="36" y="36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13890" name="Group 377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471" name="AutoShape 378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5472" name="AutoShape 379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5460" name="Rectangle 380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894" name="Freeform 381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2" y="22"/>
                </a:cxn>
                <a:cxn ang="0">
                  <a:pos x="32" y="41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895" name="Freeform 382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27"/>
                </a:cxn>
                <a:cxn ang="0">
                  <a:pos x="31" y="48"/>
                </a:cxn>
                <a:cxn ang="0">
                  <a:pos x="2" y="20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463" name="Oval 383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897" name="Freeform 384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40"/>
                </a:cxn>
                <a:cxn ang="0">
                  <a:pos x="34" y="18"/>
                </a:cxn>
                <a:cxn ang="0">
                  <a:pos x="32" y="0"/>
                </a:cxn>
                <a:cxn ang="0">
                  <a:pos x="0" y="1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465" name="AutoShape 385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5466" name="AutoShape 386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5467" name="Oval 387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5468" name="Oval 388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95469" name="Oval 389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5470" name="Rectangle 390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13904" name="Group 391"/>
          <p:cNvGrpSpPr/>
          <p:nvPr/>
        </p:nvGrpSpPr>
        <p:grpSpPr>
          <a:xfrm>
            <a:off x="6950075" y="6003925"/>
            <a:ext cx="231775" cy="441325"/>
            <a:chOff x="4140" y="429"/>
            <a:chExt cx="1425" cy="2396"/>
          </a:xfrm>
        </p:grpSpPr>
        <p:sp>
          <p:nvSpPr>
            <p:cNvPr id="113905" name="Freeform 392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8" y="55"/>
                </a:cxn>
                <a:cxn ang="0">
                  <a:pos x="37" y="425"/>
                </a:cxn>
                <a:cxn ang="0">
                  <a:pos x="0" y="445"/>
                </a:cxn>
                <a:cxn ang="0">
                  <a:pos x="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416" name="Rectangle 393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907" name="Freeform 394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3" y="36"/>
                </a:cxn>
                <a:cxn ang="0">
                  <a:pos x="2" y="405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908" name="Freeform 395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1"/>
                </a:cxn>
                <a:cxn ang="0">
                  <a:pos x="36" y="38"/>
                </a:cxn>
                <a:cxn ang="0">
                  <a:pos x="0" y="1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419" name="Rectangle 396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13910" name="Group 397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445" name="AutoShape 398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5446" name="AutoShape 399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5421" name="Rectangle 400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13914" name="Group 401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443" name="AutoShape 402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5444" name="AutoShape 403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5423" name="Rectangle 404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5424" name="Rectangle 405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13919" name="Group 406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441" name="AutoShape 40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5442" name="AutoShape 408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13922" name="Freeform 409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0"/>
                </a:cxn>
                <a:cxn ang="0">
                  <a:pos x="36" y="36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13923" name="Group 410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439" name="AutoShape 411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5440" name="AutoShape 412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5428" name="Rectangle 413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927" name="Freeform 414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2" y="22"/>
                </a:cxn>
                <a:cxn ang="0">
                  <a:pos x="32" y="41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928" name="Freeform 415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27"/>
                </a:cxn>
                <a:cxn ang="0">
                  <a:pos x="31" y="48"/>
                </a:cxn>
                <a:cxn ang="0">
                  <a:pos x="2" y="20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431" name="Oval 416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930" name="Freeform 417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40"/>
                </a:cxn>
                <a:cxn ang="0">
                  <a:pos x="34" y="18"/>
                </a:cxn>
                <a:cxn ang="0">
                  <a:pos x="32" y="0"/>
                </a:cxn>
                <a:cxn ang="0">
                  <a:pos x="0" y="1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433" name="AutoShape 41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5434" name="AutoShape 419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5435" name="Oval 420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5436" name="Oval 421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95437" name="Oval 422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5438" name="Rectangle 423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13937" name="Group 424"/>
          <p:cNvGrpSpPr/>
          <p:nvPr/>
        </p:nvGrpSpPr>
        <p:grpSpPr>
          <a:xfrm>
            <a:off x="396875" y="5840413"/>
            <a:ext cx="231775" cy="441325"/>
            <a:chOff x="4140" y="429"/>
            <a:chExt cx="1425" cy="2396"/>
          </a:xfrm>
        </p:grpSpPr>
        <p:sp>
          <p:nvSpPr>
            <p:cNvPr id="113938" name="Freeform 425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8" y="55"/>
                </a:cxn>
                <a:cxn ang="0">
                  <a:pos x="37" y="425"/>
                </a:cxn>
                <a:cxn ang="0">
                  <a:pos x="0" y="445"/>
                </a:cxn>
                <a:cxn ang="0">
                  <a:pos x="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384" name="Rectangle 426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940" name="Freeform 427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3" y="36"/>
                </a:cxn>
                <a:cxn ang="0">
                  <a:pos x="2" y="405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941" name="Freeform 428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1"/>
                </a:cxn>
                <a:cxn ang="0">
                  <a:pos x="36" y="38"/>
                </a:cxn>
                <a:cxn ang="0">
                  <a:pos x="0" y="1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387" name="Rectangle 429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13943" name="Group 430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413" name="AutoShape 431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5414" name="AutoShape 432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5389" name="Rectangle 433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13947" name="Group 434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411" name="AutoShape 435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5412" name="AutoShape 436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5391" name="Rectangle 437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5392" name="Rectangle 438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13952" name="Group 439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409" name="AutoShape 44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5410" name="AutoShape 44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13955" name="Freeform 442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0"/>
                </a:cxn>
                <a:cxn ang="0">
                  <a:pos x="36" y="36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13956" name="Group 443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407" name="AutoShape 444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5408" name="AutoShape 445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5396" name="Rectangle 446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960" name="Freeform 447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2" y="22"/>
                </a:cxn>
                <a:cxn ang="0">
                  <a:pos x="32" y="41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961" name="Freeform 448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27"/>
                </a:cxn>
                <a:cxn ang="0">
                  <a:pos x="31" y="48"/>
                </a:cxn>
                <a:cxn ang="0">
                  <a:pos x="2" y="20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399" name="Oval 449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963" name="Freeform 450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40"/>
                </a:cxn>
                <a:cxn ang="0">
                  <a:pos x="34" y="18"/>
                </a:cxn>
                <a:cxn ang="0">
                  <a:pos x="32" y="0"/>
                </a:cxn>
                <a:cxn ang="0">
                  <a:pos x="0" y="1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401" name="AutoShape 451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5402" name="AutoShape 452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5403" name="Oval 453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5404" name="Oval 454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95405" name="Oval 455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5406" name="Rectangle 456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13970" name="Group 457"/>
          <p:cNvGrpSpPr/>
          <p:nvPr/>
        </p:nvGrpSpPr>
        <p:grpSpPr>
          <a:xfrm>
            <a:off x="2411413" y="3835400"/>
            <a:ext cx="231775" cy="441325"/>
            <a:chOff x="4140" y="429"/>
            <a:chExt cx="1425" cy="2396"/>
          </a:xfrm>
        </p:grpSpPr>
        <p:sp>
          <p:nvSpPr>
            <p:cNvPr id="113971" name="Freeform 458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8" y="55"/>
                </a:cxn>
                <a:cxn ang="0">
                  <a:pos x="37" y="425"/>
                </a:cxn>
                <a:cxn ang="0">
                  <a:pos x="0" y="445"/>
                </a:cxn>
                <a:cxn ang="0">
                  <a:pos x="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352" name="Rectangle 459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973" name="Freeform 460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3" y="36"/>
                </a:cxn>
                <a:cxn ang="0">
                  <a:pos x="2" y="405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974" name="Freeform 461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1"/>
                </a:cxn>
                <a:cxn ang="0">
                  <a:pos x="36" y="38"/>
                </a:cxn>
                <a:cxn ang="0">
                  <a:pos x="0" y="1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355" name="Rectangle 462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13976" name="Group 463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381" name="AutoShape 464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5382" name="AutoShape 465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5357" name="Rectangle 466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13980" name="Group 467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379" name="AutoShape 468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5380" name="AutoShape 469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5359" name="Rectangle 470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5360" name="Rectangle 471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13985" name="Group 472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377" name="AutoShape 47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5378" name="AutoShape 474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13988" name="Freeform 475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6" y="20"/>
                </a:cxn>
                <a:cxn ang="0">
                  <a:pos x="36" y="36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13989" name="Group 476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375" name="AutoShape 477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5376" name="AutoShape 478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95364" name="Rectangle 479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993" name="Freeform 480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2" y="22"/>
                </a:cxn>
                <a:cxn ang="0">
                  <a:pos x="32" y="41"/>
                </a:cxn>
                <a:cxn ang="0">
                  <a:pos x="0" y="15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994" name="Freeform 481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27"/>
                </a:cxn>
                <a:cxn ang="0">
                  <a:pos x="31" y="48"/>
                </a:cxn>
                <a:cxn ang="0">
                  <a:pos x="2" y="20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367" name="Oval 482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13996" name="Freeform 483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40"/>
                </a:cxn>
                <a:cxn ang="0">
                  <a:pos x="34" y="18"/>
                </a:cxn>
                <a:cxn ang="0">
                  <a:pos x="32" y="0"/>
                </a:cxn>
                <a:cxn ang="0">
                  <a:pos x="0" y="1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369" name="AutoShape 484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5370" name="AutoShape 485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5371" name="Oval 486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5372" name="Oval 487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95373" name="Oval 488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5374" name="Rectangle 489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5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146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333375" y="5153025"/>
            <a:ext cx="8267700" cy="409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14692" name="Rectangle 4"/>
          <p:cNvSpPr/>
          <p:nvPr/>
        </p:nvSpPr>
        <p:spPr>
          <a:xfrm>
            <a:off x="766763" y="4367213"/>
            <a:ext cx="7781925" cy="99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</a:pPr>
            <a:r>
              <a:rPr lang="ja-JP" altLang="en-US" sz="2800">
                <a:solidFill>
                  <a:srgbClr val="FF0000"/>
                </a:solidFill>
                <a:latin typeface="Gill Sans MT" panose="020B0502020104020203" charset="0"/>
              </a:rPr>
              <a:t>another “</a:t>
            </a:r>
            <a:r>
              <a:rPr lang="en-US" altLang="ja-JP" sz="2800">
                <a:solidFill>
                  <a:srgbClr val="FF0000"/>
                </a:solidFill>
                <a:latin typeface="Gill Sans MT" panose="020B0502020104020203" charset="0"/>
              </a:rPr>
              <a:t>cost</a:t>
            </a:r>
            <a:r>
              <a:rPr lang="ja-JP" altLang="en-US" sz="2800">
                <a:solidFill>
                  <a:srgbClr val="FF0000"/>
                </a:solidFill>
                <a:latin typeface="Gill Sans MT" panose="020B0502020104020203" charset="0"/>
              </a:rPr>
              <a:t>”</a:t>
            </a:r>
            <a:r>
              <a:rPr lang="en-US" altLang="ja-JP" sz="2800">
                <a:solidFill>
                  <a:srgbClr val="FF0000"/>
                </a:solidFill>
                <a:latin typeface="Gill Sans MT" panose="020B0502020104020203" charset="0"/>
              </a:rPr>
              <a:t> of congestion:</a:t>
            </a:r>
            <a:r>
              <a:rPr lang="en-US" altLang="ja-JP" sz="2800">
                <a:latin typeface="Gill Sans MT" panose="020B0502020104020203" charset="0"/>
              </a:rPr>
              <a:t> </a:t>
            </a:r>
            <a:endParaRPr lang="en-US" altLang="ja-JP" sz="2800">
              <a:latin typeface="Gill Sans MT" panose="020B0502020104020203" charset="0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ja-JP" altLang="en-US" sz="2800">
                <a:latin typeface="Gill Sans MT" panose="020B0502020104020203" charset="0"/>
              </a:rPr>
              <a:t>when packet dropped, any “</a:t>
            </a:r>
            <a:r>
              <a:rPr lang="en-US" altLang="ja-JP" sz="2800">
                <a:latin typeface="Gill Sans MT" panose="020B0502020104020203" charset="0"/>
              </a:rPr>
              <a:t>upstream transmission capacity used for that packet was wasted!</a:t>
            </a:r>
            <a:endParaRPr lang="en-US" altLang="zh-CN" sz="2800">
              <a:latin typeface="Gill Sans MT" panose="020B0502020104020203" charset="0"/>
            </a:endParaRPr>
          </a:p>
        </p:txBody>
      </p:sp>
      <p:sp>
        <p:nvSpPr>
          <p:cNvPr id="114693" name="Line 8"/>
          <p:cNvSpPr/>
          <p:nvPr/>
        </p:nvSpPr>
        <p:spPr>
          <a:xfrm flipH="1">
            <a:off x="6011863" y="2141538"/>
            <a:ext cx="403225" cy="452437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694" name="Line 9"/>
          <p:cNvSpPr/>
          <p:nvPr/>
        </p:nvSpPr>
        <p:spPr>
          <a:xfrm flipH="1">
            <a:off x="6223000" y="2141538"/>
            <a:ext cx="192088" cy="0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4695" name="Group 51"/>
          <p:cNvGrpSpPr/>
          <p:nvPr/>
        </p:nvGrpSpPr>
        <p:grpSpPr>
          <a:xfrm>
            <a:off x="5984875" y="1609725"/>
            <a:ext cx="285750" cy="473075"/>
            <a:chOff x="12762" y="10336"/>
            <a:chExt cx="1027" cy="1700"/>
          </a:xfrm>
        </p:grpSpPr>
        <p:sp>
          <p:nvSpPr>
            <p:cNvPr id="114696" name="Rectangle 52"/>
            <p:cNvSpPr/>
            <p:nvPr/>
          </p:nvSpPr>
          <p:spPr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4697" name="Rectangle 53"/>
            <p:cNvSpPr/>
            <p:nvPr/>
          </p:nvSpPr>
          <p:spPr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4698" name="Line 54"/>
            <p:cNvSpPr/>
            <p:nvPr/>
          </p:nvSpPr>
          <p:spPr>
            <a:xfrm>
              <a:off x="12766" y="10682"/>
              <a:ext cx="96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699" name="Line 55"/>
            <p:cNvSpPr/>
            <p:nvPr/>
          </p:nvSpPr>
          <p:spPr>
            <a:xfrm>
              <a:off x="12780" y="11042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00" name="Line 56"/>
            <p:cNvSpPr/>
            <p:nvPr/>
          </p:nvSpPr>
          <p:spPr>
            <a:xfrm>
              <a:off x="12764" y="11374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01" name="Line 57"/>
            <p:cNvSpPr/>
            <p:nvPr/>
          </p:nvSpPr>
          <p:spPr>
            <a:xfrm>
              <a:off x="12762" y="11675"/>
              <a:ext cx="96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4702" name="Line 60"/>
          <p:cNvSpPr/>
          <p:nvPr/>
        </p:nvSpPr>
        <p:spPr>
          <a:xfrm flipH="1">
            <a:off x="5419725" y="3175000"/>
            <a:ext cx="638175" cy="6350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4703" name="Group 102"/>
          <p:cNvGrpSpPr/>
          <p:nvPr/>
        </p:nvGrpSpPr>
        <p:grpSpPr>
          <a:xfrm>
            <a:off x="5106988" y="2638425"/>
            <a:ext cx="285750" cy="473075"/>
            <a:chOff x="12762" y="10336"/>
            <a:chExt cx="1027" cy="1700"/>
          </a:xfrm>
        </p:grpSpPr>
        <p:sp>
          <p:nvSpPr>
            <p:cNvPr id="114704" name="Rectangle 103"/>
            <p:cNvSpPr/>
            <p:nvPr/>
          </p:nvSpPr>
          <p:spPr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4705" name="Rectangle 104"/>
            <p:cNvSpPr/>
            <p:nvPr/>
          </p:nvSpPr>
          <p:spPr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4706" name="Line 105"/>
            <p:cNvSpPr/>
            <p:nvPr/>
          </p:nvSpPr>
          <p:spPr>
            <a:xfrm>
              <a:off x="12766" y="10682"/>
              <a:ext cx="96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07" name="Line 106"/>
            <p:cNvSpPr/>
            <p:nvPr/>
          </p:nvSpPr>
          <p:spPr>
            <a:xfrm>
              <a:off x="12780" y="11042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08" name="Line 107"/>
            <p:cNvSpPr/>
            <p:nvPr/>
          </p:nvSpPr>
          <p:spPr>
            <a:xfrm>
              <a:off x="12764" y="11374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09" name="Line 108"/>
            <p:cNvSpPr/>
            <p:nvPr/>
          </p:nvSpPr>
          <p:spPr>
            <a:xfrm>
              <a:off x="12762" y="11675"/>
              <a:ext cx="96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4710" name="Line 110"/>
          <p:cNvSpPr/>
          <p:nvPr/>
        </p:nvSpPr>
        <p:spPr>
          <a:xfrm flipH="1">
            <a:off x="6223000" y="2365375"/>
            <a:ext cx="317500" cy="0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711" name="Line 111"/>
          <p:cNvSpPr/>
          <p:nvPr/>
        </p:nvSpPr>
        <p:spPr>
          <a:xfrm flipH="1" flipV="1">
            <a:off x="7002463" y="2374900"/>
            <a:ext cx="339725" cy="4763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712" name="Line 112"/>
          <p:cNvSpPr/>
          <p:nvPr/>
        </p:nvSpPr>
        <p:spPr>
          <a:xfrm flipH="1">
            <a:off x="6977063" y="2151063"/>
            <a:ext cx="566737" cy="676275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713" name="Line 113"/>
          <p:cNvSpPr/>
          <p:nvPr/>
        </p:nvSpPr>
        <p:spPr>
          <a:xfrm flipH="1">
            <a:off x="7524750" y="2160588"/>
            <a:ext cx="192088" cy="0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4714" name="Group 154"/>
          <p:cNvGrpSpPr/>
          <p:nvPr/>
        </p:nvGrpSpPr>
        <p:grpSpPr>
          <a:xfrm>
            <a:off x="7662863" y="1679575"/>
            <a:ext cx="284162" cy="471488"/>
            <a:chOff x="12762" y="10336"/>
            <a:chExt cx="1027" cy="1700"/>
          </a:xfrm>
        </p:grpSpPr>
        <p:sp>
          <p:nvSpPr>
            <p:cNvPr id="114715" name="Rectangle 155"/>
            <p:cNvSpPr/>
            <p:nvPr/>
          </p:nvSpPr>
          <p:spPr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4716" name="Rectangle 156"/>
            <p:cNvSpPr/>
            <p:nvPr/>
          </p:nvSpPr>
          <p:spPr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4717" name="Line 157"/>
            <p:cNvSpPr/>
            <p:nvPr/>
          </p:nvSpPr>
          <p:spPr>
            <a:xfrm>
              <a:off x="12766" y="10682"/>
              <a:ext cx="96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18" name="Line 158"/>
            <p:cNvSpPr/>
            <p:nvPr/>
          </p:nvSpPr>
          <p:spPr>
            <a:xfrm>
              <a:off x="12780" y="11042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19" name="Line 159"/>
            <p:cNvSpPr/>
            <p:nvPr/>
          </p:nvSpPr>
          <p:spPr>
            <a:xfrm>
              <a:off x="12764" y="11374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20" name="Line 160"/>
            <p:cNvSpPr/>
            <p:nvPr/>
          </p:nvSpPr>
          <p:spPr>
            <a:xfrm>
              <a:off x="12762" y="11675"/>
              <a:ext cx="96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4721" name="Group 201"/>
          <p:cNvGrpSpPr/>
          <p:nvPr/>
        </p:nvGrpSpPr>
        <p:grpSpPr>
          <a:xfrm>
            <a:off x="7450138" y="2762250"/>
            <a:ext cx="282575" cy="471488"/>
            <a:chOff x="12762" y="10336"/>
            <a:chExt cx="1027" cy="1700"/>
          </a:xfrm>
        </p:grpSpPr>
        <p:sp>
          <p:nvSpPr>
            <p:cNvPr id="114722" name="Rectangle 202"/>
            <p:cNvSpPr/>
            <p:nvPr/>
          </p:nvSpPr>
          <p:spPr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4723" name="Rectangle 203"/>
            <p:cNvSpPr/>
            <p:nvPr/>
          </p:nvSpPr>
          <p:spPr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4724" name="Line 204"/>
            <p:cNvSpPr/>
            <p:nvPr/>
          </p:nvSpPr>
          <p:spPr>
            <a:xfrm>
              <a:off x="12766" y="10682"/>
              <a:ext cx="96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25" name="Line 205"/>
            <p:cNvSpPr/>
            <p:nvPr/>
          </p:nvSpPr>
          <p:spPr>
            <a:xfrm>
              <a:off x="12780" y="11042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26" name="Line 206"/>
            <p:cNvSpPr/>
            <p:nvPr/>
          </p:nvSpPr>
          <p:spPr>
            <a:xfrm>
              <a:off x="12764" y="11374"/>
              <a:ext cx="98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27" name="Line 207"/>
            <p:cNvSpPr/>
            <p:nvPr/>
          </p:nvSpPr>
          <p:spPr>
            <a:xfrm>
              <a:off x="12762" y="11675"/>
              <a:ext cx="96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4728" name="Group 212"/>
          <p:cNvGrpSpPr/>
          <p:nvPr/>
        </p:nvGrpSpPr>
        <p:grpSpPr>
          <a:xfrm>
            <a:off x="6527800" y="2244725"/>
            <a:ext cx="469900" cy="219075"/>
            <a:chOff x="9542" y="11900"/>
            <a:chExt cx="1624" cy="640"/>
          </a:xfrm>
        </p:grpSpPr>
        <p:sp>
          <p:nvSpPr>
            <p:cNvPr id="114729" name="Oval 213"/>
            <p:cNvSpPr/>
            <p:nvPr/>
          </p:nvSpPr>
          <p:spPr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4730" name="Line 214"/>
            <p:cNvSpPr/>
            <p:nvPr/>
          </p:nvSpPr>
          <p:spPr>
            <a:xfrm>
              <a:off x="9557" y="12156"/>
              <a:ext cx="1" cy="21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31" name="Line 215"/>
            <p:cNvSpPr/>
            <p:nvPr/>
          </p:nvSpPr>
          <p:spPr>
            <a:xfrm>
              <a:off x="11165" y="12156"/>
              <a:ext cx="1" cy="219"/>
            </a:xfrm>
            <a:prstGeom prst="line">
              <a:avLst/>
            </a:prstGeom>
            <a:ln w="127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32" name="Rectangle 216"/>
            <p:cNvSpPr/>
            <p:nvPr/>
          </p:nvSpPr>
          <p:spPr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</a:ln>
          </p:spPr>
          <p:txBody>
            <a:bodyPr anchor="ctr" anchorCtr="0"/>
            <a:p>
              <a:pPr algn="ctr"/>
              <a:endParaRPr lang="zh-CN" altLang="zh-CN" sz="2000" dirty="0">
                <a:solidFill>
                  <a:schemeClr val="tx2"/>
                </a:solidFill>
                <a:latin typeface="Comic Sans MS" panose="030F0702030302020204" charset="0"/>
              </a:endParaRPr>
            </a:p>
          </p:txBody>
        </p:sp>
        <p:sp>
          <p:nvSpPr>
            <p:cNvPr id="114733" name="Rectangle 217"/>
            <p:cNvSpPr/>
            <p:nvPr/>
          </p:nvSpPr>
          <p:spPr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</a:ln>
          </p:spPr>
          <p:txBody>
            <a:bodyPr anchor="ctr" anchorCtr="0"/>
            <a:p>
              <a:pPr algn="ctr"/>
              <a:endParaRPr lang="zh-CN" altLang="zh-CN" sz="2000" dirty="0">
                <a:solidFill>
                  <a:schemeClr val="tx2"/>
                </a:solidFill>
                <a:latin typeface="Comic Sans MS" panose="030F0702030302020204" charset="0"/>
              </a:endParaRPr>
            </a:p>
          </p:txBody>
        </p:sp>
        <p:sp>
          <p:nvSpPr>
            <p:cNvPr id="114734" name="Oval 218"/>
            <p:cNvSpPr/>
            <p:nvPr/>
          </p:nvSpPr>
          <p:spPr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grpSp>
          <p:nvGrpSpPr>
            <p:cNvPr id="114735" name="Group 219"/>
            <p:cNvGrpSpPr/>
            <p:nvPr/>
          </p:nvGrpSpPr>
          <p:grpSpPr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114736" name="Line 220"/>
              <p:cNvSpPr/>
              <p:nvPr/>
            </p:nvSpPr>
            <p:spPr>
              <a:xfrm flipV="1">
                <a:off x="2848" y="848"/>
                <a:ext cx="50" cy="2"/>
              </a:xfrm>
              <a:prstGeom prst="line">
                <a:avLst/>
              </a:prstGeom>
              <a:ln w="2857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4737" name="Line 221"/>
              <p:cNvSpPr/>
              <p:nvPr/>
            </p:nvSpPr>
            <p:spPr>
              <a:xfrm>
                <a:off x="2944" y="946"/>
                <a:ext cx="44" cy="0"/>
              </a:xfrm>
              <a:prstGeom prst="line">
                <a:avLst/>
              </a:prstGeom>
              <a:ln w="2857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4738" name="Line 222"/>
              <p:cNvSpPr/>
              <p:nvPr/>
            </p:nvSpPr>
            <p:spPr>
              <a:xfrm>
                <a:off x="2894" y="850"/>
                <a:ext cx="52" cy="96"/>
              </a:xfrm>
              <a:prstGeom prst="line">
                <a:avLst/>
              </a:prstGeom>
              <a:ln w="2857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4739" name="Group 223"/>
            <p:cNvGrpSpPr/>
            <p:nvPr/>
          </p:nvGrpSpPr>
          <p:grpSpPr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114740" name="Line 224"/>
              <p:cNvSpPr/>
              <p:nvPr/>
            </p:nvSpPr>
            <p:spPr>
              <a:xfrm flipV="1">
                <a:off x="2848" y="848"/>
                <a:ext cx="50" cy="2"/>
              </a:xfrm>
              <a:prstGeom prst="line">
                <a:avLst/>
              </a:prstGeom>
              <a:ln w="28575" cap="flat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4741" name="Line 225"/>
              <p:cNvSpPr/>
              <p:nvPr/>
            </p:nvSpPr>
            <p:spPr>
              <a:xfrm>
                <a:off x="2944" y="946"/>
                <a:ext cx="44" cy="0"/>
              </a:xfrm>
              <a:prstGeom prst="line">
                <a:avLst/>
              </a:prstGeom>
              <a:ln w="28575" cap="flat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4742" name="Line 226"/>
              <p:cNvSpPr/>
              <p:nvPr/>
            </p:nvSpPr>
            <p:spPr>
              <a:xfrm>
                <a:off x="2894" y="850"/>
                <a:ext cx="52" cy="96"/>
              </a:xfrm>
              <a:prstGeom prst="line">
                <a:avLst/>
              </a:prstGeom>
              <a:ln w="28575" cap="flat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4743" name="Group 227"/>
            <p:cNvGrpSpPr/>
            <p:nvPr/>
          </p:nvGrpSpPr>
          <p:grpSpPr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114744" name="Rectangle 228"/>
              <p:cNvSpPr/>
              <p:nvPr/>
            </p:nvSpPr>
            <p:spPr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 eaLnBrk="0" hangingPunct="0"/>
                <a:endParaRPr lang="zh-CN" altLang="zh-CN" dirty="0">
                  <a:latin typeface="Tahoma" panose="020B0604030504040204" charset="0"/>
                </a:endParaRPr>
              </a:p>
            </p:txBody>
          </p:sp>
          <p:sp>
            <p:nvSpPr>
              <p:cNvPr id="114745" name="Line 229"/>
              <p:cNvSpPr/>
              <p:nvPr/>
            </p:nvSpPr>
            <p:spPr>
              <a:xfrm>
                <a:off x="11686" y="10502"/>
                <a:ext cx="1" cy="23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4746" name="Line 230"/>
              <p:cNvSpPr/>
              <p:nvPr/>
            </p:nvSpPr>
            <p:spPr>
              <a:xfrm>
                <a:off x="11621" y="10502"/>
                <a:ext cx="1" cy="23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4747" name="Line 231"/>
              <p:cNvSpPr/>
              <p:nvPr/>
            </p:nvSpPr>
            <p:spPr>
              <a:xfrm>
                <a:off x="11556" y="10502"/>
                <a:ext cx="1" cy="23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4748" name="Line 232"/>
              <p:cNvSpPr/>
              <p:nvPr/>
            </p:nvSpPr>
            <p:spPr>
              <a:xfrm>
                <a:off x="11491" y="10495"/>
                <a:ext cx="1" cy="23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4749" name="Line 233"/>
              <p:cNvSpPr/>
              <p:nvPr/>
            </p:nvSpPr>
            <p:spPr>
              <a:xfrm>
                <a:off x="11426" y="10495"/>
                <a:ext cx="2" cy="23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4750" name="Line 234"/>
              <p:cNvSpPr/>
              <p:nvPr/>
            </p:nvSpPr>
            <p:spPr>
              <a:xfrm>
                <a:off x="11360" y="10495"/>
                <a:ext cx="3" cy="23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114751" name="Line 235"/>
          <p:cNvSpPr/>
          <p:nvPr/>
        </p:nvSpPr>
        <p:spPr>
          <a:xfrm>
            <a:off x="7023100" y="1808163"/>
            <a:ext cx="120650" cy="1587"/>
          </a:xfrm>
          <a:prstGeom prst="line">
            <a:avLst/>
          </a:prstGeom>
          <a:ln w="38100" cap="flat" cmpd="sng">
            <a:solidFill>
              <a:srgbClr val="FFFFFF"/>
            </a:solidFill>
            <a:prstDash val="sysDot"/>
            <a:round/>
            <a:headEnd type="none" w="med" len="med"/>
            <a:tailEnd type="none" w="med" len="med"/>
          </a:ln>
        </p:spPr>
      </p:sp>
      <p:grpSp>
        <p:nvGrpSpPr>
          <p:cNvPr id="114752" name="Group 236"/>
          <p:cNvGrpSpPr/>
          <p:nvPr/>
        </p:nvGrpSpPr>
        <p:grpSpPr>
          <a:xfrm>
            <a:off x="6127750" y="1639888"/>
            <a:ext cx="39688" cy="141287"/>
            <a:chOff x="10104" y="10005"/>
            <a:chExt cx="137" cy="411"/>
          </a:xfrm>
        </p:grpSpPr>
        <p:sp>
          <p:nvSpPr>
            <p:cNvPr id="114753" name="Oval 237"/>
            <p:cNvSpPr/>
            <p:nvPr/>
          </p:nvSpPr>
          <p:spPr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4754" name="Oval 238"/>
            <p:cNvSpPr/>
            <p:nvPr/>
          </p:nvSpPr>
          <p:spPr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</p:grpSp>
      <p:sp>
        <p:nvSpPr>
          <p:cNvPr id="114755" name="Oval 241"/>
          <p:cNvSpPr/>
          <p:nvPr/>
        </p:nvSpPr>
        <p:spPr>
          <a:xfrm>
            <a:off x="6831013" y="2719388"/>
            <a:ext cx="465137" cy="122237"/>
          </a:xfrm>
          <a:prstGeom prst="ellipse">
            <a:avLst/>
          </a:prstGeom>
          <a:solidFill>
            <a:srgbClr val="C0C0C0"/>
          </a:solidFill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114756" name="Line 242"/>
          <p:cNvSpPr/>
          <p:nvPr/>
        </p:nvSpPr>
        <p:spPr>
          <a:xfrm>
            <a:off x="6831013" y="2709863"/>
            <a:ext cx="1587" cy="7620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757" name="Line 243"/>
          <p:cNvSpPr/>
          <p:nvPr/>
        </p:nvSpPr>
        <p:spPr>
          <a:xfrm>
            <a:off x="7296150" y="2709863"/>
            <a:ext cx="0" cy="7620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758" name="Rectangle 244"/>
          <p:cNvSpPr/>
          <p:nvPr/>
        </p:nvSpPr>
        <p:spPr>
          <a:xfrm>
            <a:off x="6831013" y="2709863"/>
            <a:ext cx="111125" cy="74612"/>
          </a:xfrm>
          <a:prstGeom prst="rect">
            <a:avLst/>
          </a:prstGeom>
          <a:solidFill>
            <a:srgbClr val="C0C0C0"/>
          </a:solidFill>
          <a:ln w="12700">
            <a:noFill/>
          </a:ln>
        </p:spPr>
        <p:txBody>
          <a:bodyPr anchor="ctr" anchorCtr="0"/>
          <a:p>
            <a:pPr algn="ctr"/>
            <a:endParaRPr lang="zh-CN" altLang="zh-CN" sz="2000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14759" name="Rectangle 245"/>
          <p:cNvSpPr/>
          <p:nvPr/>
        </p:nvSpPr>
        <p:spPr>
          <a:xfrm>
            <a:off x="7156450" y="2705100"/>
            <a:ext cx="139700" cy="74613"/>
          </a:xfrm>
          <a:prstGeom prst="rect">
            <a:avLst/>
          </a:prstGeom>
          <a:solidFill>
            <a:srgbClr val="C0C0C0"/>
          </a:solidFill>
          <a:ln w="12700">
            <a:noFill/>
          </a:ln>
        </p:spPr>
        <p:txBody>
          <a:bodyPr anchor="ctr" anchorCtr="0"/>
          <a:p>
            <a:pPr algn="ctr"/>
            <a:endParaRPr lang="zh-CN" altLang="zh-CN" sz="2000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14760" name="Oval 246"/>
          <p:cNvSpPr/>
          <p:nvPr/>
        </p:nvSpPr>
        <p:spPr>
          <a:xfrm>
            <a:off x="6823075" y="2620963"/>
            <a:ext cx="465138" cy="142875"/>
          </a:xfrm>
          <a:prstGeom prst="ellipse">
            <a:avLst/>
          </a:prstGeom>
          <a:solidFill>
            <a:srgbClr val="C0C0C0"/>
          </a:solidFill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grpSp>
        <p:nvGrpSpPr>
          <p:cNvPr id="114761" name="Group 247"/>
          <p:cNvGrpSpPr/>
          <p:nvPr/>
        </p:nvGrpSpPr>
        <p:grpSpPr>
          <a:xfrm>
            <a:off x="6938963" y="2652713"/>
            <a:ext cx="230187" cy="82550"/>
            <a:chOff x="2848" y="848"/>
            <a:chExt cx="140" cy="98"/>
          </a:xfrm>
        </p:grpSpPr>
        <p:sp>
          <p:nvSpPr>
            <p:cNvPr id="114762" name="Line 248"/>
            <p:cNvSpPr/>
            <p:nvPr/>
          </p:nvSpPr>
          <p:spPr>
            <a:xfrm flipV="1">
              <a:off x="2848" y="848"/>
              <a:ext cx="50" cy="2"/>
            </a:xfrm>
            <a:prstGeom prst="line">
              <a:avLst/>
            </a:prstGeom>
            <a:ln w="2857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63" name="Line 249"/>
            <p:cNvSpPr/>
            <p:nvPr/>
          </p:nvSpPr>
          <p:spPr>
            <a:xfrm>
              <a:off x="2944" y="946"/>
              <a:ext cx="44" cy="0"/>
            </a:xfrm>
            <a:prstGeom prst="line">
              <a:avLst/>
            </a:prstGeom>
            <a:ln w="2857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64" name="Line 250"/>
            <p:cNvSpPr/>
            <p:nvPr/>
          </p:nvSpPr>
          <p:spPr>
            <a:xfrm>
              <a:off x="2894" y="850"/>
              <a:ext cx="52" cy="96"/>
            </a:xfrm>
            <a:prstGeom prst="line">
              <a:avLst/>
            </a:prstGeom>
            <a:ln w="2857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4765" name="Group 251"/>
          <p:cNvGrpSpPr/>
          <p:nvPr/>
        </p:nvGrpSpPr>
        <p:grpSpPr>
          <a:xfrm flipV="1">
            <a:off x="6938963" y="2651125"/>
            <a:ext cx="230187" cy="84138"/>
            <a:chOff x="2848" y="848"/>
            <a:chExt cx="140" cy="98"/>
          </a:xfrm>
        </p:grpSpPr>
        <p:sp>
          <p:nvSpPr>
            <p:cNvPr id="114766" name="Line 252"/>
            <p:cNvSpPr/>
            <p:nvPr/>
          </p:nvSpPr>
          <p:spPr>
            <a:xfrm flipV="1">
              <a:off x="2848" y="848"/>
              <a:ext cx="50" cy="2"/>
            </a:xfrm>
            <a:prstGeom prst="line">
              <a:avLst/>
            </a:prstGeom>
            <a:ln w="2857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67" name="Line 253"/>
            <p:cNvSpPr/>
            <p:nvPr/>
          </p:nvSpPr>
          <p:spPr>
            <a:xfrm>
              <a:off x="2944" y="946"/>
              <a:ext cx="44" cy="0"/>
            </a:xfrm>
            <a:prstGeom prst="line">
              <a:avLst/>
            </a:prstGeom>
            <a:ln w="2857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68" name="Line 254"/>
            <p:cNvSpPr/>
            <p:nvPr/>
          </p:nvSpPr>
          <p:spPr>
            <a:xfrm>
              <a:off x="2894" y="850"/>
              <a:ext cx="52" cy="96"/>
            </a:xfrm>
            <a:prstGeom prst="line">
              <a:avLst/>
            </a:prstGeom>
            <a:ln w="2857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4769" name="Group 255"/>
          <p:cNvGrpSpPr/>
          <p:nvPr/>
        </p:nvGrpSpPr>
        <p:grpSpPr>
          <a:xfrm rot="7844936">
            <a:off x="6926263" y="2730500"/>
            <a:ext cx="168275" cy="104775"/>
            <a:chOff x="11283" y="10423"/>
            <a:chExt cx="475" cy="374"/>
          </a:xfrm>
        </p:grpSpPr>
        <p:sp>
          <p:nvSpPr>
            <p:cNvPr id="114770" name="Rectangle 256"/>
            <p:cNvSpPr/>
            <p:nvPr/>
          </p:nvSpPr>
          <p:spPr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4771" name="Line 257"/>
            <p:cNvSpPr/>
            <p:nvPr/>
          </p:nvSpPr>
          <p:spPr>
            <a:xfrm>
              <a:off x="11686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72" name="Line 258"/>
            <p:cNvSpPr/>
            <p:nvPr/>
          </p:nvSpPr>
          <p:spPr>
            <a:xfrm>
              <a:off x="11621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73" name="Line 259"/>
            <p:cNvSpPr/>
            <p:nvPr/>
          </p:nvSpPr>
          <p:spPr>
            <a:xfrm>
              <a:off x="11556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74" name="Line 260"/>
            <p:cNvSpPr/>
            <p:nvPr/>
          </p:nvSpPr>
          <p:spPr>
            <a:xfrm>
              <a:off x="11491" y="10495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75" name="Line 261"/>
            <p:cNvSpPr/>
            <p:nvPr/>
          </p:nvSpPr>
          <p:spPr>
            <a:xfrm>
              <a:off x="11426" y="10495"/>
              <a:ext cx="2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76" name="Line 262"/>
            <p:cNvSpPr/>
            <p:nvPr/>
          </p:nvSpPr>
          <p:spPr>
            <a:xfrm>
              <a:off x="11360" y="10495"/>
              <a:ext cx="3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4777" name="Line 263"/>
          <p:cNvSpPr/>
          <p:nvPr/>
        </p:nvSpPr>
        <p:spPr>
          <a:xfrm flipH="1" flipV="1">
            <a:off x="6423025" y="3170238"/>
            <a:ext cx="865188" cy="9525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778" name="Line 264"/>
          <p:cNvSpPr/>
          <p:nvPr/>
        </p:nvSpPr>
        <p:spPr>
          <a:xfrm flipH="1">
            <a:off x="6692900" y="2832100"/>
            <a:ext cx="271463" cy="342900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779" name="Freeform 265"/>
          <p:cNvSpPr/>
          <p:nvPr/>
        </p:nvSpPr>
        <p:spPr>
          <a:xfrm>
            <a:off x="6148388" y="1658938"/>
            <a:ext cx="1443037" cy="1490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4780" name="Oval 266"/>
          <p:cNvSpPr/>
          <p:nvPr/>
        </p:nvSpPr>
        <p:spPr>
          <a:xfrm>
            <a:off x="6062663" y="3136900"/>
            <a:ext cx="463550" cy="122238"/>
          </a:xfrm>
          <a:prstGeom prst="ellipse">
            <a:avLst/>
          </a:prstGeom>
          <a:solidFill>
            <a:srgbClr val="C0C0C0"/>
          </a:solidFill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114781" name="Line 267"/>
          <p:cNvSpPr/>
          <p:nvPr/>
        </p:nvSpPr>
        <p:spPr>
          <a:xfrm>
            <a:off x="6062663" y="3127375"/>
            <a:ext cx="0" cy="74613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782" name="Line 268"/>
          <p:cNvSpPr/>
          <p:nvPr/>
        </p:nvSpPr>
        <p:spPr>
          <a:xfrm>
            <a:off x="6526213" y="3127375"/>
            <a:ext cx="0" cy="74613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783" name="Rectangle 269"/>
          <p:cNvSpPr/>
          <p:nvPr/>
        </p:nvSpPr>
        <p:spPr>
          <a:xfrm>
            <a:off x="6062663" y="3127375"/>
            <a:ext cx="109537" cy="74613"/>
          </a:xfrm>
          <a:prstGeom prst="rect">
            <a:avLst/>
          </a:prstGeom>
          <a:solidFill>
            <a:srgbClr val="C0C0C0"/>
          </a:solidFill>
          <a:ln w="12700">
            <a:noFill/>
          </a:ln>
        </p:spPr>
        <p:txBody>
          <a:bodyPr anchor="ctr" anchorCtr="0"/>
          <a:p>
            <a:pPr algn="ctr"/>
            <a:endParaRPr lang="zh-CN" altLang="zh-CN" sz="2000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14784" name="Rectangle 270"/>
          <p:cNvSpPr/>
          <p:nvPr/>
        </p:nvSpPr>
        <p:spPr>
          <a:xfrm>
            <a:off x="6384925" y="3122613"/>
            <a:ext cx="141288" cy="73025"/>
          </a:xfrm>
          <a:prstGeom prst="rect">
            <a:avLst/>
          </a:prstGeom>
          <a:solidFill>
            <a:srgbClr val="C0C0C0"/>
          </a:solidFill>
          <a:ln w="12700">
            <a:noFill/>
          </a:ln>
        </p:spPr>
        <p:txBody>
          <a:bodyPr anchor="ctr" anchorCtr="0"/>
          <a:p>
            <a:pPr algn="ctr"/>
            <a:endParaRPr lang="zh-CN" altLang="zh-CN" sz="2000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14785" name="Oval 271"/>
          <p:cNvSpPr/>
          <p:nvPr/>
        </p:nvSpPr>
        <p:spPr>
          <a:xfrm>
            <a:off x="6057900" y="3038475"/>
            <a:ext cx="463550" cy="142875"/>
          </a:xfrm>
          <a:prstGeom prst="ellipse">
            <a:avLst/>
          </a:prstGeom>
          <a:solidFill>
            <a:srgbClr val="C0C0C0"/>
          </a:solidFill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grpSp>
        <p:nvGrpSpPr>
          <p:cNvPr id="114786" name="Group 272"/>
          <p:cNvGrpSpPr/>
          <p:nvPr/>
        </p:nvGrpSpPr>
        <p:grpSpPr>
          <a:xfrm>
            <a:off x="6169025" y="3070225"/>
            <a:ext cx="230188" cy="82550"/>
            <a:chOff x="2848" y="848"/>
            <a:chExt cx="140" cy="98"/>
          </a:xfrm>
        </p:grpSpPr>
        <p:sp>
          <p:nvSpPr>
            <p:cNvPr id="114787" name="Line 273"/>
            <p:cNvSpPr/>
            <p:nvPr/>
          </p:nvSpPr>
          <p:spPr>
            <a:xfrm flipV="1">
              <a:off x="2848" y="848"/>
              <a:ext cx="50" cy="2"/>
            </a:xfrm>
            <a:prstGeom prst="line">
              <a:avLst/>
            </a:prstGeom>
            <a:ln w="2857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88" name="Line 274"/>
            <p:cNvSpPr/>
            <p:nvPr/>
          </p:nvSpPr>
          <p:spPr>
            <a:xfrm>
              <a:off x="2944" y="946"/>
              <a:ext cx="44" cy="0"/>
            </a:xfrm>
            <a:prstGeom prst="line">
              <a:avLst/>
            </a:prstGeom>
            <a:ln w="2857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89" name="Line 275"/>
            <p:cNvSpPr/>
            <p:nvPr/>
          </p:nvSpPr>
          <p:spPr>
            <a:xfrm>
              <a:off x="2894" y="850"/>
              <a:ext cx="52" cy="96"/>
            </a:xfrm>
            <a:prstGeom prst="line">
              <a:avLst/>
            </a:prstGeom>
            <a:ln w="2857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4790" name="Group 276"/>
          <p:cNvGrpSpPr/>
          <p:nvPr/>
        </p:nvGrpSpPr>
        <p:grpSpPr>
          <a:xfrm flipV="1">
            <a:off x="6169025" y="3068638"/>
            <a:ext cx="230188" cy="82550"/>
            <a:chOff x="2848" y="848"/>
            <a:chExt cx="140" cy="98"/>
          </a:xfrm>
        </p:grpSpPr>
        <p:sp>
          <p:nvSpPr>
            <p:cNvPr id="114791" name="Line 277"/>
            <p:cNvSpPr/>
            <p:nvPr/>
          </p:nvSpPr>
          <p:spPr>
            <a:xfrm flipV="1">
              <a:off x="2848" y="848"/>
              <a:ext cx="50" cy="2"/>
            </a:xfrm>
            <a:prstGeom prst="line">
              <a:avLst/>
            </a:prstGeom>
            <a:ln w="2857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92" name="Line 278"/>
            <p:cNvSpPr/>
            <p:nvPr/>
          </p:nvSpPr>
          <p:spPr>
            <a:xfrm>
              <a:off x="2944" y="946"/>
              <a:ext cx="44" cy="0"/>
            </a:xfrm>
            <a:prstGeom prst="line">
              <a:avLst/>
            </a:prstGeom>
            <a:ln w="2857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93" name="Line 279"/>
            <p:cNvSpPr/>
            <p:nvPr/>
          </p:nvSpPr>
          <p:spPr>
            <a:xfrm>
              <a:off x="2894" y="850"/>
              <a:ext cx="52" cy="96"/>
            </a:xfrm>
            <a:prstGeom prst="line">
              <a:avLst/>
            </a:prstGeom>
            <a:ln w="2857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4794" name="Group 280"/>
          <p:cNvGrpSpPr/>
          <p:nvPr/>
        </p:nvGrpSpPr>
        <p:grpSpPr>
          <a:xfrm>
            <a:off x="6089650" y="3105150"/>
            <a:ext cx="138113" cy="128588"/>
            <a:chOff x="11283" y="10423"/>
            <a:chExt cx="475" cy="374"/>
          </a:xfrm>
        </p:grpSpPr>
        <p:sp>
          <p:nvSpPr>
            <p:cNvPr id="114795" name="Rectangle 281"/>
            <p:cNvSpPr/>
            <p:nvPr/>
          </p:nvSpPr>
          <p:spPr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4796" name="Line 282"/>
            <p:cNvSpPr/>
            <p:nvPr/>
          </p:nvSpPr>
          <p:spPr>
            <a:xfrm>
              <a:off x="11686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97" name="Line 283"/>
            <p:cNvSpPr/>
            <p:nvPr/>
          </p:nvSpPr>
          <p:spPr>
            <a:xfrm>
              <a:off x="11621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98" name="Line 284"/>
            <p:cNvSpPr/>
            <p:nvPr/>
          </p:nvSpPr>
          <p:spPr>
            <a:xfrm>
              <a:off x="11556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99" name="Line 285"/>
            <p:cNvSpPr/>
            <p:nvPr/>
          </p:nvSpPr>
          <p:spPr>
            <a:xfrm>
              <a:off x="11491" y="10495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800" name="Line 286"/>
            <p:cNvSpPr/>
            <p:nvPr/>
          </p:nvSpPr>
          <p:spPr>
            <a:xfrm>
              <a:off x="11426" y="10495"/>
              <a:ext cx="2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801" name="Line 287"/>
            <p:cNvSpPr/>
            <p:nvPr/>
          </p:nvSpPr>
          <p:spPr>
            <a:xfrm>
              <a:off x="11360" y="10495"/>
              <a:ext cx="3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4802" name="Oval 288"/>
          <p:cNvSpPr/>
          <p:nvPr/>
        </p:nvSpPr>
        <p:spPr>
          <a:xfrm>
            <a:off x="5783263" y="2649538"/>
            <a:ext cx="463550" cy="122237"/>
          </a:xfrm>
          <a:prstGeom prst="ellipse">
            <a:avLst/>
          </a:prstGeom>
          <a:solidFill>
            <a:srgbClr val="C0C0C0"/>
          </a:solidFill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sp>
        <p:nvSpPr>
          <p:cNvPr id="114803" name="Line 289"/>
          <p:cNvSpPr/>
          <p:nvPr/>
        </p:nvSpPr>
        <p:spPr>
          <a:xfrm>
            <a:off x="5783263" y="2640013"/>
            <a:ext cx="0" cy="74612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804" name="Line 290"/>
          <p:cNvSpPr/>
          <p:nvPr/>
        </p:nvSpPr>
        <p:spPr>
          <a:xfrm>
            <a:off x="6246813" y="2640013"/>
            <a:ext cx="0" cy="74612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805" name="Rectangle 291"/>
          <p:cNvSpPr/>
          <p:nvPr/>
        </p:nvSpPr>
        <p:spPr>
          <a:xfrm>
            <a:off x="5783263" y="2640013"/>
            <a:ext cx="109537" cy="73025"/>
          </a:xfrm>
          <a:prstGeom prst="rect">
            <a:avLst/>
          </a:prstGeom>
          <a:solidFill>
            <a:srgbClr val="C0C0C0"/>
          </a:solidFill>
          <a:ln w="12700">
            <a:noFill/>
          </a:ln>
        </p:spPr>
        <p:txBody>
          <a:bodyPr anchor="ctr" anchorCtr="0"/>
          <a:p>
            <a:pPr algn="ctr"/>
            <a:endParaRPr lang="zh-CN" altLang="zh-CN" sz="2000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14806" name="Rectangle 292"/>
          <p:cNvSpPr/>
          <p:nvPr/>
        </p:nvSpPr>
        <p:spPr>
          <a:xfrm>
            <a:off x="6107113" y="2635250"/>
            <a:ext cx="139700" cy="73025"/>
          </a:xfrm>
          <a:prstGeom prst="rect">
            <a:avLst/>
          </a:prstGeom>
          <a:solidFill>
            <a:srgbClr val="C0C0C0"/>
          </a:solidFill>
          <a:ln w="12700">
            <a:noFill/>
          </a:ln>
        </p:spPr>
        <p:txBody>
          <a:bodyPr anchor="ctr" anchorCtr="0"/>
          <a:p>
            <a:pPr algn="ctr"/>
            <a:endParaRPr lang="zh-CN" altLang="zh-CN" sz="2000" dirty="0">
              <a:solidFill>
                <a:schemeClr val="tx2"/>
              </a:solidFill>
              <a:latin typeface="Comic Sans MS" panose="030F0702030302020204" charset="0"/>
            </a:endParaRPr>
          </a:p>
        </p:txBody>
      </p:sp>
      <p:sp>
        <p:nvSpPr>
          <p:cNvPr id="114807" name="Oval 293"/>
          <p:cNvSpPr/>
          <p:nvPr/>
        </p:nvSpPr>
        <p:spPr>
          <a:xfrm>
            <a:off x="5778500" y="2552700"/>
            <a:ext cx="465138" cy="141288"/>
          </a:xfrm>
          <a:prstGeom prst="ellipse">
            <a:avLst/>
          </a:prstGeom>
          <a:solidFill>
            <a:srgbClr val="C0C0C0"/>
          </a:solidFill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zh-CN" dirty="0">
              <a:latin typeface="Tahoma" panose="020B0604030504040204" charset="0"/>
            </a:endParaRPr>
          </a:p>
        </p:txBody>
      </p:sp>
      <p:grpSp>
        <p:nvGrpSpPr>
          <p:cNvPr id="114808" name="Group 294"/>
          <p:cNvGrpSpPr/>
          <p:nvPr/>
        </p:nvGrpSpPr>
        <p:grpSpPr>
          <a:xfrm>
            <a:off x="5891213" y="2582863"/>
            <a:ext cx="228600" cy="84137"/>
            <a:chOff x="2848" y="848"/>
            <a:chExt cx="140" cy="98"/>
          </a:xfrm>
        </p:grpSpPr>
        <p:sp>
          <p:nvSpPr>
            <p:cNvPr id="114809" name="Line 295"/>
            <p:cNvSpPr/>
            <p:nvPr/>
          </p:nvSpPr>
          <p:spPr>
            <a:xfrm flipV="1">
              <a:off x="2848" y="848"/>
              <a:ext cx="50" cy="2"/>
            </a:xfrm>
            <a:prstGeom prst="line">
              <a:avLst/>
            </a:prstGeom>
            <a:ln w="2857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810" name="Line 296"/>
            <p:cNvSpPr/>
            <p:nvPr/>
          </p:nvSpPr>
          <p:spPr>
            <a:xfrm>
              <a:off x="2944" y="946"/>
              <a:ext cx="44" cy="0"/>
            </a:xfrm>
            <a:prstGeom prst="line">
              <a:avLst/>
            </a:prstGeom>
            <a:ln w="2857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811" name="Line 297"/>
            <p:cNvSpPr/>
            <p:nvPr/>
          </p:nvSpPr>
          <p:spPr>
            <a:xfrm>
              <a:off x="2894" y="850"/>
              <a:ext cx="52" cy="96"/>
            </a:xfrm>
            <a:prstGeom prst="line">
              <a:avLst/>
            </a:prstGeom>
            <a:ln w="2857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4812" name="Group 298"/>
          <p:cNvGrpSpPr/>
          <p:nvPr/>
        </p:nvGrpSpPr>
        <p:grpSpPr>
          <a:xfrm flipV="1">
            <a:off x="5891213" y="2581275"/>
            <a:ext cx="228600" cy="84138"/>
            <a:chOff x="2848" y="848"/>
            <a:chExt cx="140" cy="98"/>
          </a:xfrm>
        </p:grpSpPr>
        <p:sp>
          <p:nvSpPr>
            <p:cNvPr id="114813" name="Line 299"/>
            <p:cNvSpPr/>
            <p:nvPr/>
          </p:nvSpPr>
          <p:spPr>
            <a:xfrm flipV="1">
              <a:off x="2848" y="848"/>
              <a:ext cx="50" cy="2"/>
            </a:xfrm>
            <a:prstGeom prst="line">
              <a:avLst/>
            </a:prstGeom>
            <a:ln w="2857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814" name="Line 300"/>
            <p:cNvSpPr/>
            <p:nvPr/>
          </p:nvSpPr>
          <p:spPr>
            <a:xfrm>
              <a:off x="2944" y="946"/>
              <a:ext cx="44" cy="0"/>
            </a:xfrm>
            <a:prstGeom prst="line">
              <a:avLst/>
            </a:prstGeom>
            <a:ln w="2857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815" name="Line 301"/>
            <p:cNvSpPr/>
            <p:nvPr/>
          </p:nvSpPr>
          <p:spPr>
            <a:xfrm>
              <a:off x="2894" y="850"/>
              <a:ext cx="52" cy="96"/>
            </a:xfrm>
            <a:prstGeom prst="line">
              <a:avLst/>
            </a:prstGeom>
            <a:ln w="2857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4816" name="Line 302"/>
          <p:cNvSpPr/>
          <p:nvPr/>
        </p:nvSpPr>
        <p:spPr>
          <a:xfrm flipH="1">
            <a:off x="5502275" y="2752725"/>
            <a:ext cx="379413" cy="422275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4817" name="Group 303"/>
          <p:cNvGrpSpPr/>
          <p:nvPr/>
        </p:nvGrpSpPr>
        <p:grpSpPr>
          <a:xfrm rot="8027572">
            <a:off x="5918200" y="2555875"/>
            <a:ext cx="168275" cy="104775"/>
            <a:chOff x="11283" y="10423"/>
            <a:chExt cx="475" cy="374"/>
          </a:xfrm>
        </p:grpSpPr>
        <p:sp>
          <p:nvSpPr>
            <p:cNvPr id="114818" name="Rectangle 304"/>
            <p:cNvSpPr/>
            <p:nvPr/>
          </p:nvSpPr>
          <p:spPr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4819" name="Line 305"/>
            <p:cNvSpPr/>
            <p:nvPr/>
          </p:nvSpPr>
          <p:spPr>
            <a:xfrm>
              <a:off x="11686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820" name="Line 306"/>
            <p:cNvSpPr/>
            <p:nvPr/>
          </p:nvSpPr>
          <p:spPr>
            <a:xfrm>
              <a:off x="11621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821" name="Line 307"/>
            <p:cNvSpPr/>
            <p:nvPr/>
          </p:nvSpPr>
          <p:spPr>
            <a:xfrm>
              <a:off x="11556" y="10502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822" name="Line 308"/>
            <p:cNvSpPr/>
            <p:nvPr/>
          </p:nvSpPr>
          <p:spPr>
            <a:xfrm>
              <a:off x="11491" y="10495"/>
              <a:ext cx="1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823" name="Line 309"/>
            <p:cNvSpPr/>
            <p:nvPr/>
          </p:nvSpPr>
          <p:spPr>
            <a:xfrm>
              <a:off x="11426" y="10495"/>
              <a:ext cx="2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824" name="Line 310"/>
            <p:cNvSpPr/>
            <p:nvPr/>
          </p:nvSpPr>
          <p:spPr>
            <a:xfrm>
              <a:off x="11360" y="10495"/>
              <a:ext cx="3" cy="2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4825" name="Freeform 311"/>
          <p:cNvSpPr/>
          <p:nvPr/>
        </p:nvSpPr>
        <p:spPr>
          <a:xfrm>
            <a:off x="5432425" y="1679575"/>
            <a:ext cx="2212975" cy="15303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4826" name="Freeform 312"/>
          <p:cNvSpPr/>
          <p:nvPr/>
        </p:nvSpPr>
        <p:spPr>
          <a:xfrm>
            <a:off x="5257800" y="1728788"/>
            <a:ext cx="2508250" cy="150495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4827" name="Freeform 313"/>
          <p:cNvSpPr/>
          <p:nvPr/>
        </p:nvSpPr>
        <p:spPr>
          <a:xfrm>
            <a:off x="5311775" y="1754188"/>
            <a:ext cx="2530475" cy="139065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14828" name="Group 314"/>
          <p:cNvGrpSpPr/>
          <p:nvPr/>
        </p:nvGrpSpPr>
        <p:grpSpPr>
          <a:xfrm>
            <a:off x="5237163" y="2668588"/>
            <a:ext cx="39687" cy="141287"/>
            <a:chOff x="10104" y="10005"/>
            <a:chExt cx="137" cy="411"/>
          </a:xfrm>
        </p:grpSpPr>
        <p:sp>
          <p:nvSpPr>
            <p:cNvPr id="114829" name="Oval 315"/>
            <p:cNvSpPr/>
            <p:nvPr/>
          </p:nvSpPr>
          <p:spPr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4830" name="Oval 316"/>
            <p:cNvSpPr/>
            <p:nvPr/>
          </p:nvSpPr>
          <p:spPr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</p:grpSp>
      <p:grpSp>
        <p:nvGrpSpPr>
          <p:cNvPr id="114831" name="Group 317"/>
          <p:cNvGrpSpPr/>
          <p:nvPr/>
        </p:nvGrpSpPr>
        <p:grpSpPr>
          <a:xfrm>
            <a:off x="7621588" y="2790825"/>
            <a:ext cx="39687" cy="142875"/>
            <a:chOff x="10104" y="10005"/>
            <a:chExt cx="137" cy="411"/>
          </a:xfrm>
        </p:grpSpPr>
        <p:sp>
          <p:nvSpPr>
            <p:cNvPr id="114832" name="Oval 318"/>
            <p:cNvSpPr/>
            <p:nvPr/>
          </p:nvSpPr>
          <p:spPr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4833" name="Oval 319"/>
            <p:cNvSpPr/>
            <p:nvPr/>
          </p:nvSpPr>
          <p:spPr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</p:grpSp>
      <p:grpSp>
        <p:nvGrpSpPr>
          <p:cNvPr id="114834" name="Group 320"/>
          <p:cNvGrpSpPr/>
          <p:nvPr/>
        </p:nvGrpSpPr>
        <p:grpSpPr>
          <a:xfrm>
            <a:off x="7816850" y="1717675"/>
            <a:ext cx="39688" cy="142875"/>
            <a:chOff x="10104" y="10005"/>
            <a:chExt cx="137" cy="411"/>
          </a:xfrm>
        </p:grpSpPr>
        <p:sp>
          <p:nvSpPr>
            <p:cNvPr id="114835" name="Oval 321"/>
            <p:cNvSpPr/>
            <p:nvPr/>
          </p:nvSpPr>
          <p:spPr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  <p:sp>
          <p:nvSpPr>
            <p:cNvPr id="114836" name="Oval 322"/>
            <p:cNvSpPr/>
            <p:nvPr/>
          </p:nvSpPr>
          <p:spPr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</a:ln>
          </p:spPr>
          <p:txBody>
            <a:bodyPr anchor="t" anchorCtr="0"/>
            <a:p>
              <a:pPr algn="ctr" eaLnBrk="0" hangingPunct="0"/>
              <a:endParaRPr lang="zh-CN" altLang="zh-CN" dirty="0">
                <a:latin typeface="Tahoma" panose="020B0604030504040204" charset="0"/>
              </a:endParaRPr>
            </a:p>
          </p:txBody>
        </p:sp>
      </p:grpSp>
      <p:pic>
        <p:nvPicPr>
          <p:cNvPr id="114837" name="Picture 327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09575" y="784225"/>
            <a:ext cx="73136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6314" name="Rectangle 328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Causes/costs of congestion: scenario 3</a:t>
            </a: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 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96315" name="Line 330"/>
          <p:cNvSpPr>
            <a:spLocks noChangeShapeType="1"/>
          </p:cNvSpPr>
          <p:nvPr/>
        </p:nvSpPr>
        <p:spPr bwMode="auto">
          <a:xfrm>
            <a:off x="1270000" y="1558925"/>
            <a:ext cx="0" cy="1860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6316" name="Line 331"/>
          <p:cNvSpPr>
            <a:spLocks noChangeShapeType="1"/>
          </p:cNvSpPr>
          <p:nvPr/>
        </p:nvSpPr>
        <p:spPr bwMode="auto">
          <a:xfrm flipV="1">
            <a:off x="1254125" y="3411538"/>
            <a:ext cx="23336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14841" name="Freeform 333"/>
          <p:cNvSpPr/>
          <p:nvPr/>
        </p:nvSpPr>
        <p:spPr>
          <a:xfrm>
            <a:off x="1258888" y="2608263"/>
            <a:ext cx="2489200" cy="80645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568" h="380">
                <a:moveTo>
                  <a:pt x="0" y="375"/>
                </a:moveTo>
                <a:cubicBezTo>
                  <a:pt x="109" y="315"/>
                  <a:pt x="474" y="0"/>
                  <a:pt x="651" y="14"/>
                </a:cubicBezTo>
                <a:cubicBezTo>
                  <a:pt x="828" y="28"/>
                  <a:pt x="730" y="260"/>
                  <a:pt x="914" y="320"/>
                </a:cubicBezTo>
                <a:cubicBezTo>
                  <a:pt x="1098" y="380"/>
                  <a:pt x="1432" y="342"/>
                  <a:pt x="1568" y="348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6318" name="Line 334"/>
          <p:cNvSpPr>
            <a:spLocks noChangeShapeType="1"/>
          </p:cNvSpPr>
          <p:nvPr/>
        </p:nvSpPr>
        <p:spPr bwMode="auto">
          <a:xfrm>
            <a:off x="1138238" y="1711325"/>
            <a:ext cx="125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6319" name="Line 335"/>
          <p:cNvSpPr>
            <a:spLocks noChangeShapeType="1"/>
          </p:cNvSpPr>
          <p:nvPr/>
        </p:nvSpPr>
        <p:spPr bwMode="auto">
          <a:xfrm>
            <a:off x="3071813" y="3419475"/>
            <a:ext cx="0" cy="134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6320" name="Text Box 336"/>
          <p:cNvSpPr txBox="1">
            <a:spLocks noChangeArrowheads="1"/>
          </p:cNvSpPr>
          <p:nvPr/>
        </p:nvSpPr>
        <p:spPr bwMode="auto">
          <a:xfrm>
            <a:off x="636588" y="1462088"/>
            <a:ext cx="455613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C/2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6321" name="Text Box 337"/>
          <p:cNvSpPr txBox="1">
            <a:spLocks noChangeArrowheads="1"/>
          </p:cNvSpPr>
          <p:nvPr/>
        </p:nvSpPr>
        <p:spPr bwMode="auto">
          <a:xfrm>
            <a:off x="2873375" y="3471863"/>
            <a:ext cx="455613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C/2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6322" name="Text Box 338"/>
          <p:cNvSpPr txBox="1">
            <a:spLocks noChangeArrowheads="1"/>
          </p:cNvSpPr>
          <p:nvPr/>
        </p:nvSpPr>
        <p:spPr bwMode="auto">
          <a:xfrm rot="-5400000">
            <a:off x="543719" y="2389981"/>
            <a:ext cx="8080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out</a:t>
            </a:r>
            <a:endParaRPr kumimoji="0" lang="en-US" sz="2400" b="0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14847" name="Text Box 339"/>
          <p:cNvSpPr txBox="1"/>
          <p:nvPr/>
        </p:nvSpPr>
        <p:spPr>
          <a:xfrm>
            <a:off x="1989138" y="3381375"/>
            <a:ext cx="5524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2400" dirty="0">
                <a:latin typeface="Symbol" panose="05050102010706020507" charset="2"/>
              </a:rPr>
              <a:t>l</a:t>
            </a:r>
            <a:r>
              <a:rPr lang="en-US" altLang="zh-CN" sz="2400" baseline="-25000" dirty="0">
                <a:latin typeface="Arial" panose="020B0604020202020204" pitchFamily="34" charset="0"/>
              </a:rPr>
              <a:t>in</a:t>
            </a:r>
            <a:r>
              <a:rPr lang="ja-JP" altLang="en-US" sz="2400" baseline="30000" dirty="0">
                <a:latin typeface="Arial" panose="020B0604020202020204" pitchFamily="34" charset="0"/>
              </a:rPr>
              <a:t>’</a:t>
            </a:r>
            <a:endParaRPr lang="en-US" altLang="zh-CN" sz="2400" baseline="30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157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Chapter 3 outline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10035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3.1 transport-layer services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3.2 multiplexing and demultiplexing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3.3 connectionless transport: UDP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3.4 principles of reliable data transfer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035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95800" y="1600200"/>
            <a:ext cx="4251325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3.5 connection-oriented transport: TCP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segment structure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reliable data transfer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flow control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913130" marR="0" lvl="1" indent="-23050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connection management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3.6 principles of congestion control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3.7 TCP congestion control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115718" name="Picture 5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95313" y="1039813"/>
            <a:ext cx="4387850" cy="17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Footer Placeholder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167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 dirty="0"/>
              <a:t>3-</a:t>
            </a: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pic>
        <p:nvPicPr>
          <p:cNvPr id="116739" name="Picture 14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44525" y="741363"/>
            <a:ext cx="5027613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 congestion control: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additive increase multiplicative decrease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101382" name="Rectangle 8"/>
          <p:cNvSpPr>
            <a:spLocks noChangeArrowheads="1"/>
          </p:cNvSpPr>
          <p:nvPr/>
        </p:nvSpPr>
        <p:spPr bwMode="auto">
          <a:xfrm>
            <a:off x="457200" y="1371600"/>
            <a:ext cx="8375650" cy="1447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292100" marR="0" lvl="0" indent="-2921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approach: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sender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increases transmission rate (window size), probing for usable bandwidth, until loss occurs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additive increase: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increase 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by 1 MSS every RTT until loss detected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multiplicative decrease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cut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cwnd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in half after loss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1383" name="Rectangle 11"/>
          <p:cNvSpPr>
            <a:spLocks noChangeArrowheads="1"/>
          </p:cNvSpPr>
          <p:nvPr/>
        </p:nvSpPr>
        <p:spPr bwMode="auto">
          <a:xfrm>
            <a:off x="3663950" y="3659188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1384" name="Text Box 12"/>
          <p:cNvSpPr txBox="1">
            <a:spLocks noChangeArrowheads="1"/>
          </p:cNvSpPr>
          <p:nvPr/>
        </p:nvSpPr>
        <p:spPr bwMode="auto">
          <a:xfrm rot="-5400000">
            <a:off x="2074863" y="4784725"/>
            <a:ext cx="2047875" cy="517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cwnd: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 TCP sender 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congestion window size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1385" name="Text Box 13"/>
          <p:cNvSpPr txBox="1">
            <a:spLocks noChangeArrowheads="1"/>
          </p:cNvSpPr>
          <p:nvPr/>
        </p:nvSpPr>
        <p:spPr bwMode="auto">
          <a:xfrm>
            <a:off x="425450" y="4448175"/>
            <a:ext cx="2146300" cy="1006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AIMD saw tooth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behavior: probing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for bandwidth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1386" name="Line 17"/>
          <p:cNvSpPr>
            <a:spLocks noChangeShapeType="1"/>
          </p:cNvSpPr>
          <p:nvPr/>
        </p:nvSpPr>
        <p:spPr bwMode="auto">
          <a:xfrm>
            <a:off x="3505200" y="6149975"/>
            <a:ext cx="4143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1387" name="Line 18"/>
          <p:cNvSpPr>
            <a:spLocks noChangeShapeType="1"/>
          </p:cNvSpPr>
          <p:nvPr/>
        </p:nvSpPr>
        <p:spPr bwMode="auto">
          <a:xfrm>
            <a:off x="3494088" y="3735388"/>
            <a:ext cx="0" cy="2416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68307" name="Line 19"/>
          <p:cNvSpPr>
            <a:spLocks noChangeShapeType="1"/>
          </p:cNvSpPr>
          <p:nvPr/>
        </p:nvSpPr>
        <p:spPr bwMode="auto">
          <a:xfrm flipV="1">
            <a:off x="3505200" y="4852988"/>
            <a:ext cx="169863" cy="169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68308" name="Line 20"/>
          <p:cNvSpPr>
            <a:spLocks noChangeShapeType="1"/>
          </p:cNvSpPr>
          <p:nvPr/>
        </p:nvSpPr>
        <p:spPr bwMode="auto">
          <a:xfrm>
            <a:off x="3686175" y="4841875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68309" name="Line 21"/>
          <p:cNvSpPr>
            <a:spLocks noChangeShapeType="1"/>
          </p:cNvSpPr>
          <p:nvPr/>
        </p:nvSpPr>
        <p:spPr bwMode="auto">
          <a:xfrm flipV="1">
            <a:off x="3675063" y="4525963"/>
            <a:ext cx="982663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68310" name="Line 22"/>
          <p:cNvSpPr>
            <a:spLocks noChangeShapeType="1"/>
          </p:cNvSpPr>
          <p:nvPr/>
        </p:nvSpPr>
        <p:spPr bwMode="auto">
          <a:xfrm>
            <a:off x="4646613" y="4527550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268326" name="Group 38"/>
          <p:cNvGrpSpPr/>
          <p:nvPr/>
        </p:nvGrpSpPr>
        <p:grpSpPr>
          <a:xfrm>
            <a:off x="4638675" y="4402138"/>
            <a:ext cx="3040063" cy="1106487"/>
            <a:chOff x="2720" y="2730"/>
            <a:chExt cx="1915" cy="697"/>
          </a:xfrm>
        </p:grpSpPr>
        <p:sp>
          <p:nvSpPr>
            <p:cNvPr id="101399" name="Line 23"/>
            <p:cNvSpPr>
              <a:spLocks noChangeShapeType="1"/>
            </p:cNvSpPr>
            <p:nvPr/>
          </p:nvSpPr>
          <p:spPr bwMode="auto">
            <a:xfrm flipV="1">
              <a:off x="2720" y="2996"/>
              <a:ext cx="331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16753" name="Group 37"/>
            <p:cNvGrpSpPr/>
            <p:nvPr/>
          </p:nvGrpSpPr>
          <p:grpSpPr>
            <a:xfrm>
              <a:off x="3051" y="2730"/>
              <a:ext cx="1584" cy="697"/>
              <a:chOff x="3051" y="2730"/>
              <a:chExt cx="1584" cy="697"/>
            </a:xfrm>
          </p:grpSpPr>
          <p:sp>
            <p:nvSpPr>
              <p:cNvPr id="101401" name="Line 24"/>
              <p:cNvSpPr>
                <a:spLocks noChangeShapeType="1"/>
              </p:cNvSpPr>
              <p:nvPr/>
            </p:nvSpPr>
            <p:spPr bwMode="auto">
              <a:xfrm>
                <a:off x="3051" y="2993"/>
                <a:ext cx="0" cy="4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1402" name="Line 25"/>
              <p:cNvSpPr>
                <a:spLocks noChangeShapeType="1"/>
              </p:cNvSpPr>
              <p:nvPr/>
            </p:nvSpPr>
            <p:spPr bwMode="auto">
              <a:xfrm flipV="1">
                <a:off x="3058" y="2795"/>
                <a:ext cx="611" cy="6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1403" name="Line 26"/>
              <p:cNvSpPr>
                <a:spLocks noChangeShapeType="1"/>
              </p:cNvSpPr>
              <p:nvPr/>
            </p:nvSpPr>
            <p:spPr bwMode="auto">
              <a:xfrm>
                <a:off x="3666" y="2795"/>
                <a:ext cx="7" cy="5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1404" name="Line 29"/>
              <p:cNvSpPr>
                <a:spLocks noChangeShapeType="1"/>
              </p:cNvSpPr>
              <p:nvPr/>
            </p:nvSpPr>
            <p:spPr bwMode="auto">
              <a:xfrm flipV="1">
                <a:off x="3669" y="2898"/>
                <a:ext cx="420" cy="4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1405" name="Line 30"/>
              <p:cNvSpPr>
                <a:spLocks noChangeShapeType="1"/>
              </p:cNvSpPr>
              <p:nvPr/>
            </p:nvSpPr>
            <p:spPr bwMode="auto">
              <a:xfrm>
                <a:off x="4089" y="2889"/>
                <a:ext cx="0" cy="4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01406" name="Line 31"/>
              <p:cNvSpPr>
                <a:spLocks noChangeShapeType="1"/>
              </p:cNvSpPr>
              <p:nvPr/>
            </p:nvSpPr>
            <p:spPr bwMode="auto">
              <a:xfrm flipV="1">
                <a:off x="4083" y="2730"/>
                <a:ext cx="552" cy="6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</p:grpSp>
      <p:sp>
        <p:nvSpPr>
          <p:cNvPr id="116760" name="Text Box 32"/>
          <p:cNvSpPr txBox="1"/>
          <p:nvPr/>
        </p:nvSpPr>
        <p:spPr>
          <a:xfrm>
            <a:off x="4403725" y="3622675"/>
            <a:ext cx="4222750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dirty="0">
                <a:latin typeface="Tahoma" panose="020B0604030504040204" charset="0"/>
              </a:rPr>
              <a:t>additively increase window size …</a:t>
            </a:r>
            <a:endParaRPr lang="en-US" altLang="zh-CN" dirty="0">
              <a:latin typeface="Tahoma" panose="020B0604030504040204" charset="0"/>
            </a:endParaRPr>
          </a:p>
          <a:p>
            <a:pPr eaLnBrk="0" hangingPunct="0"/>
            <a:r>
              <a:rPr lang="en-US" altLang="zh-CN" dirty="0">
                <a:latin typeface="Tahoma" panose="020B0604030504040204" charset="0"/>
              </a:rPr>
              <a:t>…. until loss occurs (then cut window in half)</a:t>
            </a:r>
            <a:endParaRPr lang="en-US" altLang="zh-CN" dirty="0">
              <a:latin typeface="Tahoma" panose="020B0604030504040204" charset="0"/>
            </a:endParaRPr>
          </a:p>
        </p:txBody>
      </p:sp>
      <p:sp>
        <p:nvSpPr>
          <p:cNvPr id="115729" name="Freeform 33"/>
          <p:cNvSpPr/>
          <p:nvPr/>
        </p:nvSpPr>
        <p:spPr>
          <a:xfrm>
            <a:off x="3598863" y="3816350"/>
            <a:ext cx="858837" cy="101600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</a:cxnLst>
            <a:pathLst>
              <a:path w="541" h="640">
                <a:moveTo>
                  <a:pt x="541" y="0"/>
                </a:moveTo>
                <a:lnTo>
                  <a:pt x="0" y="0"/>
                </a:lnTo>
                <a:lnTo>
                  <a:pt x="0" y="6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5730" name="Freeform 34"/>
          <p:cNvSpPr/>
          <p:nvPr/>
        </p:nvSpPr>
        <p:spPr>
          <a:xfrm>
            <a:off x="3743325" y="4019550"/>
            <a:ext cx="796925" cy="1000125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502" h="630">
                <a:moveTo>
                  <a:pt x="502" y="0"/>
                </a:moveTo>
                <a:lnTo>
                  <a:pt x="56" y="2"/>
                </a:lnTo>
                <a:lnTo>
                  <a:pt x="54" y="630"/>
                </a:lnTo>
                <a:lnTo>
                  <a:pt x="0" y="63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5731" name="Freeform 35"/>
          <p:cNvSpPr/>
          <p:nvPr/>
        </p:nvSpPr>
        <p:spPr>
          <a:xfrm>
            <a:off x="4051300" y="3814763"/>
            <a:ext cx="406400" cy="116840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</a:cxnLst>
            <a:pathLst>
              <a:path w="256" h="736">
                <a:moveTo>
                  <a:pt x="256" y="0"/>
                </a:moveTo>
                <a:lnTo>
                  <a:pt x="0" y="0"/>
                </a:lnTo>
                <a:lnTo>
                  <a:pt x="0" y="7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5732" name="Freeform 36"/>
          <p:cNvSpPr/>
          <p:nvPr/>
        </p:nvSpPr>
        <p:spPr>
          <a:xfrm>
            <a:off x="4689475" y="4179888"/>
            <a:ext cx="168275" cy="63500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106" h="400">
                <a:moveTo>
                  <a:pt x="106" y="0"/>
                </a:moveTo>
                <a:lnTo>
                  <a:pt x="106" y="400"/>
                </a:lnTo>
                <a:lnTo>
                  <a:pt x="0" y="40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1398" name="Text Box 40"/>
          <p:cNvSpPr txBox="1">
            <a:spLocks noChangeArrowheads="1"/>
          </p:cNvSpPr>
          <p:nvPr/>
        </p:nvSpPr>
        <p:spPr bwMode="auto">
          <a:xfrm>
            <a:off x="5072063" y="6140450"/>
            <a:ext cx="57626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time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6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ZGI5ODI4Zjg5ZTA3YzhjMjFlM2U4MTNhMTM5ZTNhOTEifQ=="/>
  <p:tag name="KSO_WPP_MARK_KEY" val="0167f0df-4a40-494f-9332-5016b550fff6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91440" tIns="45720" rIns="91440" bIns="45720" numCol="1" rtlCol="0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91440" tIns="45720" rIns="91440" bIns="45720" numCol="1" rtlCol="0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45304</Words>
  <Application>WPS 演示</Application>
  <PresentationFormat/>
  <Paragraphs>3648</Paragraphs>
  <Slides>111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111</vt:i4>
      </vt:variant>
    </vt:vector>
  </HeadingPairs>
  <TitlesOfParts>
    <vt:vector size="135" baseType="lpstr">
      <vt:lpstr>Arial</vt:lpstr>
      <vt:lpstr>宋体</vt:lpstr>
      <vt:lpstr>Wingdings</vt:lpstr>
      <vt:lpstr>Tahoma</vt:lpstr>
      <vt:lpstr>MS PGothic</vt:lpstr>
      <vt:lpstr>Times New Roman</vt:lpstr>
      <vt:lpstr>Gill Sans MT</vt:lpstr>
      <vt:lpstr>Wingdings</vt:lpstr>
      <vt:lpstr>Arial</vt:lpstr>
      <vt:lpstr>Comic Sans MS</vt:lpstr>
      <vt:lpstr>微软雅黑</vt:lpstr>
      <vt:lpstr>Arial Unicode MS</vt:lpstr>
      <vt:lpstr>Courier New</vt:lpstr>
      <vt:lpstr>Symbol</vt:lpstr>
      <vt:lpstr>Arial Narrow</vt:lpstr>
      <vt:lpstr>Symbol</vt:lpstr>
      <vt:lpstr>Wingdings 3</vt:lpstr>
      <vt:lpstr>MS Mincho</vt:lpstr>
      <vt:lpstr>Yu Gothic</vt:lpstr>
      <vt:lpstr>Default Design</vt:lpstr>
      <vt:lpstr>1_Default Design</vt:lpstr>
      <vt:lpstr>Word.Picture.8</vt:lpstr>
      <vt:lpstr>Word.Picture.8</vt:lpstr>
      <vt:lpstr>Word.Picture.8</vt:lpstr>
      <vt:lpstr>PowerPoint 演示文稿</vt:lpstr>
      <vt:lpstr>Chapter 3: Transport Layer</vt:lpstr>
      <vt:lpstr>Chapter 3 outline</vt:lpstr>
      <vt:lpstr>Transport services and protocols</vt:lpstr>
      <vt:lpstr>Transport vs. network layer</vt:lpstr>
      <vt:lpstr>传输层的作用是什么？</vt:lpstr>
      <vt:lpstr>Internet transport-layer protocols</vt:lpstr>
      <vt:lpstr>Chapter 3 outline</vt:lpstr>
      <vt:lpstr>Multiplexing/demultiplexing（多路复用和多路分解）</vt:lpstr>
      <vt:lpstr>How demultiplexing works</vt:lpstr>
      <vt:lpstr>Connectionless demultiplexing</vt:lpstr>
      <vt:lpstr>Connectionless demux: example</vt:lpstr>
      <vt:lpstr>Connection-oriented demux</vt:lpstr>
      <vt:lpstr>Connection-oriented demux: example</vt:lpstr>
      <vt:lpstr>Connection-oriented demux: example</vt:lpstr>
      <vt:lpstr>Chapter 3 outline</vt:lpstr>
      <vt:lpstr>UDP: User Datagram Protocol [RFC 768]</vt:lpstr>
      <vt:lpstr>UDP: segment header</vt:lpstr>
      <vt:lpstr>UDP checksum</vt:lpstr>
      <vt:lpstr>Internet checksum: example</vt:lpstr>
      <vt:lpstr>Internet checksum: example</vt:lpstr>
      <vt:lpstr>Chapter 3 outline</vt:lpstr>
      <vt:lpstr>Principles of reliable data transfer 可靠的数据传输</vt:lpstr>
      <vt:lpstr>Principles of reliable data transfer</vt:lpstr>
      <vt:lpstr>Principles of reliable data transfer</vt:lpstr>
      <vt:lpstr>Reliable data transfer: getting started</vt:lpstr>
      <vt:lpstr>Reliable data transfer: getting started</vt:lpstr>
      <vt:lpstr>rdt1.0: reliable transfer over a reliable channel</vt:lpstr>
      <vt:lpstr>rdt2.0: channel with bit errors</vt:lpstr>
      <vt:lpstr>rdt2.0: channel with bit errors</vt:lpstr>
      <vt:lpstr>rdt2.0: FSM specification</vt:lpstr>
      <vt:lpstr>rdt2.0: operation with no errors</vt:lpstr>
      <vt:lpstr>rdt2.0: error scenario</vt:lpstr>
      <vt:lpstr>rdt2.0 has a fatal flaw! ACK/NAK会损坏</vt:lpstr>
      <vt:lpstr>rdt2.1: sender, handles garbled ACK/NAKs</vt:lpstr>
      <vt:lpstr>rdt2.1: receiver, handles garbled ACK/NAKs</vt:lpstr>
      <vt:lpstr>rdt2.1: discussion</vt:lpstr>
      <vt:lpstr>rdt2.2: a NAK-free protocol</vt:lpstr>
      <vt:lpstr>rdt2.2: sender, receiver fragments</vt:lpstr>
      <vt:lpstr>rdt3.0: channels with errors and loss 从这里开始可能会丢包</vt:lpstr>
      <vt:lpstr>rdt3.0 sender</vt:lpstr>
      <vt:lpstr>rdt3.0 in action</vt:lpstr>
      <vt:lpstr>rdt3.0 in action</vt:lpstr>
      <vt:lpstr>Performance of rdt3.0</vt:lpstr>
      <vt:lpstr>rdt3.0: stop-and-wait operation</vt:lpstr>
      <vt:lpstr>Pipelined protocols</vt:lpstr>
      <vt:lpstr>Pipelining: increased utilization</vt:lpstr>
      <vt:lpstr>Pipelined protocols: overview</vt:lpstr>
      <vt:lpstr>Go-Back-N: sender</vt:lpstr>
      <vt:lpstr>GBN: sender extended FSM</vt:lpstr>
      <vt:lpstr>GBN: receiver extended FSM</vt:lpstr>
      <vt:lpstr>GBN in action</vt:lpstr>
      <vt:lpstr>Selective repeat（选择重传）</vt:lpstr>
      <vt:lpstr>Selective repeat: sender, receiver windows</vt:lpstr>
      <vt:lpstr>Selective repeat</vt:lpstr>
      <vt:lpstr>Selective repeat in action</vt:lpstr>
      <vt:lpstr>Selective repeat: dilemma</vt:lpstr>
      <vt:lpstr>作业</vt:lpstr>
      <vt:lpstr>Chapter 3 outline</vt:lpstr>
      <vt:lpstr>TCP: Overview  RFCs: 793,1122,1323, 2018, 2581</vt:lpstr>
      <vt:lpstr>TCP segment structure</vt:lpstr>
      <vt:lpstr>TCP seq. numbers, ACKs</vt:lpstr>
      <vt:lpstr>TCP seq. numbers, ACKs</vt:lpstr>
      <vt:lpstr>TCP round trip time, timeout</vt:lpstr>
      <vt:lpstr>TCP round trip time, timeout</vt:lpstr>
      <vt:lpstr>TCP round trip time, timeout</vt:lpstr>
      <vt:lpstr>Chapter 3 outline</vt:lpstr>
      <vt:lpstr>TCP reliable data transfer</vt:lpstr>
      <vt:lpstr>TCP sender events:</vt:lpstr>
      <vt:lpstr>TCP sender (simplified)</vt:lpstr>
      <vt:lpstr>TCP: retransmission scenarios</vt:lpstr>
      <vt:lpstr>TCP: retransmission scenarios</vt:lpstr>
      <vt:lpstr>TCP ACK generation [RFC 1122, RFC 2581]</vt:lpstr>
      <vt:lpstr>TCP fast retransmit</vt:lpstr>
      <vt:lpstr>TCP fast retransmit</vt:lpstr>
      <vt:lpstr>Chapter 3 outline</vt:lpstr>
      <vt:lpstr>TCP flow control</vt:lpstr>
      <vt:lpstr>TCP flow control</vt:lpstr>
      <vt:lpstr>Chapter 3 outline</vt:lpstr>
      <vt:lpstr>Connection Management</vt:lpstr>
      <vt:lpstr>Agreeing to establish a connection</vt:lpstr>
      <vt:lpstr>TCP 3-way handshake</vt:lpstr>
      <vt:lpstr>TCP 3-way handshake: FSM</vt:lpstr>
      <vt:lpstr>TCP: closing a connection</vt:lpstr>
      <vt:lpstr>TCP: closing a connection</vt:lpstr>
      <vt:lpstr>Chapter 3 outline</vt:lpstr>
      <vt:lpstr>拥塞控制</vt:lpstr>
      <vt:lpstr>Principles of congestion control</vt:lpstr>
      <vt:lpstr>Causes/costs of congestion: scenario 1 </vt:lpstr>
      <vt:lpstr>Causes/costs of congestion: scenario 2 </vt:lpstr>
      <vt:lpstr>Causes/costs of congestion: scenario 2 </vt:lpstr>
      <vt:lpstr>Causes/costs of congestion: scenario 2 </vt:lpstr>
      <vt:lpstr>Causes/costs of congestion: scenario 2 </vt:lpstr>
      <vt:lpstr>Causes/costs of congestion: scenario 2 </vt:lpstr>
      <vt:lpstr>Causes/costs of congestion: scenario 2 </vt:lpstr>
      <vt:lpstr>Causes/costs of congestion: scenario 3 </vt:lpstr>
      <vt:lpstr>Causes/costs of congestion: scenario 3 </vt:lpstr>
      <vt:lpstr>Chapter 3 outline</vt:lpstr>
      <vt:lpstr>TCP congestion control: additive increase multiplicative decrease</vt:lpstr>
      <vt:lpstr>TCP Congestion Control: details</vt:lpstr>
      <vt:lpstr>TCP Slow Start </vt:lpstr>
      <vt:lpstr>TCP: detecting, reacting to loss</vt:lpstr>
      <vt:lpstr>TCP: switching from slow start to CA</vt:lpstr>
      <vt:lpstr>Summary: TCP Congestion Control</vt:lpstr>
      <vt:lpstr>TCP throughput</vt:lpstr>
      <vt:lpstr>TCP Futures: TCP over “long, fat pipes”</vt:lpstr>
      <vt:lpstr>TCP Fairness</vt:lpstr>
      <vt:lpstr>Why is TCP fair?</vt:lpstr>
      <vt:lpstr>Fairness (more)</vt:lpstr>
      <vt:lpstr>Explicit Congestion Notification (ECN)</vt:lpstr>
      <vt:lpstr>Chapter 3: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3</dc:title>
  <dc:creator>Jim Kurose &amp; Keith Ross</dc:creator>
  <cp:lastModifiedBy>张召</cp:lastModifiedBy>
  <cp:revision>357</cp:revision>
  <cp:lastPrinted>2000-04-27T09:23:00Z</cp:lastPrinted>
  <dcterms:created xsi:type="dcterms:W3CDTF">1999-10-08T19:08:00Z</dcterms:created>
  <dcterms:modified xsi:type="dcterms:W3CDTF">2023-04-22T12:58:32Z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EAFC6E0213F2407C8BFDC6815C6E503A</vt:lpwstr>
  </property>
</Properties>
</file>